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</p:sldMasterIdLst>
  <p:notesMasterIdLst>
    <p:notesMasterId r:id="rId99"/>
  </p:notesMasterIdLst>
  <p:handoutMasterIdLst>
    <p:handoutMasterId r:id="rId100"/>
  </p:handoutMasterIdLst>
  <p:sldIdLst>
    <p:sldId id="610" r:id="rId3"/>
    <p:sldId id="499" r:id="rId4"/>
    <p:sldId id="556" r:id="rId5"/>
    <p:sldId id="501" r:id="rId6"/>
    <p:sldId id="542" r:id="rId7"/>
    <p:sldId id="649" r:id="rId8"/>
    <p:sldId id="617" r:id="rId9"/>
    <p:sldId id="558" r:id="rId10"/>
    <p:sldId id="611" r:id="rId11"/>
    <p:sldId id="612" r:id="rId12"/>
    <p:sldId id="613" r:id="rId13"/>
    <p:sldId id="614" r:id="rId14"/>
    <p:sldId id="559" r:id="rId15"/>
    <p:sldId id="616" r:id="rId16"/>
    <p:sldId id="562" r:id="rId17"/>
    <p:sldId id="618" r:id="rId18"/>
    <p:sldId id="564" r:id="rId19"/>
    <p:sldId id="565" r:id="rId20"/>
    <p:sldId id="571" r:id="rId21"/>
    <p:sldId id="566" r:id="rId22"/>
    <p:sldId id="570" r:id="rId23"/>
    <p:sldId id="569" r:id="rId24"/>
    <p:sldId id="539" r:id="rId25"/>
    <p:sldId id="630" r:id="rId26"/>
    <p:sldId id="625" r:id="rId27"/>
    <p:sldId id="665" r:id="rId28"/>
    <p:sldId id="653" r:id="rId29"/>
    <p:sldId id="672" r:id="rId30"/>
    <p:sldId id="633" r:id="rId31"/>
    <p:sldId id="632" r:id="rId32"/>
    <p:sldId id="634" r:id="rId33"/>
    <p:sldId id="671" r:id="rId34"/>
    <p:sldId id="666" r:id="rId35"/>
    <p:sldId id="667" r:id="rId36"/>
    <p:sldId id="664" r:id="rId37"/>
    <p:sldId id="652" r:id="rId38"/>
    <p:sldId id="517" r:id="rId39"/>
    <p:sldId id="651" r:id="rId40"/>
    <p:sldId id="622" r:id="rId41"/>
    <p:sldId id="654" r:id="rId42"/>
    <p:sldId id="620" r:id="rId43"/>
    <p:sldId id="670" r:id="rId44"/>
    <p:sldId id="674" r:id="rId45"/>
    <p:sldId id="675" r:id="rId46"/>
    <p:sldId id="673" r:id="rId47"/>
    <p:sldId id="669" r:id="rId48"/>
    <p:sldId id="668" r:id="rId49"/>
    <p:sldId id="635" r:id="rId50"/>
    <p:sldId id="640" r:id="rId51"/>
    <p:sldId id="639" r:id="rId52"/>
    <p:sldId id="656" r:id="rId53"/>
    <p:sldId id="657" r:id="rId54"/>
    <p:sldId id="658" r:id="rId55"/>
    <p:sldId id="659" r:id="rId56"/>
    <p:sldId id="660" r:id="rId57"/>
    <p:sldId id="661" r:id="rId58"/>
    <p:sldId id="663" r:id="rId59"/>
    <p:sldId id="608" r:id="rId60"/>
    <p:sldId id="609" r:id="rId61"/>
    <p:sldId id="549" r:id="rId62"/>
    <p:sldId id="546" r:id="rId63"/>
    <p:sldId id="547" r:id="rId64"/>
    <p:sldId id="638" r:id="rId65"/>
    <p:sldId id="580" r:id="rId66"/>
    <p:sldId id="581" r:id="rId67"/>
    <p:sldId id="582" r:id="rId68"/>
    <p:sldId id="583" r:id="rId69"/>
    <p:sldId id="584" r:id="rId70"/>
    <p:sldId id="585" r:id="rId71"/>
    <p:sldId id="586" r:id="rId72"/>
    <p:sldId id="505" r:id="rId73"/>
    <p:sldId id="587" r:id="rId74"/>
    <p:sldId id="510" r:id="rId75"/>
    <p:sldId id="648" r:id="rId76"/>
    <p:sldId id="646" r:id="rId77"/>
    <p:sldId id="647" r:id="rId78"/>
    <p:sldId id="599" r:id="rId79"/>
    <p:sldId id="600" r:id="rId80"/>
    <p:sldId id="601" r:id="rId81"/>
    <p:sldId id="602" r:id="rId82"/>
    <p:sldId id="603" r:id="rId83"/>
    <p:sldId id="641" r:id="rId84"/>
    <p:sldId id="642" r:id="rId85"/>
    <p:sldId id="643" r:id="rId86"/>
    <p:sldId id="644" r:id="rId87"/>
    <p:sldId id="645" r:id="rId88"/>
    <p:sldId id="604" r:id="rId89"/>
    <p:sldId id="514" r:id="rId90"/>
    <p:sldId id="676" r:id="rId91"/>
    <p:sldId id="605" r:id="rId92"/>
    <p:sldId id="502" r:id="rId93"/>
    <p:sldId id="504" r:id="rId94"/>
    <p:sldId id="493" r:id="rId95"/>
    <p:sldId id="495" r:id="rId96"/>
    <p:sldId id="503" r:id="rId97"/>
    <p:sldId id="402" r:id="rId9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дежда" initials="Н" lastIdx="1" clrIdx="0">
    <p:extLst>
      <p:ext uri="{19B8F6BF-5375-455C-9EA6-DF929625EA0E}">
        <p15:presenceInfo xmlns:p15="http://schemas.microsoft.com/office/powerpoint/2012/main" userId="Надежд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7" autoAdjust="0"/>
    <p:restoredTop sz="99167" autoAdjust="0"/>
  </p:normalViewPr>
  <p:slideViewPr>
    <p:cSldViewPr>
      <p:cViewPr varScale="1">
        <p:scale>
          <a:sx n="86" d="100"/>
          <a:sy n="86" d="100"/>
        </p:scale>
        <p:origin x="48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504"/>
    </p:cViewPr>
  </p:sorterViewPr>
  <p:notesViewPr>
    <p:cSldViewPr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27T13:41:21.456" idx="1">
    <p:pos x="10" y="10"/>
    <p:text>Модуль можно использовать и как дополнение к контентной странице. Если в проекте есть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1630-080F-4E35-9FB1-158D91134BFA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50071-2E90-44E1-ADF4-3CF0D8687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4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AB190-3575-4480-9C2A-D48D0E2C3C64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B951D8-978D-4B26-94A5-5FFE80723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765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7192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38202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5281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42033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46964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354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6304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14180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23710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0505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36022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78021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21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69757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01636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75749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97282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54208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29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5896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67266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36733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5293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32573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35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85234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27655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37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59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38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17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41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31802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42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67526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891551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37642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45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205758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6993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098503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47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461639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48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991605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49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883407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50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562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52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903631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068934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286227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076971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57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868317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4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049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762372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61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580760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673917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63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53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9578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115871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86451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588703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23429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569752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72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39274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73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239685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73B44EB-7AD7-4C06-BC47-682DA4CB6479}" type="slidenum">
              <a:rPr kumimoji="0" lang="ru-RU" altLang="ru-RU" sz="1200">
                <a:latin typeface="Calibri" pitchFamily="34" charset="0"/>
              </a:rPr>
              <a:pPr/>
              <a:t>74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380428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77914B0-3D01-4728-A178-DC6BB3A56C33}" type="slidenum">
              <a:rPr kumimoji="0" lang="ru-RU" altLang="ru-RU" sz="1200">
                <a:latin typeface="Calibri" pitchFamily="34" charset="0"/>
              </a:rPr>
              <a:pPr/>
              <a:t>75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886209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753C438-700B-421A-A30A-0E9A099F2114}" type="slidenum">
              <a:rPr kumimoji="0" lang="ru-RU" altLang="ru-RU" sz="1200">
                <a:latin typeface="Calibri" pitchFamily="34" charset="0"/>
              </a:rPr>
              <a:pPr/>
              <a:t>76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627019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77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995591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78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6562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79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368979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600319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38194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782092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87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998129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88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69279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482332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93120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91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874828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92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323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95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26027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0089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8786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6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01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74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69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019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1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8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134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1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3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7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5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/>
              <a:pPr>
                <a:defRPr/>
              </a:pPr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obrnadzor.gov.ru/common/upload/doc_list/Metodicheskie_rekomendatsii.pdf" TargetMode="Externa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http://www.1c-bitrix.ru/solution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hyperlink" Target="http://www.slideshare.net/kleinerperkins/2012-kpcb-internet-trends-yearend-updat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http://marketplace.1c-bitrix.ru/solutions/bitrix.schoolwebsite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://marketplace.1c-bitrix.ru/solutions/bitrix.map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1c-bitrix.ru/solutions/edu/school/" TargetMode="External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1c-bitrix.ru/solutions/gov/" TargetMode="Externa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rketplace.1c-bitrix.ru/solutions/bitrix.gossite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ev.1c-bitrix.ru/learning/" TargetMode="External"/><Relationship Id="rId5" Type="http://schemas.openxmlformats.org/officeDocument/2006/relationships/hyperlink" Target="http://academy.1c-bitrix.ru/learning/index.php" TargetMode="Externa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artem@1c-bitrix.ru" TargetMode="External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1c-bitrix.ru/solutions/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0762997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57512" cy="68715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1" y="2780928"/>
            <a:ext cx="9157511" cy="2034232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55600"/>
            <a:r>
              <a:rPr lang="ru-RU" sz="3600" b="1" dirty="0">
                <a:latin typeface="Calibri Light" panose="020F0302020204030204" pitchFamily="34" charset="0"/>
              </a:rPr>
              <a:t>Сайт для образовательных учреждений: как </a:t>
            </a:r>
            <a:r>
              <a:rPr lang="ru-RU" sz="3600" b="1" dirty="0" smtClean="0">
                <a:latin typeface="Calibri Light" panose="020F0302020204030204" pitchFamily="34" charset="0"/>
              </a:rPr>
              <a:t> быстро создать </a:t>
            </a:r>
            <a:r>
              <a:rPr lang="ru-RU" sz="3600" b="1" dirty="0">
                <a:latin typeface="Calibri Light" panose="020F0302020204030204" pitchFamily="34" charset="0"/>
              </a:rPr>
              <a:t>эффективный сайт?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одержимое 1"/>
          <p:cNvSpPr txBox="1">
            <a:spLocks/>
          </p:cNvSpPr>
          <p:nvPr/>
        </p:nvSpPr>
        <p:spPr bwMode="auto">
          <a:xfrm>
            <a:off x="5314771" y="5141481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Шикина,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по развитию отраслевых решений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23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571" y="1727613"/>
            <a:ext cx="5479252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Куда пойти учится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Что нужно для поступления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Какая стоимость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Какие есть секции, кружки и мероприятия</a:t>
            </a:r>
          </a:p>
          <a:p>
            <a:pPr marL="742950" indent="-742950"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endParaRPr lang="ru-RU" sz="36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s://mdou.petrozavodsk-mo.ru/images/front/top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23" y="1844824"/>
            <a:ext cx="35623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016" y="653431"/>
            <a:ext cx="6226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>
                <a:solidFill>
                  <a:prstClr val="black"/>
                </a:solidFill>
                <a:latin typeface="Calibri" pitchFamily="34" charset="0"/>
              </a:rPr>
              <a:t>Поступающие в школу или ВУЗ</a:t>
            </a:r>
          </a:p>
        </p:txBody>
      </p:sp>
    </p:spTree>
    <p:extLst>
      <p:ext uri="{BB962C8B-B14F-4D97-AF65-F5344CB8AC3E}">
        <p14:creationId xmlns:p14="http://schemas.microsoft.com/office/powerpoint/2010/main" val="1687096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34" y="836712"/>
            <a:ext cx="8568952" cy="547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6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852" y="285583"/>
            <a:ext cx="513969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Учащиеся и родители</a:t>
            </a:r>
          </a:p>
          <a:p>
            <a:pPr marL="742950" indent="-742950"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endParaRPr lang="ru-RU" sz="3600" dirty="0">
              <a:solidFill>
                <a:prstClr val="black"/>
              </a:solidFill>
              <a:latin typeface="Calibri" pitchFamily="34" charset="0"/>
            </a:endParaRP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Расписание и задания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Контроль успеваемости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Учебные материалы</a:t>
            </a:r>
          </a:p>
          <a:p>
            <a:pPr marL="742950" indent="-742950"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endParaRPr lang="ru-RU" sz="36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newsprom.ru/i/n/012/200012/tn_200012_12515fc19e3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29" y="2774975"/>
            <a:ext cx="4401071" cy="40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48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 заставляйте меня думать»</a:t>
            </a:r>
          </a:p>
          <a:p>
            <a:pPr eaLnBrk="1" hangingPunct="1"/>
            <a:r>
              <a:rPr 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Стив Круг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static1.ozone.ru/multimedia/books_covers/1000728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02239"/>
            <a:ext cx="190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661248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http://www.ozon.ru/context/detail/id/3795618/</a:t>
            </a:r>
          </a:p>
        </p:txBody>
      </p:sp>
    </p:spTree>
    <p:extLst>
      <p:ext uri="{BB962C8B-B14F-4D97-AF65-F5344CB8AC3E}">
        <p14:creationId xmlns:p14="http://schemas.microsoft.com/office/powerpoint/2010/main" val="21899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96" y="1556792"/>
            <a:ext cx="8687606" cy="4826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721" y="439836"/>
            <a:ext cx="6062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Чай в банке с какао с надписью «СОЛЬ»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8803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467544" y="836712"/>
            <a:ext cx="691276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Интерактивность и мобильность: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Карта филиалов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Интерактивное расписание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Мобильные версии и  приложения</a:t>
            </a:r>
            <a:endParaRPr lang="ru-RU" sz="3200" dirty="0">
              <a:solidFill>
                <a:srgbClr val="000000"/>
              </a:solidFill>
              <a:latin typeface="Arial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 т.п.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http://www.therunet.com/uploads/image_block/image/992/main_Fotolia_41360832_Subscription_Monthly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5585197" cy="29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0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34" y="2132856"/>
            <a:ext cx="8763508" cy="414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34" y="353216"/>
            <a:ext cx="528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Чтобы узнать расписание скачайте файл в </a:t>
            </a:r>
            <a:r>
              <a:rPr lang="en-US" dirty="0" err="1" smtClean="0"/>
              <a:t>exel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34" y="1996722"/>
            <a:ext cx="8763508" cy="42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9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</a:t>
            </a:r>
            <a:b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грузится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 eaLnBrk="1" hangingPunct="1"/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терять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число 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Интернет агентство Ezon - статьи о сео продвижении и оптимизации сай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4" y="3717032"/>
            <a:ext cx="4375161" cy="24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Просмотр изображения 711682 Сервис публикации и хранения изображений : хостинг картинок : размещение фоток : место для фотограф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640" y="2060848"/>
            <a:ext cx="64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835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Чего не должно быть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9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38133" y="3898702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3851919" y="1844824"/>
            <a:ext cx="472255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Соответствие законодательству РФ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8-495-9-955-955 - &amp;Scy;&amp;icy;&amp;scy;&amp;tcy;&amp;iecy;&amp;mcy;&amp;acy; &amp;zcy;&amp;acy;&amp;kcy;&amp;ocy;&amp;ncy;&amp;ocy;&amp;dcy;&amp;acy;&amp;tcy;&amp;iecy;&amp;lcy;&amp;softcy;&amp;scy;&amp;tcy;&amp;vcy;&amp;acy; &amp;Rcy;&amp;Fcy; - &amp;Fcy;&amp;icy;&amp;ncy;&amp;acy;&amp;ncy;&amp;scy;&amp;ocy;&amp;vcy;&amp;ocy;-&amp;Pcy;&amp;rcy;&amp;acy;&amp;vcy;&amp;ocy;&amp;vcy;&amp;ocy;&amp;iecy; &amp;Acy;&amp;gcy;&amp;iecy;&amp;ncy;&amp;tcy;&amp;scy;&amp;tcy;&amp;vcy;&amp;o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1" y="346348"/>
            <a:ext cx="3250332" cy="32503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15627" y="3501008"/>
            <a:ext cx="831209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ФЗ: </a:t>
            </a:r>
            <a:r>
              <a:rPr lang="ru-RU" sz="2400" dirty="0"/>
              <a:t>№ 273-ФЗ </a:t>
            </a:r>
            <a:r>
              <a:rPr lang="ru-RU" sz="2400" dirty="0" smtClean="0"/>
              <a:t>, </a:t>
            </a:r>
            <a:r>
              <a:rPr lang="ru-RU" sz="2400" dirty="0"/>
              <a:t>№152 </a:t>
            </a:r>
            <a:r>
              <a:rPr lang="ru-RU" sz="2400" dirty="0" smtClean="0"/>
              <a:t>ФЗ и др.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Приказ </a:t>
            </a:r>
            <a:r>
              <a:rPr lang="ru-RU" sz="2400" dirty="0" err="1"/>
              <a:t>Рособрнадзора</a:t>
            </a:r>
            <a:r>
              <a:rPr lang="ru-RU" sz="2400" dirty="0"/>
              <a:t> от 29.05.2014 № </a:t>
            </a:r>
            <a:r>
              <a:rPr lang="ru-RU" sz="2400" dirty="0" smtClean="0"/>
              <a:t>785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Постановление </a:t>
            </a:r>
            <a:r>
              <a:rPr lang="ru-RU" sz="2400" dirty="0"/>
              <a:t>Правительства </a:t>
            </a:r>
            <a:r>
              <a:rPr lang="ru-RU" sz="2400" dirty="0" smtClean="0"/>
              <a:t>РФ от 10.07.2013 № 582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hlinkClick r:id="rId5"/>
              </a:rPr>
              <a:t>Методические рекомендации</a:t>
            </a:r>
            <a:endParaRPr lang="ru-RU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Сертификат ФСТЭК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3785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7" y="2088882"/>
            <a:ext cx="495672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 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000+ партнеров</a:t>
            </a: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130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77" y="1290750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660232" y="2823633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6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144" y="2184894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2060848"/>
            <a:ext cx="5112568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Удобные интерфейсы 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и понятный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контент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Доступность с любых устройств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Высокая производительность и безопасность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Соответствие законодательству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7320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755576" y="2780928"/>
            <a:ext cx="3797667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«1С-Битрикс» для образовательных организаций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044607"/>
            <a:ext cx="3319128" cy="521886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57425" y="6165304"/>
            <a:ext cx="2183284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7903916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4580" y="1543296"/>
            <a:ext cx="4683484" cy="479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Разработать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298730" y="2023646"/>
            <a:ext cx="3200651" cy="3086690"/>
            <a:chOff x="874679" y="276545"/>
            <a:chExt cx="3200651" cy="308669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925234" y="276545"/>
              <a:ext cx="315009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901555" y="1801216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874679" y="2655349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5843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4960" y="841"/>
            <a:ext cx="478904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56475" y="2420888"/>
            <a:ext cx="41627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Сайт школы</a:t>
            </a:r>
          </a:p>
          <a:p>
            <a:pPr marL="0"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Сайт учебного заведения</a:t>
            </a:r>
            <a:endParaRPr lang="en-US" sz="2400" dirty="0"/>
          </a:p>
          <a:p>
            <a:pPr marL="0" lvl="1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Внутренний портал </a:t>
            </a:r>
            <a:r>
              <a:rPr lang="ru-RU" sz="2400" dirty="0" smtClean="0"/>
              <a:t>учебного заведения</a:t>
            </a:r>
          </a:p>
          <a:p>
            <a:pPr marL="0" lvl="1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Сайт конференции</a:t>
            </a: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b="1" dirty="0" smtClean="0"/>
              <a:t>Сервисы </a:t>
            </a:r>
            <a:r>
              <a:rPr lang="ru-RU" sz="2400" dirty="0" smtClean="0"/>
              <a:t>Интерактивная </a:t>
            </a:r>
            <a:r>
              <a:rPr lang="ru-RU" sz="2400" dirty="0"/>
              <a:t>карта объектов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892" y="6309320"/>
            <a:ext cx="277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hlinkClick r:id="rId4"/>
              </a:rPr>
              <a:t>www.1c</a:t>
            </a:r>
            <a:r>
              <a:rPr lang="en-US" sz="1800" dirty="0">
                <a:solidFill>
                  <a:schemeClr val="bg1"/>
                </a:solidFill>
                <a:hlinkClick r:id="rId4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hlinkClick r:id="rId4"/>
              </a:rPr>
              <a:t>bitrix.ru/solutions/</a:t>
            </a:r>
            <a:endParaRPr lang="ru-RU" sz="1800" dirty="0">
              <a:solidFill>
                <a:schemeClr val="bg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17101" y="183611"/>
            <a:ext cx="3672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/>
              <a:t>Решения для </a:t>
            </a:r>
            <a:r>
              <a:rPr lang="ru-RU" sz="4000" b="1" dirty="0" smtClean="0"/>
              <a:t>образования«1С-Битрикс»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003672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657550" y="1793092"/>
            <a:ext cx="578665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Новый </a:t>
            </a:r>
            <a:r>
              <a:rPr lang="ru-RU" sz="2400" dirty="0"/>
              <a:t>шаблон с адаптивным </a:t>
            </a:r>
            <a:r>
              <a:rPr lang="ru-RU" sz="2400" dirty="0" smtClean="0"/>
              <a:t>дизайном и цветовыми схемами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Интерактивные сервисы: расписание и карта филиалов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Версия для лиц с ограниченными физическими возможностями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Структура сайта в соответствии с Приказом </a:t>
            </a:r>
            <a:r>
              <a:rPr lang="ru-RU" sz="2400" dirty="0" err="1"/>
              <a:t>Рособрнадзора</a:t>
            </a:r>
            <a:r>
              <a:rPr lang="ru-RU" sz="2400" dirty="0"/>
              <a:t> </a:t>
            </a:r>
            <a:r>
              <a:rPr lang="ru-RU" sz="2400" dirty="0" smtClean="0"/>
              <a:t>№ </a:t>
            </a:r>
            <a:r>
              <a:rPr lang="ru-RU" sz="2400" dirty="0"/>
              <a:t>785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60607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/>
              <a:t>Сайт учебного </a:t>
            </a:r>
            <a:r>
              <a:rPr lang="ru-RU" sz="3200" b="1" dirty="0" smtClean="0"/>
              <a:t>заведения 2.0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Осень 2015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005" y="1116830"/>
            <a:ext cx="1987026" cy="29969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6974" y="3424581"/>
            <a:ext cx="1987026" cy="29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11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856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Главные потребности разных аудиторий доступны сразу на главной странице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328485" cy="54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550295" y="2132856"/>
            <a:ext cx="3600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Удобный выбор специальности  и программы обучения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Поиск филиалов на интерактивной карте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Подробная информация о ВУЗе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3993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Для абитуриентов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34" y="2348880"/>
            <a:ext cx="4328583" cy="275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2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827584" y="1551206"/>
            <a:ext cx="64478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Интерактивное расписание занятий и сессий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Анонсы важных событий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Доступность к сайту с любых устройств</a:t>
            </a: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7118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Для студентов</a:t>
            </a:r>
            <a:r>
              <a:rPr lang="en-US" sz="3200" b="1" dirty="0" smtClean="0"/>
              <a:t> </a:t>
            </a:r>
            <a:r>
              <a:rPr lang="ru-RU" sz="3200" b="1" dirty="0" smtClean="0"/>
              <a:t>и преподавателей </a:t>
            </a:r>
            <a:endParaRPr lang="ru-RU" sz="3200" b="1" dirty="0"/>
          </a:p>
        </p:txBody>
      </p:sp>
      <p:pic>
        <p:nvPicPr>
          <p:cNvPr id="1026" name="Picture 2" descr="http://www.bukkitech.com/wp-content/uploads/2015/03/student-lapt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08" y="3429000"/>
            <a:ext cx="590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53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725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332656"/>
            <a:ext cx="7560840" cy="63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332657"/>
            <a:ext cx="770485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76102"/>
            <a:ext cx="562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238192"/>
            <a:ext cx="475252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sz="2400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sz="24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sz="2400" b="1" dirty="0">
                <a:solidFill>
                  <a:srgbClr val="000000"/>
                </a:solidFill>
                <a:latin typeface="Calibri"/>
                <a:cs typeface="+mn-cs"/>
              </a:rPr>
              <a:t> </a:t>
            </a:r>
            <a:r>
              <a:rPr lang="ru-RU" sz="2400" b="1" dirty="0" err="1">
                <a:solidFill>
                  <a:srgbClr val="000000"/>
                </a:solidFill>
                <a:latin typeface="Calibri"/>
                <a:cs typeface="+mn-cs"/>
              </a:rPr>
              <a:t>ГОСТ</a:t>
            </a:r>
            <a:r>
              <a:rPr lang="ru-RU" sz="2400" b="1" dirty="0">
                <a:solidFill>
                  <a:srgbClr val="000000"/>
                </a:solidFill>
                <a:latin typeface="Calibri"/>
                <a:cs typeface="+mn-cs"/>
              </a:rPr>
              <a:t> Р 52872-2012:</a:t>
            </a:r>
            <a:endParaRPr lang="ru-RU" sz="24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sz="24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sz="24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  <a:tabLst>
                <a:tab pos="7443788" algn="l"/>
              </a:tabLst>
            </a:pPr>
            <a:endParaRPr lang="en-US" sz="24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400" b="1" dirty="0">
                <a:solidFill>
                  <a:srgbClr val="000000"/>
                </a:solidFill>
                <a:latin typeface="Calibri"/>
                <a:cs typeface="+mn-cs"/>
              </a:rPr>
              <a:t>без перезагрузки </a:t>
            </a:r>
            <a:r>
              <a:rPr lang="ru-RU" sz="24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страниц, только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+mn-cs"/>
              </a:rPr>
              <a:t>CSS</a:t>
            </a:r>
            <a:endParaRPr lang="ru-RU" sz="24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tabLst>
                <a:tab pos="7443788" algn="l"/>
              </a:tabLst>
            </a:pP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57" y="1160591"/>
            <a:ext cx="3870176" cy="25387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76" y="4005064"/>
            <a:ext cx="3914512" cy="25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20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53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74676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01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8761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Сведения об </a:t>
            </a:r>
            <a:r>
              <a:rPr lang="ru-RU" sz="2800" b="1" dirty="0" smtClean="0"/>
              <a:t>образовательной</a:t>
            </a:r>
            <a:r>
              <a:rPr lang="ru-RU" sz="3200" b="1" dirty="0" smtClean="0"/>
              <a:t> организации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9" y="1169556"/>
            <a:ext cx="8460432" cy="554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05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4960" y="841"/>
            <a:ext cx="478904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484450" y="2204864"/>
            <a:ext cx="3672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smtClean="0"/>
              <a:t>Доступность с мобильных устройств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964652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3-01-30 в 23.59.5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56" y="1052736"/>
            <a:ext cx="7987888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52643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* Notebook PCs,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включая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 smtClean="0">
                <a:solidFill>
                  <a:srgbClr val="262626"/>
                </a:solidFill>
                <a:latin typeface="Calibri"/>
                <a:cs typeface="+mn-cs"/>
              </a:rPr>
              <a:t>нетбуки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Исходя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из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следующих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"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жизненных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циклов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": Desktop PCs – 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лет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Notebooks PCs – 4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Smartphones – 2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Tablets – 2.5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Источник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: Katy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Huberty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Ehud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Gelblum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Morgan Stanley Research. Data and Estimates as of 9/12.</a:t>
            </a:r>
            <a:endParaRPr lang="ru-RU" sz="900" dirty="0">
              <a:solidFill>
                <a:srgbClr val="262626"/>
              </a:solidFill>
              <a:latin typeface="Calibri"/>
              <a:cs typeface="+mn-cs"/>
            </a:endParaRPr>
          </a:p>
        </p:txBody>
      </p:sp>
      <p:pic>
        <p:nvPicPr>
          <p:cNvPr id="9" name="Изображение 8" descr="Снимок экрана 2013-01-31 в 0.02.24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" y="6038895"/>
            <a:ext cx="970549" cy="3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12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4.bp.blogspot.com/-JOqxgp-ZWe0/U3BtyEQlEiI/AAAAAAAAOfg/Doq6Q2MwIKA/s1600/google-logo-874x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93" y="1416373"/>
            <a:ext cx="6911355" cy="23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5537" y="403115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Google </a:t>
            </a:r>
            <a:r>
              <a:rPr lang="ru-RU" sz="2000" b="1" dirty="0" err="1" smtClean="0"/>
              <a:t>пессимизирует</a:t>
            </a:r>
            <a:r>
              <a:rPr lang="ru-RU" sz="2000" b="1" dirty="0" smtClean="0"/>
              <a:t> сайты в мобильной выдаче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0675" y="4468487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Обзорная статья</a:t>
            </a:r>
          </a:p>
          <a:p>
            <a:r>
              <a:rPr lang="ru-RU" dirty="0" smtClean="0"/>
              <a:t>http</a:t>
            </a:r>
            <a:r>
              <a:rPr lang="ru-RU" dirty="0"/>
              <a:t>://www.searchengines.ru/seoblog/google_razyasnyaet_osoben.html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68431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Рекомендации</a:t>
            </a:r>
          </a:p>
          <a:p>
            <a:r>
              <a:rPr lang="ru-RU" dirty="0" smtClean="0"/>
              <a:t>https</a:t>
            </a:r>
            <a:r>
              <a:rPr lang="ru-RU" dirty="0"/>
              <a:t>://developers.google.com/speed/docs/insights/mobile#DeferParsingJS</a:t>
            </a:r>
          </a:p>
        </p:txBody>
      </p:sp>
    </p:spTree>
    <p:extLst>
      <p:ext uri="{BB962C8B-B14F-4D97-AF65-F5344CB8AC3E}">
        <p14:creationId xmlns:p14="http://schemas.microsoft.com/office/powerpoint/2010/main" val="13359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648" y="836712"/>
            <a:ext cx="2706901" cy="5478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692696"/>
            <a:ext cx="2422181" cy="588441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7164288" y="26595"/>
            <a:ext cx="1770229" cy="522085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29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4" y="2812286"/>
            <a:ext cx="7307679" cy="346232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611560" y="1340768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Helvetica Neue"/>
              </a:rPr>
              <a:t>Готовая структура, дизайн и </a:t>
            </a:r>
            <a:r>
              <a:rPr lang="ru-RU" sz="2400" dirty="0" err="1">
                <a:latin typeface="Helvetica Neue"/>
              </a:rPr>
              <a:t>демо</a:t>
            </a:r>
            <a:r>
              <a:rPr lang="ru-RU" sz="2400" dirty="0">
                <a:latin typeface="Helvetica Neue"/>
              </a:rPr>
              <a:t>-контент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Helvetica Neue"/>
              </a:rPr>
              <a:t>Соответствие законодательству РФ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Helvetica Neue"/>
              </a:rPr>
              <a:t>Доступность с любых устройств</a:t>
            </a:r>
            <a:endParaRPr lang="ru-RU" sz="2400" dirty="0"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Helvetica Neue"/>
              </a:rPr>
              <a:t>Простое управление сайтом</a:t>
            </a:r>
            <a:endParaRPr lang="ru-RU" sz="2400" b="0" i="0" dirty="0">
              <a:effectLst/>
              <a:latin typeface="Helvetica Neue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26903"/>
            <a:ext cx="5491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/>
              <a:t>Сайт учебного </a:t>
            </a:r>
            <a:r>
              <a:rPr lang="ru-RU" sz="3200" b="1" dirty="0" smtClean="0"/>
              <a:t>заведения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0963" y="6274609"/>
            <a:ext cx="7395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Подробнее: http</a:t>
            </a:r>
            <a:r>
              <a:rPr lang="ru-RU" dirty="0"/>
              <a:t>://www.1c-bitrix.ru/solutions/edu/edu_site/</a:t>
            </a:r>
          </a:p>
        </p:txBody>
      </p:sp>
    </p:spTree>
    <p:extLst>
      <p:ext uri="{BB962C8B-B14F-4D97-AF65-F5344CB8AC3E}">
        <p14:creationId xmlns:p14="http://schemas.microsoft.com/office/powerpoint/2010/main" val="27133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4960" y="841"/>
            <a:ext cx="478904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286682" y="1372186"/>
            <a:ext cx="406827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Готовая структура, дизайн и </a:t>
            </a:r>
            <a:r>
              <a:rPr lang="ru-RU" sz="2400" dirty="0" err="1" smtClean="0"/>
              <a:t>демо</a:t>
            </a:r>
            <a:r>
              <a:rPr lang="ru-RU" sz="2400" dirty="0" smtClean="0"/>
              <a:t>-контент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Электронный журнал и дневник (новая версия в разработке)</a:t>
            </a:r>
            <a:endParaRPr lang="ru-RU" sz="24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Соответствие </a:t>
            </a:r>
            <a:r>
              <a:rPr lang="ru-RU" sz="2400" dirty="0" smtClean="0"/>
              <a:t>ФЗ </a:t>
            </a:r>
            <a:r>
              <a:rPr lang="ru-RU" sz="2400" dirty="0" smtClean="0"/>
              <a:t>РФ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hlinkClick r:id="rId4"/>
              </a:rPr>
              <a:t>Модуль </a:t>
            </a:r>
            <a:r>
              <a:rPr lang="ru-RU" sz="2400" dirty="0" smtClean="0">
                <a:hlinkClick r:id="rId4"/>
              </a:rPr>
              <a:t>в </a:t>
            </a:r>
            <a:r>
              <a:rPr lang="ru-RU" sz="2400" dirty="0" err="1" smtClean="0">
                <a:hlinkClick r:id="rId4"/>
              </a:rPr>
              <a:t>Маркетплейс</a:t>
            </a: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3200" b="1" dirty="0"/>
              <a:t>Сайт </a:t>
            </a:r>
            <a:r>
              <a:rPr lang="ru-RU" sz="3200" b="1" dirty="0" smtClean="0"/>
              <a:t>школы 3.0</a:t>
            </a:r>
            <a:endParaRPr lang="ru-RU" sz="3200" b="1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6300192" y="-1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7520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0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04812"/>
            <a:ext cx="72390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07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09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1960"/>
            <a:ext cx="9144000" cy="5998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081" y="574676"/>
            <a:ext cx="631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Версия для лиц с физическими ограничениями здоровья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867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37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8" y="870396"/>
            <a:ext cx="9144000" cy="59981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6682" y="319181"/>
            <a:ext cx="5829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 smtClean="0"/>
              <a:t>Сведения об образовательной организации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93528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286682" y="1566889"/>
            <a:ext cx="4094818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Электронный дневник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Оценка поведения на уроке (смайлики)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Онлайн-доступ к учебным материалам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Онлайн-чат с учителем (в плане)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4956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Сервисы для </a:t>
            </a:r>
            <a:r>
              <a:rPr lang="ru-RU" sz="3200" b="1" dirty="0" smtClean="0"/>
              <a:t>учеников</a:t>
            </a:r>
            <a:endParaRPr lang="ru-RU" sz="3200" b="1" dirty="0"/>
          </a:p>
        </p:txBody>
      </p:sp>
      <p:pic>
        <p:nvPicPr>
          <p:cNvPr id="5124" name="Picture 4" descr="http://image.tsn.ua/media/images2/original/Dec2008/de3f520ef1_995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772816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888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539552" y="1566889"/>
            <a:ext cx="4608512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Публикация </a:t>
            </a:r>
            <a:r>
              <a:rPr lang="ru-RU" sz="2400" dirty="0"/>
              <a:t>учебных материалов  и методичек </a:t>
            </a:r>
            <a:endParaRPr lang="ru-RU" sz="24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Управление </a:t>
            </a:r>
            <a:r>
              <a:rPr lang="ru-RU" sz="2400" dirty="0"/>
              <a:t>электронным журналом </a:t>
            </a:r>
            <a:endParaRPr lang="ru-RU" sz="24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Создание </a:t>
            </a:r>
            <a:r>
              <a:rPr lang="ru-RU" sz="2400" dirty="0"/>
              <a:t>раздела дистанционного </a:t>
            </a:r>
            <a:r>
              <a:rPr lang="ru-RU" sz="2400" dirty="0" smtClean="0"/>
              <a:t>обучения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Консультации </a:t>
            </a:r>
            <a:r>
              <a:rPr lang="ru-RU" sz="2400" dirty="0"/>
              <a:t>родителей </a:t>
            </a:r>
            <a:endParaRPr lang="ru-RU" sz="24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 </a:t>
            </a:r>
            <a:r>
              <a:rPr lang="ru-RU" sz="2400" dirty="0"/>
              <a:t>Ведение блогов и форумов </a:t>
            </a:r>
            <a:endParaRPr lang="ru-RU" sz="2400" dirty="0" smtClean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4941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Сервисы для </a:t>
            </a:r>
            <a:r>
              <a:rPr lang="ru-RU" sz="3200" b="1" dirty="0" smtClean="0"/>
              <a:t>учителей</a:t>
            </a:r>
            <a:endParaRPr lang="ru-RU" sz="3200" b="1" dirty="0"/>
          </a:p>
        </p:txBody>
      </p:sp>
      <p:pic>
        <p:nvPicPr>
          <p:cNvPr id="3074" name="Picture 2" descr="http://img.tyt.by/320x0s/n/lady.tut.by/0b/b/uchitelnitsa_luchshaya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73" y="1988840"/>
            <a:ext cx="384042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57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15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474289"/>
            <a:ext cx="6935688" cy="685800"/>
          </a:xfrm>
        </p:spPr>
        <p:txBody>
          <a:bodyPr/>
          <a:lstStyle/>
          <a:p>
            <a:pPr algn="l" eaLnBrk="1" hangingPunct="1"/>
            <a:r>
              <a:rPr lang="ru-RU" sz="3200" b="1" dirty="0">
                <a:latin typeface="Calibri" charset="0"/>
                <a:ea typeface="Verdana" charset="0"/>
                <a:cs typeface="Calibri" charset="0"/>
              </a:rPr>
              <a:t>Текущая версия </a:t>
            </a:r>
            <a: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  <a:t>дневника и журнала</a:t>
            </a:r>
            <a:endParaRPr lang="en-US" sz="3200" b="1" dirty="0">
              <a:latin typeface="Calibri" charset="0"/>
              <a:ea typeface="Verdana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600200"/>
            <a:ext cx="361861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libri"/>
                <a:cs typeface="Calibri"/>
              </a:rPr>
              <a:t>Мастер создания школьного расписания на сайте:</a:t>
            </a:r>
          </a:p>
          <a:p>
            <a:endParaRPr lang="ru-RU" sz="1400" b="0" dirty="0" smtClean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Расписание уроков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Привязка к классам, кабинетам, учителям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Копирование по неделям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Отмена занятий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Разные смены</a:t>
            </a:r>
          </a:p>
        </p:txBody>
      </p:sp>
      <p:pic>
        <p:nvPicPr>
          <p:cNvPr id="1027" name="Picture 3" descr="C:\Users\Denis\Desktop\школа\schedul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68357"/>
            <a:ext cx="3390703" cy="298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nis\Desktop\школа\schedul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73" y="1670459"/>
            <a:ext cx="4623686" cy="306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C:\Users\Denis\Desktop\школа\schedul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4" y="1484784"/>
            <a:ext cx="5142144" cy="40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7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7854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Электронный </a:t>
            </a:r>
            <a:r>
              <a:rPr lang="ru-RU" sz="4000" b="1" dirty="0" smtClean="0">
                <a:solidFill>
                  <a:srgbClr val="C00000"/>
                </a:solidFill>
              </a:rPr>
              <a:t>журнал (новая версия):</a:t>
            </a:r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1650" b="1" dirty="0">
                <a:solidFill>
                  <a:srgbClr val="C00000"/>
                </a:solidFill>
              </a:rPr>
              <a:t>подробная информация об образовательном процессе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810" y="1772816"/>
            <a:ext cx="7886700" cy="326350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Задание тем урока, домашнего задания, проставление оценок</a:t>
            </a:r>
          </a:p>
          <a:p>
            <a:r>
              <a:rPr lang="ru-RU" dirty="0"/>
              <a:t>Управление настройками: привязка классам, кабинетам, сетка расписания</a:t>
            </a:r>
            <a:endParaRPr lang="ru-RU" dirty="0" smtClean="0"/>
          </a:p>
          <a:p>
            <a:r>
              <a:rPr lang="ru-RU" dirty="0" smtClean="0"/>
              <a:t>Журнал для классного руководителя</a:t>
            </a:r>
          </a:p>
          <a:p>
            <a:r>
              <a:rPr lang="ru-RU" dirty="0" smtClean="0"/>
              <a:t>Контроль завучем за заполнением журнала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 smtClean="0"/>
              <a:t>Дополнительно:</a:t>
            </a:r>
          </a:p>
          <a:p>
            <a:r>
              <a:rPr lang="ru-RU" dirty="0" smtClean="0"/>
              <a:t>Добавление новых типов оценок</a:t>
            </a:r>
          </a:p>
          <a:p>
            <a:r>
              <a:rPr lang="ru-RU" dirty="0" smtClean="0"/>
              <a:t>Комментарии к оценке и к уроку </a:t>
            </a:r>
          </a:p>
          <a:p>
            <a:r>
              <a:rPr lang="ru-RU" dirty="0" smtClean="0"/>
              <a:t>Отметка о поведении (смайлик)</a:t>
            </a:r>
          </a:p>
          <a:p>
            <a:r>
              <a:rPr lang="ru-RU" dirty="0" smtClean="0"/>
              <a:t>Уведомления родителям</a:t>
            </a:r>
            <a:endParaRPr lang="ru-RU" dirty="0"/>
          </a:p>
        </p:txBody>
      </p:sp>
      <p:pic>
        <p:nvPicPr>
          <p:cNvPr id="11" name="Picture 2" descr="http://ilogoped.ucoz.ru/133401_kopij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0155"/>
            <a:ext cx="3403451" cy="263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97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83568" y="574725"/>
            <a:ext cx="6210690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100" dirty="0"/>
              <a:t>Электронный журнал</a:t>
            </a:r>
            <a:endParaRPr lang="ru-RU" sz="2100" dirty="0"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t="26797" r="3106"/>
          <a:stretch/>
        </p:blipFill>
        <p:spPr>
          <a:xfrm>
            <a:off x="1331433" y="1705809"/>
            <a:ext cx="6442738" cy="499677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269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827584" y="601321"/>
            <a:ext cx="6210690" cy="628650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100" dirty="0"/>
              <a:t>Режим просмотра оценок за весь период (журнал) </a:t>
            </a:r>
            <a:endParaRPr lang="ru-RU" sz="2100" dirty="0">
              <a:latin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26424"/>
          <a:stretch/>
        </p:blipFill>
        <p:spPr>
          <a:xfrm>
            <a:off x="971600" y="1820445"/>
            <a:ext cx="6534276" cy="488939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2105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228698" y="1148358"/>
            <a:ext cx="6210690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ru-RU" sz="2100" dirty="0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t="25879" r="2678" b="2609"/>
          <a:stretch/>
        </p:blipFill>
        <p:spPr>
          <a:xfrm>
            <a:off x="803245" y="1382783"/>
            <a:ext cx="6970925" cy="52005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4664" y="864650"/>
            <a:ext cx="247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Успеваемость класса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926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Электронный </a:t>
            </a:r>
            <a:r>
              <a:rPr lang="ru-RU" b="1" dirty="0" smtClean="0">
                <a:solidFill>
                  <a:srgbClr val="C00000"/>
                </a:solidFill>
              </a:rPr>
              <a:t>дневник: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1650" b="1" dirty="0">
                <a:solidFill>
                  <a:srgbClr val="C00000"/>
                </a:solidFill>
              </a:rPr>
              <a:t>подробная информация об у</a:t>
            </a:r>
            <a:r>
              <a:rPr lang="en-US" sz="1650" b="1" dirty="0">
                <a:solidFill>
                  <a:srgbClr val="C00000"/>
                </a:solidFill>
              </a:rPr>
              <a:t>c</a:t>
            </a:r>
            <a:r>
              <a:rPr lang="ru-RU" sz="1650" b="1" dirty="0" err="1">
                <a:solidFill>
                  <a:srgbClr val="C00000"/>
                </a:solidFill>
              </a:rPr>
              <a:t>певаемости</a:t>
            </a:r>
            <a:r>
              <a:rPr lang="ru-RU" sz="1650" b="1" dirty="0">
                <a:solidFill>
                  <a:srgbClr val="C00000"/>
                </a:solidFill>
              </a:rPr>
              <a:t> для ученика и </a:t>
            </a:r>
            <a:r>
              <a:rPr lang="ru-RU" sz="1650" b="1" dirty="0" err="1">
                <a:solidFill>
                  <a:srgbClr val="C00000"/>
                </a:solidFill>
              </a:rPr>
              <a:t>родтеля</a:t>
            </a:r>
            <a:endParaRPr lang="ru-RU" sz="165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123" y="2125266"/>
            <a:ext cx="7886700" cy="326350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Просмотр домашнего задания и </a:t>
            </a:r>
            <a:r>
              <a:rPr lang="ru-RU" dirty="0" smtClean="0"/>
              <a:t>оценок</a:t>
            </a:r>
          </a:p>
          <a:p>
            <a:r>
              <a:rPr lang="ru-RU" dirty="0" smtClean="0"/>
              <a:t>Удаленный доступ к заданиям </a:t>
            </a:r>
            <a:r>
              <a:rPr lang="ru-RU" dirty="0" smtClean="0"/>
              <a:t>и учебные </a:t>
            </a:r>
            <a:r>
              <a:rPr lang="ru-RU" dirty="0" smtClean="0"/>
              <a:t>материалам</a:t>
            </a:r>
            <a:endParaRPr lang="ru-RU" dirty="0"/>
          </a:p>
          <a:p>
            <a:r>
              <a:rPr lang="ru-RU" dirty="0" smtClean="0"/>
              <a:t>Расписание ученика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Дополнительно:</a:t>
            </a:r>
          </a:p>
          <a:p>
            <a:r>
              <a:rPr lang="ru-RU" dirty="0" smtClean="0"/>
              <a:t>Просмотр комментариев к оценке и к уроку </a:t>
            </a:r>
          </a:p>
          <a:p>
            <a:r>
              <a:rPr lang="ru-RU" dirty="0" smtClean="0"/>
              <a:t>Просмотр отметок о поведении</a:t>
            </a:r>
          </a:p>
          <a:p>
            <a:r>
              <a:rPr lang="ru-RU" dirty="0" smtClean="0"/>
              <a:t>Уведомления родителям</a:t>
            </a:r>
            <a:endParaRPr lang="ru-RU" dirty="0"/>
          </a:p>
        </p:txBody>
      </p:sp>
      <p:grpSp>
        <p:nvGrpSpPr>
          <p:cNvPr id="7" name="Группа 16"/>
          <p:cNvGrpSpPr/>
          <p:nvPr/>
        </p:nvGrpSpPr>
        <p:grpSpPr>
          <a:xfrm>
            <a:off x="7308272" y="857250"/>
            <a:ext cx="1123551" cy="31147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2" tIns="34289" rIns="68552" bIns="34289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api.ning.com/files/jJ0FzjYt0Geg*zU*mwPTyG-A6cKUGzP9bixcfoi4V0K6jaK4lMR-su4f26s--3j7WJ7g0vL-5Iwg5ZqTbVL8v8tFvikpM5z8/compu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969" y="3931374"/>
            <a:ext cx="2412158" cy="18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920788" y="953822"/>
            <a:ext cx="6210690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100" dirty="0"/>
              <a:t>Расписание ученика</a:t>
            </a:r>
            <a:endParaRPr lang="ru-RU" sz="2100" dirty="0"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t="27251" r="3319" b="2670"/>
          <a:stretch/>
        </p:blipFill>
        <p:spPr>
          <a:xfrm>
            <a:off x="1002096" y="1705808"/>
            <a:ext cx="6666248" cy="494592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1781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47897" y="404966"/>
            <a:ext cx="6210690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100" dirty="0"/>
              <a:t>Успеваемость ученика</a:t>
            </a:r>
            <a:endParaRPr lang="ru-RU" sz="2100" dirty="0"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26901" r="3037" b="2683"/>
          <a:stretch/>
        </p:blipFill>
        <p:spPr>
          <a:xfrm>
            <a:off x="539552" y="1340768"/>
            <a:ext cx="7008779" cy="525658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4745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74"/>
            <a:ext cx="9144001" cy="36133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3613355"/>
            <a:ext cx="9144001" cy="3244645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Модуль «1С-Битрикс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: Интерактивная карта объектов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800" b="1" dirty="0" smtClean="0">
              <a:solidFill>
                <a:srgbClr val="C00000"/>
              </a:solidFill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45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95536" y="502975"/>
            <a:ext cx="6912768" cy="1035013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300" dirty="0">
                <a:latin typeface="+mn-lt"/>
              </a:rPr>
              <a:t>Интерактивная карта  объектов</a:t>
            </a:r>
          </a:p>
          <a:p>
            <a:pPr algn="l"/>
            <a:endParaRPr lang="ru-RU" sz="2850" dirty="0">
              <a:latin typeface="+mn-lt"/>
            </a:endParaRPr>
          </a:p>
          <a:p>
            <a:pPr algn="l"/>
            <a:r>
              <a:rPr lang="ru-RU" sz="3700" dirty="0">
                <a:solidFill>
                  <a:srgbClr val="0FADDD"/>
                </a:solidFill>
                <a:latin typeface="+mn-lt"/>
              </a:rPr>
              <a:t>Универсальное решение для визуализации картографических данных </a:t>
            </a:r>
            <a:endParaRPr lang="en-US" sz="3700" dirty="0">
              <a:solidFill>
                <a:srgbClr val="0FADDD"/>
              </a:solidFill>
              <a:latin typeface="+mn-lt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7339" y="1816159"/>
            <a:ext cx="4343400" cy="3350274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Карта объектов, событий и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Неограниченная вложенность категорий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Загрузка данных из модуля или извне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Прокладка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Шаблон для мобильных устройств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Гибкие настройки и </a:t>
            </a:r>
            <a:r>
              <a:rPr lang="en-US" dirty="0">
                <a:latin typeface="Calibri"/>
                <a:ea typeface="Calibri"/>
                <a:cs typeface="Calibri"/>
              </a:rPr>
              <a:t>API </a:t>
            </a:r>
            <a:r>
              <a:rPr lang="ru-RU" dirty="0">
                <a:latin typeface="Calibri"/>
                <a:ea typeface="Calibri"/>
                <a:cs typeface="Calibri"/>
              </a:rPr>
              <a:t>для разработчиков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79512" y="5795254"/>
            <a:ext cx="2096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1962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</a:rPr>
              <a:t>Цена: 14 900р.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6164586"/>
            <a:ext cx="5402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http://marketplace.1c-bitrix.ru/solutions/bitrix.map/</a:t>
            </a:r>
            <a:endParaRPr lang="ru-RU" dirty="0" smtClean="0"/>
          </a:p>
        </p:txBody>
      </p:sp>
      <p:pic>
        <p:nvPicPr>
          <p:cNvPr id="10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65068"/>
            <a:ext cx="1347022" cy="24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42" y="1794049"/>
            <a:ext cx="1349632" cy="26605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1628800"/>
            <a:ext cx="4690779" cy="342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-1"/>
            <a:ext cx="4355976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38951" y="1124744"/>
            <a:ext cx="4429334" cy="472514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Что такое</a:t>
            </a:r>
          </a:p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эффективный </a:t>
            </a:r>
          </a:p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сайт</a:t>
            </a:r>
            <a:endParaRPr lang="ru-RU" sz="4400" b="1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6300192" y="-1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2814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0442" y="1196752"/>
            <a:ext cx="383151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объектов и событий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маршрутов</a:t>
            </a:r>
          </a:p>
        </p:txBody>
      </p:sp>
      <p:pic>
        <p:nvPicPr>
          <p:cNvPr id="16" name="Picture 4" descr="C:\Users\Надежда\Downloads\3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" y="1289877"/>
            <a:ext cx="5192007" cy="44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buClr>
                <a:srgbClr val="C00000"/>
              </a:buClr>
            </a:pPr>
            <a:r>
              <a:rPr lang="ru-RU" sz="3000" b="1" dirty="0">
                <a:latin typeface="Calibri" pitchFamily="34" charset="0"/>
              </a:rPr>
              <a:t>Интерактивная </a:t>
            </a:r>
            <a:r>
              <a:rPr lang="ru-RU" sz="3000" b="1" dirty="0" smtClean="0">
                <a:latin typeface="Calibri" pitchFamily="34" charset="0"/>
              </a:rPr>
              <a:t>карта</a:t>
            </a:r>
            <a:endParaRPr lang="ru-RU" sz="30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68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76896" y="222251"/>
            <a:ext cx="6933505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397000"/>
            <a:ext cx="31012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Доступность с мобильных устройств:</a:t>
            </a:r>
            <a:br>
              <a:rPr lang="ru-RU" sz="2400" dirty="0" smtClean="0"/>
            </a:br>
            <a:endParaRPr lang="ru-RU" sz="2400" dirty="0" smtClean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b="0" dirty="0" smtClean="0"/>
              <a:t> </a:t>
            </a:r>
            <a:r>
              <a:rPr lang="ru-RU" sz="2400" dirty="0" smtClean="0"/>
              <a:t>Шаблон  для мобильной версии сайта</a:t>
            </a:r>
            <a:br>
              <a:rPr lang="ru-RU" sz="2400" dirty="0" smtClean="0"/>
            </a:br>
            <a:endParaRPr lang="ru-RU" sz="2400" dirty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 Шаблон для мобильного приложения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467952"/>
            <a:ext cx="2017059" cy="3976216"/>
          </a:xfrm>
          <a:prstGeom prst="rect">
            <a:avLst/>
          </a:prstGeom>
        </p:spPr>
      </p:pic>
      <p:pic>
        <p:nvPicPr>
          <p:cNvPr id="1026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42" y="1723542"/>
            <a:ext cx="2013159" cy="37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42" y="1723544"/>
            <a:ext cx="2013159" cy="37206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000" b="1" dirty="0">
                <a:latin typeface="Calibri" pitchFamily="34" charset="0"/>
              </a:rPr>
              <a:t>Мобильная карта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921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392382"/>
            <a:ext cx="7067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Яндекс.Карты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err="1"/>
              <a:t>Google</a:t>
            </a:r>
            <a:r>
              <a:rPr lang="ru-RU" sz="2000" dirty="0"/>
              <a:t> </a:t>
            </a:r>
            <a:r>
              <a:rPr lang="ru-RU" sz="2000" dirty="0" err="1"/>
              <a:t>Maps</a:t>
            </a: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Единый источник данных и </a:t>
            </a:r>
            <a:r>
              <a:rPr lang="ru-RU" sz="2000" dirty="0"/>
              <a:t>для мобильной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для десктоп версии</a:t>
            </a:r>
            <a:endParaRPr lang="ru-RU" sz="2000" dirty="0"/>
          </a:p>
          <a:p>
            <a:pPr lvl="0">
              <a:buClr>
                <a:srgbClr val="C00000"/>
              </a:buClr>
            </a:pPr>
            <a:endParaRPr lang="ru-RU" sz="2000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err="1" smtClean="0"/>
              <a:t>Кастомизация</a:t>
            </a:r>
            <a:r>
              <a:rPr lang="ru-RU" sz="2000" dirty="0" smtClean="0"/>
              <a:t> внешнего вида (задание </a:t>
            </a:r>
            <a:r>
              <a:rPr lang="ru-RU" sz="2000" dirty="0"/>
              <a:t>пользовательских </a:t>
            </a:r>
            <a:r>
              <a:rPr lang="ru-RU" sz="2000" dirty="0" smtClean="0"/>
              <a:t>маркеров, изменение высоты </a:t>
            </a:r>
            <a:r>
              <a:rPr lang="ru-RU" sz="2000" dirty="0"/>
              <a:t>карты, </a:t>
            </a:r>
            <a:r>
              <a:rPr lang="ru-RU" sz="2000" dirty="0" smtClean="0"/>
              <a:t>цвета </a:t>
            </a:r>
            <a:r>
              <a:rPr lang="ru-RU" sz="2000" dirty="0"/>
              <a:t>линий </a:t>
            </a:r>
            <a:r>
              <a:rPr lang="ru-RU" sz="2000" dirty="0" smtClean="0"/>
              <a:t>, текст сообщений и </a:t>
            </a:r>
            <a:r>
              <a:rPr lang="ru-RU" sz="2000" dirty="0" err="1" smtClean="0"/>
              <a:t>т.п</a:t>
            </a:r>
            <a:r>
              <a:rPr lang="ru-RU" sz="2000" dirty="0" smtClean="0"/>
              <a:t>):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Ч</a:t>
            </a:r>
            <a:r>
              <a:rPr lang="ru-RU" sz="2000" dirty="0" smtClean="0"/>
              <a:t>ерез </a:t>
            </a:r>
            <a:r>
              <a:rPr lang="ru-RU" sz="2000" dirty="0"/>
              <a:t>интерфейс </a:t>
            </a:r>
            <a:r>
              <a:rPr lang="ru-RU" sz="2000" dirty="0" smtClean="0"/>
              <a:t>административной панели 1С-Битрикс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С помощью </a:t>
            </a:r>
            <a:r>
              <a:rPr lang="ru-RU" sz="2000" dirty="0"/>
              <a:t>настройки </a:t>
            </a:r>
            <a:r>
              <a:rPr lang="ru-RU" sz="2000" dirty="0" smtClean="0"/>
              <a:t>параметров </a:t>
            </a:r>
            <a:r>
              <a:rPr lang="ru-RU" sz="2000" dirty="0"/>
              <a:t>и </a:t>
            </a:r>
            <a:r>
              <a:rPr lang="en-US" sz="2000" dirty="0"/>
              <a:t>CSS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Настройка маршрутов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Защита </a:t>
            </a:r>
            <a:r>
              <a:rPr lang="ru-RU" sz="2000" dirty="0"/>
              <a:t>от ввода некорректных </a:t>
            </a:r>
            <a:r>
              <a:rPr lang="ru-RU" sz="2000" dirty="0" smtClean="0"/>
              <a:t>данных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50" y="1247980"/>
            <a:ext cx="2781103" cy="130082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200" b="1" dirty="0"/>
              <a:t>Управление картой (</a:t>
            </a:r>
            <a:r>
              <a:rPr lang="en-US" sz="3200" b="1" dirty="0"/>
              <a:t>API)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52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6215608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  <a:t>Новая версия сайта </a:t>
            </a:r>
            <a: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  <a:t>школы</a:t>
            </a:r>
            <a:b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alibri" charset="0"/>
                <a:ea typeface="Verdana" charset="0"/>
                <a:cs typeface="Calibri" charset="0"/>
              </a:rPr>
              <a:t>октябрь 2015 </a:t>
            </a:r>
            <a:endParaRPr lang="en-US" sz="1800" b="1" dirty="0">
              <a:solidFill>
                <a:srgbClr val="C00000"/>
              </a:solidFill>
              <a:latin typeface="Calibri" charset="0"/>
              <a:ea typeface="Verdana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244829"/>
            <a:ext cx="734481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4825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/>
                <a:cs typeface="Calibri"/>
              </a:rPr>
              <a:t>Структура </a:t>
            </a:r>
            <a:r>
              <a:rPr lang="ru-RU" sz="2400" dirty="0">
                <a:latin typeface="Calibri"/>
                <a:cs typeface="Calibri"/>
              </a:rPr>
              <a:t>согласно требованиям </a:t>
            </a:r>
            <a:r>
              <a:rPr lang="ru-RU" sz="2400" dirty="0" err="1">
                <a:latin typeface="Calibri"/>
                <a:cs typeface="Calibri"/>
              </a:rPr>
              <a:t>Рособрнадзора</a:t>
            </a:r>
            <a:endParaRPr lang="ru-RU" sz="2400" dirty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Версия </a:t>
            </a:r>
            <a:r>
              <a:rPr lang="ru-RU" sz="2400" dirty="0">
                <a:latin typeface="Calibri"/>
                <a:cs typeface="Calibri"/>
              </a:rPr>
              <a:t>для лиц с ограниченными физическими возможностями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Новый </a:t>
            </a:r>
            <a:r>
              <a:rPr lang="ru-RU" sz="2400" dirty="0">
                <a:latin typeface="Calibri"/>
                <a:cs typeface="Calibri"/>
              </a:rPr>
              <a:t>адаптивный </a:t>
            </a:r>
            <a:r>
              <a:rPr lang="ru-RU" sz="2400" dirty="0" smtClean="0">
                <a:latin typeface="Calibri"/>
                <a:cs typeface="Calibri"/>
              </a:rPr>
              <a:t>шаблон дизайна</a:t>
            </a:r>
            <a:endParaRPr lang="ru-RU" sz="2400" dirty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Интерактивная </a:t>
            </a:r>
            <a:r>
              <a:rPr lang="ru-RU" sz="2400" dirty="0">
                <a:latin typeface="Calibri"/>
                <a:cs typeface="Calibri"/>
              </a:rPr>
              <a:t>карта </a:t>
            </a:r>
            <a:r>
              <a:rPr lang="ru-RU" sz="2400" dirty="0" smtClean="0">
                <a:latin typeface="Calibri"/>
                <a:cs typeface="Calibri"/>
              </a:rPr>
              <a:t>объектов</a:t>
            </a:r>
            <a:endParaRPr lang="ru-RU" sz="2400" dirty="0">
              <a:latin typeface="Calibri"/>
              <a:cs typeface="Calibri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97628"/>
            <a:ext cx="6243804" cy="29582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6319868"/>
            <a:ext cx="6391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http://www.1c-bitrix.ru/solutions/edu/school</a:t>
            </a:r>
            <a:r>
              <a:rPr lang="ru-RU" dirty="0" smtClean="0">
                <a:hlinkClick r:id="rId5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8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7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7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536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2988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94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0966" y="287583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3450" y="1988840"/>
            <a:ext cx="41764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задачи организации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915" y="1323136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357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6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25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38776" y="1575721"/>
            <a:ext cx="3973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продукта и новые модули.</a:t>
            </a: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418759" y="2901949"/>
            <a:ext cx="4000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Обновления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затрагивают публичную часть сайта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полностью исключая потерю данных.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426720" y="3952165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Таким образом, владелец продукта может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поддерживать постоянную актуальность системы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оперативно получать новые модули.</a:t>
            </a:r>
          </a:p>
        </p:txBody>
      </p:sp>
      <p:pic>
        <p:nvPicPr>
          <p:cNvPr id="78854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676023"/>
            <a:ext cx="4378325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Прямоугольник 9"/>
          <p:cNvSpPr>
            <a:spLocks noChangeArrowheads="1"/>
          </p:cNvSpPr>
          <p:nvPr/>
        </p:nvSpPr>
        <p:spPr bwMode="auto">
          <a:xfrm>
            <a:off x="0" y="2327275"/>
            <a:ext cx="9144000" cy="2203450"/>
          </a:xfrm>
          <a:prstGeom prst="rect">
            <a:avLst/>
          </a:prstGeom>
          <a:solidFill>
            <a:srgbClr val="FFFFFF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kumimoji="0" lang="ru-RU" altLang="ru-RU" sz="1200" b="1"/>
          </a:p>
        </p:txBody>
      </p:sp>
      <p:sp>
        <p:nvSpPr>
          <p:cNvPr id="46084" name="Rectangle 2"/>
          <p:cNvSpPr txBox="1">
            <a:spLocks noChangeArrowheads="1"/>
          </p:cNvSpPr>
          <p:nvPr/>
        </p:nvSpPr>
        <p:spPr bwMode="auto">
          <a:xfrm>
            <a:off x="0" y="2654300"/>
            <a:ext cx="9036496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kumimoji="0" lang="ru-RU" altLang="ru-RU" sz="4000" dirty="0" smtClean="0">
                <a:latin typeface="Calibri" pitchFamily="34" charset="0"/>
              </a:rPr>
              <a:t>Внутренний портал учебного заведения</a:t>
            </a:r>
            <a:endParaRPr kumimoji="0" lang="en-US" altLang="ru-RU" sz="4000" dirty="0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627784" y="-9525"/>
            <a:ext cx="2411760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3543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1" descr="C:\Users\Аня\Downloads\7271412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213100"/>
            <a:ext cx="24288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kumimoji="0" lang="ru-RU" altLang="ru-RU" sz="1800">
              <a:latin typeface="Verdana" pitchFamily="34" charset="0"/>
            </a:endParaRPr>
          </a:p>
        </p:txBody>
      </p:sp>
      <p:sp>
        <p:nvSpPr>
          <p:cNvPr id="39940" name="Rectangle 2"/>
          <p:cNvSpPr txBox="1">
            <a:spLocks noChangeArrowheads="1"/>
          </p:cNvSpPr>
          <p:nvPr/>
        </p:nvSpPr>
        <p:spPr bwMode="auto">
          <a:xfrm>
            <a:off x="254000" y="188913"/>
            <a:ext cx="6334224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 dirty="0">
                <a:latin typeface="Calibri" pitchFamily="34" charset="0"/>
              </a:rPr>
              <a:t>Взаимодействие учащихся с ВУЗом</a:t>
            </a:r>
            <a:endParaRPr kumimoji="0" lang="en-US" altLang="ru-RU" sz="3200" b="1" dirty="0">
              <a:latin typeface="Calibri" pitchFamily="34" charset="0"/>
            </a:endParaRPr>
          </a:p>
        </p:txBody>
      </p:sp>
      <p:sp>
        <p:nvSpPr>
          <p:cNvPr id="39943" name="Прямоугольник 10"/>
          <p:cNvSpPr>
            <a:spLocks noChangeArrowheads="1"/>
          </p:cNvSpPr>
          <p:nvPr/>
        </p:nvSpPr>
        <p:spPr bwMode="auto">
          <a:xfrm>
            <a:off x="714375" y="2132856"/>
            <a:ext cx="60007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kumimoji="0" lang="ru-RU" altLang="ru-RU" sz="2000" dirty="0" smtClean="0">
                <a:latin typeface="Calibri" pitchFamily="34" charset="0"/>
              </a:rPr>
              <a:t>Много </a:t>
            </a:r>
            <a:r>
              <a:rPr kumimoji="0" lang="ru-RU" altLang="ru-RU" sz="2000" dirty="0">
                <a:latin typeface="Calibri" pitchFamily="34" charset="0"/>
              </a:rPr>
              <a:t>вопросов по обучению и сопровождению, не всегда понятно как решать</a:t>
            </a: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Проблема найти контакты: учащихся, преподавателей, администрации</a:t>
            </a:r>
            <a:r>
              <a:rPr kumimoji="0" lang="en-US" altLang="ru-RU" sz="2000" dirty="0">
                <a:latin typeface="Calibri" pitchFamily="34" charset="0"/>
              </a:rPr>
              <a:t>;</a:t>
            </a: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Нет единой электронной площадки для взаимодействия с преподавателями</a:t>
            </a:r>
            <a:r>
              <a:rPr kumimoji="0" lang="en-US" altLang="ru-RU" sz="2000" dirty="0">
                <a:latin typeface="Calibri" pitchFamily="34" charset="0"/>
              </a:rPr>
              <a:t>;</a:t>
            </a: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Нет или неудобны хранилища документов по предметам</a:t>
            </a:r>
            <a:r>
              <a:rPr kumimoji="0" lang="en-US" altLang="ru-RU" sz="2000" dirty="0">
                <a:latin typeface="Calibri" pitchFamily="34" charset="0"/>
              </a:rPr>
              <a:t>;</a:t>
            </a: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6937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kumimoji="0" lang="ru-RU" altLang="ru-RU" sz="1800">
              <a:latin typeface="Verdana" pitchFamily="34" charset="0"/>
            </a:endParaRPr>
          </a:p>
        </p:txBody>
      </p:sp>
      <p:sp>
        <p:nvSpPr>
          <p:cNvPr id="44035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568483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 dirty="0" err="1">
                <a:latin typeface="Calibri" pitchFamily="34" charset="0"/>
              </a:rPr>
              <a:t>Интранет</a:t>
            </a:r>
            <a:r>
              <a:rPr kumimoji="0" lang="ru-RU" altLang="ru-RU" sz="3200" b="1" dirty="0">
                <a:latin typeface="Calibri" pitchFamily="34" charset="0"/>
              </a:rPr>
              <a:t> для сотрудников</a:t>
            </a:r>
            <a:endParaRPr kumimoji="0" lang="en-US" altLang="ru-RU" sz="3200" b="1" dirty="0">
              <a:latin typeface="Calibri" pitchFamily="34" charset="0"/>
            </a:endParaRPr>
          </a:p>
        </p:txBody>
      </p:sp>
      <p:sp>
        <p:nvSpPr>
          <p:cNvPr id="44039" name="Прямоугольник 50"/>
          <p:cNvSpPr>
            <a:spLocks noChangeArrowheads="1"/>
          </p:cNvSpPr>
          <p:nvPr/>
        </p:nvSpPr>
        <p:spPr bwMode="auto">
          <a:xfrm>
            <a:off x="2178472" y="2751658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Задачи</a:t>
            </a:r>
          </a:p>
        </p:txBody>
      </p:sp>
      <p:sp>
        <p:nvSpPr>
          <p:cNvPr id="44040" name="Прямоугольник 51"/>
          <p:cNvSpPr>
            <a:spLocks noChangeArrowheads="1"/>
          </p:cNvSpPr>
          <p:nvPr/>
        </p:nvSpPr>
        <p:spPr bwMode="auto">
          <a:xfrm>
            <a:off x="2178472" y="1799158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Социальная сеть</a:t>
            </a:r>
            <a:endParaRPr kumimoji="0" lang="en-US" altLang="ru-RU" sz="1800" dirty="0">
              <a:latin typeface="Calibri" pitchFamily="34" charset="0"/>
            </a:endParaRPr>
          </a:p>
        </p:txBody>
      </p:sp>
      <p:sp>
        <p:nvSpPr>
          <p:cNvPr id="44041" name="Прямоугольник 52"/>
          <p:cNvSpPr>
            <a:spLocks noChangeArrowheads="1"/>
          </p:cNvSpPr>
          <p:nvPr/>
        </p:nvSpPr>
        <p:spPr bwMode="auto">
          <a:xfrm>
            <a:off x="5837659" y="2764358"/>
            <a:ext cx="212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Битрикс24.Диск</a:t>
            </a:r>
          </a:p>
        </p:txBody>
      </p:sp>
      <p:sp>
        <p:nvSpPr>
          <p:cNvPr id="44042" name="Прямоугольник 53"/>
          <p:cNvSpPr>
            <a:spLocks noChangeArrowheads="1"/>
          </p:cNvSpPr>
          <p:nvPr/>
        </p:nvSpPr>
        <p:spPr bwMode="auto">
          <a:xfrm>
            <a:off x="5837659" y="3731146"/>
            <a:ext cx="149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en-US" altLang="ru-RU" sz="1800">
                <a:latin typeface="Calibri" pitchFamily="34" charset="0"/>
              </a:rPr>
              <a:t>CRM</a:t>
            </a:r>
          </a:p>
        </p:txBody>
      </p:sp>
      <p:sp>
        <p:nvSpPr>
          <p:cNvPr id="44043" name="Прямоугольник 54"/>
          <p:cNvSpPr>
            <a:spLocks noChangeArrowheads="1"/>
          </p:cNvSpPr>
          <p:nvPr/>
        </p:nvSpPr>
        <p:spPr bwMode="auto">
          <a:xfrm>
            <a:off x="5807497" y="4696346"/>
            <a:ext cx="2124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Бизнес-процессы</a:t>
            </a:r>
            <a:endParaRPr kumimoji="0" lang="en-US" altLang="ru-RU" sz="1800" dirty="0">
              <a:latin typeface="Calibri" pitchFamily="34" charset="0"/>
            </a:endParaRPr>
          </a:p>
          <a:p>
            <a:pPr>
              <a:lnSpc>
                <a:spcPct val="70000"/>
              </a:lnSpc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и списки</a:t>
            </a:r>
            <a:endParaRPr kumimoji="0" lang="en-US" altLang="ru-RU" sz="1800" dirty="0">
              <a:latin typeface="Calibri" pitchFamily="34" charset="0"/>
            </a:endParaRPr>
          </a:p>
        </p:txBody>
      </p:sp>
      <p:sp>
        <p:nvSpPr>
          <p:cNvPr id="44044" name="Прямоугольник 55"/>
          <p:cNvSpPr>
            <a:spLocks noChangeArrowheads="1"/>
          </p:cNvSpPr>
          <p:nvPr/>
        </p:nvSpPr>
        <p:spPr bwMode="auto">
          <a:xfrm>
            <a:off x="2178472" y="4656658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Отчеты</a:t>
            </a:r>
          </a:p>
        </p:txBody>
      </p:sp>
      <p:sp>
        <p:nvSpPr>
          <p:cNvPr id="44045" name="Прямоугольник 56"/>
          <p:cNvSpPr>
            <a:spLocks noChangeArrowheads="1"/>
          </p:cNvSpPr>
          <p:nvPr/>
        </p:nvSpPr>
        <p:spPr bwMode="auto">
          <a:xfrm>
            <a:off x="5837659" y="1799158"/>
            <a:ext cx="2035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Чат</a:t>
            </a:r>
            <a:r>
              <a:rPr kumimoji="0" lang="en-US" altLang="ru-RU" sz="1800" dirty="0">
                <a:latin typeface="Calibri" pitchFamily="34" charset="0"/>
              </a:rPr>
              <a:t> </a:t>
            </a:r>
            <a:r>
              <a:rPr kumimoji="0" lang="ru-RU" altLang="ru-RU" sz="1800" dirty="0">
                <a:latin typeface="Calibri" pitchFamily="34" charset="0"/>
              </a:rPr>
              <a:t>и видео</a:t>
            </a:r>
          </a:p>
        </p:txBody>
      </p:sp>
      <p:sp>
        <p:nvSpPr>
          <p:cNvPr id="44046" name="Прямоугольник 57"/>
          <p:cNvSpPr>
            <a:spLocks noChangeArrowheads="1"/>
          </p:cNvSpPr>
          <p:nvPr/>
        </p:nvSpPr>
        <p:spPr bwMode="auto">
          <a:xfrm>
            <a:off x="2178472" y="3704158"/>
            <a:ext cx="2397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Календари</a:t>
            </a:r>
            <a:endParaRPr kumimoji="0" lang="en-US" altLang="ru-RU" sz="1800">
              <a:latin typeface="Calibri" pitchFamily="34" charset="0"/>
            </a:endParaRPr>
          </a:p>
        </p:txBody>
      </p:sp>
      <p:pic>
        <p:nvPicPr>
          <p:cNvPr id="44047" name="Изображение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22" y="2759596"/>
            <a:ext cx="40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Изображение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84" y="2797696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Изображение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84" y="1842021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Изображение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72" y="4648721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Изображение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72" y="3651771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Изображение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84" y="3754958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Изображение 6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84" y="471063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7" name="Изображение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59" y="1764233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Изображение 7" descr="b24_объединяет компанию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5169"/>
            <a:ext cx="2250082" cy="10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0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документами</a:t>
            </a:r>
            <a:endParaRPr lang="ru-RU" sz="30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77" y="1844824"/>
            <a:ext cx="4694124" cy="295232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Изображение 3" descr="Снимок экрана 2013-04-26 в 12.49.5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30" y="5625665"/>
            <a:ext cx="3578763" cy="683655"/>
          </a:xfrm>
          <a:prstGeom prst="rect">
            <a:avLst/>
          </a:prstGeom>
        </p:spPr>
      </p:pic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204618" y="1504816"/>
            <a:ext cx="417671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Единая база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Мгновенный поиск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Совместная работа над документами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Единое хранилище документов – Битрикс24.Диск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ru-RU" sz="2400" dirty="0" smtClean="0"/>
          </a:p>
          <a:p>
            <a:pPr marL="457200" indent="-457200">
              <a:buAutoNum type="arabicPeriod"/>
              <a:defRPr/>
            </a:pPr>
            <a:endParaRPr lang="ru-RU" sz="2400" b="1" dirty="0">
              <a:latin typeface="+mn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1297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Календари</a:t>
            </a:r>
            <a:endParaRPr lang="ru-RU" sz="3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0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Планирование </a:t>
            </a:r>
            <a:r>
              <a:rPr lang="ru-RU" sz="2000" dirty="0">
                <a:latin typeface="Calibri"/>
                <a:cs typeface="Calibri"/>
              </a:rPr>
              <a:t>рабочего времени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Напоминания </a:t>
            </a:r>
            <a:r>
              <a:rPr lang="ru-RU" sz="2000" dirty="0">
                <a:latin typeface="Calibri"/>
                <a:cs typeface="Calibri"/>
              </a:rPr>
              <a:t>о предстоящих событиях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Доступность с мобильных устройств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5122" name="Picture 2" descr="http://www.bitrix24.ru/images/content/calend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67" y="1582003"/>
            <a:ext cx="5067014" cy="32457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2761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коммуникации</a:t>
            </a:r>
            <a:endParaRPr lang="en-US" sz="3000" b="1" dirty="0"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479" y="1234716"/>
            <a:ext cx="381733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«Живая лента»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 Сообщения, звонки и </a:t>
            </a:r>
            <a:r>
              <a:rPr lang="ru-RU" sz="2400" dirty="0" err="1" smtClean="0"/>
              <a:t>видеозвонки</a:t>
            </a:r>
            <a:r>
              <a:rPr lang="ru-RU" sz="2400" dirty="0" smtClean="0"/>
              <a:t> </a:t>
            </a:r>
            <a:r>
              <a:rPr lang="ru-RU" sz="2400" dirty="0"/>
              <a:t>с помощью встроенного </a:t>
            </a:r>
            <a:r>
              <a:rPr lang="ru-RU" sz="2400" dirty="0" smtClean="0"/>
              <a:t>мессенджера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«Живой ленте» и мессенджере</a:t>
            </a:r>
            <a:endParaRPr lang="ru-RU" sz="24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420888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7690" y="3852597"/>
            <a:ext cx="3815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4716016" y="1331079"/>
            <a:ext cx="3627396" cy="4320480"/>
            <a:chOff x="258314" y="1001334"/>
            <a:chExt cx="3386684" cy="3919802"/>
          </a:xfrm>
        </p:grpSpPr>
        <p:pic>
          <p:nvPicPr>
            <p:cNvPr id="21" name="Изображение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23" name="Изображение 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pic>
        <p:nvPicPr>
          <p:cNvPr id="24" name="Изображение 19" descr="Снимок экрана 2013-09-24 в 16.48.2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9036" y="2051159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30575"/>
            <a:ext cx="1867884" cy="139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92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9512" y="1768616"/>
            <a:ext cx="381642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для доступа </a:t>
            </a:r>
            <a:r>
              <a:rPr lang="ru-RU" sz="3600" dirty="0">
                <a:solidFill>
                  <a:prstClr val="black"/>
                </a:solidFill>
                <a:latin typeface="Calibri" pitchFamily="34" charset="0"/>
              </a:rPr>
              <a:t>к </a:t>
            </a: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информации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вопросов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473" y="283467"/>
            <a:ext cx="62642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  <a:t>Сайт – инструмент решения</a:t>
            </a:r>
            <a:b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  <a:t> проблем пользователя  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http://znamenka-gur.ru/media/cache/34/f1/b4/3c/34f1b43c11ce02b05c22ebc6218855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43" y="2060848"/>
            <a:ext cx="5032562" cy="33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64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задачами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484784"/>
            <a:ext cx="34181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Совместная работа над задачами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Сроки, статусы, ответственные по задачам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Отчеты руководителю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Интеграция задач с календарями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1916832"/>
            <a:ext cx="4619706" cy="324036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1171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11273"/>
            <a:ext cx="5757174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70" y="5729064"/>
            <a:ext cx="1800578" cy="72752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768" y="5805264"/>
            <a:ext cx="1676401" cy="5759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44008" y="1556792"/>
            <a:ext cx="4392488" cy="447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Живая </a:t>
            </a:r>
            <a:r>
              <a:rPr lang="ru-RU" sz="2400" b="0" dirty="0" smtClean="0">
                <a:latin typeface="Calibri"/>
                <a:cs typeface="Calibri"/>
              </a:rPr>
              <a:t>лента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Управление </a:t>
            </a:r>
            <a:r>
              <a:rPr lang="ru-RU" sz="2400" b="0" dirty="0">
                <a:latin typeface="Calibri"/>
                <a:cs typeface="Calibri"/>
              </a:rPr>
              <a:t>задачами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Работа с </a:t>
            </a:r>
            <a:r>
              <a:rPr lang="ru-RU" sz="2400" b="0" dirty="0" smtClean="0">
                <a:latin typeface="Calibri"/>
                <a:cs typeface="Calibri"/>
              </a:rPr>
              <a:t>файлами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Мгновенные сообщения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Контакты </a:t>
            </a:r>
            <a:r>
              <a:rPr lang="ru-RU" sz="2400" b="0" dirty="0" smtClean="0">
                <a:latin typeface="Calibri"/>
                <a:cs typeface="Calibri"/>
              </a:rPr>
              <a:t>сотрудников</a:t>
            </a:r>
            <a:endParaRPr lang="en-US" sz="24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Рабочие группы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err="1">
                <a:latin typeface="Calibri"/>
                <a:cs typeface="Calibri"/>
              </a:rPr>
              <a:t>Push</a:t>
            </a:r>
            <a:r>
              <a:rPr lang="ru-RU" sz="2400" b="0" dirty="0">
                <a:latin typeface="Calibri"/>
                <a:cs typeface="Calibri"/>
              </a:rPr>
              <a:t>-</a:t>
            </a:r>
            <a:r>
              <a:rPr lang="ru-RU" sz="2400" b="0" dirty="0" smtClean="0">
                <a:latin typeface="Calibri"/>
                <a:cs typeface="Calibri"/>
              </a:rPr>
              <a:t>уведомления 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Работа в </a:t>
            </a:r>
            <a:r>
              <a:rPr lang="ru-RU" sz="2400" dirty="0" err="1" smtClean="0">
                <a:latin typeface="Calibri"/>
                <a:cs typeface="Calibri"/>
              </a:rPr>
              <a:t>офлайне</a:t>
            </a:r>
            <a:endParaRPr lang="ru-RU" sz="240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ru-RU" sz="2400" b="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endParaRPr lang="ru-RU" sz="2400" b="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5536" y="1484784"/>
            <a:ext cx="2026251" cy="3513347"/>
            <a:chOff x="762000" y="57150"/>
            <a:chExt cx="2966408" cy="5143500"/>
          </a:xfrm>
        </p:grpSpPr>
        <p:pic>
          <p:nvPicPr>
            <p:cNvPr id="17" name="Изображение 16" descr="df9a60c34480833348edd9f5a957a41a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18" name="Изображение 17" descr="Screenshot_2012-11-27-21-12-04.png"/>
            <p:cNvPicPr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16832"/>
            <a:ext cx="1563935" cy="3053069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79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4559300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Пример внедрения</a:t>
            </a:r>
            <a:endParaRPr kumimoji="0" lang="en-US" altLang="ru-RU" sz="2700">
              <a:latin typeface="Verdana" pitchFamily="34" charset="0"/>
            </a:endParaRPr>
          </a:p>
        </p:txBody>
      </p:sp>
      <p:sp>
        <p:nvSpPr>
          <p:cNvPr id="121861" name="Rectangle 2"/>
          <p:cNvSpPr txBox="1">
            <a:spLocks noChangeArrowheads="1"/>
          </p:cNvSpPr>
          <p:nvPr/>
        </p:nvSpPr>
        <p:spPr bwMode="auto">
          <a:xfrm>
            <a:off x="4211638" y="1341438"/>
            <a:ext cx="5003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41313" indent="-341313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altLang="ru-RU" sz="2800" b="1">
                <a:latin typeface="Calibri" pitchFamily="34" charset="0"/>
              </a:rPr>
              <a:t>50 филиалов</a:t>
            </a:r>
            <a:r>
              <a:rPr kumimoji="0" lang="ru-RU" altLang="ru-RU" sz="2800">
                <a:latin typeface="Calibri" pitchFamily="34" charset="0"/>
              </a:rPr>
              <a:t> и представительств в регионах России, 15 представительств в Московской области.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altLang="ru-RU" sz="2800" b="1">
                <a:latin typeface="Calibri" pitchFamily="34" charset="0"/>
              </a:rPr>
              <a:t>более 60 тысяч студентов</a:t>
            </a:r>
            <a:r>
              <a:rPr kumimoji="0" lang="ru-RU" altLang="ru-RU" sz="2800">
                <a:latin typeface="Calibri" pitchFamily="34" charset="0"/>
              </a:rPr>
              <a:t>, 30 тысяч из которых получают образование в Москве.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altLang="ru-RU" sz="2800" b="1">
                <a:latin typeface="Calibri" pitchFamily="34" charset="0"/>
              </a:rPr>
              <a:t>более 3 тысяч</a:t>
            </a:r>
            <a:r>
              <a:rPr kumimoji="0" lang="ru-RU" altLang="ru-RU" sz="2800">
                <a:latin typeface="Calibri" pitchFamily="34" charset="0"/>
              </a:rPr>
              <a:t> преподавателей и сотрудников.</a:t>
            </a:r>
          </a:p>
        </p:txBody>
      </p:sp>
      <p:pic>
        <p:nvPicPr>
          <p:cNvPr id="1218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3846512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5622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135562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Студенческий портал</a:t>
            </a:r>
            <a:endParaRPr kumimoji="0" lang="en-US" altLang="ru-RU" sz="2700">
              <a:latin typeface="Verdana" pitchFamily="34" charset="0"/>
            </a:endParaRPr>
          </a:p>
        </p:txBody>
      </p:sp>
      <p:pic>
        <p:nvPicPr>
          <p:cNvPr id="1228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949325"/>
            <a:ext cx="8093075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7" name="Rectangle 2"/>
          <p:cNvSpPr txBox="1">
            <a:spLocks noChangeArrowheads="1"/>
          </p:cNvSpPr>
          <p:nvPr/>
        </p:nvSpPr>
        <p:spPr bwMode="auto">
          <a:xfrm>
            <a:off x="539750" y="6237288"/>
            <a:ext cx="37084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2600">
                <a:latin typeface="Calibri" pitchFamily="34" charset="0"/>
              </a:rPr>
              <a:t>113 000 пользователей</a:t>
            </a:r>
            <a:endParaRPr kumimoji="0" lang="en-US" altLang="ru-RU" sz="260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1878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278437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Возможности портала</a:t>
            </a:r>
            <a:endParaRPr kumimoji="0" lang="en-US" altLang="ru-RU" sz="2700">
              <a:latin typeface="Verdana" pitchFamily="34" charset="0"/>
            </a:endParaRPr>
          </a:p>
        </p:txBody>
      </p:sp>
      <p:sp>
        <p:nvSpPr>
          <p:cNvPr id="123909" name="Rectangle 2"/>
          <p:cNvSpPr txBox="1">
            <a:spLocks noChangeArrowheads="1"/>
          </p:cNvSpPr>
          <p:nvPr/>
        </p:nvSpPr>
        <p:spPr bwMode="auto">
          <a:xfrm>
            <a:off x="120650" y="1196975"/>
            <a:ext cx="50038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90525" indent="-29368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Группы кафедр и корпусов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Фотогалереи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Блоги пользователей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Форум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Успеваемость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Расписание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Финансовая информация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Учебная группа студента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Проверка на плагиат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Обращения</a:t>
            </a:r>
          </a:p>
        </p:txBody>
      </p:sp>
      <p:pic>
        <p:nvPicPr>
          <p:cNvPr id="1239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/>
          <a:stretch>
            <a:fillRect/>
          </a:stretch>
        </p:blipFill>
        <p:spPr bwMode="auto">
          <a:xfrm>
            <a:off x="4787900" y="1125538"/>
            <a:ext cx="4176713" cy="5245100"/>
          </a:xfrm>
          <a:prstGeom prst="rect">
            <a:avLst/>
          </a:prstGeom>
          <a:noFill/>
          <a:ln>
            <a:noFill/>
          </a:ln>
          <a:effectLst>
            <a:outerShdw dist="101823" dir="81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0869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278437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Успеваемость</a:t>
            </a:r>
            <a:endParaRPr kumimoji="0" lang="en-US" altLang="ru-RU" sz="2700">
              <a:latin typeface="Verdana" pitchFamily="34" charset="0"/>
            </a:endParaRPr>
          </a:p>
        </p:txBody>
      </p:sp>
      <p:pic>
        <p:nvPicPr>
          <p:cNvPr id="1259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/>
          <a:stretch>
            <a:fillRect/>
          </a:stretch>
        </p:blipFill>
        <p:spPr bwMode="auto">
          <a:xfrm>
            <a:off x="4578350" y="1071563"/>
            <a:ext cx="4079875" cy="5122862"/>
          </a:xfrm>
          <a:prstGeom prst="rect">
            <a:avLst/>
          </a:prstGeom>
          <a:noFill/>
          <a:ln>
            <a:noFill/>
          </a:ln>
          <a:effectLst>
            <a:outerShdw dist="101823" dir="81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5959" name="AutoShape 4"/>
          <p:cNvSpPr>
            <a:spLocks noChangeArrowheads="1"/>
          </p:cNvSpPr>
          <p:nvPr/>
        </p:nvSpPr>
        <p:spPr bwMode="auto">
          <a:xfrm>
            <a:off x="588963" y="2794000"/>
            <a:ext cx="6719887" cy="2074863"/>
          </a:xfrm>
          <a:prstGeom prst="wedgeRectCallout">
            <a:avLst>
              <a:gd name="adj1" fmla="val 46463"/>
              <a:gd name="adj2" fmla="val -86542"/>
            </a:avLst>
          </a:prstGeom>
          <a:solidFill>
            <a:srgbClr val="FFFFFF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 anchor="ctr"/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12000"/>
              </a:lnSpc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Оперативная информация</a:t>
            </a:r>
          </a:p>
          <a:p>
            <a:pPr algn="ctr">
              <a:lnSpc>
                <a:spcPct val="112000"/>
              </a:lnSpc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на рабочем столе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871788"/>
            <a:ext cx="6583363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0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638800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2500">
                <a:solidFill>
                  <a:srgbClr val="000000"/>
                </a:solidFill>
                <a:latin typeface="Verdana" pitchFamily="34" charset="0"/>
              </a:rPr>
              <a:t>Система оценки преподавателей</a:t>
            </a:r>
            <a:endParaRPr kumimoji="0" lang="en-US" altLang="ru-RU" sz="25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8006" name="Rectangle 2"/>
          <p:cNvSpPr txBox="1">
            <a:spLocks noChangeArrowheads="1"/>
          </p:cNvSpPr>
          <p:nvPr/>
        </p:nvSpPr>
        <p:spPr bwMode="auto">
          <a:xfrm>
            <a:off x="660400" y="5516563"/>
            <a:ext cx="82327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kumimoji="0" lang="ru-RU" altLang="ru-RU" sz="2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800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939800"/>
            <a:ext cx="5184775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5773738" y="2349500"/>
            <a:ext cx="3046412" cy="2447925"/>
          </a:xfrm>
          <a:prstGeom prst="wedgeRectCallout">
            <a:avLst>
              <a:gd name="adj1" fmla="val -67259"/>
              <a:gd name="adj2" fmla="val 78227"/>
            </a:avLst>
          </a:prstGeom>
          <a:solidFill>
            <a:srgbClr val="FFFF66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79606" tIns="40820" rIns="81639" bIns="40820" anchor="ctr"/>
          <a:lstStyle>
            <a:lvl1pPr marL="107950" indent="-2159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Опросный лист</a:t>
            </a:r>
          </a:p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Рейтинг</a:t>
            </a:r>
          </a:p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По дисциплинам</a:t>
            </a:r>
          </a:p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Комментарии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9408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79512" y="404664"/>
            <a:ext cx="61918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Преимущества решений «1С-Битрикс»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12776"/>
            <a:ext cx="79077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 </a:t>
            </a:r>
            <a:r>
              <a:rPr lang="ru-RU" sz="3200" dirty="0"/>
              <a:t> 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Комплексные готовые решения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Соответствие Законодательству РФ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Высокая безопасность</a:t>
            </a:r>
            <a:endParaRPr lang="ru-RU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Быстрый срок внедрения</a:t>
            </a:r>
          </a:p>
        </p:txBody>
      </p:sp>
      <p:grpSp>
        <p:nvGrpSpPr>
          <p:cNvPr id="4" name="Группа 8"/>
          <p:cNvGrpSpPr/>
          <p:nvPr/>
        </p:nvGrpSpPr>
        <p:grpSpPr>
          <a:xfrm>
            <a:off x="6372200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683568" y="544522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http://www.1c-bitrix.ru/solutions/gov</a:t>
            </a:r>
            <a:r>
              <a:rPr lang="ru-RU" dirty="0" smtClean="0">
                <a:hlinkClick r:id="rId5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511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1" descr="2840303_l.jpg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764704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Планы  на осень 2015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9800" y="1905506"/>
            <a:ext cx="78086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+mn-lt"/>
              </a:rPr>
              <a:t>Новая версия сайта школы</a:t>
            </a:r>
            <a:endParaRPr lang="ru-RU" sz="3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+mn-lt"/>
              </a:rPr>
              <a:t>Новая версия сайт уч. Заведения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+mn-lt"/>
              </a:rPr>
              <a:t>Перевод решений в </a:t>
            </a:r>
            <a:r>
              <a:rPr lang="ru-RU" sz="3600" b="1" dirty="0" err="1" smtClean="0">
                <a:latin typeface="+mn-lt"/>
              </a:rPr>
              <a:t>Маркетплейс</a:t>
            </a:r>
            <a:endParaRPr lang="ru-RU" sz="3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600" dirty="0"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982819" y="5085482"/>
            <a:ext cx="6289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Дизайн и прототипы ООО «АРТВ» </a:t>
            </a:r>
          </a:p>
          <a:p>
            <a:r>
              <a:rPr lang="en-US" sz="2400" dirty="0" smtClean="0"/>
              <a:t>UIDG</a:t>
            </a:r>
            <a:r>
              <a:rPr lang="ru-RU" sz="2400" dirty="0" smtClean="0"/>
              <a:t> – прототипы эл. журнала и дневника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76962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1749" y="424438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Новая лицензия на сайты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79927" y="1666631"/>
            <a:ext cx="450407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Решения доступны 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800" dirty="0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258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34" y="2060848"/>
            <a:ext cx="46805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Несколько целевых аудиторий, у каждой свои задачи</a:t>
            </a: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47921" y="584815"/>
            <a:ext cx="473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Кто пользователи сайта</a:t>
            </a:r>
            <a:endParaRPr lang="ru-RU" sz="3200" dirty="0"/>
          </a:p>
        </p:txBody>
      </p:sp>
      <p:pic>
        <p:nvPicPr>
          <p:cNvPr id="2052" name="Picture 4" descr="http://www.notebook-center.ru/image/upload/articles/1377869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55" y="3614138"/>
            <a:ext cx="47625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29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400197"/>
              </p:ext>
            </p:extLst>
          </p:nvPr>
        </p:nvGraphicFramePr>
        <p:xfrm>
          <a:off x="755576" y="1667206"/>
          <a:ext cx="8064896" cy="35001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552728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Новая цена,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Сайт школы базовый (сайт визитка)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 19 </a:t>
                      </a:r>
                      <a:r>
                        <a:rPr lang="ru-RU" b="1" dirty="0" smtClean="0"/>
                        <a:t>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Сайт школы расширенный (с журналом и дневником)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 47 900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Сайт учебного заведения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От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36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900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Внутренний портал учебного заведения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149 900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Дополнительный пользователь для портала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1 190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Расширение на</a:t>
                      </a:r>
                      <a:r>
                        <a:rPr lang="ru-RU" b="0" baseline="0" dirty="0" smtClean="0"/>
                        <a:t> неограниченное количество пользователей  </a:t>
                      </a:r>
                      <a:br>
                        <a:rPr lang="ru-RU" b="0" baseline="0" dirty="0" smtClean="0"/>
                      </a:br>
                      <a:r>
                        <a:rPr lang="ru-RU" b="0" baseline="0" dirty="0" err="1" smtClean="0"/>
                        <a:t>вн</a:t>
                      </a:r>
                      <a:r>
                        <a:rPr lang="ru-RU" b="0" baseline="0" dirty="0" smtClean="0"/>
                        <a:t>. портала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509 150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1600" y="430701"/>
            <a:ext cx="397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Цены</a:t>
            </a:r>
            <a:r>
              <a:rPr lang="en-US" sz="2800" dirty="0" smtClean="0"/>
              <a:t> </a:t>
            </a:r>
            <a:r>
              <a:rPr lang="ru-RU" sz="2800" dirty="0" smtClean="0"/>
              <a:t>на </a:t>
            </a:r>
            <a:r>
              <a:rPr lang="ru-RU" sz="2800" dirty="0" smtClean="0"/>
              <a:t>с 01.10.2015г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grpSp>
        <p:nvGrpSpPr>
          <p:cNvPr id="10" name="Группа 16"/>
          <p:cNvGrpSpPr/>
          <p:nvPr/>
        </p:nvGrpSpPr>
        <p:grpSpPr>
          <a:xfrm>
            <a:off x="6429523" y="-1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94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8899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сайта у партнеров 1С-Битрикс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</a:rPr>
              <a:t>Список партнеров есть на сайте </a:t>
            </a:r>
            <a:r>
              <a:rPr lang="en-US" sz="2800" dirty="0" smtClean="0">
                <a:latin typeface="Calibri"/>
                <a:cs typeface="Calibri"/>
              </a:rPr>
              <a:t>www.1c-bitrix.ru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5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5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11560" y="1729205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ru-RU" sz="28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ные</a:t>
            </a: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центры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01981" y="5661248"/>
            <a:ext cx="5982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</a:t>
            </a:r>
            <a:r>
              <a:rPr lang="ru-RU" dirty="0" smtClean="0">
                <a:hlinkClick r:id="rId5"/>
              </a:rPr>
              <a:t>academy.1c-bitrix.ru/learning/index.php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4244" y="3324614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http://dev.1c-bitrix.ru/learning</a:t>
            </a:r>
            <a:r>
              <a:rPr lang="ru-RU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38" y="1988021"/>
            <a:ext cx="4565126" cy="30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24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atalia\Downloads\956081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1588"/>
            <a:ext cx="4554537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1219200"/>
            <a:ext cx="6019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Спасибо за внимание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!</a:t>
            </a:r>
            <a:r>
              <a:rPr lang="en-US" sz="4400" dirty="0">
                <a:latin typeface="Calibri" pitchFamily="34" charset="0"/>
                <a:cs typeface="Calibri" pitchFamily="34" charset="0"/>
              </a:rPr>
              <a:t> 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Вопросы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?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2" name="Содержимое 2"/>
          <p:cNvSpPr>
            <a:spLocks noGrp="1"/>
          </p:cNvSpPr>
          <p:nvPr>
            <p:ph idx="1"/>
          </p:nvPr>
        </p:nvSpPr>
        <p:spPr>
          <a:xfrm>
            <a:off x="179512" y="3335039"/>
            <a:ext cx="5467350" cy="1298575"/>
          </a:xfrm>
        </p:spPr>
        <p:txBody>
          <a:bodyPr/>
          <a:lstStyle/>
          <a:p>
            <a:pPr>
              <a:buFontTx/>
              <a:buNone/>
            </a:pPr>
            <a:r>
              <a:rPr lang="ru-RU" b="1" dirty="0" smtClean="0">
                <a:cs typeface="Calibri" pitchFamily="34" charset="0"/>
              </a:rPr>
              <a:t>Надежда Шикина</a:t>
            </a:r>
            <a:endParaRPr lang="ru-RU" b="1" dirty="0" smtClean="0">
              <a:cs typeface="Calibri" pitchFamily="34" charset="0"/>
              <a:hlinkClick r:id="rId3"/>
            </a:endParaRPr>
          </a:p>
          <a:p>
            <a:pPr>
              <a:buFontTx/>
              <a:buNone/>
            </a:pPr>
            <a:r>
              <a:rPr lang="en-US" u="sng" dirty="0" smtClean="0">
                <a:solidFill>
                  <a:srgbClr val="0070C0"/>
                </a:solidFill>
                <a:cs typeface="Calibri" pitchFamily="34" charset="0"/>
                <a:hlinkClick r:id="rId3"/>
              </a:rPr>
              <a:t>ns@1c-bitrix.ru</a:t>
            </a:r>
            <a:endParaRPr lang="ru-RU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>
              <a:buFontTx/>
              <a:buNone/>
            </a:pP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446088" y="5623275"/>
            <a:ext cx="4143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dirty="0">
                <a:latin typeface="+mn-lt"/>
                <a:hlinkClick r:id="rId4"/>
              </a:rPr>
              <a:t>http://www.1c-bitrix.ru/solutions/edu</a:t>
            </a:r>
            <a:r>
              <a:rPr lang="en-US" sz="2400" dirty="0" smtClean="0">
                <a:latin typeface="+mn-lt"/>
                <a:hlinkClick r:id="rId4"/>
              </a:rPr>
              <a:t>/</a:t>
            </a:r>
            <a:endParaRPr lang="en-US" sz="3200" dirty="0" smtClean="0">
              <a:latin typeface="+mn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12213</TotalTime>
  <Words>1753</Words>
  <Application>Microsoft Office PowerPoint</Application>
  <PresentationFormat>Экран (4:3)</PresentationFormat>
  <Paragraphs>505</Paragraphs>
  <Slides>96</Slides>
  <Notes>78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96</vt:i4>
      </vt:variant>
    </vt:vector>
  </HeadingPairs>
  <TitlesOfParts>
    <vt:vector size="108" baseType="lpstr">
      <vt:lpstr>Arial Unicode MS</vt:lpstr>
      <vt:lpstr>Arial</vt:lpstr>
      <vt:lpstr>Calibri</vt:lpstr>
      <vt:lpstr>Calibri Light</vt:lpstr>
      <vt:lpstr>Helvetica Neue</vt:lpstr>
      <vt:lpstr>Symbol</vt:lpstr>
      <vt:lpstr>Times New Roman</vt:lpstr>
      <vt:lpstr>Ubuntu</vt:lpstr>
      <vt:lpstr>Verdana</vt:lpstr>
      <vt:lpstr>Wingdings</vt:lpstr>
      <vt:lpstr>Тема Office</vt:lpstr>
      <vt:lpstr>1_Тема1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Текущая версия дневника и журнала</vt:lpstr>
      <vt:lpstr>Электронный журнал (новая версия): подробная информация об образовательном процессе</vt:lpstr>
      <vt:lpstr>Презентация PowerPoint</vt:lpstr>
      <vt:lpstr>Презентация PowerPoint</vt:lpstr>
      <vt:lpstr>Презентация PowerPoint</vt:lpstr>
      <vt:lpstr>Электронный дневник: подробная информация об уcпеваемости для ученика и родтеля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Новая версия сайта школы октябрь 2015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Новая лицензия на сайты</vt:lpstr>
      <vt:lpstr>Презентация PowerPoint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Надежда</cp:lastModifiedBy>
  <cp:revision>895</cp:revision>
  <dcterms:modified xsi:type="dcterms:W3CDTF">2015-10-28T15:58:16Z</dcterms:modified>
</cp:coreProperties>
</file>