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2.xml" ContentType="application/vnd.openxmlformats-officedocument.presentationml.tags+xml"/>
  <Override PartName="/ppt/notesSlides/notesSlide55.xml" ContentType="application/vnd.openxmlformats-officedocument.presentationml.notesSlide+xml"/>
  <Override PartName="/ppt/tags/tag3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762" r:id="rId3"/>
    <p:sldMasterId id="2147483775" r:id="rId4"/>
    <p:sldMasterId id="2147483801" r:id="rId5"/>
    <p:sldMasterId id="2147483814" r:id="rId6"/>
    <p:sldMasterId id="2147483879" r:id="rId7"/>
    <p:sldMasterId id="2147483905" r:id="rId8"/>
    <p:sldMasterId id="2147483918" r:id="rId9"/>
    <p:sldMasterId id="2147484086" r:id="rId10"/>
  </p:sldMasterIdLst>
  <p:notesMasterIdLst>
    <p:notesMasterId r:id="rId129"/>
  </p:notesMasterIdLst>
  <p:handoutMasterIdLst>
    <p:handoutMasterId r:id="rId130"/>
  </p:handoutMasterIdLst>
  <p:sldIdLst>
    <p:sldId id="932" r:id="rId11"/>
    <p:sldId id="929" r:id="rId12"/>
    <p:sldId id="934" r:id="rId13"/>
    <p:sldId id="933" r:id="rId14"/>
    <p:sldId id="1061" r:id="rId15"/>
    <p:sldId id="940" r:id="rId16"/>
    <p:sldId id="995" r:id="rId17"/>
    <p:sldId id="1246" r:id="rId18"/>
    <p:sldId id="1210" r:id="rId19"/>
    <p:sldId id="1172" r:id="rId20"/>
    <p:sldId id="1208" r:id="rId21"/>
    <p:sldId id="1249" r:id="rId22"/>
    <p:sldId id="993" r:id="rId23"/>
    <p:sldId id="943" r:id="rId24"/>
    <p:sldId id="1209" r:id="rId25"/>
    <p:sldId id="944" r:id="rId26"/>
    <p:sldId id="1041" r:id="rId27"/>
    <p:sldId id="1132" r:id="rId28"/>
    <p:sldId id="1130" r:id="rId29"/>
    <p:sldId id="1247" r:id="rId30"/>
    <p:sldId id="1203" r:id="rId31"/>
    <p:sldId id="1213" r:id="rId32"/>
    <p:sldId id="1214" r:id="rId33"/>
    <p:sldId id="1215" r:id="rId34"/>
    <p:sldId id="1216" r:id="rId35"/>
    <p:sldId id="1217" r:id="rId36"/>
    <p:sldId id="1218" r:id="rId37"/>
    <p:sldId id="1219" r:id="rId38"/>
    <p:sldId id="1220" r:id="rId39"/>
    <p:sldId id="1221" r:id="rId40"/>
    <p:sldId id="1222" r:id="rId41"/>
    <p:sldId id="1223" r:id="rId42"/>
    <p:sldId id="1237" r:id="rId43"/>
    <p:sldId id="1234" r:id="rId44"/>
    <p:sldId id="1253" r:id="rId45"/>
    <p:sldId id="1236" r:id="rId46"/>
    <p:sldId id="1258" r:id="rId47"/>
    <p:sldId id="1257" r:id="rId48"/>
    <p:sldId id="1248" r:id="rId49"/>
    <p:sldId id="955" r:id="rId50"/>
    <p:sldId id="994" r:id="rId51"/>
    <p:sldId id="956" r:id="rId52"/>
    <p:sldId id="1156" r:id="rId53"/>
    <p:sldId id="958" r:id="rId54"/>
    <p:sldId id="1141" r:id="rId55"/>
    <p:sldId id="959" r:id="rId56"/>
    <p:sldId id="960" r:id="rId57"/>
    <p:sldId id="961" r:id="rId58"/>
    <p:sldId id="1134" r:id="rId59"/>
    <p:sldId id="1133" r:id="rId60"/>
    <p:sldId id="1115" r:id="rId61"/>
    <p:sldId id="1116" r:id="rId62"/>
    <p:sldId id="1123" r:id="rId63"/>
    <p:sldId id="1125" r:id="rId64"/>
    <p:sldId id="1124" r:id="rId65"/>
    <p:sldId id="1117" r:id="rId66"/>
    <p:sldId id="1224" r:id="rId67"/>
    <p:sldId id="1240" r:id="rId68"/>
    <p:sldId id="1241" r:id="rId69"/>
    <p:sldId id="1242" r:id="rId70"/>
    <p:sldId id="1225" r:id="rId71"/>
    <p:sldId id="1226" r:id="rId72"/>
    <p:sldId id="1227" r:id="rId73"/>
    <p:sldId id="1252" r:id="rId74"/>
    <p:sldId id="1255" r:id="rId75"/>
    <p:sldId id="1232" r:id="rId76"/>
    <p:sldId id="1256" r:id="rId77"/>
    <p:sldId id="1251" r:id="rId78"/>
    <p:sldId id="1238" r:id="rId79"/>
    <p:sldId id="1146" r:id="rId80"/>
    <p:sldId id="1147" r:id="rId81"/>
    <p:sldId id="1149" r:id="rId82"/>
    <p:sldId id="1186" r:id="rId83"/>
    <p:sldId id="1185" r:id="rId84"/>
    <p:sldId id="1159" r:id="rId85"/>
    <p:sldId id="1160" r:id="rId86"/>
    <p:sldId id="1161" r:id="rId87"/>
    <p:sldId id="1164" r:id="rId88"/>
    <p:sldId id="1165" r:id="rId89"/>
    <p:sldId id="1103" r:id="rId90"/>
    <p:sldId id="1171" r:id="rId91"/>
    <p:sldId id="1166" r:id="rId92"/>
    <p:sldId id="1243" r:id="rId93"/>
    <p:sldId id="1244" r:id="rId94"/>
    <p:sldId id="1259" r:id="rId95"/>
    <p:sldId id="1073" r:id="rId96"/>
    <p:sldId id="1074" r:id="rId97"/>
    <p:sldId id="1075" r:id="rId98"/>
    <p:sldId id="1078" r:id="rId99"/>
    <p:sldId id="1080" r:id="rId100"/>
    <p:sldId id="1082" r:id="rId101"/>
    <p:sldId id="1119" r:id="rId102"/>
    <p:sldId id="1120" r:id="rId103"/>
    <p:sldId id="1121" r:id="rId104"/>
    <p:sldId id="1122" r:id="rId105"/>
    <p:sldId id="1084" r:id="rId106"/>
    <p:sldId id="1093" r:id="rId107"/>
    <p:sldId id="1087" r:id="rId108"/>
    <p:sldId id="1096" r:id="rId109"/>
    <p:sldId id="1278" r:id="rId110"/>
    <p:sldId id="1277" r:id="rId111"/>
    <p:sldId id="1276" r:id="rId112"/>
    <p:sldId id="1261" r:id="rId113"/>
    <p:sldId id="1262" r:id="rId114"/>
    <p:sldId id="1263" r:id="rId115"/>
    <p:sldId id="1264" r:id="rId116"/>
    <p:sldId id="1265" r:id="rId117"/>
    <p:sldId id="1266" r:id="rId118"/>
    <p:sldId id="1267" r:id="rId119"/>
    <p:sldId id="1268" r:id="rId120"/>
    <p:sldId id="1269" r:id="rId121"/>
    <p:sldId id="1270" r:id="rId122"/>
    <p:sldId id="1271" r:id="rId123"/>
    <p:sldId id="1272" r:id="rId124"/>
    <p:sldId id="1273" r:id="rId125"/>
    <p:sldId id="1274" r:id="rId126"/>
    <p:sldId id="1275" r:id="rId127"/>
    <p:sldId id="694" r:id="rId128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29"/>
            <p14:sldId id="934"/>
            <p14:sldId id="933"/>
            <p14:sldId id="1061"/>
            <p14:sldId id="940"/>
            <p14:sldId id="995"/>
            <p14:sldId id="1246"/>
            <p14:sldId id="1210"/>
            <p14:sldId id="1172"/>
            <p14:sldId id="1208"/>
            <p14:sldId id="1249"/>
            <p14:sldId id="993"/>
            <p14:sldId id="943"/>
            <p14:sldId id="1209"/>
            <p14:sldId id="944"/>
            <p14:sldId id="1041"/>
            <p14:sldId id="1132"/>
            <p14:sldId id="1130"/>
            <p14:sldId id="1247"/>
            <p14:sldId id="1203"/>
            <p14:sldId id="1213"/>
            <p14:sldId id="1214"/>
            <p14:sldId id="1215"/>
            <p14:sldId id="1216"/>
            <p14:sldId id="1217"/>
            <p14:sldId id="1218"/>
            <p14:sldId id="1219"/>
            <p14:sldId id="1220"/>
            <p14:sldId id="1221"/>
            <p14:sldId id="1222"/>
            <p14:sldId id="1223"/>
            <p14:sldId id="1237"/>
            <p14:sldId id="1234"/>
            <p14:sldId id="1253"/>
            <p14:sldId id="1236"/>
            <p14:sldId id="1258"/>
            <p14:sldId id="1257"/>
            <p14:sldId id="1248"/>
            <p14:sldId id="955"/>
            <p14:sldId id="994"/>
            <p14:sldId id="956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224"/>
            <p14:sldId id="1240"/>
            <p14:sldId id="1241"/>
            <p14:sldId id="1242"/>
            <p14:sldId id="1225"/>
            <p14:sldId id="1226"/>
            <p14:sldId id="1227"/>
            <p14:sldId id="1252"/>
            <p14:sldId id="1255"/>
            <p14:sldId id="1232"/>
            <p14:sldId id="1256"/>
            <p14:sldId id="1251"/>
            <p14:sldId id="1238"/>
            <p14:sldId id="1146"/>
            <p14:sldId id="1147"/>
            <p14:sldId id="1149"/>
            <p14:sldId id="1186"/>
            <p14:sldId id="1185"/>
            <p14:sldId id="1159"/>
            <p14:sldId id="1160"/>
            <p14:sldId id="1161"/>
            <p14:sldId id="1164"/>
            <p14:sldId id="1165"/>
            <p14:sldId id="1103"/>
            <p14:sldId id="1171"/>
            <p14:sldId id="1166"/>
            <p14:sldId id="1243"/>
            <p14:sldId id="1244"/>
            <p14:sldId id="1259"/>
            <p14:sldId id="1073"/>
            <p14:sldId id="1074"/>
            <p14:sldId id="1075"/>
            <p14:sldId id="1078"/>
            <p14:sldId id="1080"/>
            <p14:sldId id="1082"/>
            <p14:sldId id="1119"/>
            <p14:sldId id="1120"/>
            <p14:sldId id="1121"/>
            <p14:sldId id="1122"/>
            <p14:sldId id="1084"/>
            <p14:sldId id="1093"/>
            <p14:sldId id="1087"/>
            <p14:sldId id="1096"/>
            <p14:sldId id="1278"/>
            <p14:sldId id="1277"/>
            <p14:sldId id="1276"/>
            <p14:sldId id="1261"/>
            <p14:sldId id="1262"/>
            <p14:sldId id="1263"/>
            <p14:sldId id="1264"/>
            <p14:sldId id="1265"/>
            <p14:sldId id="1266"/>
            <p14:sldId id="1267"/>
            <p14:sldId id="1268"/>
            <p14:sldId id="1269"/>
            <p14:sldId id="1270"/>
            <p14:sldId id="1271"/>
            <p14:sldId id="1272"/>
            <p14:sldId id="1273"/>
            <p14:sldId id="1274"/>
            <p14:sldId id="1275"/>
            <p14:sldId id="6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CC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4" autoAdjust="0"/>
    <p:restoredTop sz="95560" autoAdjust="0"/>
  </p:normalViewPr>
  <p:slideViewPr>
    <p:cSldViewPr>
      <p:cViewPr>
        <p:scale>
          <a:sx n="94" d="100"/>
          <a:sy n="94" d="100"/>
        </p:scale>
        <p:origin x="-636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02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theme" Target="theme/theme1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26" Type="http://schemas.openxmlformats.org/officeDocument/2006/relationships/slide" Target="slides/slide116.xml"/><Relationship Id="rId13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16" Type="http://schemas.openxmlformats.org/officeDocument/2006/relationships/slide" Target="slides/slide106.xml"/><Relationship Id="rId124" Type="http://schemas.openxmlformats.org/officeDocument/2006/relationships/slide" Target="slides/slide114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slide" Target="slides/slide101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3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presProps" Target="presProps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13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16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34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37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  <a:latin typeface="Calibri"/>
              </a:rPr>
              <a:pPr eaLnBrk="1" hangingPunct="1"/>
              <a:t>41</a:t>
            </a:fld>
            <a:endParaRPr lang="ru-RU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58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59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76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77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78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79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80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60413"/>
            <a:ext cx="4984750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106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109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110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60413"/>
            <a:ext cx="4984750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111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113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6039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415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1280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411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538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4152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03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5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910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719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06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7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80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82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1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26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72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14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03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89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63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862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799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1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80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60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30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5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3245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7338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5167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9368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0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2716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7540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8456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4018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42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8055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9841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907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1378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187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6867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1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5989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5968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79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28.11.2014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3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1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marketplace.1c-bitrix.ru/solutions/bitrix.sitemedicine/" TargetMode="Externa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6.png"/><Relationship Id="rId4" Type="http://schemas.openxmlformats.org/officeDocument/2006/relationships/image" Target="../media/image15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6.png"/><Relationship Id="rId4" Type="http://schemas.openxmlformats.org/officeDocument/2006/relationships/image" Target="../media/image15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52.png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01.png"/><Relationship Id="rId4" Type="http://schemas.openxmlformats.org/officeDocument/2006/relationships/image" Target="../media/image7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55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0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1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59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63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01.png"/><Relationship Id="rId4" Type="http://schemas.openxmlformats.org/officeDocument/2006/relationships/image" Target="../media/image2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65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21.png"/><Relationship Id="rId7" Type="http://schemas.openxmlformats.org/officeDocument/2006/relationships/image" Target="../media/image16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25.png"/><Relationship Id="rId9" Type="http://schemas.openxmlformats.org/officeDocument/2006/relationships/image" Target="../media/image17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21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hyperlink" Target="http://www.bitrix24.ru/" TargetMode="External"/><Relationship Id="rId10" Type="http://schemas.openxmlformats.org/officeDocument/2006/relationships/image" Target="../media/image175.png"/><Relationship Id="rId4" Type="http://schemas.openxmlformats.org/officeDocument/2006/relationships/image" Target="../media/image25.png"/><Relationship Id="rId9" Type="http://schemas.openxmlformats.org/officeDocument/2006/relationships/image" Target="../media/image17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2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med/" TargetMode="External"/><Relationship Id="rId7" Type="http://schemas.openxmlformats.org/officeDocument/2006/relationships/image" Target="../media/image78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rtem@1c-bitrix.ru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jpe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openxmlformats.org/officeDocument/2006/relationships/hyperlink" Target="http://meddemo.1c-bitrix.ru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hyperlink" Target="http://marketplace.1c-bitrix.ru/solutions/bitrix.map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hyperlink" Target="http://www.1c-bitrix.ru/download/doc/1c_bitrix_map-guide_13may2014.doc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://www.cnews.ru/top/2013/07/25/rynok_smartfonov_v_rossii_vyros_v_poltora_raza_53662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82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6.pn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.png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8.jpe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1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://www.1c-bitrix.ru/support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.png"/><Relationship Id="rId4" Type="http://schemas.openxmlformats.org/officeDocument/2006/relationships/hyperlink" Target="http://www.1c-bitrix.ru/partners/index.php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9.png"/><Relationship Id="rId7" Type="http://schemas.openxmlformats.org/officeDocument/2006/relationships/hyperlink" Target="https://www.1c-bitrix.ru/download/files/manuals/ru/solution/medsite_tutorial.pdf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marketplace.1c-bitrix.ru/solutions/bitrix.sitemedicine/" TargetMode="Externa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3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39.jpeg"/><Relationship Id="rId4" Type="http://schemas.openxmlformats.org/officeDocument/2006/relationships/image" Target="../media/image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3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13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22322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060848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3600" b="1" dirty="0" smtClean="0"/>
              <a:t>Готовые решения «1С-Битрикс» </a:t>
            </a:r>
            <a:r>
              <a:rPr lang="ru-RU" sz="3600" b="1" dirty="0"/>
              <a:t>для </a:t>
            </a:r>
            <a:r>
              <a:rPr lang="ru-RU" sz="3600" b="1" dirty="0" smtClean="0"/>
              <a:t>медицинских организаций</a:t>
            </a:r>
            <a:endParaRPr lang="ru-RU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проектов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929" t="5538" r="38633" b="13536"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3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Удобные интерфейсы (пользователь находит ответ в несколько кликов)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Понятный 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258280" y="3556666"/>
            <a:ext cx="4847119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err="1" smtClean="0">
                <a:solidFill>
                  <a:sysClr val="windowText" lastClr="000000"/>
                </a:solidFill>
                <a:latin typeface="Calibri"/>
              </a:rPr>
              <a:t>Онлайн-регистратура</a:t>
            </a: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344488" lvl="1" indent="-342900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ru-RU" sz="2100" b="0" kern="0" dirty="0" smtClean="0">
                <a:solidFill>
                  <a:sysClr val="windowText" lastClr="000000"/>
                </a:solidFill>
                <a:latin typeface="Calibri"/>
              </a:rPr>
              <a:t>Мобильная версия </a:t>
            </a:r>
            <a:r>
              <a:rPr lang="ru-RU" sz="2100" kern="0" dirty="0">
                <a:solidFill>
                  <a:sysClr val="windowText" lastClr="000000"/>
                </a:solidFill>
              </a:rPr>
              <a:t>и </a:t>
            </a:r>
            <a:r>
              <a:rPr lang="ru-RU" sz="2100" kern="0" dirty="0" err="1">
                <a:solidFill>
                  <a:sysClr val="windowText" lastClr="000000"/>
                </a:solidFill>
              </a:rPr>
              <a:t>инфомат</a:t>
            </a:r>
            <a:endParaRPr lang="ru-RU" sz="2100" b="0" kern="0" dirty="0" smtClean="0">
              <a:solidFill>
                <a:sysClr val="windowText" lastClr="000000"/>
              </a:solidFill>
              <a:latin typeface="Calibri"/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b="0" kern="0" dirty="0" smtClean="0">
                <a:latin typeface="Calibri"/>
              </a:rPr>
              <a:t>Видео-консультации </a:t>
            </a:r>
            <a:r>
              <a:rPr lang="ru-RU" sz="2100" b="0" kern="0" baseline="30000" dirty="0" smtClean="0">
                <a:solidFill>
                  <a:srgbClr val="FF0000"/>
                </a:solidFill>
                <a:latin typeface="Calibri"/>
              </a:rPr>
              <a:t>релиз</a:t>
            </a:r>
            <a:r>
              <a:rPr lang="ru-RU" sz="2100" b="0" kern="0" baseline="30000" dirty="0" smtClean="0">
                <a:latin typeface="Calibri"/>
              </a:rPr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>
                <a:latin typeface="Calibri"/>
              </a:rPr>
              <a:t>Оплата услуг на сайте </a:t>
            </a:r>
            <a:r>
              <a:rPr lang="ru-RU" sz="2100" kern="0" baseline="30000" dirty="0" smtClean="0">
                <a:solidFill>
                  <a:srgbClr val="FF0000"/>
                </a:solidFill>
              </a:rPr>
              <a:t>релиз</a:t>
            </a:r>
            <a:r>
              <a:rPr lang="ru-RU" sz="2100" kern="0" baseline="30000" dirty="0" smtClean="0"/>
              <a:t> </a:t>
            </a:r>
            <a:r>
              <a:rPr lang="en-US" sz="2100" kern="0" baseline="30000" dirty="0" smtClean="0">
                <a:solidFill>
                  <a:srgbClr val="FF0000"/>
                </a:solidFill>
              </a:rPr>
              <a:t>new</a:t>
            </a:r>
            <a:endParaRPr lang="ru-RU" sz="2100" kern="0" baseline="30000" dirty="0" smtClean="0">
              <a:solidFill>
                <a:srgbClr val="FF0000"/>
              </a:solidFill>
            </a:endParaRP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/>
              <a:t>Интеграция с МИС</a:t>
            </a:r>
          </a:p>
          <a:p>
            <a:pPr marL="344488" lvl="1" indent="-342900">
              <a:spcBef>
                <a:spcPts val="1200"/>
              </a:spcBef>
              <a:defRPr/>
            </a:pPr>
            <a:r>
              <a:rPr lang="en-US" dirty="0">
                <a:hlinkClick r:id="rId2"/>
              </a:rPr>
              <a:t>http://marketplace.1c-bitrix.ru/solutions/bitrix.sitemedicine</a:t>
            </a:r>
            <a:r>
              <a:rPr lang="en-US" dirty="0" smtClean="0">
                <a:hlinkClick r:id="rId2"/>
              </a:rPr>
              <a:t>/</a:t>
            </a:r>
            <a:endParaRPr lang="ru-RU" sz="2100" kern="0" baseline="30000" dirty="0" smtClean="0">
              <a:solidFill>
                <a:srgbClr val="FF0000"/>
              </a:solidFill>
            </a:endParaRPr>
          </a:p>
        </p:txBody>
      </p:sp>
      <p:grpSp>
        <p:nvGrpSpPr>
          <p:cNvPr id="2" name="Группа 14"/>
          <p:cNvGrpSpPr/>
          <p:nvPr/>
        </p:nvGrpSpPr>
        <p:grpSpPr>
          <a:xfrm>
            <a:off x="258281" y="1087440"/>
            <a:ext cx="3521631" cy="2149506"/>
            <a:chOff x="4788024" y="2486615"/>
            <a:chExt cx="4571999" cy="274045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486615"/>
              <a:ext cx="4571999" cy="274045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219" y="3856841"/>
              <a:ext cx="656237" cy="1239558"/>
            </a:xfrm>
            <a:prstGeom prst="rect">
              <a:avLst/>
            </a:prstGeom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234951"/>
            <a:ext cx="3875286" cy="8524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265113">
              <a:lnSpc>
                <a:spcPct val="90000"/>
              </a:lnSpc>
            </a:pPr>
            <a:r>
              <a:rPr lang="ru-RU" sz="2200" b="1" dirty="0" smtClean="0">
                <a:latin typeface="Calibri" pitchFamily="34" charset="0"/>
              </a:rPr>
              <a:t>1С-Битрикс: Сайт медицинской организации</a:t>
            </a:r>
            <a:endParaRPr lang="en-US" sz="2200" b="1" dirty="0"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1130350"/>
            <a:ext cx="4572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Внутренний портал медицинской организации с помощью </a:t>
            </a:r>
            <a:r>
              <a:rPr lang="ru-RU" sz="2400" b="1" dirty="0" smtClean="0"/>
              <a:t>«Битрикс24»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Совместная работа над документами и задачами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Планирование </a:t>
            </a:r>
            <a:r>
              <a:rPr lang="ru-RU" sz="2000" dirty="0"/>
              <a:t>и </a:t>
            </a:r>
            <a:r>
              <a:rPr lang="ru-RU" sz="2000" dirty="0" smtClean="0"/>
              <a:t>отчетность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Коммуникации </a:t>
            </a:r>
            <a:r>
              <a:rPr lang="ru-RU" sz="2000" dirty="0"/>
              <a:t>между сотрудниками (чат, аудио/</a:t>
            </a:r>
            <a:r>
              <a:rPr lang="ru-RU" sz="2000" dirty="0" err="1"/>
              <a:t>видеозвонки</a:t>
            </a:r>
            <a:r>
              <a:rPr lang="ru-RU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Мобильное </a:t>
            </a:r>
            <a:r>
              <a:rPr lang="ru-RU" sz="2000" dirty="0"/>
              <a:t>приложение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>
                <a:solidFill>
                  <a:srgbClr val="0070C0"/>
                </a:solidFill>
              </a:rPr>
              <a:t>Начать бесплатно на </a:t>
            </a:r>
            <a:r>
              <a:rPr lang="ru-RU" sz="2000" dirty="0" smtClean="0">
                <a:solidFill>
                  <a:srgbClr val="0070C0"/>
                </a:solidFill>
              </a:rPr>
              <a:t>bitrix24.ru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www.1c-bitrix.ru/images/box/b2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94487"/>
            <a:ext cx="3181871" cy="20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78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75917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06" y="234951"/>
            <a:ext cx="5923177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Calibri" pitchFamily="34" charset="0"/>
              </a:rPr>
              <a:t>Релизы 2014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382" y="1237340"/>
            <a:ext cx="610242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1 Релиз (весна 2014)</a:t>
            </a:r>
            <a:endParaRPr lang="ru-RU" sz="2800" b="1" dirty="0" smtClean="0"/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dirty="0" smtClean="0"/>
              <a:t>Интерактивная карта филиалов и подразделений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dirty="0" smtClean="0"/>
              <a:t>Онлайн-запись на прием к врачу в различные филиалы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dirty="0" smtClean="0"/>
              <a:t>Полнофункциональная запись на прием через </a:t>
            </a:r>
            <a:r>
              <a:rPr lang="ru-RU" dirty="0" err="1" smtClean="0"/>
              <a:t>инфомат</a:t>
            </a:r>
            <a:endParaRPr lang="ru-RU" dirty="0" smtClean="0"/>
          </a:p>
          <a:p>
            <a:endParaRPr lang="ru-RU" dirty="0" smtClean="0"/>
          </a:p>
          <a:p>
            <a:r>
              <a:rPr lang="ru-RU" sz="2400" b="1" dirty="0" smtClean="0"/>
              <a:t>2 Релиз 2014</a:t>
            </a:r>
            <a:endParaRPr lang="ru-RU" sz="2400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 smtClean="0"/>
              <a:t>"1С-Битрикс: Сайт медицинской организации"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dirty="0" smtClean="0"/>
              <a:t>Реализация оплаты на сайте </a:t>
            </a:r>
            <a:br>
              <a:rPr lang="ru-RU" dirty="0" smtClean="0"/>
            </a:br>
            <a:r>
              <a:rPr lang="ru-RU" dirty="0" smtClean="0"/>
              <a:t>(доступна для БУС Бизнес)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dirty="0" smtClean="0"/>
              <a:t>Новая услуга: видео-консультация врача</a:t>
            </a:r>
          </a:p>
          <a:p>
            <a:pPr marL="285750" indent="-196850">
              <a:buFont typeface="Arial" panose="020B0604020202020204" pitchFamily="34" charset="0"/>
              <a:buChar char="•"/>
            </a:pPr>
            <a:r>
              <a:rPr lang="ru-RU" dirty="0" smtClean="0"/>
              <a:t>Доработка каталога услуг (интеграция </a:t>
            </a:r>
            <a:br>
              <a:rPr lang="ru-RU" dirty="0" smtClean="0"/>
            </a:br>
            <a:r>
              <a:rPr lang="ru-RU" dirty="0" smtClean="0"/>
              <a:t>каталога интернет-магазина</a:t>
            </a:r>
            <a:r>
              <a:rPr lang="ru-RU" dirty="0" smtClean="0"/>
              <a:t>) ноябрь-декабрь</a:t>
            </a:r>
            <a:endParaRPr lang="ru-RU" dirty="0" smtClean="0"/>
          </a:p>
          <a:p>
            <a:r>
              <a:rPr lang="ru-RU" dirty="0" smtClean="0"/>
              <a:t>Новый продукт: </a:t>
            </a:r>
            <a:br>
              <a:rPr lang="ru-RU" dirty="0" smtClean="0"/>
            </a:br>
            <a:r>
              <a:rPr lang="ru-RU" b="1" dirty="0" smtClean="0"/>
              <a:t>"1С-Битрикс: Медицинский портал"</a:t>
            </a:r>
          </a:p>
          <a:p>
            <a:r>
              <a:rPr lang="ru-RU" dirty="0" smtClean="0"/>
              <a:t>ориентировочный срок выпуска: </a:t>
            </a:r>
            <a:br>
              <a:rPr lang="ru-RU" dirty="0" smtClean="0"/>
            </a:br>
            <a:r>
              <a:rPr lang="ru-RU" dirty="0" smtClean="0"/>
              <a:t>конец </a:t>
            </a:r>
            <a:r>
              <a:rPr lang="ru-RU" dirty="0" smtClean="0"/>
              <a:t>декабря 2014</a:t>
            </a:r>
            <a:endParaRPr lang="ru-RU" dirty="0"/>
          </a:p>
        </p:txBody>
      </p:sp>
      <p:pic>
        <p:nvPicPr>
          <p:cNvPr id="7170" name="Picture 2" descr="C:\Users\Надежда\Documents\ns2013\seminars\seminars_2014\medsoft2014\DSC_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95" y="3615929"/>
            <a:ext cx="403194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75917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05007" y="463823"/>
            <a:ext cx="5158680" cy="45774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latin typeface="Calibri" pitchFamily="34" charset="0"/>
              </a:rPr>
              <a:t>Медицинский портал</a:t>
            </a:r>
            <a:endParaRPr lang="en-US" sz="3200" b="1" dirty="0"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366" y="1202524"/>
            <a:ext cx="191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релиз осени 2014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8347" y="15718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Шаблон </a:t>
            </a:r>
            <a:r>
              <a:rPr lang="ru-RU" sz="2400" dirty="0"/>
              <a:t>и структура (на базе </a:t>
            </a:r>
            <a:r>
              <a:rPr lang="ru-RU" sz="2400" dirty="0" smtClean="0"/>
              <a:t>сайта медицинской организации)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Личный кабинет для каждой клиники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/>
              <a:t>Выбор клиник на интерактивной карте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или </a:t>
            </a:r>
            <a:r>
              <a:rPr lang="ru-RU" sz="2400" dirty="0"/>
              <a:t>с помощью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«умного» фильтра</a:t>
            </a:r>
            <a:endParaRPr lang="ru-RU" sz="2400" dirty="0"/>
          </a:p>
        </p:txBody>
      </p:sp>
      <p:pic>
        <p:nvPicPr>
          <p:cNvPr id="17" name="Picture 2" descr="C:\Users\Надежда\Documents\ns2013\med_relize_apr2014\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72" y="1772816"/>
            <a:ext cx="4606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5373216"/>
            <a:ext cx="2625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Ориентировочная цена: 149 900р.</a:t>
            </a:r>
            <a:endParaRPr lang="ru-RU" sz="2400" b="1" dirty="0"/>
          </a:p>
        </p:txBody>
      </p:sp>
      <p:grpSp>
        <p:nvGrpSpPr>
          <p:cNvPr id="11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81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" y="2146759"/>
            <a:ext cx="9143999" cy="1930313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4" y="0"/>
            <a:ext cx="1527941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48894" y="2146759"/>
            <a:ext cx="7963981" cy="1754326"/>
            <a:chOff x="520011" y="1656764"/>
            <a:chExt cx="7963981" cy="1315744"/>
          </a:xfrm>
        </p:grpSpPr>
        <p:pic>
          <p:nvPicPr>
            <p:cNvPr id="11" name="Изображение 10" descr="b24_объединяет компанию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229" y="1798118"/>
              <a:ext cx="2632763" cy="90686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20011" y="1656764"/>
              <a:ext cx="5475234" cy="1315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latin typeface="Calibri"/>
                  <a:ea typeface="Calibri"/>
                  <a:cs typeface="Calibri"/>
                </a:rPr>
                <a:t>Создайте внутренний портал медицинской организации с помощью</a:t>
              </a:r>
              <a:endParaRPr lang="ru-RU" sz="3600" dirty="0"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7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/>
          <a:srcRect l="1" r="-3534"/>
          <a:stretch/>
        </p:blipFill>
        <p:spPr>
          <a:xfrm>
            <a:off x="0" y="15136"/>
            <a:ext cx="9144000" cy="5823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942530"/>
            <a:ext cx="2567883" cy="143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2104406"/>
            <a:ext cx="2901060" cy="13323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8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Управление документами</a:t>
            </a: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8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530" y="1186162"/>
            <a:ext cx="817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В </a:t>
            </a:r>
            <a:r>
              <a:rPr lang="ru-RU" sz="2400" dirty="0" smtClean="0"/>
              <a:t>«1С-Битрикс24» </a:t>
            </a:r>
            <a:r>
              <a:rPr lang="ru-RU" sz="2400" dirty="0"/>
              <a:t>реализован простой и понятный механизм работы с документами</a:t>
            </a:r>
            <a:r>
              <a:rPr lang="ru-RU" sz="2400" dirty="0" smtClean="0"/>
              <a:t>,  </a:t>
            </a:r>
            <a:r>
              <a:rPr lang="ru-RU" sz="2400" dirty="0"/>
              <a:t>доступный каждому пользователю</a:t>
            </a:r>
            <a:endParaRPr lang="ru-RU" sz="2400" dirty="0" smtClean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09877"/>
            <a:ext cx="232792" cy="2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6321208" cy="397566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241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3-04-26 в 12.49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/>
          <a:stretch/>
        </p:blipFill>
        <p:spPr>
          <a:xfrm>
            <a:off x="-10708" y="0"/>
            <a:ext cx="9154708" cy="68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011009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92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2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236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2813" y="5056962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+mj-lt"/>
                <a:cs typeface="Calibri"/>
              </a:rPr>
              <a:t>Общение с коллегами</a:t>
            </a:r>
            <a:endParaRPr lang="ru-RU" sz="36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3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общение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6479" y="1234716"/>
            <a:ext cx="38173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Вы </a:t>
            </a:r>
            <a:r>
              <a:rPr lang="ru-RU" sz="2000" dirty="0"/>
              <a:t>можете написать сообщение в один клик, прямо из «Живой ленты»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 smtClean="0"/>
              <a:t>Сообщения и </a:t>
            </a:r>
            <a:r>
              <a:rPr lang="ru-RU" sz="2000" dirty="0" err="1" smtClean="0"/>
              <a:t>видеозвонки</a:t>
            </a:r>
            <a:r>
              <a:rPr lang="ru-RU" sz="2000" dirty="0" smtClean="0"/>
              <a:t> с помощью встроенного мессенджера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7690" y="3852597"/>
            <a:ext cx="3815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К </a:t>
            </a:r>
            <a:r>
              <a:rPr lang="ru-RU" sz="2000" dirty="0" smtClean="0"/>
              <a:t>сообщениям </a:t>
            </a:r>
            <a:r>
              <a:rPr lang="ru-RU" sz="2000" dirty="0"/>
              <a:t>можно прикрепить документ, фотографию или видео и обсудить с коллегами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4577023" y="1734803"/>
            <a:ext cx="3814043" cy="1936356"/>
            <a:chOff x="349827" y="1357421"/>
            <a:chExt cx="4012639" cy="2045271"/>
          </a:xfrm>
        </p:grpSpPr>
        <p:pic>
          <p:nvPicPr>
            <p:cNvPr id="16" name="Изображение 13"/>
            <p:cNvPicPr>
              <a:picLocks noChangeAspect="1"/>
            </p:cNvPicPr>
            <p:nvPr/>
          </p:nvPicPr>
          <p:blipFill rotWithShape="1">
            <a:blip r:embed="rId6"/>
            <a:srcRect l="273" t="6883" r="919" b="2955"/>
            <a:stretch/>
          </p:blipFill>
          <p:spPr>
            <a:xfrm>
              <a:off x="349827" y="1357421"/>
              <a:ext cx="4012639" cy="2045271"/>
            </a:xfrm>
            <a:prstGeom prst="roundRect">
              <a:avLst>
                <a:gd name="adj" fmla="val 3203"/>
              </a:avLst>
            </a:prstGeom>
            <a:ln>
              <a:noFill/>
            </a:ln>
            <a:effectLst>
              <a:outerShdw blurRad="317500" dist="139700" dir="2700000" sx="96000" sy="96000" algn="tl" rotWithShape="0">
                <a:srgbClr val="333333">
                  <a:alpha val="92000"/>
                </a:srgbClr>
              </a:outerShdw>
            </a:effectLst>
          </p:spPr>
        </p:pic>
        <p:pic>
          <p:nvPicPr>
            <p:cNvPr id="17" name="Изображение 14" descr="Снимок экрана 2014-03-11 в 19.02.0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802" y="1363250"/>
              <a:ext cx="2668122" cy="2030392"/>
            </a:xfrm>
            <a:prstGeom prst="roundRect">
              <a:avLst>
                <a:gd name="adj" fmla="val 1599"/>
              </a:avLst>
            </a:prstGeom>
            <a:effectLst/>
          </p:spPr>
        </p:pic>
      </p:grpSp>
      <p:pic>
        <p:nvPicPr>
          <p:cNvPr id="18" name="Изображение 15" descr="Снимок экрана 2014-03-11 в 19.04.36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5" r="1309" b="410"/>
          <a:stretch/>
        </p:blipFill>
        <p:spPr>
          <a:xfrm>
            <a:off x="4904121" y="3253143"/>
            <a:ext cx="1579923" cy="1922893"/>
          </a:xfrm>
          <a:prstGeom prst="roundRect">
            <a:avLst>
              <a:gd name="adj" fmla="val 2102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023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536" y="1700808"/>
            <a:ext cx="381642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получения услуг на сайте (удобные сервисы с любых устройств)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Безопасная работа с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интернет-ресурсом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организационных вопросов 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04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Решая бизнес задачи мы решаем задачи  пациента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490" name="Picture 2" descr="Medindia Blogs Page 20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772816"/>
            <a:ext cx="4329372" cy="3026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я\Downloads\7873761_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98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0" y="4653136"/>
            <a:ext cx="9144000" cy="2204864"/>
          </a:xfrm>
          <a:prstGeom prst="rect">
            <a:avLst/>
          </a:prstGeom>
          <a:solidFill>
            <a:srgbClr val="FFFFFF">
              <a:alpha val="79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6915" y="5229200"/>
            <a:ext cx="8511954" cy="9731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/>
              <a:t>Управление задачами и проектами через корпоративный портал</a:t>
            </a:r>
            <a:endParaRPr lang="en-US" sz="3600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6" y="5295666"/>
            <a:ext cx="399626" cy="3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3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484784"/>
            <a:ext cx="4066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dirty="0"/>
              <a:t>с</a:t>
            </a:r>
            <a:r>
              <a:rPr lang="ru-RU" sz="2000" dirty="0" smtClean="0"/>
              <a:t>отрудник </a:t>
            </a:r>
            <a:r>
              <a:rPr lang="ru-RU" sz="2000" dirty="0"/>
              <a:t>может самостоятельно ставить себе задачи, принимать их от руководителя, делегировать своим </a:t>
            </a:r>
            <a:r>
              <a:rPr lang="ru-RU" sz="2000" dirty="0" smtClean="0"/>
              <a:t>подчиненным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284984"/>
            <a:ext cx="4476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и</a:t>
            </a:r>
            <a:r>
              <a:rPr lang="ru-RU" sz="2000" dirty="0" smtClean="0"/>
              <a:t>нтеграция задач </a:t>
            </a:r>
            <a:r>
              <a:rPr lang="ru-RU" sz="2000" dirty="0"/>
              <a:t>с </a:t>
            </a:r>
            <a:r>
              <a:rPr lang="ru-RU" sz="2000" dirty="0" smtClean="0"/>
              <a:t>календарями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077072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000" dirty="0"/>
              <a:t>р</a:t>
            </a:r>
            <a:r>
              <a:rPr lang="ru-RU" sz="2000" dirty="0" smtClean="0"/>
              <a:t>абота с задачами  в </a:t>
            </a:r>
            <a:r>
              <a:rPr lang="ru-RU" sz="2000" dirty="0" err="1"/>
              <a:t>Экстранете</a:t>
            </a:r>
            <a:r>
              <a:rPr lang="ru-RU" sz="2000" dirty="0"/>
              <a:t> вместе с </a:t>
            </a:r>
            <a:r>
              <a:rPr lang="ru-RU" sz="2000" dirty="0" smtClean="0"/>
              <a:t>партнерами </a:t>
            </a:r>
            <a:r>
              <a:rPr lang="ru-RU" sz="2000" dirty="0"/>
              <a:t>и </a:t>
            </a:r>
            <a:r>
              <a:rPr lang="ru-RU" sz="2000" dirty="0" smtClean="0"/>
              <a:t>клиентами </a:t>
            </a:r>
            <a:endParaRPr lang="ru-RU" sz="2000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6"/>
          <a:srcRect b="33876"/>
          <a:stretch/>
        </p:blipFill>
        <p:spPr>
          <a:xfrm>
            <a:off x="4562453" y="1628800"/>
            <a:ext cx="4489638" cy="252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66961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517" b="2073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75" y="254125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30014" y="2804467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Планы и отчеты</a:t>
            </a:r>
          </a:p>
        </p:txBody>
      </p:sp>
    </p:spTree>
    <p:extLst>
      <p:ext uri="{BB962C8B-B14F-4D97-AF65-F5344CB8AC3E}">
        <p14:creationId xmlns:p14="http://schemas.microsoft.com/office/powerpoint/2010/main" val="49040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Календари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планирование 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напоминания 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календари можно загрузить в мобильный телефон или планшет (</a:t>
            </a:r>
            <a:r>
              <a:rPr lang="ru-RU" sz="2000" dirty="0" err="1">
                <a:latin typeface="Calibri"/>
                <a:cs typeface="Calibri"/>
              </a:rPr>
              <a:t>iPhone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iPad</a:t>
            </a:r>
            <a:r>
              <a:rPr lang="ru-RU" sz="2000" dirty="0">
                <a:latin typeface="Calibri"/>
                <a:cs typeface="Calibri"/>
              </a:rPr>
              <a:t>, </a:t>
            </a:r>
            <a:r>
              <a:rPr lang="ru-RU" sz="2000" dirty="0" err="1">
                <a:latin typeface="Calibri"/>
                <a:cs typeface="Calibri"/>
              </a:rPr>
              <a:t>Android</a:t>
            </a:r>
            <a:r>
              <a:rPr lang="ru-RU" sz="2000" dirty="0">
                <a:latin typeface="Calibri"/>
                <a:cs typeface="Calibri"/>
              </a:rPr>
              <a:t>)</a:t>
            </a:r>
          </a:p>
        </p:txBody>
      </p:sp>
      <p:pic>
        <p:nvPicPr>
          <p:cNvPr id="5122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7" y="1582003"/>
            <a:ext cx="5067014" cy="3245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20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5" cstate="print"/>
          <a:srcRect l="12897" t="12388" r="10003" b="49906"/>
          <a:stretch/>
        </p:blipFill>
        <p:spPr>
          <a:xfrm>
            <a:off x="502570" y="5729064"/>
            <a:ext cx="1800578" cy="72752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6" cstate="print"/>
          <a:srcRect l="15451" t="31373" r="16097" b="32173"/>
          <a:stretch/>
        </p:blipFill>
        <p:spPr>
          <a:xfrm>
            <a:off x="2483768" y="5805264"/>
            <a:ext cx="1676401" cy="5759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4008" y="1556792"/>
            <a:ext cx="4392488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Живая </a:t>
            </a:r>
            <a:r>
              <a:rPr lang="ru-RU" sz="24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Управление </a:t>
            </a:r>
            <a:r>
              <a:rPr lang="ru-RU" sz="24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Работа с </a:t>
            </a:r>
            <a:r>
              <a:rPr lang="ru-RU" sz="24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сообщения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err="1">
                <a:latin typeface="Calibri"/>
                <a:cs typeface="Calibri"/>
              </a:rPr>
              <a:t>Push</a:t>
            </a:r>
            <a:r>
              <a:rPr lang="ru-RU" sz="2400" b="0" dirty="0">
                <a:latin typeface="Calibri"/>
                <a:cs typeface="Calibri"/>
              </a:rPr>
              <a:t>-</a:t>
            </a:r>
            <a:r>
              <a:rPr lang="ru-RU" sz="2400" b="0" dirty="0" smtClean="0">
                <a:latin typeface="Calibri"/>
                <a:cs typeface="Calibri"/>
              </a:rPr>
              <a:t>уведомления 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Работа в </a:t>
            </a:r>
            <a:r>
              <a:rPr lang="ru-RU" sz="2400" dirty="0" err="1" smtClean="0">
                <a:latin typeface="Calibri"/>
                <a:cs typeface="Calibri"/>
              </a:rPr>
              <a:t>офлайне</a:t>
            </a:r>
            <a:endParaRPr lang="ru-RU" sz="24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5536" y="1484784"/>
            <a:ext cx="2026251" cy="3513347"/>
            <a:chOff x="762000" y="57150"/>
            <a:chExt cx="2966408" cy="5143500"/>
          </a:xfrm>
        </p:grpSpPr>
        <p:pic>
          <p:nvPicPr>
            <p:cNvPr id="17" name="Изображение 16" descr="df9a60c34480833348edd9f5a957a41a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18" name="Изображение 17" descr="Screenshot_2012-11-27-21-12-04.png"/>
            <p:cNvPicPr>
              <a:picLocks noChangeAspect="1"/>
            </p:cNvPicPr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55776" y="1916832"/>
            <a:ext cx="1563935" cy="30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И многое другое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4008" y="1556792"/>
            <a:ext cx="43924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Социальная сеть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CRM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400" b="1" dirty="0" smtClean="0">
                <a:latin typeface="Calibri"/>
                <a:cs typeface="Calibri"/>
              </a:rPr>
              <a:t>Начните бесплатно на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cs typeface="Calibri"/>
                <a:hlinkClick r:id="rId5"/>
              </a:rPr>
              <a:t>http://www.bitrix24.ru</a:t>
            </a:r>
            <a:r>
              <a:rPr lang="en-US" sz="2400" dirty="0" smtClean="0">
                <a:cs typeface="Calibri"/>
                <a:hlinkClick r:id="rId5"/>
              </a:rPr>
              <a:t>/</a:t>
            </a:r>
            <a:endParaRPr lang="ru-RU" sz="2400" dirty="0" smtClean="0"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53119"/>
            <a:ext cx="1496403" cy="159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21096" y="2420888"/>
            <a:ext cx="4507449" cy="3347629"/>
            <a:chOff x="1" y="1400970"/>
            <a:chExt cx="4507449" cy="334762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1" y="1400970"/>
              <a:ext cx="4507449" cy="2792279"/>
              <a:chOff x="135757" y="1349207"/>
              <a:chExt cx="4422515" cy="2393270"/>
            </a:xfrm>
          </p:grpSpPr>
          <p:pic>
            <p:nvPicPr>
              <p:cNvPr id="27" name="Изображение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757" y="1349207"/>
                <a:ext cx="4422515" cy="2393270"/>
              </a:xfrm>
              <a:prstGeom prst="rect">
                <a:avLst/>
              </a:prstGeom>
            </p:spPr>
          </p:pic>
          <p:grpSp>
            <p:nvGrpSpPr>
              <p:cNvPr id="28" name="Группа 27"/>
              <p:cNvGrpSpPr/>
              <p:nvPr/>
            </p:nvGrpSpPr>
            <p:grpSpPr>
              <a:xfrm>
                <a:off x="935502" y="1709274"/>
                <a:ext cx="2857920" cy="1659401"/>
                <a:chOff x="298265" y="1069387"/>
                <a:chExt cx="3442965" cy="2181348"/>
              </a:xfrm>
            </p:grpSpPr>
            <p:grpSp>
              <p:nvGrpSpPr>
                <p:cNvPr id="29" name="Группа 28"/>
                <p:cNvGrpSpPr/>
                <p:nvPr/>
              </p:nvGrpSpPr>
              <p:grpSpPr>
                <a:xfrm>
                  <a:off x="298265" y="1069387"/>
                  <a:ext cx="3442965" cy="2181348"/>
                  <a:chOff x="279022" y="327106"/>
                  <a:chExt cx="4890165" cy="3098246"/>
                </a:xfrm>
              </p:grpSpPr>
              <p:grpSp>
                <p:nvGrpSpPr>
                  <p:cNvPr id="31" name="Группа 30"/>
                  <p:cNvGrpSpPr/>
                  <p:nvPr/>
                </p:nvGrpSpPr>
                <p:grpSpPr>
                  <a:xfrm>
                    <a:off x="279022" y="327106"/>
                    <a:ext cx="4877484" cy="2915091"/>
                    <a:chOff x="0" y="0"/>
                    <a:chExt cx="8606024" cy="5143500"/>
                  </a:xfrm>
                </p:grpSpPr>
                <p:pic>
                  <p:nvPicPr>
                    <p:cNvPr id="33" name="Изображение 24" descr="Снимок экрана 2013-12-01 в 21.18.13.png"/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0" y="0"/>
                      <a:ext cx="8606024" cy="51435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Изображение 25" descr="Снимок экрана 2013-12-01 в 21.18.29.png"/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18219" y="487869"/>
                      <a:ext cx="6917437" cy="39723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2" name="Изображение 23" descr="Снимок экрана 2013-12-01 в 21.22.20.png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92" r="965" b="92291"/>
                  <a:stretch/>
                </p:blipFill>
                <p:spPr>
                  <a:xfrm>
                    <a:off x="284869" y="3198139"/>
                    <a:ext cx="4884318" cy="22721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0" name="Прямоугольник 29"/>
                <p:cNvSpPr/>
                <p:nvPr/>
              </p:nvSpPr>
              <p:spPr>
                <a:xfrm>
                  <a:off x="3285848" y="3008824"/>
                  <a:ext cx="375237" cy="20745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libri"/>
                  </a:endParaRPr>
                </a:p>
              </p:txBody>
            </p:sp>
          </p:grpSp>
        </p:grpSp>
        <p:grpSp>
          <p:nvGrpSpPr>
            <p:cNvPr id="35" name="Группа 34"/>
            <p:cNvGrpSpPr/>
            <p:nvPr/>
          </p:nvGrpSpPr>
          <p:grpSpPr>
            <a:xfrm>
              <a:off x="3104698" y="2660367"/>
              <a:ext cx="1044116" cy="2088232"/>
              <a:chOff x="3026311" y="1987953"/>
              <a:chExt cx="1044116" cy="2088232"/>
            </a:xfrm>
          </p:grpSpPr>
          <p:grpSp>
            <p:nvGrpSpPr>
              <p:cNvPr id="36" name="Группа 35"/>
              <p:cNvGrpSpPr/>
              <p:nvPr/>
            </p:nvGrpSpPr>
            <p:grpSpPr>
              <a:xfrm>
                <a:off x="3026311" y="1987953"/>
                <a:ext cx="1044116" cy="2088232"/>
                <a:chOff x="228600" y="209550"/>
                <a:chExt cx="1967286" cy="3840483"/>
              </a:xfrm>
            </p:grpSpPr>
            <p:pic>
              <p:nvPicPr>
                <p:cNvPr id="38" name="Изображение 3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8600" y="209550"/>
                  <a:ext cx="1967286" cy="3840483"/>
                </a:xfrm>
                <a:prstGeom prst="rect">
                  <a:avLst/>
                </a:prstGeom>
              </p:spPr>
            </p:pic>
            <p:pic>
              <p:nvPicPr>
                <p:cNvPr id="39" name="Изображение 37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t="3419" b="15659"/>
                <a:stretch/>
              </p:blipFill>
              <p:spPr>
                <a:xfrm>
                  <a:off x="400537" y="1000856"/>
                  <a:ext cx="1647093" cy="2369529"/>
                </a:xfrm>
                <a:prstGeom prst="roundRect">
                  <a:avLst>
                    <a:gd name="adj" fmla="val 0"/>
                  </a:avLst>
                </a:prstGeom>
              </p:spPr>
            </p:pic>
          </p:grpSp>
          <p:pic>
            <p:nvPicPr>
              <p:cNvPr id="37" name="Изображение 35" descr="дела.PN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9010" y="2352843"/>
                <a:ext cx="883848" cy="13546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135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51520" y="11273"/>
            <a:ext cx="58291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Стоимость редакций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13612" y="1484784"/>
            <a:ext cx="4476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dirty="0" smtClean="0">
                <a:latin typeface="Calibri" pitchFamily="34" charset="0"/>
                <a:cs typeface="Calibri"/>
              </a:rPr>
              <a:t>Корпоративный портал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b="0" dirty="0" smtClean="0">
                <a:solidFill>
                  <a:srgbClr val="111111"/>
                </a:solidFill>
                <a:latin typeface="Calibri" pitchFamily="34" charset="0"/>
                <a:cs typeface="Calibri"/>
              </a:rPr>
              <a:t>	129 500 руб.</a:t>
            </a:r>
            <a:r>
              <a:rPr lang="en-US" sz="3200" b="0" dirty="0">
                <a:solidFill>
                  <a:srgbClr val="111111"/>
                </a:solidFill>
                <a:latin typeface="Calibri" pitchFamily="34" charset="0"/>
                <a:cs typeface="Calibri"/>
              </a:rPr>
              <a:t/>
            </a:r>
            <a:br>
              <a:rPr lang="en-US" sz="3200" b="0" dirty="0">
                <a:solidFill>
                  <a:srgbClr val="111111"/>
                </a:solidFill>
                <a:latin typeface="Calibri" pitchFamily="34" charset="0"/>
                <a:cs typeface="Calibri"/>
              </a:rPr>
            </a:br>
            <a:r>
              <a:rPr lang="en-US" sz="1400" b="0" dirty="0">
                <a:solidFill>
                  <a:srgbClr val="111111"/>
                </a:solidFill>
                <a:latin typeface="Calibri" pitchFamily="34" charset="0"/>
                <a:cs typeface="Calibri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  <a:cs typeface="Calibri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b="0" dirty="0">
                <a:solidFill>
                  <a:srgbClr val="111111"/>
                </a:solidFill>
                <a:latin typeface="Calibri" pitchFamily="34" charset="0"/>
                <a:cs typeface="Calibri"/>
              </a:rPr>
              <a:t>	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  <a:cs typeface="Calibri"/>
              </a:rPr>
              <a:t>дополнительные по 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  <a:cs typeface="Calibri"/>
              </a:rPr>
              <a:t>900 </a:t>
            </a:r>
            <a:r>
              <a:rPr lang="ru-RU" sz="1400" b="0" dirty="0">
                <a:solidFill>
                  <a:srgbClr val="111111"/>
                </a:solidFill>
                <a:latin typeface="Calibri" pitchFamily="34" charset="0"/>
                <a:cs typeface="Calibri"/>
              </a:rPr>
              <a:t>руб</a:t>
            </a:r>
            <a:r>
              <a:rPr lang="ru-RU" sz="1400" b="0" dirty="0" smtClean="0">
                <a:solidFill>
                  <a:srgbClr val="111111"/>
                </a:solidFill>
                <a:latin typeface="Calibri" pitchFamily="34" charset="0"/>
                <a:cs typeface="Calibri"/>
              </a:rPr>
              <a:t>.</a:t>
            </a:r>
            <a:endParaRPr lang="en-US" sz="3200" b="0" dirty="0" smtClean="0">
              <a:solidFill>
                <a:srgbClr val="111111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284984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00" indent="-450850" eaLnBrk="1" hangingPunct="1">
              <a:buBlip>
                <a:blip r:embed="rId5"/>
              </a:buBlip>
              <a:tabLst>
                <a:tab pos="534988" algn="l"/>
              </a:tabLst>
            </a:pPr>
            <a:r>
              <a:rPr lang="ru-RU" sz="2800" b="1" dirty="0">
                <a:latin typeface="Calibri" pitchFamily="34" charset="0"/>
                <a:cs typeface="Calibri"/>
              </a:rPr>
              <a:t>Холдинг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ru-RU" sz="3200" dirty="0">
                <a:solidFill>
                  <a:srgbClr val="111111"/>
                </a:solidFill>
                <a:latin typeface="Calibri" pitchFamily="34" charset="0"/>
                <a:cs typeface="Calibri"/>
              </a:rPr>
              <a:t>	</a:t>
            </a:r>
            <a:r>
              <a:rPr lang="ru-RU" sz="3200" dirty="0" smtClean="0">
                <a:solidFill>
                  <a:srgbClr val="111111"/>
                </a:solidFill>
                <a:latin typeface="Calibri" pitchFamily="34" charset="0"/>
                <a:cs typeface="Calibri"/>
              </a:rPr>
              <a:t>329 500 </a:t>
            </a:r>
            <a:r>
              <a:rPr lang="ru-RU" sz="3200" dirty="0">
                <a:solidFill>
                  <a:srgbClr val="111111"/>
                </a:solidFill>
                <a:latin typeface="Calibri" pitchFamily="34" charset="0"/>
                <a:cs typeface="Calibri"/>
              </a:rPr>
              <a:t>руб. </a:t>
            </a:r>
            <a:r>
              <a:rPr lang="en-US" sz="3200" dirty="0">
                <a:solidFill>
                  <a:srgbClr val="111111"/>
                </a:solidFill>
                <a:latin typeface="Calibri" pitchFamily="34" charset="0"/>
                <a:cs typeface="Calibri"/>
              </a:rPr>
              <a:t/>
            </a:r>
            <a:br>
              <a:rPr lang="en-US" sz="3200" dirty="0">
                <a:solidFill>
                  <a:srgbClr val="111111"/>
                </a:solidFill>
                <a:latin typeface="Calibri" pitchFamily="34" charset="0"/>
                <a:cs typeface="Calibri"/>
              </a:rPr>
            </a:br>
            <a:r>
              <a:rPr lang="en-US" sz="1400" dirty="0">
                <a:solidFill>
                  <a:srgbClr val="111111"/>
                </a:solidFill>
                <a:latin typeface="Calibri" pitchFamily="34" charset="0"/>
                <a:cs typeface="Calibri"/>
              </a:rPr>
              <a:t>	</a:t>
            </a:r>
            <a:r>
              <a:rPr lang="ru-RU" sz="1400" dirty="0">
                <a:solidFill>
                  <a:srgbClr val="111111"/>
                </a:solidFill>
                <a:latin typeface="Calibri" pitchFamily="34" charset="0"/>
                <a:cs typeface="Calibri"/>
              </a:rPr>
              <a:t>25 пользователей</a:t>
            </a:r>
          </a:p>
          <a:p>
            <a:pPr marL="82550" lvl="0" eaLnBrk="1" hangingPunct="1">
              <a:tabLst>
                <a:tab pos="534988" algn="l"/>
              </a:tabLst>
            </a:pPr>
            <a:r>
              <a:rPr lang="en-US" sz="1400" dirty="0">
                <a:solidFill>
                  <a:srgbClr val="111111"/>
                </a:solidFill>
                <a:latin typeface="Calibri" pitchFamily="34" charset="0"/>
                <a:cs typeface="Calibri"/>
              </a:rPr>
              <a:t>	</a:t>
            </a:r>
            <a:r>
              <a:rPr lang="ru-RU" sz="1400" dirty="0">
                <a:solidFill>
                  <a:srgbClr val="111111"/>
                </a:solidFill>
                <a:latin typeface="Calibri" pitchFamily="34" charset="0"/>
                <a:cs typeface="Calibri"/>
              </a:rPr>
              <a:t>дополнительные по </a:t>
            </a:r>
            <a:r>
              <a:rPr lang="ru-RU" sz="1400" dirty="0" smtClean="0">
                <a:solidFill>
                  <a:srgbClr val="111111"/>
                </a:solidFill>
                <a:latin typeface="Calibri" pitchFamily="34" charset="0"/>
                <a:cs typeface="Calibri"/>
              </a:rPr>
              <a:t>900 </a:t>
            </a:r>
            <a:r>
              <a:rPr lang="ru-RU" sz="1400" dirty="0">
                <a:solidFill>
                  <a:srgbClr val="111111"/>
                </a:solidFill>
                <a:latin typeface="Calibri" pitchFamily="34" charset="0"/>
                <a:cs typeface="Calibri"/>
              </a:rPr>
              <a:t>руб.</a:t>
            </a:r>
            <a:endParaRPr lang="en-US" sz="1400" dirty="0">
              <a:solidFill>
                <a:srgbClr val="111111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55104" y="5277624"/>
            <a:ext cx="8763000" cy="1103704"/>
          </a:xfrm>
          <a:prstGeom prst="roundRect">
            <a:avLst>
              <a:gd name="adj" fmla="val 11013"/>
            </a:avLst>
          </a:prstGeom>
          <a:gradFill flip="none" rotWithShape="1">
            <a:gsLst>
              <a:gs pos="0">
                <a:schemeClr val="bg1">
                  <a:lumMod val="95000"/>
                  <a:alpha val="60000"/>
                </a:schemeClr>
              </a:gs>
              <a:gs pos="100000">
                <a:schemeClr val="bg1">
                  <a:lumMod val="85000"/>
                  <a:alpha val="60000"/>
                </a:schemeClr>
              </a:gs>
              <a:gs pos="1000">
                <a:schemeClr val="bg1">
                  <a:alpha val="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3728" y="5303431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Мобильные приложения доступны бесплатно в </a:t>
            </a:r>
            <a:r>
              <a:rPr lang="en-US" sz="2000" b="0" dirty="0">
                <a:latin typeface="Calibri"/>
                <a:cs typeface="Calibri"/>
              </a:rPr>
              <a:t>App Store</a:t>
            </a:r>
            <a:r>
              <a:rPr lang="ru-RU" sz="2000" b="0" dirty="0">
                <a:latin typeface="Calibri"/>
                <a:cs typeface="Calibri"/>
              </a:rPr>
              <a:t> и </a:t>
            </a:r>
            <a:r>
              <a:rPr lang="en-US" sz="2000" b="0" dirty="0">
                <a:latin typeface="Calibri"/>
                <a:cs typeface="Calibri"/>
              </a:rPr>
              <a:t>Google Play</a:t>
            </a:r>
            <a:r>
              <a:rPr lang="en-US" sz="2000" b="0" dirty="0" smtClean="0">
                <a:latin typeface="Calibri"/>
                <a:cs typeface="Calibri"/>
              </a:rPr>
              <a:t>. </a:t>
            </a:r>
            <a:r>
              <a:rPr lang="ru-RU" sz="2000" b="0" dirty="0" err="1" smtClean="0">
                <a:latin typeface="Calibri"/>
                <a:cs typeface="Calibri"/>
              </a:rPr>
              <a:t>Десктопные</a:t>
            </a:r>
            <a:r>
              <a:rPr lang="ru-RU" sz="2000" b="0" dirty="0" smtClean="0">
                <a:latin typeface="Calibri"/>
                <a:cs typeface="Calibri"/>
              </a:rPr>
              <a:t> приложения можно бесплатно скачать с сайта. 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12" name="Изображение 11" descr="1024x102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9318"/>
            <a:ext cx="829816" cy="82981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5013176"/>
            <a:ext cx="1238105" cy="10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r>
              <a:rPr lang="ru-RU" sz="1200" b="1" dirty="0" smtClean="0"/>
              <a:t>Скидки на БУС:</a:t>
            </a:r>
            <a:r>
              <a:rPr lang="ru-RU" sz="1200" dirty="0" smtClean="0"/>
              <a:t> </a:t>
            </a:r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</a:rPr>
              <a:t>Акция 01.12.14-12.01.15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560" y="1700808"/>
            <a:ext cx="6318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Битрикс24 (в коробке):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10% </a:t>
            </a:r>
            <a:endParaRPr lang="ru-RU" dirty="0" smtClean="0"/>
          </a:p>
          <a:p>
            <a:r>
              <a:rPr lang="ru-RU" dirty="0" smtClean="0"/>
              <a:t> редакция «Корпоративный портал» и доп.пользователей (включая </a:t>
            </a:r>
            <a:r>
              <a:rPr lang="ru-RU" dirty="0" err="1" smtClean="0"/>
              <a:t>анлим</a:t>
            </a:r>
            <a:r>
              <a:rPr lang="ru-RU" dirty="0" smtClean="0"/>
              <a:t>), </a:t>
            </a:r>
            <a:r>
              <a:rPr lang="ru-RU" b="1" dirty="0" smtClean="0"/>
              <a:t>кроме</a:t>
            </a:r>
            <a:r>
              <a:rPr lang="ru-RU" dirty="0" smtClean="0"/>
              <a:t> продлений, телефонии и доп.места под </a:t>
            </a:r>
            <a:r>
              <a:rPr lang="ru-RU" dirty="0" err="1" smtClean="0"/>
              <a:t>бекап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20% </a:t>
            </a:r>
          </a:p>
          <a:p>
            <a:r>
              <a:rPr lang="ru-RU" dirty="0" smtClean="0"/>
              <a:t>редакция «Холдинг»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Битрикс24 в облаке: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10% </a:t>
            </a:r>
            <a:r>
              <a:rPr lang="ru-RU" dirty="0" smtClean="0"/>
              <a:t>на все 3-х и 6-и месячные тарифы, опции не зависимо от срока: доп.пользователи к Проекту, 1Тб доп.места, </a:t>
            </a:r>
            <a:r>
              <a:rPr lang="ru-RU" b="1" dirty="0" smtClean="0"/>
              <a:t>кроме</a:t>
            </a:r>
            <a:r>
              <a:rPr lang="ru-RU" dirty="0" smtClean="0"/>
              <a:t> всей телефонии и 100, 250Гб. </a:t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20% </a:t>
            </a:r>
            <a:r>
              <a:rPr lang="ru-RU" dirty="0" smtClean="0"/>
              <a:t>на все 12-и месячные тарифы.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6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9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37312"/>
            <a:ext cx="4608512" cy="4170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hlinkClick r:id="rId3"/>
              </a:rPr>
              <a:t>www.1c-bitrix.ru/solutions/med/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118</a:t>
            </a:fld>
            <a:endParaRPr lang="ru-RU"/>
          </a:p>
        </p:txBody>
      </p:sp>
      <p:pic>
        <p:nvPicPr>
          <p:cNvPr id="5908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1368152" cy="130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882539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6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6046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  <a:endParaRPr lang="ru-RU" sz="4800" dirty="0"/>
          </a:p>
        </p:txBody>
      </p:sp>
      <p:pic>
        <p:nvPicPr>
          <p:cNvPr id="12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1" y="3212976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2204864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Создание единой базы клиники и филиалов: обмен данными с МИС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Снижение затрат на регистратуру: автоматизация данных, управление расписанием врачей и т.д.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425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Оптимизируем работу администратора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778026" cy="2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1С-Битрикс для медицинских организаций</a:t>
            </a:r>
            <a:endParaRPr lang="ru-RU" sz="2800" b="1" dirty="0"/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7376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2997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7242982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нужно изобретать велосипед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613148" y="1609625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D00000">
              <a:alpha val="53000"/>
            </a:srgb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611560" y="1601687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rgbClr val="3C7AB2">
                  <a:tint val="66000"/>
                  <a:satMod val="160000"/>
                </a:srgbClr>
              </a:gs>
              <a:gs pos="50000">
                <a:srgbClr val="3C7AB2">
                  <a:tint val="44500"/>
                  <a:satMod val="160000"/>
                </a:srgbClr>
              </a:gs>
              <a:gs pos="100000">
                <a:srgbClr val="3C7AB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5960" y="3743225"/>
            <a:ext cx="1441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264F74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3728" y="168582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067944" y="1700808"/>
            <a:ext cx="4999038" cy="310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5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1720" y="1340768"/>
            <a:ext cx="4680520" cy="274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536" y="4509120"/>
            <a:ext cx="8118648" cy="1785684"/>
            <a:chOff x="611560" y="1412776"/>
            <a:chExt cx="8118648" cy="17856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627784" y="1412776"/>
              <a:ext cx="31500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560" y="2060848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2132856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920" y="1628800"/>
              <a:ext cx="15121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?</a:t>
              </a:r>
              <a:endParaRPr lang="ru-RU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81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79512" y="1317204"/>
            <a:ext cx="5688012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Амбулаторно-поликлинические организации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 smtClean="0"/>
          </a:p>
          <a:p>
            <a:pPr marL="800100" lvl="1" indent="-342900"/>
            <a:endParaRPr lang="ru-RU" sz="19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Взрослые и детские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Здравпункты</a:t>
            </a:r>
            <a:endParaRPr lang="ru-RU" sz="19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Медсанчасти</a:t>
            </a:r>
            <a:endParaRPr lang="ru-RU" sz="19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Коммерческие 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Ведомственные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Стоматологические поликлиники</a:t>
            </a: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4327376" y="4933568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Стационары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Клинические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Городские и районные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Взрослые и детские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Родильные дома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515439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300" b="1" dirty="0" smtClean="0"/>
              <a:t>Решение уже используют более 700 клиентов</a:t>
            </a:r>
            <a:endParaRPr lang="ru-RU" sz="3300" b="1" dirty="0"/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5" y="4959454"/>
            <a:ext cx="1368153" cy="16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00" y="4934927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8" y="3573025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6" y="1844825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> «1С-Битрикс</a:t>
            </a:r>
            <a:r>
              <a:rPr lang="ru-RU" sz="2000" b="1" dirty="0">
                <a:solidFill>
                  <a:prstClr val="black"/>
                </a:solidFill>
              </a:rPr>
              <a:t>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Преимущества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Готовые </a:t>
            </a:r>
            <a:r>
              <a:rPr lang="ru-RU" sz="2000" dirty="0" err="1" smtClean="0"/>
              <a:t>онлайн-сервисы</a:t>
            </a:r>
            <a:r>
              <a:rPr lang="ru-RU" sz="2000" dirty="0" smtClean="0"/>
              <a:t> для врача и пациента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Соответствие требованиям Законодательства РФ, Сертификат ФСТЭК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Доступность с любых устройств (мобильная версия и версия для </a:t>
            </a:r>
            <a:r>
              <a:rPr lang="ru-RU" sz="2000" dirty="0" err="1" smtClean="0"/>
              <a:t>инфомата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5"/>
              </a:rPr>
              <a:t>http://meddemo.1c-bitrix.ru</a:t>
            </a:r>
            <a:r>
              <a:rPr lang="en-US" sz="2000" dirty="0" smtClean="0">
                <a:hlinkClick r:id="rId5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Законодательство</a:t>
            </a:r>
            <a:endParaRPr lang="en-US" sz="36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650" y="1208038"/>
            <a:ext cx="845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Решение «1С-Битрикс</a:t>
            </a:r>
            <a:r>
              <a:rPr lang="ru-RU" sz="1600" b="1" dirty="0">
                <a:solidFill>
                  <a:prstClr val="black"/>
                </a:solidFill>
              </a:rPr>
              <a:t>: Сайт медицинской организации»</a:t>
            </a:r>
            <a:r>
              <a:rPr lang="ru-RU" sz="1600" dirty="0">
                <a:solidFill>
                  <a:prstClr val="black"/>
                </a:solidFill>
              </a:rPr>
              <a:t>  </a:t>
            </a:r>
            <a:r>
              <a:rPr lang="ru-RU" sz="1600" b="1" dirty="0" smtClean="0">
                <a:solidFill>
                  <a:prstClr val="black"/>
                </a:solidFill>
              </a:rPr>
              <a:t>учитывает </a:t>
            </a:r>
            <a:r>
              <a:rPr lang="ru-RU" sz="1600" b="1" dirty="0">
                <a:solidFill>
                  <a:prstClr val="black"/>
                </a:solidFill>
              </a:rPr>
              <a:t>требования законодательства в сфере здравоохранения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7484"/>
            <a:ext cx="1871762" cy="2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204" y="1795835"/>
            <a:ext cx="8225207" cy="48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Положений </a:t>
            </a:r>
            <a:r>
              <a:rPr lang="ru-RU" sz="16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16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1600" dirty="0">
                <a:solidFill>
                  <a:prstClr val="black"/>
                </a:solidFill>
              </a:rPr>
              <a:t> 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</a:rPr>
              <a:t>Федерльного закона РФ </a:t>
            </a:r>
            <a:r>
              <a:rPr lang="ru-RU" sz="1600" b="1" dirty="0" smtClean="0"/>
              <a:t>№ </a:t>
            </a:r>
            <a:r>
              <a:rPr lang="ru-RU" sz="1600" b="1" dirty="0"/>
              <a:t>323-ФЗ </a:t>
            </a:r>
            <a:r>
              <a:rPr lang="ru-RU" sz="16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Федерльного закона РФ от 29 ноября 2010 г. </a:t>
            </a:r>
            <a:r>
              <a:rPr lang="ru-RU" sz="1600" b="1" dirty="0" smtClean="0">
                <a:solidFill>
                  <a:prstClr val="black"/>
                </a:solidFill>
              </a:rPr>
              <a:t>№ 326-ФЗ</a:t>
            </a:r>
            <a:r>
              <a:rPr lang="ru-RU" sz="1600" dirty="0" smtClean="0">
                <a:solidFill>
                  <a:prstClr val="black"/>
                </a:solidFill>
              </a:rPr>
              <a:t> «Об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Федерального </a:t>
            </a:r>
            <a:r>
              <a:rPr lang="ru-RU" sz="1600" dirty="0">
                <a:solidFill>
                  <a:prstClr val="black"/>
                </a:solidFill>
              </a:rPr>
              <a:t>закона </a:t>
            </a:r>
            <a:r>
              <a:rPr lang="ru-RU" sz="1600" dirty="0" smtClean="0">
                <a:solidFill>
                  <a:prstClr val="black"/>
                </a:solidFill>
              </a:rPr>
              <a:t>РФ </a:t>
            </a:r>
            <a:r>
              <a:rPr lang="ru-RU" sz="1600" dirty="0">
                <a:solidFill>
                  <a:prstClr val="black"/>
                </a:solidFill>
              </a:rPr>
              <a:t> от 27 июля 2010 г. </a:t>
            </a:r>
            <a:r>
              <a:rPr lang="ru-RU" sz="1600" b="1" dirty="0">
                <a:solidFill>
                  <a:prstClr val="black"/>
                </a:solidFill>
              </a:rPr>
              <a:t>№ </a:t>
            </a:r>
            <a:r>
              <a:rPr lang="ru-RU" sz="1600" b="1" dirty="0" smtClean="0">
                <a:solidFill>
                  <a:prstClr val="black"/>
                </a:solidFill>
              </a:rPr>
              <a:t>210-ФЗ </a:t>
            </a:r>
            <a:r>
              <a:rPr lang="ru-RU" sz="1600" dirty="0">
                <a:solidFill>
                  <a:prstClr val="black"/>
                </a:solidFill>
              </a:rPr>
              <a:t> «Об организации предоставления государственных и муниципальных услуг» (в части статьи 9</a:t>
            </a:r>
            <a:r>
              <a:rPr lang="ru-RU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№ </a:t>
            </a:r>
            <a:r>
              <a:rPr lang="ru-RU" sz="1600" b="1" dirty="0">
                <a:solidFill>
                  <a:prstClr val="black"/>
                </a:solidFill>
              </a:rPr>
              <a:t>8-ФЗ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9 февраля 2009 </a:t>
            </a:r>
            <a:r>
              <a:rPr lang="ru-RU" sz="1600" dirty="0" smtClean="0">
                <a:solidFill>
                  <a:prstClr val="black"/>
                </a:solidFill>
              </a:rPr>
              <a:t>г. 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59-ФЗ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2 мая 2006 г.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dirty="0">
                <a:solidFill>
                  <a:prstClr val="black"/>
                </a:solidFill>
              </a:rPr>
              <a:t>О 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Федерации«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152-ФЗ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от 27 июля 2006 г. 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Приказа </a:t>
            </a:r>
            <a:r>
              <a:rPr lang="ru-RU" sz="1600" dirty="0" err="1">
                <a:solidFill>
                  <a:prstClr val="black"/>
                </a:solidFill>
              </a:rPr>
              <a:t>Минкомсвязи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РФ от </a:t>
            </a:r>
            <a:r>
              <a:rPr lang="ru-RU" sz="1600" dirty="0">
                <a:solidFill>
                  <a:prstClr val="black"/>
                </a:solidFill>
              </a:rPr>
              <a:t>27 Декабря 2010 № 190 «Об утверждении Технических требований к взаимодействию информационных систем в единой системе межведомственного электронного взаимодействия</a:t>
            </a:r>
            <a:r>
              <a:rPr lang="ru-RU" sz="1600" dirty="0" smtClean="0">
                <a:solidFill>
                  <a:prstClr val="black"/>
                </a:solidFill>
              </a:rPr>
              <a:t>», </a:t>
            </a:r>
            <a:r>
              <a:rPr lang="ru-RU" sz="1400" dirty="0"/>
              <a:t>N 323-ФЗ от 21.11.2011 (ред. от 28.12.2013) "Об основах охраны здоровья граждан в Российской Федерации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130 000+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1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Готовые </a:t>
            </a:r>
            <a:r>
              <a:rPr lang="ru-RU" sz="2800" dirty="0" err="1" smtClean="0">
                <a:solidFill>
                  <a:schemeClr val="tx1"/>
                </a:solidFill>
                <a:latin typeface="Calibri"/>
              </a:rPr>
              <a:t>онлайн-сервисы</a:t>
            </a: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 для пациента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Интерактивная карта филиалов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Онлайн-запись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Видеоконсультации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Оплата на сайте</a:t>
            </a:r>
            <a:r>
              <a:rPr lang="en-US" sz="2400" b="1" baseline="30000" dirty="0" smtClean="0">
                <a:solidFill>
                  <a:srgbClr val="FF0000"/>
                </a:solidFill>
                <a:latin typeface="Calibri" pitchFamily="34" charset="0"/>
              </a:rPr>
              <a:t>new</a:t>
            </a:r>
            <a:endParaRPr lang="ru-RU" sz="2400" b="1" baseline="30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/>
              <a:t>Личный кабинет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44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Готовые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онлайн-сервисы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для пациентов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55976" y="1988840"/>
            <a:ext cx="3815977" cy="3168352"/>
            <a:chOff x="6660232" y="1340768"/>
            <a:chExt cx="2375817" cy="187220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871" y="1340768"/>
              <a:ext cx="2166178" cy="187220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222132"/>
              <a:ext cx="474764" cy="896776"/>
            </a:xfrm>
            <a:prstGeom prst="rect">
              <a:avLst/>
            </a:prstGeom>
          </p:spPr>
        </p:pic>
      </p:grpSp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488" y="583662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7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/>
              <a:t>Управление картой (</a:t>
            </a:r>
            <a:r>
              <a:rPr lang="en-US" sz="2400" b="1" dirty="0"/>
              <a:t>API)</a:t>
            </a:r>
            <a:r>
              <a:rPr lang="ru-RU" sz="2400" b="1" dirty="0"/>
              <a:t> </a:t>
            </a: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9472" y="1392382"/>
            <a:ext cx="355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Поддержка  </a:t>
            </a:r>
            <a:r>
              <a:rPr lang="ru-RU" dirty="0" err="1" smtClean="0"/>
              <a:t>Яндекс.Карт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endParaRPr lang="en-US" dirty="0" smtClean="0"/>
          </a:p>
          <a:p>
            <a:pPr lvl="0">
              <a:buClr>
                <a:srgbClr val="C00000"/>
              </a:buClr>
            </a:pPr>
            <a:endParaRPr lang="ru-RU" dirty="0" smtClean="0"/>
          </a:p>
          <a:p>
            <a:pPr marL="263525" indent="-26352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err="1" smtClean="0"/>
              <a:t>Кастомизация</a:t>
            </a:r>
            <a:r>
              <a:rPr lang="ru-RU" dirty="0" smtClean="0"/>
              <a:t> внешнего </a:t>
            </a:r>
            <a:r>
              <a:rPr lang="ru-RU" dirty="0"/>
              <a:t>вида </a:t>
            </a:r>
            <a:r>
              <a:rPr lang="ru-RU" dirty="0" smtClean="0"/>
              <a:t>(</a:t>
            </a:r>
            <a:r>
              <a:rPr lang="ru-RU" dirty="0"/>
              <a:t>Задание пользовательских </a:t>
            </a:r>
            <a:r>
              <a:rPr lang="ru-RU" dirty="0" smtClean="0"/>
              <a:t>маркеров, стили </a:t>
            </a:r>
            <a:r>
              <a:rPr lang="ru-RU" dirty="0" err="1" smtClean="0"/>
              <a:t>инфоокон</a:t>
            </a:r>
            <a:r>
              <a:rPr lang="ru-RU" dirty="0" smtClean="0"/>
              <a:t>, текстовые </a:t>
            </a:r>
            <a:r>
              <a:rPr lang="ru-RU" dirty="0"/>
              <a:t>сообщения </a:t>
            </a:r>
            <a:r>
              <a:rPr lang="ru-RU" dirty="0" smtClean="0"/>
              <a:t>, высота карты, цвет линий и </a:t>
            </a:r>
            <a:r>
              <a:rPr lang="ru-RU" dirty="0" err="1" smtClean="0"/>
              <a:t>т.п</a:t>
            </a:r>
            <a:r>
              <a:rPr lang="ru-RU" dirty="0" smtClean="0"/>
              <a:t>):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через </a:t>
            </a:r>
            <a:r>
              <a:rPr lang="ru-RU" dirty="0"/>
              <a:t>интерфейс административной панели </a:t>
            </a:r>
            <a:r>
              <a:rPr lang="ru-RU" dirty="0" smtClean="0"/>
              <a:t>1С-Битрикс;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с  помощью настройки  параметров и </a:t>
            </a:r>
            <a:r>
              <a:rPr lang="en-US" dirty="0"/>
              <a:t>CSS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Настройка маршрутов</a:t>
            </a:r>
            <a:endParaRPr lang="ru-RU" dirty="0"/>
          </a:p>
        </p:txBody>
      </p:sp>
      <p:pic>
        <p:nvPicPr>
          <p:cNvPr id="14" name="Picture 3" descr="C:\Users\Надежда\Downloads\ss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488" r="2289" b="3103"/>
          <a:stretch/>
        </p:blipFill>
        <p:spPr bwMode="auto">
          <a:xfrm>
            <a:off x="588264" y="1764502"/>
            <a:ext cx="431805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282060" y="1764502"/>
            <a:ext cx="47775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5877272"/>
            <a:ext cx="4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7"/>
              </a:rPr>
              <a:t>документации</a:t>
            </a:r>
            <a:endParaRPr lang="ru-RU" dirty="0"/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8005"/>
            <a:ext cx="7995097" cy="4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60" y="1137567"/>
            <a:ext cx="7128792" cy="5503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0" y="-18323"/>
            <a:ext cx="9144000" cy="686812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81" y="692696"/>
            <a:ext cx="1924919" cy="6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94" y="-6255"/>
            <a:ext cx="2399599" cy="8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68760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436096" y="1556792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420" y="124381"/>
            <a:ext cx="684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/>
              </a:rPr>
              <a:t>Регистрация на сайте и личный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кабинет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6" y="30962"/>
            <a:ext cx="1869518" cy="6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60766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Видео-консультации пациента на сайте с помощью протокола 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WebRTC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общение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6479" y="1234716"/>
            <a:ext cx="2811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Видеозвонки</a:t>
            </a:r>
            <a:r>
              <a:rPr lang="ru-RU" sz="2400" dirty="0" smtClean="0"/>
              <a:t> и мгновенные сообщения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чате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Видеоконсультация</a:t>
            </a:r>
            <a:r>
              <a:rPr lang="ru-RU" sz="2400" dirty="0" smtClean="0"/>
              <a:t> из 4-х участников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История звонков</a:t>
            </a:r>
            <a:endParaRPr lang="ru-RU" sz="2400" dirty="0"/>
          </a:p>
        </p:txBody>
      </p:sp>
      <p:pic>
        <p:nvPicPr>
          <p:cNvPr id="13" name="Picture 2" descr="http://www.1c-bitrix.ru.images.1c-bitrix-cdn.ru/upload/iblock/0c5/0.png?136983052886837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24655" r="23494" b="23517"/>
          <a:stretch/>
        </p:blipFill>
        <p:spPr bwMode="auto">
          <a:xfrm>
            <a:off x="3347864" y="2204864"/>
            <a:ext cx="5010964" cy="29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201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4097" y="68627"/>
            <a:ext cx="597666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000" b="1" dirty="0" err="1" smtClean="0">
                <a:latin typeface="Verdana" charset="0"/>
              </a:rPr>
              <a:t>Мессенджер</a:t>
            </a:r>
            <a:r>
              <a:rPr kumimoji="0" lang="ru-RU" sz="2000" b="1" dirty="0" smtClean="0">
                <a:latin typeface="Verdana" charset="0"/>
              </a:rPr>
              <a:t> «1С-Битрикс»</a:t>
            </a:r>
            <a:endParaRPr kumimoji="0" lang="en-US" sz="1800" b="1" dirty="0">
              <a:latin typeface="Verdana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124744"/>
            <a:ext cx="63235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WebRTC</a:t>
            </a:r>
            <a:r>
              <a:rPr lang="ru-RU" sz="2000" dirty="0" smtClean="0"/>
              <a:t> </a:t>
            </a:r>
            <a:r>
              <a:rPr lang="ru-RU" sz="2000" dirty="0"/>
              <a:t>– </a:t>
            </a:r>
            <a:r>
              <a:rPr lang="ru-RU" sz="2000" dirty="0" err="1" smtClean="0"/>
              <a:t>интернет-протокола</a:t>
            </a:r>
            <a:r>
              <a:rPr lang="ru-RU" sz="2000" dirty="0" smtClean="0"/>
              <a:t> </a:t>
            </a:r>
            <a:r>
              <a:rPr lang="ru-RU" sz="2000" dirty="0"/>
              <a:t>для организации </a:t>
            </a:r>
            <a:r>
              <a:rPr lang="ru-RU" sz="2000" dirty="0" smtClean="0"/>
              <a:t>коммуникаций </a:t>
            </a:r>
            <a:r>
              <a:rPr lang="ru-RU" sz="2000" dirty="0"/>
              <a:t>в реальном </a:t>
            </a:r>
            <a:r>
              <a:rPr lang="ru-RU" sz="2000" dirty="0" smtClean="0"/>
              <a:t>времени</a:t>
            </a:r>
          </a:p>
          <a:p>
            <a:pPr>
              <a:buFont typeface="Arial" pitchFamily="34" charset="0"/>
              <a:buChar char="•"/>
            </a:pPr>
            <a:endParaRPr lang="ru-RU" sz="2000" dirty="0"/>
          </a:p>
          <a:p>
            <a:pPr>
              <a:buFont typeface="Arial" pitchFamily="34" charset="0"/>
              <a:buChar char="•"/>
            </a:pPr>
            <a:r>
              <a:rPr lang="ru-RU" sz="2000" dirty="0" err="1" smtClean="0"/>
              <a:t>Видеозвонок</a:t>
            </a:r>
            <a:r>
              <a:rPr lang="ru-RU" sz="2000" dirty="0" smtClean="0"/>
              <a:t> доступен в популярных браузерах: </a:t>
            </a:r>
          </a:p>
          <a:p>
            <a:r>
              <a:rPr lang="en-US" sz="2000" dirty="0" smtClean="0"/>
              <a:t>Google</a:t>
            </a:r>
            <a:r>
              <a:rPr lang="ru-RU" sz="2000" dirty="0"/>
              <a:t>, </a:t>
            </a:r>
            <a:r>
              <a:rPr lang="en-US" sz="2000" dirty="0"/>
              <a:t>Mozilla </a:t>
            </a:r>
            <a:r>
              <a:rPr lang="ru-RU" sz="2000" dirty="0"/>
              <a:t>и </a:t>
            </a:r>
            <a:r>
              <a:rPr lang="en-US" sz="2000" dirty="0" smtClean="0"/>
              <a:t>Opera</a:t>
            </a:r>
            <a:endParaRPr lang="ru-RU" sz="2000" dirty="0" smtClean="0"/>
          </a:p>
          <a:p>
            <a:endParaRPr lang="ru-RU" sz="2000" dirty="0" smtClean="0"/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Не требуется установка дополнительных приложений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 smtClean="0"/>
          </a:p>
          <a:p>
            <a:pPr>
              <a:buFont typeface="Arial" pitchFamily="34" charset="0"/>
              <a:buChar char="•"/>
            </a:pP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61" y="1279973"/>
            <a:ext cx="2777452" cy="2077019"/>
          </a:xfrm>
          <a:prstGeom prst="rect">
            <a:avLst/>
          </a:prstGeo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09053"/>
            <a:ext cx="1584176" cy="2112235"/>
          </a:xfrm>
          <a:prstGeom prst="rect">
            <a:avLst/>
          </a:prstGeom>
        </p:spPr>
      </p:pic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0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1599556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услуг на сайте</a:t>
            </a: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7" y="11114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83165"/>
            <a:ext cx="5112568" cy="594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102" y="1659853"/>
            <a:ext cx="36181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Обновленный каталог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Выбор способа оплаты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Управление заказами услуг в личном кабинете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Быстрые и безопасные платежи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3102" y="283165"/>
            <a:ext cx="5158680" cy="45774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Calibri" pitchFamily="34" charset="0"/>
              </a:rPr>
              <a:t>Оплата услуг на сайте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31378"/>
            <a:ext cx="4483861" cy="3875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616543" cy="5209897"/>
          </a:xfrm>
          <a:prstGeom prst="rect">
            <a:avLst/>
          </a:prstGeom>
        </p:spPr>
      </p:pic>
      <p:sp>
        <p:nvSpPr>
          <p:cNvPr id="355330" name="AutoShape 2" descr="https://cp.bitrix.ru/bitrix/tools/disk/uf.php?attachedId=88596&amp;action=show&amp;ncc=1&amp;"/>
          <p:cNvSpPr>
            <a:spLocks noChangeAspect="1" noChangeArrowheads="1"/>
          </p:cNvSpPr>
          <p:nvPr/>
        </p:nvSpPr>
        <p:spPr bwMode="auto">
          <a:xfrm>
            <a:off x="155575" y="-3001963"/>
            <a:ext cx="6477000" cy="6257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personal_stamps.jpg"/>
          <p:cNvPicPr>
            <a:picLocks noChangeAspect="1"/>
          </p:cNvPicPr>
          <p:nvPr/>
        </p:nvPicPr>
        <p:blipFill>
          <a:blip r:embed="rId6" cstate="print"/>
          <a:srcRect b="29710"/>
          <a:stretch>
            <a:fillRect/>
          </a:stretch>
        </p:blipFill>
        <p:spPr>
          <a:xfrm>
            <a:off x="683568" y="1268760"/>
            <a:ext cx="7493857" cy="50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81780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Доступность сайта с любых устройств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6712"/>
            <a:ext cx="9144000" cy="1584176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80728"/>
            <a:ext cx="8307387" cy="128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версия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сайта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>
              <a:solidFill>
                <a:prstClr val="black"/>
              </a:solidFill>
              <a:latin typeface="Calibri"/>
            </a:endParaRPr>
          </a:p>
          <a:p>
            <a:endParaRPr lang="ru-RU" sz="1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0"/>
            <a:ext cx="686163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Рост рынка мобильных устройств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274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2013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  - переломный год по продажам мобильных устройств: 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смартфоны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более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чем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50% рынка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планшеты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также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набирают популярность. 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II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квартал 2013г.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Мировой рынок мобильных телефонов вырос на 6%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до 432,1 млн устройств по сравнению с 407,7 млн в аналогичный период прошлого года, сообщает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IDC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</a:rPr>
            </a:b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Смартфоны: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во II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квартале2013 г. было поставлено на мировой рынок 237,9 млн штук по сравнению со 156,2 млн в аналогичный период прошлого года.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Рост год к году составил 52,3%.</a:t>
            </a:r>
          </a:p>
          <a:p>
            <a:pPr marL="266700" indent="-266700">
              <a:spcBef>
                <a:spcPts val="852"/>
              </a:spcBef>
              <a:spcAft>
                <a:spcPts val="852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 Рост рынка смартфонов в России во 2 квартале 2013 г. незначительно обогнал темп роста мирового рынка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 (поставки на российский рынок в этот период </a:t>
            </a:r>
            <a:r>
              <a:rPr lang="ru-RU" sz="1600" u="sng" dirty="0" smtClean="0">
                <a:solidFill>
                  <a:prstClr val="black"/>
                </a:solidFill>
                <a:latin typeface="Calibri"/>
                <a:hlinkClick r:id="rId4"/>
              </a:rPr>
              <a:t>возросли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</a:rPr>
              <a:t>на 56,6%)</a:t>
            </a:r>
            <a:endParaRPr lang="ru-RU" sz="16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4059676"/>
            <a:ext cx="1638300" cy="2124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4202659"/>
            <a:ext cx="2448272" cy="1579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encrypted-tbn3.gstatic.com/images?q=tbn:ANd9GcST5YRzvyT75WTSf4yKqmwPd0OwNuXeQYgwCrSGTlYQOrjPU8S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6" y="4400644"/>
            <a:ext cx="2015480" cy="1357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989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971600" y="1772816"/>
            <a:ext cx="7102590" cy="3315709"/>
            <a:chOff x="1697639" y="1377245"/>
            <a:chExt cx="5818880" cy="2536720"/>
          </a:xfrm>
        </p:grpSpPr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2741" y="1377245"/>
              <a:ext cx="5813778" cy="250862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474148" y="367829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6104" y="3689585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05585" y="3670771"/>
              <a:ext cx="1230489" cy="176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27141" y="3651956"/>
              <a:ext cx="526815" cy="17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7194" y="3660049"/>
              <a:ext cx="7873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Consumer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27972" y="3660049"/>
              <a:ext cx="7745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Corporate PC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56863" y="3660049"/>
              <a:ext cx="1522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Apple &amp; Android smartphones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69009" y="3660049"/>
              <a:ext cx="5183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pc="-70" dirty="0" smtClean="0">
                  <a:latin typeface="Calibri"/>
                  <a:cs typeface="Calibri"/>
                </a:rPr>
                <a:t>Tablets</a:t>
              </a:r>
              <a:endParaRPr lang="ru-RU" sz="1000" spc="-70" dirty="0">
                <a:latin typeface="Calibri"/>
                <a:cs typeface="Calibri"/>
              </a:endParaRPr>
            </a:p>
          </p:txBody>
        </p:sp>
        <p:pic>
          <p:nvPicPr>
            <p:cNvPr id="19" name="Изображение 18" descr="Снимок экрана 2013-09-24 в 0.56.39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944" y="1446624"/>
              <a:ext cx="2159000" cy="1244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61130" y="1378142"/>
              <a:ext cx="3093092" cy="21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-70" dirty="0" smtClean="0">
                  <a:latin typeface="Calibri"/>
                  <a:cs typeface="Calibri"/>
                </a:rPr>
                <a:t>Quarterly unit sales (m)   Jun-2007 – Jun-2013</a:t>
              </a:r>
              <a:endParaRPr lang="ru-RU" sz="1200" b="1" spc="-70" dirty="0">
                <a:latin typeface="Calibri"/>
                <a:cs typeface="Calibri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697639" y="1759185"/>
              <a:ext cx="338666" cy="156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8830" y="1675839"/>
              <a:ext cx="266858" cy="16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180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160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140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120</a:t>
              </a:r>
            </a:p>
            <a:p>
              <a:pPr algn="r">
                <a:lnSpc>
                  <a:spcPct val="15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100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80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60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40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20</a:t>
              </a:r>
            </a:p>
            <a:p>
              <a:pPr algn="r">
                <a:lnSpc>
                  <a:spcPct val="140000"/>
                </a:lnSpc>
              </a:pPr>
              <a:r>
                <a:rPr lang="en-US" sz="800" spc="-40" dirty="0" smtClean="0">
                  <a:latin typeface="Calibri"/>
                  <a:cs typeface="Calibri"/>
                </a:rPr>
                <a:t>0 </a:t>
              </a:r>
              <a:endParaRPr lang="ru-RU" sz="800" spc="-40" dirty="0">
                <a:latin typeface="Calibri"/>
                <a:cs typeface="Calibri"/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95536" y="220118"/>
            <a:ext cx="549112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Объем продаж мобильных устройств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PC</a:t>
            </a:r>
            <a:r>
              <a:rPr lang="ru-RU" sz="3200" b="1" dirty="0" smtClean="0">
                <a:latin typeface="Calibri"/>
                <a:cs typeface="Calibri"/>
              </a:rPr>
              <a:t> </a:t>
            </a:r>
            <a:endParaRPr lang="en-US" sz="2800" b="1" dirty="0">
              <a:latin typeface="Calibri"/>
              <a:cs typeface="Calibri"/>
            </a:endParaRPr>
          </a:p>
        </p:txBody>
      </p:sp>
      <p:grpSp>
        <p:nvGrpSpPr>
          <p:cNvPr id="2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69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82734"/>
            <a:ext cx="464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«АИС Медиа»</a:t>
            </a:r>
            <a:endParaRPr lang="ru-RU" dirty="0"/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586740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3707904" y="0"/>
            <a:ext cx="1888947" cy="47667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8800" y="2736562"/>
            <a:ext cx="378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prstClr val="black"/>
                </a:solidFill>
              </a:rPr>
              <a:t>Расписание врачей</a:t>
            </a:r>
            <a:endParaRPr lang="ru-RU" sz="2400" dirty="0">
              <a:solidFill>
                <a:prstClr val="black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9155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Личный кабинет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6" y="1052736"/>
            <a:ext cx="6691032" cy="5352825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6" y="1234515"/>
            <a:ext cx="6463810" cy="5171048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3" y="1153153"/>
            <a:ext cx="6565513" cy="5252410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6" y="1073696"/>
            <a:ext cx="6664833" cy="533186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1249173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1249173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" y="1155756"/>
            <a:ext cx="7256151" cy="5374927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7" y="1059433"/>
            <a:ext cx="8236471" cy="52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1393825"/>
            <a:ext cx="6386513" cy="3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Стационары и госпитали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Сайтов нет у 46% учреждений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Диагностические центры</a:t>
            </a:r>
            <a:endParaRPr lang="ru-RU" sz="22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dirty="0" smtClean="0">
                <a:latin typeface="Calibri" pitchFamily="34" charset="0"/>
              </a:rPr>
              <a:t>Только 3 рабочих сайта (13%) из 23 центров</a:t>
            </a: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1" dirty="0" smtClean="0">
                <a:latin typeface="Calibri" pitchFamily="34" charset="0"/>
              </a:rPr>
              <a:t>Родильные дома</a:t>
            </a:r>
            <a:endParaRPr lang="ru-RU" sz="2200" b="1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200" b="0" dirty="0" smtClean="0">
                <a:latin typeface="Calibri" pitchFamily="34" charset="0"/>
              </a:rPr>
              <a:t>40% вообще не имеют сайта...</a:t>
            </a:r>
            <a:endParaRPr lang="ru-RU" sz="2200" b="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50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Даже в Москве…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43200" y="5517232"/>
            <a:ext cx="7200800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C00000"/>
                </a:solidFill>
              </a:rPr>
              <a:t>Большинство медицинских учреждений </a:t>
            </a:r>
            <a:br>
              <a:rPr lang="ru-RU" sz="2600" dirty="0" smtClean="0">
                <a:solidFill>
                  <a:srgbClr val="C00000"/>
                </a:solidFill>
              </a:rPr>
            </a:br>
            <a:r>
              <a:rPr lang="ru-RU" sz="2600" dirty="0" smtClean="0">
                <a:solidFill>
                  <a:srgbClr val="C00000"/>
                </a:solidFill>
              </a:rPr>
              <a:t>не имеют своего сайта 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1196752"/>
            <a:ext cx="803920" cy="951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7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091464"/>
            <a:ext cx="87566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07086" cy="51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736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7" r="1718" b="5876"/>
          <a:stretch/>
        </p:blipFill>
        <p:spPr bwMode="auto">
          <a:xfrm>
            <a:off x="611561" y="1828800"/>
            <a:ext cx="8300580" cy="39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1265" r="9043" b="15947"/>
          <a:stretch/>
        </p:blipFill>
        <p:spPr bwMode="auto">
          <a:xfrm>
            <a:off x="578429" y="1828800"/>
            <a:ext cx="8366843" cy="41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603397" y="1813064"/>
            <a:ext cx="8292139" cy="41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3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работы администратора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5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899592" y="1556792"/>
            <a:ext cx="361288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Настройка расписания  врачей на несколько недель вперед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Автоматическое проставление интервал приема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Привязка врача к разным подразделениям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Отправка врачу  на почту его расписания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загрузкой врачей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1484784"/>
            <a:ext cx="3845485" cy="3937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Готовая интеграция с решениями  фирмы </a:t>
            </a:r>
            <a:r>
              <a:rPr lang="en-US" sz="2600" dirty="0" smtClean="0">
                <a:latin typeface="Calibri" pitchFamily="34" charset="0"/>
              </a:rPr>
              <a:t>   </a:t>
            </a:r>
            <a:r>
              <a:rPr lang="ru-RU" sz="2600" dirty="0" smtClean="0">
                <a:latin typeface="Calibri" pitchFamily="34" charset="0"/>
              </a:rPr>
              <a:t>«1С»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Единая база клиники или филиалов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Документированный </a:t>
            </a:r>
            <a:r>
              <a:rPr lang="en-US" sz="2600" dirty="0" smtClean="0">
                <a:latin typeface="Calibri" pitchFamily="34" charset="0"/>
              </a:rPr>
              <a:t>API</a:t>
            </a: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Мгновенный обмен данными в формате 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endParaRPr lang="ru-RU" sz="26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Управление оплатой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Простое подключение платежных систем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800" dirty="0" smtClean="0"/>
              <a:t>Маркетинговые инструменты: скидки, акции, подарки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Ведение заказа в административной панели сайта</a:t>
            </a:r>
          </a:p>
          <a:p>
            <a:pPr marL="285750" indent="-285750">
              <a:buClr>
                <a:srgbClr val="C00000"/>
              </a:buClr>
              <a:buFont typeface="Calibri" pitchFamily="34" charset="0"/>
              <a:buChar char="•"/>
            </a:pPr>
            <a:r>
              <a:rPr lang="ru-RU" sz="2800" dirty="0" smtClean="0"/>
              <a:t>и др. функционал </a:t>
            </a:r>
            <a:r>
              <a:rPr lang="ru-RU" sz="2800" dirty="0" err="1" smtClean="0"/>
              <a:t>интернет-магазина</a:t>
            </a:r>
            <a:endParaRPr lang="ru-RU" sz="28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0994" name="Picture 2" descr="&amp;Ocy;&amp;pcy;&amp;lcy;&amp;acy;&amp;tcy;&amp;acy;. &amp;Ucy;&amp;scy;&amp;lcy;&amp;ocy;&amp;vcy;&amp;icy;&amp;yacy; &amp;ocy;&amp;pcy;&amp;lcy;&amp;acy;&amp;tcy;&amp;y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3540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05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04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335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3784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29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609600" y="55118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«Если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вас нет в интернете – 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				вас </a:t>
            </a:r>
            <a:r>
              <a:rPr lang="ru-RU" sz="3200" b="1" i="1" dirty="0">
                <a:solidFill>
                  <a:srgbClr val="000000"/>
                </a:solidFill>
                <a:latin typeface="Calibri" pitchFamily="34" charset="0"/>
              </a:rPr>
              <a:t>нет в бизнесе</a:t>
            </a:r>
            <a:r>
              <a:rPr lang="ru-RU" sz="3200" b="1" i="1" dirty="0" smtClean="0">
                <a:solidFill>
                  <a:srgbClr val="000000"/>
                </a:solidFill>
                <a:latin typeface="Calibri" pitchFamily="34" charset="0"/>
              </a:rPr>
              <a:t>…»</a:t>
            </a:r>
            <a:endParaRPr lang="ru-RU" sz="32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3966377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</a:t>
            </a:r>
            <a:r>
              <a:rPr lang="ru-RU" sz="2800" smtClean="0">
                <a:latin typeface="Calibri"/>
                <a:cs typeface="Calibri"/>
              </a:rPr>
              <a:t>сайта и </a:t>
            </a:r>
            <a:r>
              <a:rPr lang="ru-RU" sz="2800" dirty="0" smtClean="0">
                <a:latin typeface="Calibri"/>
                <a:cs typeface="Calibri"/>
              </a:rPr>
              <a:t>доработки у партнеров «1С-Битрикс»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  <a:hlinkClick r:id="rId4"/>
              </a:rPr>
              <a:t>Список партнеров</a:t>
            </a:r>
            <a:r>
              <a:rPr lang="ru-RU" sz="2800" dirty="0" smtClean="0">
                <a:latin typeface="Calibri"/>
                <a:cs typeface="Calibri"/>
              </a:rPr>
              <a:t> 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6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Изменения</a:t>
            </a:r>
            <a:br>
              <a:rPr lang="ru-RU" sz="24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 в Лицензионной политике</a:t>
            </a:r>
            <a:endParaRPr lang="en-US" sz="1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Новая версия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доступна в </a:t>
            </a:r>
            <a:r>
              <a:rPr lang="ru-RU" sz="2800" dirty="0" err="1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https://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2"/>
          <p:cNvSpPr>
            <a:spLocks noChangeArrowheads="1"/>
          </p:cNvSpPr>
          <p:nvPr/>
        </p:nvSpPr>
        <p:spPr bwMode="auto">
          <a:xfrm>
            <a:off x="124935" y="1340768"/>
            <a:ext cx="4222751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2200" dirty="0" smtClean="0"/>
              <a:t>Возможность </a:t>
            </a:r>
            <a:r>
              <a:rPr lang="ru-RU" sz="2200" dirty="0"/>
              <a:t>выбрать необходимую редакцию платформы «1С-Битрикс: Управление сайтом</a:t>
            </a:r>
            <a:r>
              <a:rPr lang="ru-RU" sz="2200" dirty="0" smtClean="0"/>
              <a:t>»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200" b="0" dirty="0" smtClean="0"/>
              <a:t>Простые переходы между </a:t>
            </a:r>
            <a:r>
              <a:rPr lang="ru-RU" sz="2200" dirty="0" smtClean="0"/>
              <a:t>базовым и расширенным функционалом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200" dirty="0" smtClean="0"/>
              <a:t>Упрощение </a:t>
            </a:r>
            <a:r>
              <a:rPr lang="ru-RU" sz="2200" dirty="0"/>
              <a:t>приобретения опций для платформы «1С-Битрикс: Управление сайтом» (доп. сайты, </a:t>
            </a:r>
            <a:r>
              <a:rPr lang="ru-RU" sz="2200" dirty="0" smtClean="0"/>
              <a:t>обновления платформы и т.п.)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40753"/>
              </p:ext>
            </p:extLst>
          </p:nvPr>
        </p:nvGraphicFramePr>
        <p:xfrm>
          <a:off x="4563620" y="1781990"/>
          <a:ext cx="4184843" cy="4318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49931"/>
                <a:gridCol w="1517456"/>
                <a:gridCol w="151745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Редакция  БУС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Цена новой лицензии, руб.*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С учетом акции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Базовый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19 800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21 000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Расширенный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функционал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55 800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41 660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71 800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54 460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err="1" smtClean="0"/>
                        <a:t>Веб-кластер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Редакция доступна в </a:t>
                      </a:r>
                      <a:r>
                        <a:rPr lang="en-US" b="0" dirty="0" err="1" smtClean="0"/>
                        <a:t>Enterprize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http://www.1c-bitrix.ru/products/enterprise/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7544" y="6265193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kern="0" dirty="0" smtClean="0">
                <a:solidFill>
                  <a:sysClr val="windowText" lastClr="000000"/>
                </a:solidFill>
                <a:hlinkClick r:id="rId6"/>
              </a:rPr>
              <a:t>http://marketplace.1c-bitrix.ru/solutions/bitrix.sitemedicine/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3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endParaRPr lang="ru-RU" b="1" dirty="0" smtClean="0">
              <a:solidFill>
                <a:schemeClr val="tx1"/>
              </a:solidFill>
            </a:endParaRPr>
          </a:p>
          <a:p>
            <a:pPr marL="630238"/>
            <a:r>
              <a:rPr lang="ru-RU" sz="1200" b="1" dirty="0" smtClean="0"/>
              <a:t>Скидки на БУС:</a:t>
            </a:r>
            <a:r>
              <a:rPr lang="ru-RU" sz="1200" dirty="0" smtClean="0"/>
              <a:t> </a:t>
            </a:r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467544" y="1916832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«1С-Битрикс: управление сайтом»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10% </a:t>
            </a:r>
            <a:endParaRPr lang="ru-RU" sz="2000" dirty="0" smtClean="0"/>
          </a:p>
          <a:p>
            <a:r>
              <a:rPr lang="ru-RU" sz="2000" dirty="0" smtClean="0"/>
              <a:t>редакции «Старт», «Стандарт», «Малый бизнес» и все доп.сайты и переходы к ним, </a:t>
            </a:r>
            <a:r>
              <a:rPr lang="ru-RU" sz="2000" b="1" dirty="0" smtClean="0"/>
              <a:t>кроме</a:t>
            </a:r>
            <a:r>
              <a:rPr lang="ru-RU" sz="2000" dirty="0" smtClean="0"/>
              <a:t> продлений и доп.места под </a:t>
            </a:r>
            <a:r>
              <a:rPr lang="ru-RU" sz="2000" dirty="0" err="1" smtClean="0"/>
              <a:t>бекап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C00000"/>
                </a:solidFill>
              </a:rPr>
              <a:t>20%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Редакции  «Эксперт», «Бизнес», все доп.сайты и переход к ним,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Мобильное приложение и Композитный </a:t>
            </a:r>
            <a:r>
              <a:rPr lang="ru-RU" sz="2400" dirty="0" smtClean="0"/>
              <a:t>сайт</a:t>
            </a:r>
          </a:p>
          <a:p>
            <a:pPr>
              <a:buFont typeface="Arial" pitchFamily="34" charset="0"/>
              <a:buChar char="•"/>
            </a:pPr>
            <a:endParaRPr lang="ru-RU" sz="2400" dirty="0" smtClean="0"/>
          </a:p>
          <a:p>
            <a:pPr>
              <a:buFont typeface="Arial" pitchFamily="34" charset="0"/>
              <a:buChar char="•"/>
            </a:pPr>
            <a:endParaRPr lang="ru-RU" sz="24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67544" y="5229200"/>
            <a:ext cx="5822680" cy="1082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/>
              <a:t>Отраслевые решения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C00000"/>
                </a:solidFill>
              </a:rPr>
              <a:t>10% </a:t>
            </a:r>
            <a:r>
              <a:rPr lang="ru-RU" sz="2000" dirty="0" smtClean="0"/>
              <a:t>на все продукты основного каталога, переходы и </a:t>
            </a:r>
            <a:r>
              <a:rPr lang="ru-RU" sz="2000" dirty="0" err="1" smtClean="0"/>
              <a:t>допсайты</a:t>
            </a:r>
            <a:r>
              <a:rPr lang="ru-RU" sz="2000" dirty="0" smtClean="0"/>
              <a:t>. </a:t>
            </a:r>
            <a:r>
              <a:rPr lang="ru-RU" sz="2000" b="1" dirty="0" smtClean="0"/>
              <a:t>Кроме</a:t>
            </a:r>
            <a:r>
              <a:rPr lang="ru-RU" sz="2000" dirty="0" smtClean="0"/>
              <a:t> продлений </a:t>
            </a:r>
            <a:br>
              <a:rPr lang="ru-RU" sz="2000" dirty="0" smtClean="0"/>
            </a:br>
            <a:r>
              <a:rPr lang="ru-RU" sz="2000" dirty="0" smtClean="0">
                <a:solidFill>
                  <a:srgbClr val="C00000"/>
                </a:solidFill>
              </a:rPr>
              <a:t>40% </a:t>
            </a:r>
            <a:r>
              <a:rPr lang="ru-RU" sz="2000" dirty="0" smtClean="0"/>
              <a:t>на решения представленные в </a:t>
            </a:r>
            <a:r>
              <a:rPr lang="ru-RU" sz="2000" dirty="0" err="1" smtClean="0"/>
              <a:t>Маркетплейс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42210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Маркетплейс</a:t>
            </a:r>
            <a:r>
              <a:rPr lang="ru-RU" b="1" dirty="0" smtClean="0"/>
              <a:t>: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40% на модули участвующие в акции.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404664"/>
            <a:ext cx="3868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Calibri" pitchFamily="34" charset="0"/>
                <a:ea typeface="Verdana" pitchFamily="34" charset="0"/>
              </a:rPr>
              <a:t>Акция 01.12.14-12.01.15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" y="0"/>
            <a:ext cx="9143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" y="4941168"/>
            <a:ext cx="9143556" cy="19168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1" y="55724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81412" y="5373216"/>
            <a:ext cx="84991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rgbClr val="000000"/>
                </a:solidFill>
                <a:latin typeface="Arial"/>
              </a:rPr>
              <a:t>Как сделать сайт медицинской организации лучше?</a:t>
            </a:r>
            <a:endParaRPr lang="ru-RU" sz="40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99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Дайте как можно больше информации об учреждении</a:t>
            </a:r>
          </a:p>
        </p:txBody>
      </p:sp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674534" y="1916832"/>
            <a:ext cx="3493399" cy="3190078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6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Snap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" y="836712"/>
            <a:ext cx="908456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1\Snap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0" y="473220"/>
            <a:ext cx="807085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Увеличить кол-во новых посетителей, которым можно предложить услуги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престиж клиники (стоимость бренда)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/>
              <a:t>Снизить затраты административного персонала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96752"/>
            <a:ext cx="7320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бизнес задачи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3"/>
          <a:stretch/>
        </p:blipFill>
        <p:spPr>
          <a:xfrm>
            <a:off x="4788024" y="1916832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3934" y="3730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такое 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7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1\Snap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" y="1196752"/>
            <a:ext cx="8931275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Пишите тексты так, чтобы они были понятны пользователю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43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33187" y="1670029"/>
            <a:ext cx="3657678" cy="4561249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2626539"/>
            <a:ext cx="58339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Избегайте  страшных картинок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95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60020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415745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0020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415746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60020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Найдите новые способы рассказать </a:t>
            </a:r>
            <a:br>
              <a:rPr lang="ru-RU" sz="4400" dirty="0" smtClean="0">
                <a:solidFill>
                  <a:srgbClr val="000000"/>
                </a:solidFill>
                <a:latin typeface="Arial"/>
              </a:rPr>
            </a:br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об услугах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15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1\Snap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548680"/>
            <a:ext cx="89081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1\Snap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3" y="917082"/>
            <a:ext cx="8474075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Temp\1\Snap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268760"/>
            <a:ext cx="766885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9733</TotalTime>
  <Words>2868</Words>
  <Application>Microsoft Office PowerPoint</Application>
  <PresentationFormat>Экран (4:3)</PresentationFormat>
  <Paragraphs>679</Paragraphs>
  <Slides>118</Slides>
  <Notes>96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118</vt:i4>
      </vt:variant>
    </vt:vector>
  </HeadingPairs>
  <TitlesOfParts>
    <vt:vector size="128" baseType="lpstr">
      <vt:lpstr>Тема1</vt:lpstr>
      <vt:lpstr>Модуль Планирование и бюджетирование для ББУ</vt:lpstr>
      <vt:lpstr>6_Тема1</vt:lpstr>
      <vt:lpstr>7_Тема1</vt:lpstr>
      <vt:lpstr>9_Тема1</vt:lpstr>
      <vt:lpstr>10_Тема1</vt:lpstr>
      <vt:lpstr>1_Default Design</vt:lpstr>
      <vt:lpstr>4_Тема1</vt:lpstr>
      <vt:lpstr>5_Тема1</vt:lpstr>
      <vt:lpstr>10_Default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Изменения  в Лицензионной политике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767</cp:revision>
  <dcterms:created xsi:type="dcterms:W3CDTF">2010-07-29T09:25:57Z</dcterms:created>
  <dcterms:modified xsi:type="dcterms:W3CDTF">2014-11-28T10:53:07Z</dcterms:modified>
</cp:coreProperties>
</file>