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4"/>
  </p:notesMasterIdLst>
  <p:sldIdLst>
    <p:sldId id="256" r:id="rId2"/>
    <p:sldId id="338" r:id="rId3"/>
    <p:sldId id="304" r:id="rId4"/>
    <p:sldId id="303" r:id="rId5"/>
    <p:sldId id="355" r:id="rId6"/>
    <p:sldId id="342" r:id="rId7"/>
    <p:sldId id="343" r:id="rId8"/>
    <p:sldId id="307" r:id="rId9"/>
    <p:sldId id="344" r:id="rId10"/>
    <p:sldId id="334" r:id="rId11"/>
    <p:sldId id="335" r:id="rId12"/>
    <p:sldId id="354" r:id="rId13"/>
    <p:sldId id="336" r:id="rId14"/>
    <p:sldId id="312" r:id="rId15"/>
    <p:sldId id="308" r:id="rId16"/>
    <p:sldId id="337" r:id="rId17"/>
    <p:sldId id="309" r:id="rId18"/>
    <p:sldId id="311" r:id="rId19"/>
    <p:sldId id="313" r:id="rId20"/>
    <p:sldId id="315" r:id="rId21"/>
    <p:sldId id="316" r:id="rId22"/>
    <p:sldId id="319" r:id="rId23"/>
    <p:sldId id="320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39" r:id="rId32"/>
    <p:sldId id="35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6F6"/>
    <a:srgbClr val="CFD0D5"/>
    <a:srgbClr val="EDEDED"/>
    <a:srgbClr val="413A42"/>
    <a:srgbClr val="D2D4D1"/>
    <a:srgbClr val="F8F8F8"/>
    <a:srgbClr val="F1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9657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B96440-8CFE-48C9-83D5-3696D0D9BE6D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4F53DD1-0CB8-48C0-9170-55837D1DB9E1}">
      <dgm:prSet/>
      <dgm:spPr/>
      <dgm:t>
        <a:bodyPr/>
        <a:lstStyle/>
        <a:p>
          <a:pPr rtl="0"/>
          <a:r>
            <a:rPr lang="ru-RU" dirty="0" smtClean="0"/>
            <a:t>Фиксация существующего процесса продажи.</a:t>
          </a:r>
          <a:endParaRPr lang="ru-RU" dirty="0"/>
        </a:p>
      </dgm:t>
    </dgm:pt>
    <dgm:pt modelId="{A2624E7F-1BC9-4720-A8A1-3B1DD2774586}" type="parTrans" cxnId="{FED2B182-DBE6-47CA-A9AA-0760B84D3D62}">
      <dgm:prSet/>
      <dgm:spPr/>
      <dgm:t>
        <a:bodyPr/>
        <a:lstStyle/>
        <a:p>
          <a:endParaRPr lang="ru-RU"/>
        </a:p>
      </dgm:t>
    </dgm:pt>
    <dgm:pt modelId="{526456DB-9B02-4E27-A1EC-D11DDB88938A}" type="sibTrans" cxnId="{FED2B182-DBE6-47CA-A9AA-0760B84D3D62}">
      <dgm:prSet/>
      <dgm:spPr/>
      <dgm:t>
        <a:bodyPr/>
        <a:lstStyle/>
        <a:p>
          <a:endParaRPr lang="ru-RU"/>
        </a:p>
      </dgm:t>
    </dgm:pt>
    <dgm:pt modelId="{723FA324-672B-40ED-AB28-7108C6F9140B}">
      <dgm:prSet/>
      <dgm:spPr/>
      <dgm:t>
        <a:bodyPr/>
        <a:lstStyle/>
        <a:p>
          <a:pPr rtl="0"/>
          <a:r>
            <a:rPr lang="ru-RU" dirty="0" smtClean="0"/>
            <a:t>Анализ эффективности действующего процесса.</a:t>
          </a:r>
          <a:endParaRPr lang="ru-RU" dirty="0"/>
        </a:p>
      </dgm:t>
    </dgm:pt>
    <dgm:pt modelId="{7F1C6E68-D984-4A44-A953-5AC708C4D82B}" type="parTrans" cxnId="{6E0EAB01-1818-47BC-AA33-71EE1CA8406C}">
      <dgm:prSet/>
      <dgm:spPr/>
      <dgm:t>
        <a:bodyPr/>
        <a:lstStyle/>
        <a:p>
          <a:endParaRPr lang="ru-RU"/>
        </a:p>
      </dgm:t>
    </dgm:pt>
    <dgm:pt modelId="{DFCAF61A-7A02-4CDF-86A8-918B9494C8DE}" type="sibTrans" cxnId="{6E0EAB01-1818-47BC-AA33-71EE1CA8406C}">
      <dgm:prSet/>
      <dgm:spPr/>
      <dgm:t>
        <a:bodyPr/>
        <a:lstStyle/>
        <a:p>
          <a:endParaRPr lang="ru-RU"/>
        </a:p>
      </dgm:t>
    </dgm:pt>
    <dgm:pt modelId="{791674FA-E79E-4984-87C9-2322C4716958}">
      <dgm:prSet/>
      <dgm:spPr/>
      <dgm:t>
        <a:bodyPr/>
        <a:lstStyle/>
        <a:p>
          <a:pPr rtl="0"/>
          <a:r>
            <a:rPr lang="ru-RU" dirty="0" smtClean="0"/>
            <a:t>Обсуждение со всеми участниками бизнес-процесса.</a:t>
          </a:r>
          <a:endParaRPr lang="ru-RU" dirty="0"/>
        </a:p>
      </dgm:t>
    </dgm:pt>
    <dgm:pt modelId="{D4D847AD-FB68-4815-9031-D9A85237EADB}" type="parTrans" cxnId="{DDBEC04F-1923-4E2B-A86B-81F8ABB947FC}">
      <dgm:prSet/>
      <dgm:spPr/>
      <dgm:t>
        <a:bodyPr/>
        <a:lstStyle/>
        <a:p>
          <a:endParaRPr lang="ru-RU"/>
        </a:p>
      </dgm:t>
    </dgm:pt>
    <dgm:pt modelId="{14340ADC-021B-42A2-AA49-F591FCF6463F}" type="sibTrans" cxnId="{DDBEC04F-1923-4E2B-A86B-81F8ABB947FC}">
      <dgm:prSet/>
      <dgm:spPr/>
      <dgm:t>
        <a:bodyPr/>
        <a:lstStyle/>
        <a:p>
          <a:endParaRPr lang="ru-RU"/>
        </a:p>
      </dgm:t>
    </dgm:pt>
    <dgm:pt modelId="{916B0459-6613-46A6-A5C7-04966ACC9B12}">
      <dgm:prSet/>
      <dgm:spPr/>
      <dgm:t>
        <a:bodyPr/>
        <a:lstStyle/>
        <a:p>
          <a:pPr rtl="0"/>
          <a:r>
            <a:rPr lang="ru-RU" dirty="0" smtClean="0"/>
            <a:t>Ответственность за невыполнение  этапов продажи.</a:t>
          </a:r>
          <a:endParaRPr lang="ru-RU" dirty="0"/>
        </a:p>
      </dgm:t>
    </dgm:pt>
    <dgm:pt modelId="{01AB28C5-09FD-4FCA-BF4A-17BEA5CF092D}" type="parTrans" cxnId="{FD0BA8E8-07F9-4519-87DC-C14075B9CDE2}">
      <dgm:prSet/>
      <dgm:spPr/>
      <dgm:t>
        <a:bodyPr/>
        <a:lstStyle/>
        <a:p>
          <a:endParaRPr lang="ru-RU"/>
        </a:p>
      </dgm:t>
    </dgm:pt>
    <dgm:pt modelId="{E35E4B9A-6CB6-4EE9-9630-3639A96D0FA4}" type="sibTrans" cxnId="{FD0BA8E8-07F9-4519-87DC-C14075B9CDE2}">
      <dgm:prSet/>
      <dgm:spPr/>
      <dgm:t>
        <a:bodyPr/>
        <a:lstStyle/>
        <a:p>
          <a:endParaRPr lang="ru-RU"/>
        </a:p>
      </dgm:t>
    </dgm:pt>
    <dgm:pt modelId="{C71A4B9F-3415-4235-BC5C-9F2EC7C157C2}">
      <dgm:prSet/>
      <dgm:spPr/>
      <dgm:t>
        <a:bodyPr/>
        <a:lstStyle/>
        <a:p>
          <a:pPr rtl="0"/>
          <a:r>
            <a:rPr lang="ru-RU" dirty="0" smtClean="0"/>
            <a:t>Утверждение и эксплуатация первичного бизнес процесса.</a:t>
          </a:r>
          <a:endParaRPr lang="ru-RU" dirty="0"/>
        </a:p>
      </dgm:t>
    </dgm:pt>
    <dgm:pt modelId="{E25F83FE-6715-4B81-89EB-FE7E8D170AB9}" type="parTrans" cxnId="{7F3AEB11-15A8-4D75-A9CF-87B77DEF38A0}">
      <dgm:prSet/>
      <dgm:spPr/>
      <dgm:t>
        <a:bodyPr/>
        <a:lstStyle/>
        <a:p>
          <a:endParaRPr lang="ru-RU"/>
        </a:p>
      </dgm:t>
    </dgm:pt>
    <dgm:pt modelId="{27B145F5-C46D-4D5A-8C83-CA1B0D754096}" type="sibTrans" cxnId="{7F3AEB11-15A8-4D75-A9CF-87B77DEF38A0}">
      <dgm:prSet/>
      <dgm:spPr/>
      <dgm:t>
        <a:bodyPr/>
        <a:lstStyle/>
        <a:p>
          <a:endParaRPr lang="ru-RU"/>
        </a:p>
      </dgm:t>
    </dgm:pt>
    <dgm:pt modelId="{70F1A285-7861-48B1-9203-A6AF55A41ADF}">
      <dgm:prSet/>
      <dgm:spPr/>
      <dgm:t>
        <a:bodyPr/>
        <a:lstStyle/>
        <a:p>
          <a:pPr rtl="0"/>
          <a:r>
            <a:rPr lang="ru-RU" dirty="0" smtClean="0"/>
            <a:t>Фиксация финальной версии процесса.</a:t>
          </a:r>
          <a:endParaRPr lang="ru-RU" dirty="0"/>
        </a:p>
      </dgm:t>
    </dgm:pt>
    <dgm:pt modelId="{CB478E15-21F9-48D8-B25D-B18C93DC36A6}" type="parTrans" cxnId="{C2391E9E-4331-49C4-845D-66B73A303EE6}">
      <dgm:prSet/>
      <dgm:spPr/>
      <dgm:t>
        <a:bodyPr/>
        <a:lstStyle/>
        <a:p>
          <a:endParaRPr lang="ru-RU"/>
        </a:p>
      </dgm:t>
    </dgm:pt>
    <dgm:pt modelId="{DF744199-C085-4E65-B102-5FE12B4AD28E}" type="sibTrans" cxnId="{C2391E9E-4331-49C4-845D-66B73A303EE6}">
      <dgm:prSet/>
      <dgm:spPr/>
      <dgm:t>
        <a:bodyPr/>
        <a:lstStyle/>
        <a:p>
          <a:endParaRPr lang="ru-RU"/>
        </a:p>
      </dgm:t>
    </dgm:pt>
    <dgm:pt modelId="{D8810E64-8CAD-4359-9333-3735F759295B}">
      <dgm:prSet/>
      <dgm:spPr/>
      <dgm:t>
        <a:bodyPr/>
        <a:lstStyle/>
        <a:p>
          <a:pPr rtl="0"/>
          <a:r>
            <a:rPr lang="ru-RU" dirty="0" smtClean="0"/>
            <a:t>Мониторинг эффективности работы процесса продажи.</a:t>
          </a:r>
          <a:endParaRPr lang="ru-RU" dirty="0"/>
        </a:p>
      </dgm:t>
    </dgm:pt>
    <dgm:pt modelId="{0E8E7EEE-0703-4B86-96DD-6FF33699474C}" type="parTrans" cxnId="{59923514-22DE-43C3-8FC9-37825F472B01}">
      <dgm:prSet/>
      <dgm:spPr/>
      <dgm:t>
        <a:bodyPr/>
        <a:lstStyle/>
        <a:p>
          <a:endParaRPr lang="ru-RU"/>
        </a:p>
      </dgm:t>
    </dgm:pt>
    <dgm:pt modelId="{D26A8A58-B916-41CB-965B-0BEB608F1A91}" type="sibTrans" cxnId="{59923514-22DE-43C3-8FC9-37825F472B01}">
      <dgm:prSet/>
      <dgm:spPr/>
      <dgm:t>
        <a:bodyPr/>
        <a:lstStyle/>
        <a:p>
          <a:endParaRPr lang="ru-RU"/>
        </a:p>
      </dgm:t>
    </dgm:pt>
    <dgm:pt modelId="{3349D302-BB2C-45F1-989E-33CD3F079FA9}" type="pres">
      <dgm:prSet presAssocID="{B0B96440-8CFE-48C9-83D5-3696D0D9BE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05A6EE-BD1F-498D-AA82-6720EC368662}" type="pres">
      <dgm:prSet presAssocID="{D8810E64-8CAD-4359-9333-3735F759295B}" presName="boxAndChildren" presStyleCnt="0"/>
      <dgm:spPr/>
      <dgm:t>
        <a:bodyPr/>
        <a:lstStyle/>
        <a:p>
          <a:endParaRPr lang="ru-RU"/>
        </a:p>
      </dgm:t>
    </dgm:pt>
    <dgm:pt modelId="{7635B68C-B734-4191-B37C-DC44389D8F60}" type="pres">
      <dgm:prSet presAssocID="{D8810E64-8CAD-4359-9333-3735F759295B}" presName="parentTextBox" presStyleLbl="node1" presStyleIdx="0" presStyleCnt="7"/>
      <dgm:spPr/>
      <dgm:t>
        <a:bodyPr/>
        <a:lstStyle/>
        <a:p>
          <a:endParaRPr lang="ru-RU"/>
        </a:p>
      </dgm:t>
    </dgm:pt>
    <dgm:pt modelId="{D2A3ADA9-2BE4-4C40-A381-2740D0F3FF86}" type="pres">
      <dgm:prSet presAssocID="{DF744199-C085-4E65-B102-5FE12B4AD28E}" presName="sp" presStyleCnt="0"/>
      <dgm:spPr/>
      <dgm:t>
        <a:bodyPr/>
        <a:lstStyle/>
        <a:p>
          <a:endParaRPr lang="ru-RU"/>
        </a:p>
      </dgm:t>
    </dgm:pt>
    <dgm:pt modelId="{FBC2B27E-772F-4D00-8A75-B37BE670D85D}" type="pres">
      <dgm:prSet presAssocID="{70F1A285-7861-48B1-9203-A6AF55A41ADF}" presName="arrowAndChildren" presStyleCnt="0"/>
      <dgm:spPr/>
      <dgm:t>
        <a:bodyPr/>
        <a:lstStyle/>
        <a:p>
          <a:endParaRPr lang="ru-RU"/>
        </a:p>
      </dgm:t>
    </dgm:pt>
    <dgm:pt modelId="{D04E204C-A146-417E-972C-101888FF72E5}" type="pres">
      <dgm:prSet presAssocID="{70F1A285-7861-48B1-9203-A6AF55A41ADF}" presName="parentTextArrow" presStyleLbl="node1" presStyleIdx="1" presStyleCnt="7"/>
      <dgm:spPr/>
      <dgm:t>
        <a:bodyPr/>
        <a:lstStyle/>
        <a:p>
          <a:endParaRPr lang="ru-RU"/>
        </a:p>
      </dgm:t>
    </dgm:pt>
    <dgm:pt modelId="{7E4C68A0-9499-4EE2-8E12-5A5617BF635F}" type="pres">
      <dgm:prSet presAssocID="{27B145F5-C46D-4D5A-8C83-CA1B0D754096}" presName="sp" presStyleCnt="0"/>
      <dgm:spPr/>
      <dgm:t>
        <a:bodyPr/>
        <a:lstStyle/>
        <a:p>
          <a:endParaRPr lang="ru-RU"/>
        </a:p>
      </dgm:t>
    </dgm:pt>
    <dgm:pt modelId="{B5C90900-EA11-445B-8D35-863B3DBE0AAC}" type="pres">
      <dgm:prSet presAssocID="{C71A4B9F-3415-4235-BC5C-9F2EC7C157C2}" presName="arrowAndChildren" presStyleCnt="0"/>
      <dgm:spPr/>
      <dgm:t>
        <a:bodyPr/>
        <a:lstStyle/>
        <a:p>
          <a:endParaRPr lang="ru-RU"/>
        </a:p>
      </dgm:t>
    </dgm:pt>
    <dgm:pt modelId="{094BE3E1-493D-4985-9F97-465E1DACC483}" type="pres">
      <dgm:prSet presAssocID="{C71A4B9F-3415-4235-BC5C-9F2EC7C157C2}" presName="parentTextArrow" presStyleLbl="node1" presStyleIdx="2" presStyleCnt="7"/>
      <dgm:spPr/>
      <dgm:t>
        <a:bodyPr/>
        <a:lstStyle/>
        <a:p>
          <a:endParaRPr lang="ru-RU"/>
        </a:p>
      </dgm:t>
    </dgm:pt>
    <dgm:pt modelId="{35C6C67F-C6C7-432F-B1F7-14785D95DF21}" type="pres">
      <dgm:prSet presAssocID="{E35E4B9A-6CB6-4EE9-9630-3639A96D0FA4}" presName="sp" presStyleCnt="0"/>
      <dgm:spPr/>
      <dgm:t>
        <a:bodyPr/>
        <a:lstStyle/>
        <a:p>
          <a:endParaRPr lang="ru-RU"/>
        </a:p>
      </dgm:t>
    </dgm:pt>
    <dgm:pt modelId="{E1B4400E-30F5-47F4-AF5A-95A555CCB839}" type="pres">
      <dgm:prSet presAssocID="{916B0459-6613-46A6-A5C7-04966ACC9B12}" presName="arrowAndChildren" presStyleCnt="0"/>
      <dgm:spPr/>
      <dgm:t>
        <a:bodyPr/>
        <a:lstStyle/>
        <a:p>
          <a:endParaRPr lang="ru-RU"/>
        </a:p>
      </dgm:t>
    </dgm:pt>
    <dgm:pt modelId="{1A3E496A-40E6-4CD8-96F7-298B2BC59363}" type="pres">
      <dgm:prSet presAssocID="{916B0459-6613-46A6-A5C7-04966ACC9B12}" presName="parentTextArrow" presStyleLbl="node1" presStyleIdx="3" presStyleCnt="7"/>
      <dgm:spPr/>
      <dgm:t>
        <a:bodyPr/>
        <a:lstStyle/>
        <a:p>
          <a:endParaRPr lang="ru-RU"/>
        </a:p>
      </dgm:t>
    </dgm:pt>
    <dgm:pt modelId="{D5D77F97-9A94-41B6-BF64-D82411A2BC4B}" type="pres">
      <dgm:prSet presAssocID="{14340ADC-021B-42A2-AA49-F591FCF6463F}" presName="sp" presStyleCnt="0"/>
      <dgm:spPr/>
      <dgm:t>
        <a:bodyPr/>
        <a:lstStyle/>
        <a:p>
          <a:endParaRPr lang="ru-RU"/>
        </a:p>
      </dgm:t>
    </dgm:pt>
    <dgm:pt modelId="{273030EC-C7B5-4BA9-921E-17200A6D43B6}" type="pres">
      <dgm:prSet presAssocID="{791674FA-E79E-4984-87C9-2322C4716958}" presName="arrowAndChildren" presStyleCnt="0"/>
      <dgm:spPr/>
      <dgm:t>
        <a:bodyPr/>
        <a:lstStyle/>
        <a:p>
          <a:endParaRPr lang="ru-RU"/>
        </a:p>
      </dgm:t>
    </dgm:pt>
    <dgm:pt modelId="{FA5123FD-2A8C-4B0F-8709-BF87ADCBDE3B}" type="pres">
      <dgm:prSet presAssocID="{791674FA-E79E-4984-87C9-2322C4716958}" presName="parentTextArrow" presStyleLbl="node1" presStyleIdx="4" presStyleCnt="7"/>
      <dgm:spPr/>
      <dgm:t>
        <a:bodyPr/>
        <a:lstStyle/>
        <a:p>
          <a:endParaRPr lang="ru-RU"/>
        </a:p>
      </dgm:t>
    </dgm:pt>
    <dgm:pt modelId="{585A8B31-D34E-41C5-A79C-977A925D4BAC}" type="pres">
      <dgm:prSet presAssocID="{DFCAF61A-7A02-4CDF-86A8-918B9494C8DE}" presName="sp" presStyleCnt="0"/>
      <dgm:spPr/>
      <dgm:t>
        <a:bodyPr/>
        <a:lstStyle/>
        <a:p>
          <a:endParaRPr lang="ru-RU"/>
        </a:p>
      </dgm:t>
    </dgm:pt>
    <dgm:pt modelId="{E06A9185-EC8D-4E1D-B17B-16D7330B70C4}" type="pres">
      <dgm:prSet presAssocID="{723FA324-672B-40ED-AB28-7108C6F9140B}" presName="arrowAndChildren" presStyleCnt="0"/>
      <dgm:spPr/>
      <dgm:t>
        <a:bodyPr/>
        <a:lstStyle/>
        <a:p>
          <a:endParaRPr lang="ru-RU"/>
        </a:p>
      </dgm:t>
    </dgm:pt>
    <dgm:pt modelId="{158C5626-D973-4388-A7CB-ABD5F86367FD}" type="pres">
      <dgm:prSet presAssocID="{723FA324-672B-40ED-AB28-7108C6F9140B}" presName="parentTextArrow" presStyleLbl="node1" presStyleIdx="5" presStyleCnt="7"/>
      <dgm:spPr/>
      <dgm:t>
        <a:bodyPr/>
        <a:lstStyle/>
        <a:p>
          <a:endParaRPr lang="ru-RU"/>
        </a:p>
      </dgm:t>
    </dgm:pt>
    <dgm:pt modelId="{874B9F2A-BDC3-4805-B0D9-DD8CF02D23BD}" type="pres">
      <dgm:prSet presAssocID="{526456DB-9B02-4E27-A1EC-D11DDB88938A}" presName="sp" presStyleCnt="0"/>
      <dgm:spPr/>
      <dgm:t>
        <a:bodyPr/>
        <a:lstStyle/>
        <a:p>
          <a:endParaRPr lang="ru-RU"/>
        </a:p>
      </dgm:t>
    </dgm:pt>
    <dgm:pt modelId="{03DAD834-F851-4E97-A486-777E16462567}" type="pres">
      <dgm:prSet presAssocID="{34F53DD1-0CB8-48C0-9170-55837D1DB9E1}" presName="arrowAndChildren" presStyleCnt="0"/>
      <dgm:spPr/>
      <dgm:t>
        <a:bodyPr/>
        <a:lstStyle/>
        <a:p>
          <a:endParaRPr lang="ru-RU"/>
        </a:p>
      </dgm:t>
    </dgm:pt>
    <dgm:pt modelId="{EC6A6B22-36F0-4EBC-A23A-25B6F5502195}" type="pres">
      <dgm:prSet presAssocID="{34F53DD1-0CB8-48C0-9170-55837D1DB9E1}" presName="parentTextArrow" presStyleLbl="node1" presStyleIdx="6" presStyleCnt="7" custLinFactNeighborX="-1599" custLinFactNeighborY="1283"/>
      <dgm:spPr/>
      <dgm:t>
        <a:bodyPr/>
        <a:lstStyle/>
        <a:p>
          <a:endParaRPr lang="ru-RU"/>
        </a:p>
      </dgm:t>
    </dgm:pt>
  </dgm:ptLst>
  <dgm:cxnLst>
    <dgm:cxn modelId="{59923514-22DE-43C3-8FC9-37825F472B01}" srcId="{B0B96440-8CFE-48C9-83D5-3696D0D9BE6D}" destId="{D8810E64-8CAD-4359-9333-3735F759295B}" srcOrd="6" destOrd="0" parTransId="{0E8E7EEE-0703-4B86-96DD-6FF33699474C}" sibTransId="{D26A8A58-B916-41CB-965B-0BEB608F1A91}"/>
    <dgm:cxn modelId="{FED2B182-DBE6-47CA-A9AA-0760B84D3D62}" srcId="{B0B96440-8CFE-48C9-83D5-3696D0D9BE6D}" destId="{34F53DD1-0CB8-48C0-9170-55837D1DB9E1}" srcOrd="0" destOrd="0" parTransId="{A2624E7F-1BC9-4720-A8A1-3B1DD2774586}" sibTransId="{526456DB-9B02-4E27-A1EC-D11DDB88938A}"/>
    <dgm:cxn modelId="{8C51C7D1-D91E-4F92-A938-A3552E18890A}" type="presOf" srcId="{B0B96440-8CFE-48C9-83D5-3696D0D9BE6D}" destId="{3349D302-BB2C-45F1-989E-33CD3F079FA9}" srcOrd="0" destOrd="0" presId="urn:microsoft.com/office/officeart/2005/8/layout/process4"/>
    <dgm:cxn modelId="{7F3AEB11-15A8-4D75-A9CF-87B77DEF38A0}" srcId="{B0B96440-8CFE-48C9-83D5-3696D0D9BE6D}" destId="{C71A4B9F-3415-4235-BC5C-9F2EC7C157C2}" srcOrd="4" destOrd="0" parTransId="{E25F83FE-6715-4B81-89EB-FE7E8D170AB9}" sibTransId="{27B145F5-C46D-4D5A-8C83-CA1B0D754096}"/>
    <dgm:cxn modelId="{7619B133-A54B-46D3-B11D-A018E453F43E}" type="presOf" srcId="{70F1A285-7861-48B1-9203-A6AF55A41ADF}" destId="{D04E204C-A146-417E-972C-101888FF72E5}" srcOrd="0" destOrd="0" presId="urn:microsoft.com/office/officeart/2005/8/layout/process4"/>
    <dgm:cxn modelId="{6968D157-1583-42FE-B92C-1BCBDE98AF0C}" type="presOf" srcId="{D8810E64-8CAD-4359-9333-3735F759295B}" destId="{7635B68C-B734-4191-B37C-DC44389D8F60}" srcOrd="0" destOrd="0" presId="urn:microsoft.com/office/officeart/2005/8/layout/process4"/>
    <dgm:cxn modelId="{C34F2A0E-7DF1-4781-8826-5A3C731D59F0}" type="presOf" srcId="{723FA324-672B-40ED-AB28-7108C6F9140B}" destId="{158C5626-D973-4388-A7CB-ABD5F86367FD}" srcOrd="0" destOrd="0" presId="urn:microsoft.com/office/officeart/2005/8/layout/process4"/>
    <dgm:cxn modelId="{DDBEC04F-1923-4E2B-A86B-81F8ABB947FC}" srcId="{B0B96440-8CFE-48C9-83D5-3696D0D9BE6D}" destId="{791674FA-E79E-4984-87C9-2322C4716958}" srcOrd="2" destOrd="0" parTransId="{D4D847AD-FB68-4815-9031-D9A85237EADB}" sibTransId="{14340ADC-021B-42A2-AA49-F591FCF6463F}"/>
    <dgm:cxn modelId="{C2391E9E-4331-49C4-845D-66B73A303EE6}" srcId="{B0B96440-8CFE-48C9-83D5-3696D0D9BE6D}" destId="{70F1A285-7861-48B1-9203-A6AF55A41ADF}" srcOrd="5" destOrd="0" parTransId="{CB478E15-21F9-48D8-B25D-B18C93DC36A6}" sibTransId="{DF744199-C085-4E65-B102-5FE12B4AD28E}"/>
    <dgm:cxn modelId="{FD0BA8E8-07F9-4519-87DC-C14075B9CDE2}" srcId="{B0B96440-8CFE-48C9-83D5-3696D0D9BE6D}" destId="{916B0459-6613-46A6-A5C7-04966ACC9B12}" srcOrd="3" destOrd="0" parTransId="{01AB28C5-09FD-4FCA-BF4A-17BEA5CF092D}" sibTransId="{E35E4B9A-6CB6-4EE9-9630-3639A96D0FA4}"/>
    <dgm:cxn modelId="{62BF8C42-2C11-414E-993B-2A051623F658}" type="presOf" srcId="{34F53DD1-0CB8-48C0-9170-55837D1DB9E1}" destId="{EC6A6B22-36F0-4EBC-A23A-25B6F5502195}" srcOrd="0" destOrd="0" presId="urn:microsoft.com/office/officeart/2005/8/layout/process4"/>
    <dgm:cxn modelId="{EE5C3A57-C612-4475-9FEF-1709CA00967D}" type="presOf" srcId="{C71A4B9F-3415-4235-BC5C-9F2EC7C157C2}" destId="{094BE3E1-493D-4985-9F97-465E1DACC483}" srcOrd="0" destOrd="0" presId="urn:microsoft.com/office/officeart/2005/8/layout/process4"/>
    <dgm:cxn modelId="{7F2CE67D-2198-4456-BE98-A535976EA622}" type="presOf" srcId="{916B0459-6613-46A6-A5C7-04966ACC9B12}" destId="{1A3E496A-40E6-4CD8-96F7-298B2BC59363}" srcOrd="0" destOrd="0" presId="urn:microsoft.com/office/officeart/2005/8/layout/process4"/>
    <dgm:cxn modelId="{48787ED3-41C8-4BB2-902F-3ECCF069E70C}" type="presOf" srcId="{791674FA-E79E-4984-87C9-2322C4716958}" destId="{FA5123FD-2A8C-4B0F-8709-BF87ADCBDE3B}" srcOrd="0" destOrd="0" presId="urn:microsoft.com/office/officeart/2005/8/layout/process4"/>
    <dgm:cxn modelId="{6E0EAB01-1818-47BC-AA33-71EE1CA8406C}" srcId="{B0B96440-8CFE-48C9-83D5-3696D0D9BE6D}" destId="{723FA324-672B-40ED-AB28-7108C6F9140B}" srcOrd="1" destOrd="0" parTransId="{7F1C6E68-D984-4A44-A953-5AC708C4D82B}" sibTransId="{DFCAF61A-7A02-4CDF-86A8-918B9494C8DE}"/>
    <dgm:cxn modelId="{30CC8247-81EC-424F-B1A7-B9992A72749D}" type="presParOf" srcId="{3349D302-BB2C-45F1-989E-33CD3F079FA9}" destId="{EB05A6EE-BD1F-498D-AA82-6720EC368662}" srcOrd="0" destOrd="0" presId="urn:microsoft.com/office/officeart/2005/8/layout/process4"/>
    <dgm:cxn modelId="{82C4CCF6-F29F-43FC-88D3-5369EC662349}" type="presParOf" srcId="{EB05A6EE-BD1F-498D-AA82-6720EC368662}" destId="{7635B68C-B734-4191-B37C-DC44389D8F60}" srcOrd="0" destOrd="0" presId="urn:microsoft.com/office/officeart/2005/8/layout/process4"/>
    <dgm:cxn modelId="{76678352-DADA-45EE-9C11-4F242D48EABF}" type="presParOf" srcId="{3349D302-BB2C-45F1-989E-33CD3F079FA9}" destId="{D2A3ADA9-2BE4-4C40-A381-2740D0F3FF86}" srcOrd="1" destOrd="0" presId="urn:microsoft.com/office/officeart/2005/8/layout/process4"/>
    <dgm:cxn modelId="{BBA27F0B-DFB0-413C-AD20-41E96D8A989A}" type="presParOf" srcId="{3349D302-BB2C-45F1-989E-33CD3F079FA9}" destId="{FBC2B27E-772F-4D00-8A75-B37BE670D85D}" srcOrd="2" destOrd="0" presId="urn:microsoft.com/office/officeart/2005/8/layout/process4"/>
    <dgm:cxn modelId="{CDD02EDA-47BD-46D7-8D34-5C18BEB1A870}" type="presParOf" srcId="{FBC2B27E-772F-4D00-8A75-B37BE670D85D}" destId="{D04E204C-A146-417E-972C-101888FF72E5}" srcOrd="0" destOrd="0" presId="urn:microsoft.com/office/officeart/2005/8/layout/process4"/>
    <dgm:cxn modelId="{2BF82AE2-574A-4965-9B15-9423BB7D23E2}" type="presParOf" srcId="{3349D302-BB2C-45F1-989E-33CD3F079FA9}" destId="{7E4C68A0-9499-4EE2-8E12-5A5617BF635F}" srcOrd="3" destOrd="0" presId="urn:microsoft.com/office/officeart/2005/8/layout/process4"/>
    <dgm:cxn modelId="{748BE07C-8B02-4EFE-B9D7-8FCFCE953971}" type="presParOf" srcId="{3349D302-BB2C-45F1-989E-33CD3F079FA9}" destId="{B5C90900-EA11-445B-8D35-863B3DBE0AAC}" srcOrd="4" destOrd="0" presId="urn:microsoft.com/office/officeart/2005/8/layout/process4"/>
    <dgm:cxn modelId="{F7946E0B-BBE1-4566-AD24-0D82BACFBB60}" type="presParOf" srcId="{B5C90900-EA11-445B-8D35-863B3DBE0AAC}" destId="{094BE3E1-493D-4985-9F97-465E1DACC483}" srcOrd="0" destOrd="0" presId="urn:microsoft.com/office/officeart/2005/8/layout/process4"/>
    <dgm:cxn modelId="{62DF9790-C7AD-4146-8E2D-D0047F1317F3}" type="presParOf" srcId="{3349D302-BB2C-45F1-989E-33CD3F079FA9}" destId="{35C6C67F-C6C7-432F-B1F7-14785D95DF21}" srcOrd="5" destOrd="0" presId="urn:microsoft.com/office/officeart/2005/8/layout/process4"/>
    <dgm:cxn modelId="{64CD429E-8160-4E9F-BFD7-21382E889C38}" type="presParOf" srcId="{3349D302-BB2C-45F1-989E-33CD3F079FA9}" destId="{E1B4400E-30F5-47F4-AF5A-95A555CCB839}" srcOrd="6" destOrd="0" presId="urn:microsoft.com/office/officeart/2005/8/layout/process4"/>
    <dgm:cxn modelId="{73B2AB06-9FFA-476D-A11A-0C39A8C63481}" type="presParOf" srcId="{E1B4400E-30F5-47F4-AF5A-95A555CCB839}" destId="{1A3E496A-40E6-4CD8-96F7-298B2BC59363}" srcOrd="0" destOrd="0" presId="urn:microsoft.com/office/officeart/2005/8/layout/process4"/>
    <dgm:cxn modelId="{6C253988-9610-4EF0-B068-4AFCCB26DA72}" type="presParOf" srcId="{3349D302-BB2C-45F1-989E-33CD3F079FA9}" destId="{D5D77F97-9A94-41B6-BF64-D82411A2BC4B}" srcOrd="7" destOrd="0" presId="urn:microsoft.com/office/officeart/2005/8/layout/process4"/>
    <dgm:cxn modelId="{F0BC2780-DD5B-4D9D-882F-B86F0A3882B7}" type="presParOf" srcId="{3349D302-BB2C-45F1-989E-33CD3F079FA9}" destId="{273030EC-C7B5-4BA9-921E-17200A6D43B6}" srcOrd="8" destOrd="0" presId="urn:microsoft.com/office/officeart/2005/8/layout/process4"/>
    <dgm:cxn modelId="{C9B565EE-40D5-43C0-AF81-0532F8016745}" type="presParOf" srcId="{273030EC-C7B5-4BA9-921E-17200A6D43B6}" destId="{FA5123FD-2A8C-4B0F-8709-BF87ADCBDE3B}" srcOrd="0" destOrd="0" presId="urn:microsoft.com/office/officeart/2005/8/layout/process4"/>
    <dgm:cxn modelId="{8CFA5799-15F3-4BC7-8872-4574F451EBBB}" type="presParOf" srcId="{3349D302-BB2C-45F1-989E-33CD3F079FA9}" destId="{585A8B31-D34E-41C5-A79C-977A925D4BAC}" srcOrd="9" destOrd="0" presId="urn:microsoft.com/office/officeart/2005/8/layout/process4"/>
    <dgm:cxn modelId="{61752E57-1E31-4C61-86A7-300235C132DB}" type="presParOf" srcId="{3349D302-BB2C-45F1-989E-33CD3F079FA9}" destId="{E06A9185-EC8D-4E1D-B17B-16D7330B70C4}" srcOrd="10" destOrd="0" presId="urn:microsoft.com/office/officeart/2005/8/layout/process4"/>
    <dgm:cxn modelId="{EF0A8898-2E41-40CD-8384-22550B9443EB}" type="presParOf" srcId="{E06A9185-EC8D-4E1D-B17B-16D7330B70C4}" destId="{158C5626-D973-4388-A7CB-ABD5F86367FD}" srcOrd="0" destOrd="0" presId="urn:microsoft.com/office/officeart/2005/8/layout/process4"/>
    <dgm:cxn modelId="{BC6CF615-4BFA-4991-96A0-2A0B4FADC3EB}" type="presParOf" srcId="{3349D302-BB2C-45F1-989E-33CD3F079FA9}" destId="{874B9F2A-BDC3-4805-B0D9-DD8CF02D23BD}" srcOrd="11" destOrd="0" presId="urn:microsoft.com/office/officeart/2005/8/layout/process4"/>
    <dgm:cxn modelId="{F3B2DE5B-B942-4C86-89DC-383C8439CACA}" type="presParOf" srcId="{3349D302-BB2C-45F1-989E-33CD3F079FA9}" destId="{03DAD834-F851-4E97-A486-777E16462567}" srcOrd="12" destOrd="0" presId="urn:microsoft.com/office/officeart/2005/8/layout/process4"/>
    <dgm:cxn modelId="{32F093E5-1F52-41E4-8A4C-008651FB0E9D}" type="presParOf" srcId="{03DAD834-F851-4E97-A486-777E16462567}" destId="{EC6A6B22-36F0-4EBC-A23A-25B6F550219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9DF829-2989-4EC0-9363-68B055547F7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D1E0B40-984B-41E8-832B-D4B00B3E048C}">
      <dgm:prSet phldrT="[Текст]"/>
      <dgm:spPr/>
      <dgm:t>
        <a:bodyPr/>
        <a:lstStyle/>
        <a:p>
          <a:r>
            <a:rPr lang="ru-RU" dirty="0" smtClean="0"/>
            <a:t>Принять звонок</a:t>
          </a:r>
          <a:endParaRPr lang="ru-RU" dirty="0"/>
        </a:p>
      </dgm:t>
    </dgm:pt>
    <dgm:pt modelId="{F32719C9-E2C2-4449-9DF2-44710AB4FBAB}" type="parTrans" cxnId="{FAAA4E88-F2BD-4C7D-AB7E-A1BB15CAED44}">
      <dgm:prSet/>
      <dgm:spPr/>
      <dgm:t>
        <a:bodyPr/>
        <a:lstStyle/>
        <a:p>
          <a:endParaRPr lang="ru-RU"/>
        </a:p>
      </dgm:t>
    </dgm:pt>
    <dgm:pt modelId="{9F662D7F-ADBA-47F7-B1F3-12B528B7B97A}" type="sibTrans" cxnId="{FAAA4E88-F2BD-4C7D-AB7E-A1BB15CAED44}">
      <dgm:prSet/>
      <dgm:spPr/>
      <dgm:t>
        <a:bodyPr/>
        <a:lstStyle/>
        <a:p>
          <a:endParaRPr lang="ru-RU"/>
        </a:p>
      </dgm:t>
    </dgm:pt>
    <dgm:pt modelId="{8C282322-DBB5-48FD-83ED-19B408404F09}">
      <dgm:prSet phldrT="[Текст]"/>
      <dgm:spPr/>
      <dgm:t>
        <a:bodyPr/>
        <a:lstStyle/>
        <a:p>
          <a:r>
            <a:rPr lang="ru-RU" dirty="0" smtClean="0"/>
            <a:t>Запись на приём</a:t>
          </a:r>
          <a:endParaRPr lang="ru-RU" dirty="0"/>
        </a:p>
      </dgm:t>
    </dgm:pt>
    <dgm:pt modelId="{7C8BF03F-6798-4777-BFC1-C65A2116AD9F}" type="parTrans" cxnId="{EBF998B2-B29D-4298-8640-DA38DCB4BF00}">
      <dgm:prSet/>
      <dgm:spPr/>
      <dgm:t>
        <a:bodyPr/>
        <a:lstStyle/>
        <a:p>
          <a:endParaRPr lang="ru-RU"/>
        </a:p>
      </dgm:t>
    </dgm:pt>
    <dgm:pt modelId="{C0AB9A67-607A-4A95-8DB2-110355726454}" type="sibTrans" cxnId="{EBF998B2-B29D-4298-8640-DA38DCB4BF00}">
      <dgm:prSet/>
      <dgm:spPr/>
      <dgm:t>
        <a:bodyPr/>
        <a:lstStyle/>
        <a:p>
          <a:endParaRPr lang="ru-RU"/>
        </a:p>
      </dgm:t>
    </dgm:pt>
    <dgm:pt modelId="{2CDF10F3-7036-4C39-AB70-16DC85267626}">
      <dgm:prSet phldrT="[Текст]"/>
      <dgm:spPr/>
      <dgm:t>
        <a:bodyPr/>
        <a:lstStyle/>
        <a:p>
          <a:r>
            <a:rPr lang="ru-RU" dirty="0" smtClean="0"/>
            <a:t>Контроль</a:t>
          </a:r>
          <a:endParaRPr lang="ru-RU" dirty="0"/>
        </a:p>
      </dgm:t>
    </dgm:pt>
    <dgm:pt modelId="{CFF9E951-BE38-4B62-B890-9D7D3B67C5E7}" type="parTrans" cxnId="{D4A2854E-41A2-4B58-AEF2-3730CBDC5CED}">
      <dgm:prSet/>
      <dgm:spPr/>
      <dgm:t>
        <a:bodyPr/>
        <a:lstStyle/>
        <a:p>
          <a:endParaRPr lang="ru-RU"/>
        </a:p>
      </dgm:t>
    </dgm:pt>
    <dgm:pt modelId="{28642D54-AFA8-4C22-B5D3-32BCBAE77C13}" type="sibTrans" cxnId="{D4A2854E-41A2-4B58-AEF2-3730CBDC5CED}">
      <dgm:prSet/>
      <dgm:spPr/>
      <dgm:t>
        <a:bodyPr/>
        <a:lstStyle/>
        <a:p>
          <a:endParaRPr lang="ru-RU"/>
        </a:p>
      </dgm:t>
    </dgm:pt>
    <dgm:pt modelId="{441A5E5E-8B7A-4326-9F1B-EF2BA0FE9FB5}" type="pres">
      <dgm:prSet presAssocID="{759DF829-2989-4EC0-9363-68B055547F79}" presName="Name0" presStyleCnt="0">
        <dgm:presLayoutVars>
          <dgm:dir/>
          <dgm:animLvl val="lvl"/>
          <dgm:resizeHandles val="exact"/>
        </dgm:presLayoutVars>
      </dgm:prSet>
      <dgm:spPr/>
    </dgm:pt>
    <dgm:pt modelId="{25DB172C-F244-49A8-9F73-B80073C051D6}" type="pres">
      <dgm:prSet presAssocID="{BD1E0B40-984B-41E8-832B-D4B00B3E048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B1174-4ABF-440E-B370-4D0FFA9E48AA}" type="pres">
      <dgm:prSet presAssocID="{9F662D7F-ADBA-47F7-B1F3-12B528B7B97A}" presName="parTxOnlySpace" presStyleCnt="0"/>
      <dgm:spPr/>
    </dgm:pt>
    <dgm:pt modelId="{2700A169-57DC-4946-A96C-6F1E6292A551}" type="pres">
      <dgm:prSet presAssocID="{8C282322-DBB5-48FD-83ED-19B408404F0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BCD76-0C60-4E36-B84D-B0EBCF0B429A}" type="pres">
      <dgm:prSet presAssocID="{C0AB9A67-607A-4A95-8DB2-110355726454}" presName="parTxOnlySpace" presStyleCnt="0"/>
      <dgm:spPr/>
    </dgm:pt>
    <dgm:pt modelId="{540D384F-9986-4B7B-AA25-8CD7102916C5}" type="pres">
      <dgm:prSet presAssocID="{2CDF10F3-7036-4C39-AB70-16DC8526762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AC43F-23D8-4A35-80D8-67EC975C37EA}" type="presOf" srcId="{BD1E0B40-984B-41E8-832B-D4B00B3E048C}" destId="{25DB172C-F244-49A8-9F73-B80073C051D6}" srcOrd="0" destOrd="0" presId="urn:microsoft.com/office/officeart/2005/8/layout/chevron1"/>
    <dgm:cxn modelId="{EBF998B2-B29D-4298-8640-DA38DCB4BF00}" srcId="{759DF829-2989-4EC0-9363-68B055547F79}" destId="{8C282322-DBB5-48FD-83ED-19B408404F09}" srcOrd="1" destOrd="0" parTransId="{7C8BF03F-6798-4777-BFC1-C65A2116AD9F}" sibTransId="{C0AB9A67-607A-4A95-8DB2-110355726454}"/>
    <dgm:cxn modelId="{0A393A25-6700-4AE8-BB55-CECFFA57D119}" type="presOf" srcId="{2CDF10F3-7036-4C39-AB70-16DC85267626}" destId="{540D384F-9986-4B7B-AA25-8CD7102916C5}" srcOrd="0" destOrd="0" presId="urn:microsoft.com/office/officeart/2005/8/layout/chevron1"/>
    <dgm:cxn modelId="{38B6F1CE-69D8-4AE5-B202-4CD733BC1A00}" type="presOf" srcId="{759DF829-2989-4EC0-9363-68B055547F79}" destId="{441A5E5E-8B7A-4326-9F1B-EF2BA0FE9FB5}" srcOrd="0" destOrd="0" presId="urn:microsoft.com/office/officeart/2005/8/layout/chevron1"/>
    <dgm:cxn modelId="{FAAA4E88-F2BD-4C7D-AB7E-A1BB15CAED44}" srcId="{759DF829-2989-4EC0-9363-68B055547F79}" destId="{BD1E0B40-984B-41E8-832B-D4B00B3E048C}" srcOrd="0" destOrd="0" parTransId="{F32719C9-E2C2-4449-9DF2-44710AB4FBAB}" sibTransId="{9F662D7F-ADBA-47F7-B1F3-12B528B7B97A}"/>
    <dgm:cxn modelId="{D4A2854E-41A2-4B58-AEF2-3730CBDC5CED}" srcId="{759DF829-2989-4EC0-9363-68B055547F79}" destId="{2CDF10F3-7036-4C39-AB70-16DC85267626}" srcOrd="2" destOrd="0" parTransId="{CFF9E951-BE38-4B62-B890-9D7D3B67C5E7}" sibTransId="{28642D54-AFA8-4C22-B5D3-32BCBAE77C13}"/>
    <dgm:cxn modelId="{3041FD1A-3BD4-444A-A157-713CE3A5D9C7}" type="presOf" srcId="{8C282322-DBB5-48FD-83ED-19B408404F09}" destId="{2700A169-57DC-4946-A96C-6F1E6292A551}" srcOrd="0" destOrd="0" presId="urn:microsoft.com/office/officeart/2005/8/layout/chevron1"/>
    <dgm:cxn modelId="{CBD3A424-834E-49A5-947E-688EDB25D143}" type="presParOf" srcId="{441A5E5E-8B7A-4326-9F1B-EF2BA0FE9FB5}" destId="{25DB172C-F244-49A8-9F73-B80073C051D6}" srcOrd="0" destOrd="0" presId="urn:microsoft.com/office/officeart/2005/8/layout/chevron1"/>
    <dgm:cxn modelId="{6217F73B-AF4D-4B8A-9FF5-65B7B4B7E769}" type="presParOf" srcId="{441A5E5E-8B7A-4326-9F1B-EF2BA0FE9FB5}" destId="{32DB1174-4ABF-440E-B370-4D0FFA9E48AA}" srcOrd="1" destOrd="0" presId="urn:microsoft.com/office/officeart/2005/8/layout/chevron1"/>
    <dgm:cxn modelId="{94E826B9-4171-4851-A306-69D83CCDDAF6}" type="presParOf" srcId="{441A5E5E-8B7A-4326-9F1B-EF2BA0FE9FB5}" destId="{2700A169-57DC-4946-A96C-6F1E6292A551}" srcOrd="2" destOrd="0" presId="urn:microsoft.com/office/officeart/2005/8/layout/chevron1"/>
    <dgm:cxn modelId="{6D7432C5-A2B1-4222-B861-C03E17E01936}" type="presParOf" srcId="{441A5E5E-8B7A-4326-9F1B-EF2BA0FE9FB5}" destId="{1B4BCD76-0C60-4E36-B84D-B0EBCF0B429A}" srcOrd="3" destOrd="0" presId="urn:microsoft.com/office/officeart/2005/8/layout/chevron1"/>
    <dgm:cxn modelId="{4578D0A0-5621-4709-8D3E-86EE50169840}" type="presParOf" srcId="{441A5E5E-8B7A-4326-9F1B-EF2BA0FE9FB5}" destId="{540D384F-9986-4B7B-AA25-8CD7102916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5B68C-B734-4191-B37C-DC44389D8F60}">
      <dsp:nvSpPr>
        <dsp:cNvPr id="0" name=""/>
        <dsp:cNvSpPr/>
      </dsp:nvSpPr>
      <dsp:spPr>
        <a:xfrm>
          <a:off x="0" y="3922021"/>
          <a:ext cx="7941733" cy="4291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Мониторинг эффективности работы процесса продажи.</a:t>
          </a:r>
          <a:endParaRPr lang="ru-RU" sz="1500" kern="1200" dirty="0"/>
        </a:p>
      </dsp:txBody>
      <dsp:txXfrm>
        <a:off x="0" y="3922021"/>
        <a:ext cx="7941733" cy="429184"/>
      </dsp:txXfrm>
    </dsp:sp>
    <dsp:sp modelId="{D04E204C-A146-417E-972C-101888FF72E5}">
      <dsp:nvSpPr>
        <dsp:cNvPr id="0" name=""/>
        <dsp:cNvSpPr/>
      </dsp:nvSpPr>
      <dsp:spPr>
        <a:xfrm rot="10800000">
          <a:off x="0" y="3268373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Фиксация финальной версии процесса.</a:t>
          </a:r>
          <a:endParaRPr lang="ru-RU" sz="1500" kern="1200" dirty="0"/>
        </a:p>
      </dsp:txBody>
      <dsp:txXfrm rot="10800000">
        <a:off x="0" y="3268373"/>
        <a:ext cx="7941733" cy="428904"/>
      </dsp:txXfrm>
    </dsp:sp>
    <dsp:sp modelId="{094BE3E1-493D-4985-9F97-465E1DACC483}">
      <dsp:nvSpPr>
        <dsp:cNvPr id="0" name=""/>
        <dsp:cNvSpPr/>
      </dsp:nvSpPr>
      <dsp:spPr>
        <a:xfrm rot="10800000">
          <a:off x="0" y="2614724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Утверждение и эксплуатация первичного бизнес процесса.</a:t>
          </a:r>
          <a:endParaRPr lang="ru-RU" sz="1500" kern="1200" dirty="0"/>
        </a:p>
      </dsp:txBody>
      <dsp:txXfrm rot="10800000">
        <a:off x="0" y="2614724"/>
        <a:ext cx="7941733" cy="428904"/>
      </dsp:txXfrm>
    </dsp:sp>
    <dsp:sp modelId="{1A3E496A-40E6-4CD8-96F7-298B2BC59363}">
      <dsp:nvSpPr>
        <dsp:cNvPr id="0" name=""/>
        <dsp:cNvSpPr/>
      </dsp:nvSpPr>
      <dsp:spPr>
        <a:xfrm rot="10800000">
          <a:off x="0" y="1961076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Ответственность за невыполнение  этапов продажи.</a:t>
          </a:r>
          <a:endParaRPr lang="ru-RU" sz="1500" kern="1200" dirty="0"/>
        </a:p>
      </dsp:txBody>
      <dsp:txXfrm rot="10800000">
        <a:off x="0" y="1961076"/>
        <a:ext cx="7941733" cy="428904"/>
      </dsp:txXfrm>
    </dsp:sp>
    <dsp:sp modelId="{FA5123FD-2A8C-4B0F-8709-BF87ADCBDE3B}">
      <dsp:nvSpPr>
        <dsp:cNvPr id="0" name=""/>
        <dsp:cNvSpPr/>
      </dsp:nvSpPr>
      <dsp:spPr>
        <a:xfrm rot="10800000">
          <a:off x="0" y="1307428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Обсуждение со всеми участниками бизнес-процесса.</a:t>
          </a:r>
          <a:endParaRPr lang="ru-RU" sz="1500" kern="1200" dirty="0"/>
        </a:p>
      </dsp:txBody>
      <dsp:txXfrm rot="10800000">
        <a:off x="0" y="1307428"/>
        <a:ext cx="7941733" cy="428904"/>
      </dsp:txXfrm>
    </dsp:sp>
    <dsp:sp modelId="{158C5626-D973-4388-A7CB-ABD5F86367FD}">
      <dsp:nvSpPr>
        <dsp:cNvPr id="0" name=""/>
        <dsp:cNvSpPr/>
      </dsp:nvSpPr>
      <dsp:spPr>
        <a:xfrm rot="10800000">
          <a:off x="0" y="653780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Анализ эффективности действующего процесса.</a:t>
          </a:r>
          <a:endParaRPr lang="ru-RU" sz="1500" kern="1200" dirty="0"/>
        </a:p>
      </dsp:txBody>
      <dsp:txXfrm rot="10800000">
        <a:off x="0" y="653780"/>
        <a:ext cx="7941733" cy="428904"/>
      </dsp:txXfrm>
    </dsp:sp>
    <dsp:sp modelId="{EC6A6B22-36F0-4EBC-A23A-25B6F5502195}">
      <dsp:nvSpPr>
        <dsp:cNvPr id="0" name=""/>
        <dsp:cNvSpPr/>
      </dsp:nvSpPr>
      <dsp:spPr>
        <a:xfrm rot="10800000">
          <a:off x="0" y="8600"/>
          <a:ext cx="7941733" cy="660086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Фиксация существующего процесса продажи.</a:t>
          </a:r>
          <a:endParaRPr lang="ru-RU" sz="1500" kern="1200" dirty="0"/>
        </a:p>
      </dsp:txBody>
      <dsp:txXfrm rot="10800000">
        <a:off x="0" y="8600"/>
        <a:ext cx="7941733" cy="428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B172C-F244-49A8-9F73-B80073C051D6}">
      <dsp:nvSpPr>
        <dsp:cNvPr id="0" name=""/>
        <dsp:cNvSpPr/>
      </dsp:nvSpPr>
      <dsp:spPr>
        <a:xfrm>
          <a:off x="2989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Принять звонок</a:t>
          </a:r>
          <a:endParaRPr lang="ru-RU" sz="3700" kern="1200" dirty="0"/>
        </a:p>
      </dsp:txBody>
      <dsp:txXfrm>
        <a:off x="731522" y="1069786"/>
        <a:ext cx="2185601" cy="1457066"/>
      </dsp:txXfrm>
    </dsp:sp>
    <dsp:sp modelId="{2700A169-57DC-4946-A96C-6F1E6292A551}">
      <dsp:nvSpPr>
        <dsp:cNvPr id="0" name=""/>
        <dsp:cNvSpPr/>
      </dsp:nvSpPr>
      <dsp:spPr>
        <a:xfrm>
          <a:off x="32813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Запись на приём</a:t>
          </a:r>
          <a:endParaRPr lang="ru-RU" sz="3700" kern="1200" dirty="0"/>
        </a:p>
      </dsp:txBody>
      <dsp:txXfrm>
        <a:off x="4009923" y="1069786"/>
        <a:ext cx="2185601" cy="1457066"/>
      </dsp:txXfrm>
    </dsp:sp>
    <dsp:sp modelId="{540D384F-9986-4B7B-AA25-8CD7102916C5}">
      <dsp:nvSpPr>
        <dsp:cNvPr id="0" name=""/>
        <dsp:cNvSpPr/>
      </dsp:nvSpPr>
      <dsp:spPr>
        <a:xfrm>
          <a:off x="6559790" y="1069786"/>
          <a:ext cx="3642667" cy="1457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Контроль</a:t>
          </a:r>
          <a:endParaRPr lang="ru-RU" sz="3700" kern="1200" dirty="0"/>
        </a:p>
      </dsp:txBody>
      <dsp:txXfrm>
        <a:off x="7288323" y="1069786"/>
        <a:ext cx="2185601" cy="1457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7807D-EF8E-4BF4-BAA4-7343F57DFFF2}" type="datetimeFigureOut">
              <a:rPr lang="ru-RU" smtClean="0"/>
              <a:t>27.10.2015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18549-DA0D-4D29-BC34-CF977957513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94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4535" y="1498601"/>
            <a:ext cx="8574622" cy="3403600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Автоматизация внутренней работы медицинского учреждения с помощью сервиса </a:t>
            </a:r>
            <a:r>
              <a:rPr lang="ru-RU" dirty="0" smtClean="0"/>
              <a:t>«</a:t>
            </a:r>
            <a:r>
              <a:rPr lang="ru-RU" dirty="0"/>
              <a:t>Битрикс24»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2206" y="5071534"/>
            <a:ext cx="4225352" cy="8889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Михаил </a:t>
            </a:r>
            <a:r>
              <a:rPr lang="ru-RU" dirty="0" smtClean="0"/>
              <a:t>Болдырев, </a:t>
            </a:r>
            <a:r>
              <a:rPr lang="en-US" dirty="0" smtClean="0"/>
              <a:t>boldyrev.ru</a:t>
            </a:r>
            <a:endParaRPr lang="ru-RU" dirty="0" smtClean="0"/>
          </a:p>
          <a:p>
            <a:r>
              <a:rPr lang="ru-RU" dirty="0" smtClean="0"/>
              <a:t>Студия Клондайк, </a:t>
            </a:r>
            <a:r>
              <a:rPr lang="en-US" dirty="0" smtClean="0"/>
              <a:t>klondike-studio.ru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v8.1c.ru/UserFiles/Image/Medicine/sheme3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47" y="106363"/>
            <a:ext cx="5818187" cy="634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499" y="5619750"/>
            <a:ext cx="383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Классическая схема работы </a:t>
            </a:r>
            <a:r>
              <a:rPr lang="ru-RU" dirty="0" smtClean="0"/>
              <a:t>МИС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1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фпдп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85933" cy="6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768" y="0"/>
            <a:ext cx="6944232" cy="460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5" descr="Регистратура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33" y="1433067"/>
            <a:ext cx="6333067" cy="54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34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Битрикс24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205680"/>
            <a:ext cx="10018713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Полный комплект инструментов для организации </a:t>
            </a:r>
            <a:r>
              <a:rPr lang="ru-RU" dirty="0" smtClean="0"/>
              <a:t>работы компании.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В «Битрикс24» нельзя написать анамнез больного или прикрепить туда снимок МРТ, но в данном случае это и не нужно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2738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4" y="0"/>
            <a:ext cx="12154961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06629" y="1942530"/>
            <a:ext cx="3423844" cy="14319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latin typeface="Calibri"/>
            </a:endParaRPr>
          </a:p>
        </p:txBody>
      </p:sp>
      <p:pic>
        <p:nvPicPr>
          <p:cNvPr id="8" name="Изображение 7" descr="b24_объединяет компанию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67" y="2104406"/>
            <a:ext cx="3868080" cy="13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13" y="2082799"/>
            <a:ext cx="8930747" cy="2110382"/>
          </a:xfrm>
        </p:spPr>
        <p:txBody>
          <a:bodyPr>
            <a:normAutofit/>
          </a:bodyPr>
          <a:lstStyle/>
          <a:p>
            <a:r>
              <a:rPr lang="ru-RU" dirty="0" smtClean="0"/>
              <a:t>3. Организация </a:t>
            </a:r>
            <a:r>
              <a:rPr lang="ru-RU" dirty="0"/>
              <a:t>бизнес-процессов для руководства и менеджмента ЛПУ с помощью «Битрикс24».</a:t>
            </a:r>
          </a:p>
        </p:txBody>
      </p:sp>
    </p:spTree>
    <p:extLst>
      <p:ext uri="{BB962C8B-B14F-4D97-AF65-F5344CB8AC3E}">
        <p14:creationId xmlns:p14="http://schemas.microsoft.com/office/powerpoint/2010/main" val="356674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92777" y="1566333"/>
            <a:ext cx="10018713" cy="1752599"/>
          </a:xfrm>
        </p:spPr>
        <p:txBody>
          <a:bodyPr>
            <a:normAutofit/>
          </a:bodyPr>
          <a:lstStyle/>
          <a:p>
            <a:r>
              <a:rPr lang="ru-RU" dirty="0" smtClean="0"/>
              <a:t>Что такое бизнес-процесс?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Бизнес-процесс — это совокупность взаимосвязанных мероприятий или задач, направленных на создание определенного продукта или услуги для потребителей.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2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opt-577919.ssl.1c-bitrix-cdn.ru/images/content/bp_all.png?1437035681539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67" y="1563112"/>
            <a:ext cx="9457038" cy="424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0829" y="271849"/>
            <a:ext cx="10018713" cy="1052384"/>
          </a:xfrm>
        </p:spPr>
        <p:txBody>
          <a:bodyPr/>
          <a:lstStyle/>
          <a:p>
            <a:r>
              <a:rPr lang="ru-RU" dirty="0" smtClean="0"/>
              <a:t>Типовые бизнес-процессы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6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2645" y="220134"/>
            <a:ext cx="10018713" cy="1312333"/>
          </a:xfrm>
        </p:spPr>
        <p:txBody>
          <a:bodyPr/>
          <a:lstStyle/>
          <a:p>
            <a:r>
              <a:rPr lang="ru-RU" dirty="0" smtClean="0"/>
              <a:t>Какие бывают бизнес-процессы?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067" y="1690159"/>
            <a:ext cx="8449732" cy="393170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Управляющие — бизнес-процессы, которые управляют функционированием системы. Примером управляющего процесса может служить Корпоративное управление и </a:t>
            </a:r>
            <a:r>
              <a:rPr lang="ru-RU" sz="2000" b="1" dirty="0">
                <a:solidFill>
                  <a:schemeClr val="tx1"/>
                </a:solidFill>
              </a:rPr>
              <a:t>Стратегический менеджмент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Операционные — бизнес-процессы, которые составляют основной бизнес компании и создают основной поток доходов. Примерами операционных бизнес-процессов являются Снабжение, Производство, </a:t>
            </a:r>
            <a:r>
              <a:rPr lang="ru-RU" sz="2000" b="1" dirty="0">
                <a:solidFill>
                  <a:schemeClr val="tx1"/>
                </a:solidFill>
              </a:rPr>
              <a:t>Маркетинг и Продажи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>
                <a:solidFill>
                  <a:schemeClr val="tx1"/>
                </a:solidFill>
              </a:rPr>
              <a:t>Поддерживающие — бизнес-процессы, которые обслуживают основной бизнес. Например, Бухгалтерский учет, </a:t>
            </a:r>
            <a:r>
              <a:rPr lang="ru-RU" sz="2000" b="1" dirty="0">
                <a:solidFill>
                  <a:schemeClr val="tx1"/>
                </a:solidFill>
              </a:rPr>
              <a:t>Подбор персонала</a:t>
            </a:r>
            <a:r>
              <a:rPr lang="ru-RU" sz="2000" dirty="0">
                <a:solidFill>
                  <a:schemeClr val="tx1"/>
                </a:solidFill>
              </a:rPr>
              <a:t>, Техническая поддержка, АХО.</a:t>
            </a:r>
          </a:p>
        </p:txBody>
      </p:sp>
    </p:spTree>
    <p:extLst>
      <p:ext uri="{BB962C8B-B14F-4D97-AF65-F5344CB8AC3E}">
        <p14:creationId xmlns:p14="http://schemas.microsoft.com/office/powerpoint/2010/main" val="36619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2333" y="465668"/>
            <a:ext cx="8328024" cy="1752599"/>
          </a:xfrm>
        </p:spPr>
        <p:txBody>
          <a:bodyPr/>
          <a:lstStyle/>
          <a:p>
            <a:r>
              <a:rPr lang="ru-RU" dirty="0" smtClean="0"/>
              <a:t>Проблемы в бизнес-процессах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534" y="1701800"/>
            <a:ext cx="8899813" cy="455499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Непродуктивное использование </a:t>
            </a:r>
            <a:r>
              <a:rPr lang="ru-RU" sz="2000" dirty="0">
                <a:solidFill>
                  <a:schemeClr val="tx1"/>
                </a:solidFill>
              </a:rPr>
              <a:t>трудовых ресурсов (в производственные </a:t>
            </a:r>
            <a:r>
              <a:rPr lang="ru-RU" sz="2000" dirty="0" smtClean="0">
                <a:solidFill>
                  <a:schemeClr val="tx1"/>
                </a:solidFill>
              </a:rPr>
              <a:t>процессы </a:t>
            </a:r>
            <a:r>
              <a:rPr lang="ru-RU" sz="2000" dirty="0">
                <a:solidFill>
                  <a:schemeClr val="tx1"/>
                </a:solidFill>
              </a:rPr>
              <a:t>не </a:t>
            </a:r>
            <a:r>
              <a:rPr lang="ru-RU" sz="2000" dirty="0" smtClean="0">
                <a:solidFill>
                  <a:schemeClr val="tx1"/>
                </a:solidFill>
              </a:rPr>
              <a:t>лезем).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Нарушенная </a:t>
            </a:r>
            <a:r>
              <a:rPr lang="ru-RU" sz="2000" dirty="0">
                <a:solidFill>
                  <a:schemeClr val="tx1"/>
                </a:solidFill>
              </a:rPr>
              <a:t>коммуникация между сотрудниками клиента (постановка задач и контроль их выполнения).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1"/>
                </a:solidFill>
              </a:rPr>
              <a:t>Ведение </a:t>
            </a:r>
            <a:r>
              <a:rPr lang="ru-RU" sz="2000" dirty="0">
                <a:solidFill>
                  <a:schemeClr val="tx1"/>
                </a:solidFill>
              </a:rPr>
              <a:t>клиентской базы (любая работа с контрагентами, в т.ч. бухгалтерия</a:t>
            </a:r>
            <a:r>
              <a:rPr lang="ru-RU" sz="2000" dirty="0" smtClean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Организация </a:t>
            </a:r>
            <a:r>
              <a:rPr lang="ru-RU" dirty="0"/>
              <a:t>первичных продаж медицинских услуг с помощью «Битрикс24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06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r>
              <a:rPr lang="ru-RU" dirty="0"/>
              <a:t> </a:t>
            </a:r>
            <a:r>
              <a:rPr lang="ru-RU" dirty="0" smtClean="0"/>
              <a:t>доклада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8610" y="2314574"/>
            <a:ext cx="10018713" cy="3124201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Необходимость </a:t>
            </a:r>
            <a:r>
              <a:rPr lang="ru-RU" dirty="0"/>
              <a:t>автоматизации бизнес-процессов для </a:t>
            </a:r>
            <a:r>
              <a:rPr lang="ru-RU" dirty="0" smtClean="0"/>
              <a:t>мед. </a:t>
            </a:r>
            <a:r>
              <a:rPr lang="ru-RU" dirty="0"/>
              <a:t>учреждений.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Отличие корпоративного портала «Битрикс24» от </a:t>
            </a:r>
            <a:r>
              <a:rPr lang="ru-RU" dirty="0" smtClean="0"/>
              <a:t>МИС</a:t>
            </a:r>
            <a:r>
              <a:rPr lang="ru-RU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Организация </a:t>
            </a:r>
            <a:r>
              <a:rPr lang="ru-RU" dirty="0"/>
              <a:t>бизнес-процессов для руководства и менеджмента </a:t>
            </a:r>
            <a:r>
              <a:rPr lang="ru-RU" dirty="0" smtClean="0"/>
              <a:t>с </a:t>
            </a:r>
            <a:r>
              <a:rPr lang="ru-RU" dirty="0"/>
              <a:t>помощью «Битрикс24».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Организация первичных продаж медицинских услуг с помощью «Битрикс24».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Отдельные сервисы </a:t>
            </a:r>
            <a:r>
              <a:rPr lang="ru-RU" dirty="0"/>
              <a:t>«Битрикс24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0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3311" y="0"/>
            <a:ext cx="10018713" cy="1752599"/>
          </a:xfrm>
        </p:spPr>
        <p:txBody>
          <a:bodyPr/>
          <a:lstStyle/>
          <a:p>
            <a:r>
              <a:rPr lang="ru-RU" dirty="0" smtClean="0"/>
              <a:t>Как построить бизнес-процессы в продажах?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725619"/>
              </p:ext>
            </p:extLst>
          </p:nvPr>
        </p:nvGraphicFramePr>
        <p:xfrm>
          <a:off x="2294468" y="1803665"/>
          <a:ext cx="794173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69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311" y="0"/>
            <a:ext cx="10018713" cy="1210733"/>
          </a:xfrm>
        </p:spPr>
        <p:txBody>
          <a:bodyPr/>
          <a:lstStyle/>
          <a:p>
            <a:r>
              <a:rPr lang="ru-RU" dirty="0" smtClean="0"/>
              <a:t>Не надо делать сложно!</a:t>
            </a:r>
            <a:endParaRPr lang="ru-RU" dirty="0"/>
          </a:p>
        </p:txBody>
      </p:sp>
      <p:pic>
        <p:nvPicPr>
          <p:cNvPr id="7" name="Picture 2" descr="Информационный бизнес портал www - Ноутбуки и планшетные компьютеры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2967847" y="1515534"/>
            <a:ext cx="7136478" cy="458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Максимально упрощаем продажи: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861563"/>
              </p:ext>
            </p:extLst>
          </p:nvPr>
        </p:nvGraphicFramePr>
        <p:xfrm>
          <a:off x="1619794" y="2124890"/>
          <a:ext cx="10205448" cy="3596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59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975361"/>
          </a:xfrm>
        </p:spPr>
        <p:txBody>
          <a:bodyPr>
            <a:normAutofit/>
          </a:bodyPr>
          <a:lstStyle/>
          <a:p>
            <a:r>
              <a:rPr lang="ru-RU" dirty="0" smtClean="0"/>
              <a:t>5. Отдельные </a:t>
            </a:r>
            <a:r>
              <a:rPr lang="ru-RU" dirty="0"/>
              <a:t>сервисы «Битрикс24».</a:t>
            </a:r>
          </a:p>
        </p:txBody>
      </p:sp>
    </p:spTree>
    <p:extLst>
      <p:ext uri="{BB962C8B-B14F-4D97-AF65-F5344CB8AC3E}">
        <p14:creationId xmlns:p14="http://schemas.microsoft.com/office/powerpoint/2010/main" val="28057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/>
              <a:t>Живая лента</a:t>
            </a:r>
          </a:p>
        </p:txBody>
      </p:sp>
      <p:pic>
        <p:nvPicPr>
          <p:cNvPr id="1026" name="Picture 2" descr="https://www.bitrix24.ru/img/content/features/img-3.png?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646" y="1054443"/>
            <a:ext cx="7554921" cy="54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/>
              <a:t>Обмен сообщениями</a:t>
            </a:r>
          </a:p>
        </p:txBody>
      </p:sp>
      <p:pic>
        <p:nvPicPr>
          <p:cNvPr id="2050" name="Picture 2" descr="https://www.bitrix24.ru/img/content/features/img-4.pn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409" y="1054443"/>
            <a:ext cx="7355396" cy="547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51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pic>
        <p:nvPicPr>
          <p:cNvPr id="3074" name="Picture 2" descr="https://opt-577919.ssl.1c-bitrix-cdn.ru/images/content/task_role.png?142548030094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091" y="1054443"/>
            <a:ext cx="8548031" cy="489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1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 smtClean="0"/>
              <a:t>Документы</a:t>
            </a:r>
            <a:endParaRPr lang="ru-RU" dirty="0"/>
          </a:p>
        </p:txBody>
      </p:sp>
      <p:pic>
        <p:nvPicPr>
          <p:cNvPr id="4098" name="Picture 2" descr="https://opt-577919.ssl.1c-bitrix-cdn.ru/images/content/ms_edit.png?1425480300552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15" y="1134696"/>
            <a:ext cx="9306783" cy="460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 smtClean="0"/>
              <a:t>Календари</a:t>
            </a:r>
            <a:endParaRPr lang="ru-RU" dirty="0"/>
          </a:p>
        </p:txBody>
      </p:sp>
      <p:pic>
        <p:nvPicPr>
          <p:cNvPr id="5122" name="Picture 2" descr="https://opt-577919.ssl.1c-bitrix-cdn.ru/images/content/calendar15.png?1437574019752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755" y="1054443"/>
            <a:ext cx="7990703" cy="494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0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 smtClean="0"/>
              <a:t>Управление продажами</a:t>
            </a:r>
            <a:endParaRPr lang="ru-RU" dirty="0"/>
          </a:p>
        </p:txBody>
      </p:sp>
      <p:pic>
        <p:nvPicPr>
          <p:cNvPr id="6146" name="Picture 2" descr="https://opt-577919.ssl.1c-bitrix-cdn.ru/images/content/crm-leads.jpg?14362589501152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75" y="1054443"/>
            <a:ext cx="8450064" cy="47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67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793" y="2553500"/>
            <a:ext cx="8930747" cy="2110382"/>
          </a:xfrm>
        </p:spPr>
        <p:txBody>
          <a:bodyPr>
            <a:normAutofit/>
          </a:bodyPr>
          <a:lstStyle/>
          <a:p>
            <a:r>
              <a:rPr lang="ru-RU" dirty="0" smtClean="0"/>
              <a:t>1. Необходимость </a:t>
            </a:r>
            <a:r>
              <a:rPr lang="ru-RU" dirty="0"/>
              <a:t>автоматизации бизнес-процессов для медицинских </a:t>
            </a:r>
            <a:r>
              <a:rPr lang="ru-RU" dirty="0" smtClean="0"/>
              <a:t>учреждений.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71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75751" y="0"/>
            <a:ext cx="10018713" cy="1054443"/>
          </a:xfrm>
        </p:spPr>
        <p:txBody>
          <a:bodyPr/>
          <a:lstStyle/>
          <a:p>
            <a:r>
              <a:rPr lang="ru-RU" dirty="0" smtClean="0"/>
              <a:t>Телефония</a:t>
            </a:r>
            <a:endParaRPr lang="ru-RU" dirty="0"/>
          </a:p>
        </p:txBody>
      </p:sp>
      <p:pic>
        <p:nvPicPr>
          <p:cNvPr id="7170" name="Picture 2" descr="https://opt-577919.ssl.1c-bitrix-cdn.ru/images/content/voip_crm.png?142539037179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48" y="1054443"/>
            <a:ext cx="9131099" cy="50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761" y="657225"/>
            <a:ext cx="10018713" cy="1752599"/>
          </a:xfrm>
        </p:spPr>
        <p:txBody>
          <a:bodyPr/>
          <a:lstStyle/>
          <a:p>
            <a:r>
              <a:rPr lang="en-US" dirty="0" smtClean="0"/>
              <a:t>bitrix24.lifehacker.ru/openclinic.html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206" y="2009775"/>
            <a:ext cx="9379744" cy="40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4535" y="1498601"/>
            <a:ext cx="8574622" cy="3403600"/>
          </a:xfrm>
        </p:spPr>
        <p:txBody>
          <a:bodyPr>
            <a:normAutofit fontScale="90000"/>
          </a:bodyPr>
          <a:lstStyle/>
          <a:p>
            <a:r>
              <a:rPr lang="ru-RU" dirty="0"/>
              <a:t>Автоматизация внутренней работы медицинского учреждения с помощью сервиса </a:t>
            </a:r>
            <a:r>
              <a:rPr lang="ru-RU" dirty="0" smtClean="0"/>
              <a:t>«</a:t>
            </a:r>
            <a:r>
              <a:rPr lang="ru-RU" dirty="0"/>
              <a:t>Битрикс24»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2206" y="5071534"/>
            <a:ext cx="4225352" cy="88899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Михаил </a:t>
            </a:r>
            <a:r>
              <a:rPr lang="ru-RU" dirty="0" smtClean="0"/>
              <a:t>Болдырев, </a:t>
            </a:r>
            <a:r>
              <a:rPr lang="en-US" dirty="0" smtClean="0"/>
              <a:t>boldyrev.ru</a:t>
            </a:r>
            <a:endParaRPr lang="ru-RU" dirty="0" smtClean="0"/>
          </a:p>
          <a:p>
            <a:r>
              <a:rPr lang="ru-RU" dirty="0" smtClean="0"/>
              <a:t>Студия Клондайк, </a:t>
            </a:r>
            <a:r>
              <a:rPr lang="en-US" dirty="0" smtClean="0"/>
              <a:t>klondike-studio.ru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7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6644" y="-59266"/>
            <a:ext cx="10018713" cy="1244600"/>
          </a:xfrm>
        </p:spPr>
        <p:txBody>
          <a:bodyPr>
            <a:normAutofit/>
          </a:bodyPr>
          <a:lstStyle/>
          <a:p>
            <a:r>
              <a:rPr lang="en-US" dirty="0" smtClean="0"/>
              <a:t>IT-</a:t>
            </a:r>
            <a:r>
              <a:rPr lang="ru-RU" dirty="0" smtClean="0"/>
              <a:t>инфраструктура клиники</a:t>
            </a:r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065524" y="1417464"/>
            <a:ext cx="8568952" cy="4464496"/>
            <a:chOff x="1811524" y="2204864"/>
            <a:chExt cx="8568952" cy="446449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632199" y="3928533"/>
              <a:ext cx="1532468" cy="80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Сайт</a:t>
              </a:r>
            </a:p>
            <a:p>
              <a:pPr algn="ctr"/>
              <a:r>
                <a:rPr lang="ru-RU" dirty="0" smtClean="0"/>
                <a:t>(</a:t>
              </a:r>
              <a:r>
                <a:rPr lang="ru-RU" sz="1200" dirty="0" smtClean="0"/>
                <a:t>1С-Битрикс</a:t>
              </a:r>
              <a:r>
                <a:rPr lang="ru-RU" dirty="0" smtClean="0"/>
                <a:t>)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6672064" y="4077072"/>
              <a:ext cx="1512168" cy="648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ЛПУ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887" y="3889197"/>
              <a:ext cx="1353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/>
                <a:t>Пациент</a:t>
              </a:r>
              <a:endParaRPr lang="ru-RU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891324" y="4436334"/>
              <a:ext cx="9923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/>
                <a:t>Врач</a:t>
              </a: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2466009" y="4365104"/>
              <a:ext cx="100059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 flipH="1">
              <a:off x="8476654" y="4436533"/>
              <a:ext cx="1133013" cy="57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рямоугольник 13"/>
            <p:cNvSpPr/>
            <p:nvPr/>
          </p:nvSpPr>
          <p:spPr>
            <a:xfrm>
              <a:off x="6600056" y="3068960"/>
              <a:ext cx="1656184" cy="2808312"/>
            </a:xfrm>
            <a:prstGeom prst="rect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29730" y="3187020"/>
              <a:ext cx="15998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МИС </a:t>
              </a:r>
              <a:r>
                <a:rPr lang="ru-RU" dirty="0"/>
                <a:t>1С:Медицина</a:t>
              </a: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5283616" y="4401108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>
              <a:off x="5283616" y="4524090"/>
              <a:ext cx="88439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97343" y="3669935"/>
              <a:ext cx="14401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ОБМЕН ДАННЫМИ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811524" y="2204864"/>
              <a:ext cx="8568952" cy="4464496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671483" y="2672916"/>
              <a:ext cx="2283899" cy="792088"/>
            </a:xfrm>
            <a:prstGeom prst="rect">
              <a:avLst/>
            </a:prstGeom>
            <a:solidFill>
              <a:srgbClr val="F6F6F6"/>
            </a:solidFill>
            <a:ln>
              <a:solidFill>
                <a:schemeClr val="accent1">
                  <a:lumMod val="75000"/>
                </a:schemeClr>
              </a:solidFill>
              <a:prstDash val="sys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Бухгалтерия (1С)</a:t>
              </a:r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671483" y="5460665"/>
              <a:ext cx="2283899" cy="79208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Бизнес-процессы (Битрикс24)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6657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категории сотрудников ЛПУ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293473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Медицинский персонал (врачи, </a:t>
            </a:r>
            <a:r>
              <a:rPr lang="ru-RU" dirty="0" smtClean="0"/>
              <a:t>медсестры).</a:t>
            </a:r>
            <a:endParaRPr lang="ru-RU" dirty="0"/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Руководство и менеджмент.</a:t>
            </a:r>
          </a:p>
          <a:p>
            <a:pPr marL="0" indent="0">
              <a:buNone/>
            </a:pP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И</a:t>
            </a:r>
            <a:r>
              <a:rPr lang="ru-RU" dirty="0"/>
              <a:t> у тех и у других своя специфика </a:t>
            </a:r>
            <a:r>
              <a:rPr lang="ru-RU" dirty="0" smtClean="0"/>
              <a:t>деятельности. Если нет единого готового решения – используют два программных продукта.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0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0" y="0"/>
            <a:ext cx="12192000" cy="6858001"/>
            <a:chOff x="0" y="-1"/>
            <a:chExt cx="12192000" cy="685800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013" y="-1"/>
              <a:ext cx="10245971" cy="685800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5427133" y="135466"/>
              <a:ext cx="1346200" cy="508001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058333" y="1058332"/>
              <a:ext cx="1346200" cy="770468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514600" y="1066799"/>
              <a:ext cx="1346200" cy="7535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996266" y="1049866"/>
              <a:ext cx="1346200" cy="7789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52533" y="1083733"/>
              <a:ext cx="1346200" cy="745067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900333" y="1066799"/>
              <a:ext cx="1346200" cy="762001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8373533" y="1066799"/>
              <a:ext cx="1346200" cy="770468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795932" y="948266"/>
              <a:ext cx="1329267" cy="8805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046133" y="1998134"/>
              <a:ext cx="2616199" cy="3522134"/>
            </a:xfrm>
            <a:prstGeom prst="rect">
              <a:avLst/>
            </a:prstGeom>
            <a:noFill/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03276" y="5520268"/>
            <a:ext cx="3242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Руководство и менеджмент</a:t>
            </a:r>
            <a:endParaRPr lang="ru-RU" dirty="0"/>
          </a:p>
        </p:txBody>
      </p:sp>
      <p:cxnSp>
        <p:nvCxnSpPr>
          <p:cNvPr id="3" name="Прямая со стрелкой 2"/>
          <p:cNvCxnSpPr/>
          <p:nvPr/>
        </p:nvCxnSpPr>
        <p:spPr>
          <a:xfrm flipH="1" flipV="1">
            <a:off x="7776519" y="2100649"/>
            <a:ext cx="1853514" cy="3306031"/>
          </a:xfrm>
          <a:prstGeom prst="straightConnector1">
            <a:avLst/>
          </a:prstGeom>
          <a:ln w="762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Заголовок 3"/>
          <p:cNvSpPr txBox="1">
            <a:spLocks/>
          </p:cNvSpPr>
          <p:nvPr/>
        </p:nvSpPr>
        <p:spPr>
          <a:xfrm>
            <a:off x="-3" y="79401"/>
            <a:ext cx="4586857" cy="801131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Типовая организационная структура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9384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Необходимость </a:t>
            </a:r>
            <a:r>
              <a:rPr lang="ru-RU" dirty="0" smtClean="0"/>
              <a:t>автоматизации бизнес-процессов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263345"/>
            <a:ext cx="10018713" cy="3124201"/>
          </a:xfrm>
        </p:spPr>
        <p:txBody>
          <a:bodyPr>
            <a:normAutofit/>
          </a:bodyPr>
          <a:lstStyle/>
          <a:p>
            <a:r>
              <a:rPr lang="ru-RU" dirty="0"/>
              <a:t>Организация бизнес-процессов для руководства и менеджмента ЛПУ</a:t>
            </a:r>
            <a:r>
              <a:rPr lang="ru-RU" dirty="0" smtClean="0"/>
              <a:t>.</a:t>
            </a:r>
          </a:p>
          <a:p>
            <a:r>
              <a:rPr lang="ru-RU" dirty="0"/>
              <a:t>Организация первичных продаж медицинских </a:t>
            </a:r>
            <a:r>
              <a:rPr lang="ru-RU" dirty="0" smtClean="0"/>
              <a:t>услуг.</a:t>
            </a:r>
          </a:p>
          <a:p>
            <a:r>
              <a:rPr lang="ru-RU" dirty="0" smtClean="0"/>
              <a:t>Отдельные сервисы (почта, телефония, </a:t>
            </a:r>
            <a:r>
              <a:rPr lang="ru-RU" dirty="0"/>
              <a:t>хранение </a:t>
            </a:r>
            <a:r>
              <a:rPr lang="ru-RU" dirty="0" smtClean="0"/>
              <a:t>документов, и др.).</a:t>
            </a:r>
          </a:p>
        </p:txBody>
      </p:sp>
    </p:spTree>
    <p:extLst>
      <p:ext uri="{BB962C8B-B14F-4D97-AF65-F5344CB8AC3E}">
        <p14:creationId xmlns:p14="http://schemas.microsoft.com/office/powerpoint/2010/main" val="12645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3812" y="1955799"/>
            <a:ext cx="8930747" cy="2110382"/>
          </a:xfrm>
        </p:spPr>
        <p:txBody>
          <a:bodyPr>
            <a:normAutofit/>
          </a:bodyPr>
          <a:lstStyle/>
          <a:p>
            <a:r>
              <a:rPr lang="ru-RU" dirty="0" smtClean="0"/>
              <a:t>2. Отличие </a:t>
            </a:r>
            <a:r>
              <a:rPr lang="ru-RU" dirty="0"/>
              <a:t>корпоративного портала «Битрикс24» от </a:t>
            </a:r>
            <a:r>
              <a:rPr lang="ru-RU" dirty="0" smtClean="0"/>
              <a:t>МИС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МИС работает с пациентами, а Битрикс24 </a:t>
            </a:r>
            <a:r>
              <a:rPr lang="ru-RU" dirty="0" smtClean="0"/>
              <a:t>работает с бизнес-процессами!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58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Медицинская информационная система (МИС)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Комплексная </a:t>
            </a:r>
            <a:r>
              <a:rPr lang="ru-RU" dirty="0"/>
              <a:t>автоматизированная информационная система для автоматизации деятельности ЛПУ, в которой объединены система поддержки принятия медицинских решений, электронные медицинские записи о пациентах, данные медицинских исследований в цифровой форме, данные мониторинга состояния пациента с медицинских приборов, </a:t>
            </a:r>
            <a:r>
              <a:rPr lang="ru-RU" dirty="0">
                <a:solidFill>
                  <a:srgbClr val="FF0000"/>
                </a:solidFill>
              </a:rPr>
              <a:t>средства общения между </a:t>
            </a:r>
            <a:r>
              <a:rPr lang="ru-RU" dirty="0" smtClean="0">
                <a:solidFill>
                  <a:srgbClr val="FF0000"/>
                </a:solidFill>
              </a:rPr>
              <a:t>сотрудниками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финансовая и административная информация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09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TC103457496[[fn=Параллакс]]</Template>
  <TotalTime>1155</TotalTime>
  <Words>497</Words>
  <Application>Microsoft Office PowerPoint</Application>
  <PresentationFormat>Широкоэкранный</PresentationFormat>
  <Paragraphs>78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Wingdings</vt:lpstr>
      <vt:lpstr>Параллакс</vt:lpstr>
      <vt:lpstr>Автоматизация внутренней работы медицинского учреждения с помощью сервиса «Битрикс24»</vt:lpstr>
      <vt:lpstr>Вопросы доклада</vt:lpstr>
      <vt:lpstr>1. Необходимость автоматизации бизнес-процессов для медицинских учреждений.</vt:lpstr>
      <vt:lpstr>IT-инфраструктура клиники</vt:lpstr>
      <vt:lpstr>Две категории сотрудников ЛПУ</vt:lpstr>
      <vt:lpstr>Презентация PowerPoint</vt:lpstr>
      <vt:lpstr>Необходимость автоматизации бизнес-процессов</vt:lpstr>
      <vt:lpstr>2. Отличие корпоративного портала «Битрикс24» от МИС</vt:lpstr>
      <vt:lpstr>Медицинская информационная система (МИС)</vt:lpstr>
      <vt:lpstr>Презентация PowerPoint</vt:lpstr>
      <vt:lpstr>Презентация PowerPoint</vt:lpstr>
      <vt:lpstr>Битрикс24</vt:lpstr>
      <vt:lpstr>Презентация PowerPoint</vt:lpstr>
      <vt:lpstr>3. Организация бизнес-процессов для руководства и менеджмента ЛПУ с помощью «Битрикс24».</vt:lpstr>
      <vt:lpstr>Что такое бизнес-процесс? </vt:lpstr>
      <vt:lpstr>Типовые бизнес-процессы</vt:lpstr>
      <vt:lpstr>Какие бывают бизнес-процессы?</vt:lpstr>
      <vt:lpstr>Проблемы в бизнес-процессах</vt:lpstr>
      <vt:lpstr>4. Организация первичных продаж медицинских услуг с помощью «Битрикс24».</vt:lpstr>
      <vt:lpstr>Как построить бизнес-процессы в продажах?</vt:lpstr>
      <vt:lpstr>Не надо делать сложно!</vt:lpstr>
      <vt:lpstr>Максимально упрощаем продажи:</vt:lpstr>
      <vt:lpstr>5. Отдельные сервисы «Битрикс24».</vt:lpstr>
      <vt:lpstr>Живая лента</vt:lpstr>
      <vt:lpstr>Обмен сообщениями</vt:lpstr>
      <vt:lpstr>Задачи</vt:lpstr>
      <vt:lpstr>Документы</vt:lpstr>
      <vt:lpstr>Календари</vt:lpstr>
      <vt:lpstr>Управление продажами</vt:lpstr>
      <vt:lpstr>Телефония</vt:lpstr>
      <vt:lpstr>bitrix24.lifehacker.ru/openclinic.html</vt:lpstr>
      <vt:lpstr>Автоматизация внутренней работы медицинского учреждения с помощью сервиса «Битрикс24»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Болдырев</dc:creator>
  <cp:lastModifiedBy>Михаил Болдырев</cp:lastModifiedBy>
  <cp:revision>94</cp:revision>
  <dcterms:created xsi:type="dcterms:W3CDTF">2014-04-07T14:58:54Z</dcterms:created>
  <dcterms:modified xsi:type="dcterms:W3CDTF">2015-10-27T08:02:43Z</dcterms:modified>
</cp:coreProperties>
</file>