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0" r:id="rId4"/>
    <p:sldId id="264" r:id="rId5"/>
    <p:sldId id="266" r:id="rId6"/>
    <p:sldId id="262" r:id="rId7"/>
    <p:sldId id="259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1E467-C649-4DBB-A83C-1F360B6AECB9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515DB-18A6-4A45-8CF9-BA5F44F2A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830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156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801466-1841-4A0D-80BF-46EE77553928}" type="slidenum">
              <a:rPr lang="ru-RU" b="0" smtClean="0">
                <a:latin typeface="Calibri"/>
              </a:rPr>
              <a:pPr eaLnBrk="1" hangingPunct="1"/>
              <a:t>2</a:t>
            </a:fld>
            <a:endParaRPr lang="ru-RU" b="0" dirty="0" smtClean="0">
              <a:latin typeface="Calibri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801466-1841-4A0D-80BF-46EE77553928}" type="slidenum">
              <a:rPr lang="ru-RU" b="0" smtClean="0">
                <a:latin typeface="Calibri"/>
              </a:rPr>
              <a:pPr eaLnBrk="1" hangingPunct="1"/>
              <a:t>3</a:t>
            </a:fld>
            <a:endParaRPr lang="ru-RU" b="0" dirty="0" smtClean="0">
              <a:latin typeface="Calibri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801466-1841-4A0D-80BF-46EE77553928}" type="slidenum">
              <a:rPr lang="ru-RU" b="0" smtClean="0">
                <a:latin typeface="Calibri"/>
              </a:rPr>
              <a:pPr eaLnBrk="1" hangingPunct="1"/>
              <a:t>4</a:t>
            </a:fld>
            <a:endParaRPr lang="ru-RU" b="0" dirty="0" smtClean="0">
              <a:latin typeface="Calibri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801466-1841-4A0D-80BF-46EE77553928}" type="slidenum">
              <a:rPr lang="ru-RU" b="0" smtClean="0">
                <a:latin typeface="Calibri"/>
              </a:rPr>
              <a:pPr eaLnBrk="1" hangingPunct="1"/>
              <a:t>5</a:t>
            </a:fld>
            <a:endParaRPr lang="ru-RU" b="0" dirty="0" smtClean="0">
              <a:latin typeface="Calibri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tabLst>
                <a:tab pos="633413" algn="l"/>
                <a:tab pos="1268413" algn="l"/>
                <a:tab pos="1903413" algn="l"/>
                <a:tab pos="2538413" algn="l"/>
              </a:tabLst>
            </a:pPr>
            <a:fld id="{A174F854-F617-4F15-8A73-4A1DBD26E63D}" type="slidenum">
              <a:rPr lang="en-US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>
                <a:tabLst>
                  <a:tab pos="633413" algn="l"/>
                  <a:tab pos="1268413" algn="l"/>
                  <a:tab pos="1903413" algn="l"/>
                  <a:tab pos="2538413" algn="l"/>
                </a:tabLst>
              </a:pPr>
              <a:t>6</a:t>
            </a:fld>
            <a:endParaRPr lang="en-US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801466-1841-4A0D-80BF-46EE77553928}" type="slidenum">
              <a:rPr lang="ru-RU" b="0" smtClean="0">
                <a:latin typeface="Calibri"/>
              </a:rPr>
              <a:pPr eaLnBrk="1" hangingPunct="1"/>
              <a:t>7</a:t>
            </a:fld>
            <a:endParaRPr lang="ru-RU" b="0" dirty="0" smtClean="0">
              <a:latin typeface="Calibri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A076-0993-49D0-943A-4E5E50D14211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84A8-50FC-4F9A-89B8-48B1D9E0C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2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A076-0993-49D0-943A-4E5E50D14211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84A8-50FC-4F9A-89B8-48B1D9E0C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4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A076-0993-49D0-943A-4E5E50D14211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84A8-50FC-4F9A-89B8-48B1D9E0C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475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F0892-3088-457E-A65E-5A7DF114F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A076-0993-49D0-943A-4E5E50D14211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84A8-50FC-4F9A-89B8-48B1D9E0C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64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A076-0993-49D0-943A-4E5E50D14211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84A8-50FC-4F9A-89B8-48B1D9E0C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61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A076-0993-49D0-943A-4E5E50D14211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84A8-50FC-4F9A-89B8-48B1D9E0C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4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A076-0993-49D0-943A-4E5E50D14211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84A8-50FC-4F9A-89B8-48B1D9E0C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94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A076-0993-49D0-943A-4E5E50D14211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84A8-50FC-4F9A-89B8-48B1D9E0C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17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A076-0993-49D0-943A-4E5E50D14211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84A8-50FC-4F9A-89B8-48B1D9E0C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10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A076-0993-49D0-943A-4E5E50D14211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84A8-50FC-4F9A-89B8-48B1D9E0C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51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A076-0993-49D0-943A-4E5E50D14211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84A8-50FC-4F9A-89B8-48B1D9E0C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457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8A076-0993-49D0-943A-4E5E50D14211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B84A8-50FC-4F9A-89B8-48B1D9E0C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23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rketplace.1c-bitrix.ru/solutions/bitrix.map/?sphrase_id=3134763" TargetMode="External"/><Relationship Id="rId5" Type="http://schemas.openxmlformats.org/officeDocument/2006/relationships/image" Target="../media/image18.png"/><Relationship Id="rId4" Type="http://schemas.openxmlformats.org/officeDocument/2006/relationships/hyperlink" Target="mailto:artem@1c-bitrix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2"/>
          <a:stretch/>
        </p:blipFill>
        <p:spPr>
          <a:xfrm>
            <a:off x="0" y="0"/>
            <a:ext cx="9144001" cy="361335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8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-455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3613355"/>
            <a:ext cx="9144001" cy="3275437"/>
          </a:xfrm>
          <a:prstGeom prst="rect">
            <a:avLst/>
          </a:prstGeom>
          <a:solidFill>
            <a:schemeClr val="bg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Особенности разработки приложений для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Маркетплейс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на примере модуля «1С-Битрикс: Интерактивная карта объектов»</a:t>
            </a:r>
          </a:p>
          <a:p>
            <a:pPr marL="265113"/>
            <a:endParaRPr lang="ru-RU" sz="2800" b="1" dirty="0" smtClean="0">
              <a:solidFill>
                <a:srgbClr val="C00000"/>
              </a:solidFill>
              <a:ea typeface="+mj-ea"/>
              <a:cs typeface="+mj-cs"/>
            </a:endParaRPr>
          </a:p>
          <a:p>
            <a:r>
              <a:rPr lang="ru-RU" sz="2800" b="1" dirty="0" smtClean="0">
                <a:solidFill>
                  <a:prstClr val="black"/>
                </a:solidFill>
                <a:ea typeface="+mj-ea"/>
                <a:cs typeface="+mj-cs"/>
              </a:rPr>
              <a:t>Надежда Шикина</a:t>
            </a:r>
            <a:r>
              <a:rPr lang="ru-RU" sz="2800" dirty="0" smtClean="0">
                <a:solidFill>
                  <a:prstClr val="black"/>
                </a:solidFill>
                <a:ea typeface="+mj-ea"/>
                <a:cs typeface="+mj-cs"/>
              </a:rPr>
              <a:t>, </a:t>
            </a:r>
            <a:br>
              <a:rPr lang="ru-RU" sz="2800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800" dirty="0" smtClean="0">
                <a:solidFill>
                  <a:prstClr val="black"/>
                </a:solidFill>
                <a:ea typeface="+mj-ea"/>
                <a:cs typeface="+mj-cs"/>
              </a:rPr>
              <a:t>менеджер по развитию отраслевых решений «1С-Битикс»</a:t>
            </a:r>
            <a:br>
              <a:rPr lang="ru-RU" sz="2800" dirty="0" smtClean="0">
                <a:solidFill>
                  <a:prstClr val="black"/>
                </a:solidFill>
                <a:ea typeface="+mj-ea"/>
                <a:cs typeface="+mj-cs"/>
              </a:rPr>
            </a:br>
            <a:endParaRPr lang="ru-RU" sz="2800" dirty="0">
              <a:solidFill>
                <a:prstClr val="black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005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600200" y="2362200"/>
            <a:ext cx="5791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2000">
              <a:latin typeface="Verdana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5746" y="4437112"/>
            <a:ext cx="8225207" cy="55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68288">
              <a:spcBef>
                <a:spcPct val="15000"/>
              </a:spcBef>
              <a:spcAft>
                <a:spcPct val="15000"/>
              </a:spcAft>
              <a:buClr>
                <a:srgbClr val="FF9900"/>
              </a:buClr>
              <a:buSzPct val="150000"/>
              <a:defRPr/>
            </a:pPr>
            <a:endParaRPr lang="ru-RU" sz="1400" dirty="0" smtClean="0"/>
          </a:p>
          <a:p>
            <a:endParaRPr lang="ru-RU" sz="1400" dirty="0" smtClean="0"/>
          </a:p>
        </p:txBody>
      </p:sp>
      <p:pic>
        <p:nvPicPr>
          <p:cNvPr id="3079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9" y="-44449"/>
            <a:ext cx="3063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033685"/>
            <a:ext cx="8915400" cy="1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360913" y="1544685"/>
            <a:ext cx="3675137" cy="364715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61962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Calibri" panose="020F0502020204030204" pitchFamily="34" charset="0"/>
              </a:rPr>
              <a:t>Готовые шаблоны дизайна и </a:t>
            </a:r>
            <a:r>
              <a:rPr lang="ru-RU" sz="2400" b="1" dirty="0" err="1" smtClean="0">
                <a:latin typeface="Calibri" panose="020F0502020204030204" pitchFamily="34" charset="0"/>
              </a:rPr>
              <a:t>демо</a:t>
            </a:r>
            <a:r>
              <a:rPr lang="ru-RU" sz="2400" b="1" dirty="0" smtClean="0">
                <a:latin typeface="Calibri" panose="020F0502020204030204" pitchFamily="34" charset="0"/>
              </a:rPr>
              <a:t>-контент</a:t>
            </a:r>
          </a:p>
          <a:p>
            <a:pPr marL="461962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Calibri" panose="020F0502020204030204" pitchFamily="34" charset="0"/>
              </a:rPr>
              <a:t>Карта объектов, событий и маршрутов</a:t>
            </a:r>
          </a:p>
          <a:p>
            <a:pPr marL="461962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Calibri" panose="020F0502020204030204" pitchFamily="34" charset="0"/>
              </a:rPr>
              <a:t>Версия для мобильных устройств</a:t>
            </a:r>
          </a:p>
          <a:p>
            <a:pPr marL="461962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Calibri" panose="020F0502020204030204" pitchFamily="34" charset="0"/>
              </a:rPr>
              <a:t>Документированный </a:t>
            </a:r>
            <a:r>
              <a:rPr lang="en-US" sz="2400" b="1" dirty="0" smtClean="0">
                <a:latin typeface="Calibri" panose="020F0502020204030204" pitchFamily="34" charset="0"/>
              </a:rPr>
              <a:t>API</a:t>
            </a:r>
            <a:r>
              <a:rPr lang="ru-RU" sz="2400" b="1" dirty="0" smtClean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44685"/>
            <a:ext cx="4956625" cy="2318392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20650" y="274074"/>
            <a:ext cx="5923385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>
              <a:lnSpc>
                <a:spcPct val="90000"/>
              </a:lnSpc>
            </a:pPr>
            <a:r>
              <a:rPr lang="ru-RU" sz="2400" b="1" dirty="0" smtClean="0">
                <a:latin typeface="Calibri" pitchFamily="34" charset="0"/>
              </a:rPr>
              <a:t>1С-Битрикс: Интерактивная карта объектов</a:t>
            </a:r>
            <a:endParaRPr lang="en-US" sz="2400" b="1" dirty="0">
              <a:latin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4863" y="4530214"/>
            <a:ext cx="3912097" cy="135421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61962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libri" panose="020F0502020204030204" pitchFamily="34" charset="0"/>
              </a:rPr>
              <a:t>Доступен в </a:t>
            </a:r>
            <a:r>
              <a:rPr lang="ru-RU" sz="2400" dirty="0" err="1" smtClean="0">
                <a:latin typeface="Calibri" panose="020F0502020204030204" pitchFamily="34" charset="0"/>
              </a:rPr>
              <a:t>Маркетплейс</a:t>
            </a:r>
            <a:endParaRPr lang="ru-RU" sz="2400" dirty="0" smtClean="0">
              <a:latin typeface="Calibri" panose="020F0502020204030204" pitchFamily="34" charset="0"/>
            </a:endParaRPr>
          </a:p>
          <a:p>
            <a:pPr marL="461962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libri" panose="020F0502020204030204" pitchFamily="34" charset="0"/>
              </a:rPr>
              <a:t>Техподдержка</a:t>
            </a:r>
          </a:p>
          <a:p>
            <a:pPr marL="461962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libri" panose="020F0502020204030204" pitchFamily="34" charset="0"/>
              </a:rPr>
              <a:t>Онлайн-</a:t>
            </a:r>
            <a:r>
              <a:rPr lang="ru-RU" sz="2400" dirty="0" err="1" smtClean="0">
                <a:latin typeface="Calibri" panose="020F0502020204030204" pitchFamily="34" charset="0"/>
              </a:rPr>
              <a:t>демо</a:t>
            </a:r>
            <a:endParaRPr lang="ru-RU" sz="24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6226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600200" y="2362200"/>
            <a:ext cx="5791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2000">
              <a:latin typeface="Verdana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5746" y="4437112"/>
            <a:ext cx="8225207" cy="55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68288">
              <a:spcBef>
                <a:spcPct val="15000"/>
              </a:spcBef>
              <a:spcAft>
                <a:spcPct val="15000"/>
              </a:spcAft>
              <a:buClr>
                <a:srgbClr val="FF9900"/>
              </a:buClr>
              <a:buSzPct val="150000"/>
              <a:defRPr/>
            </a:pPr>
            <a:endParaRPr lang="ru-RU" sz="1400" dirty="0" smtClean="0"/>
          </a:p>
          <a:p>
            <a:endParaRPr lang="ru-RU" sz="1400" dirty="0" smtClean="0"/>
          </a:p>
        </p:txBody>
      </p:sp>
      <p:pic>
        <p:nvPicPr>
          <p:cNvPr id="3079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9" y="-44449"/>
            <a:ext cx="3063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033685"/>
            <a:ext cx="8915400" cy="1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609576" y="3924872"/>
            <a:ext cx="74254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Calibri" pitchFamily="34" charset="0"/>
              <a:cs typeface="Calibri"/>
            </a:endParaRPr>
          </a:p>
          <a:p>
            <a:endParaRPr lang="ru-RU" b="0" dirty="0">
              <a:solidFill>
                <a:srgbClr val="000000"/>
              </a:solidFill>
              <a:latin typeface="Calibri" pitchFamily="34" charset="0"/>
              <a:cs typeface="Calibri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914400" y="247650"/>
            <a:ext cx="6071800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>
              <a:lnSpc>
                <a:spcPct val="90000"/>
              </a:lnSpc>
            </a:pPr>
            <a:r>
              <a:rPr lang="ru-RU" sz="2000" b="1" dirty="0" smtClean="0">
                <a:latin typeface="Calibri" pitchFamily="34" charset="0"/>
              </a:rPr>
              <a:t>Интерактивная карта: сценарии использования</a:t>
            </a:r>
            <a:endParaRPr lang="en-US" sz="2000" b="1" dirty="0">
              <a:latin typeface="Verdana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2" y="116681"/>
            <a:ext cx="7524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85377" y="3820240"/>
            <a:ext cx="4201646" cy="25853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>
              <a:buClr>
                <a:srgbClr val="C00000"/>
              </a:buClr>
            </a:pPr>
            <a:r>
              <a:rPr lang="ru-RU" b="1" dirty="0" smtClean="0"/>
              <a:t>Для интернет-магазинов: </a:t>
            </a:r>
            <a:endParaRPr lang="ru-RU" b="1" dirty="0"/>
          </a:p>
          <a:p>
            <a:pPr marL="57150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/>
              <a:t>Показ магазинов, где есть самовывоз</a:t>
            </a:r>
          </a:p>
          <a:p>
            <a:pPr marL="57150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/>
              <a:t>Показ точек доставки, где есть примерочные</a:t>
            </a:r>
          </a:p>
          <a:p>
            <a:pPr marL="57150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/>
              <a:t>Показ магазинов, где можно купить в кредит</a:t>
            </a:r>
          </a:p>
          <a:p>
            <a:pPr marL="57150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/>
              <a:t>Показ магазинов, где действуют накопительные карты партнеров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0651" y="4437112"/>
            <a:ext cx="4516306" cy="22467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tx1"/>
                </a:solidFill>
              </a:rPr>
              <a:t>Для банков:</a:t>
            </a:r>
            <a:endParaRPr lang="ru-RU" sz="2000" dirty="0">
              <a:solidFill>
                <a:schemeClr val="tx1"/>
              </a:solidFill>
            </a:endParaRP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Типы отделений: офисы, банкоматы</a:t>
            </a: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отделения  по различным категориям, режим работы, обслуживание </a:t>
            </a:r>
            <a:r>
              <a:rPr lang="ru-RU" sz="2000" dirty="0" err="1">
                <a:solidFill>
                  <a:schemeClr val="tx1"/>
                </a:solidFill>
              </a:rPr>
              <a:t>физ</a:t>
            </a:r>
            <a:r>
              <a:rPr lang="ru-RU" sz="2000" dirty="0">
                <a:solidFill>
                  <a:schemeClr val="tx1"/>
                </a:solidFill>
              </a:rPr>
              <a:t> лиц и </a:t>
            </a:r>
            <a:r>
              <a:rPr lang="ru-RU" sz="2000" dirty="0" err="1">
                <a:solidFill>
                  <a:schemeClr val="tx1"/>
                </a:solidFill>
              </a:rPr>
              <a:t>т.п</a:t>
            </a:r>
            <a:r>
              <a:rPr lang="ru-RU" sz="2000" dirty="0">
                <a:solidFill>
                  <a:schemeClr val="tx1"/>
                </a:solidFill>
              </a:rPr>
              <a:t>);</a:t>
            </a: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региональные представительства</a:t>
            </a: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прокладка маршрута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85377" y="1192595"/>
            <a:ext cx="4009227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tx1"/>
                </a:solidFill>
              </a:rPr>
              <a:t>Для городских порталов:</a:t>
            </a:r>
            <a:endParaRPr lang="ru-RU" sz="2000" dirty="0">
              <a:solidFill>
                <a:schemeClr val="tx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Показ социальных объектов (учебные, медицинские учреждения)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Афиша важных событий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Туристические маршруты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029051"/>
            <a:ext cx="42062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/>
              <a:t>Для транспортного сайта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Карта маршрутов автобусов и </a:t>
            </a:r>
            <a:r>
              <a:rPr lang="ru-RU" dirty="0" err="1" smtClean="0"/>
              <a:t>т.п</a:t>
            </a:r>
            <a:endParaRPr lang="ru-RU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/>
              <a:t> Карта </a:t>
            </a:r>
            <a:r>
              <a:rPr lang="ru-RU" dirty="0"/>
              <a:t>парковок и </a:t>
            </a:r>
            <a:r>
              <a:rPr lang="ru-RU" dirty="0" err="1"/>
              <a:t>азс</a:t>
            </a:r>
            <a:r>
              <a:rPr lang="ru-RU" dirty="0"/>
              <a:t> </a:t>
            </a:r>
            <a:endParaRPr lang="ru-RU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Прокат машин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38762"/>
            <a:ext cx="4290358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tx1"/>
                </a:solidFill>
              </a:rPr>
              <a:t>Для  офиса или сети офисов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Показ  схемы проезда и сети офисов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Показ </a:t>
            </a:r>
            <a:r>
              <a:rPr lang="ru-RU" dirty="0">
                <a:solidFill>
                  <a:schemeClr val="tx1"/>
                </a:solidFill>
              </a:rPr>
              <a:t>офисов по категориям (например набор услуг, режим работы и </a:t>
            </a:r>
            <a:r>
              <a:rPr lang="ru-RU" dirty="0" err="1">
                <a:solidFill>
                  <a:schemeClr val="tx1"/>
                </a:solidFill>
              </a:rPr>
              <a:t>т.п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085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1c-bitrix.ru/images/solutions/med/medsite/145/ipad_med_map_01.png?139782551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4" b="11329"/>
          <a:stretch/>
        </p:blipFill>
        <p:spPr bwMode="auto">
          <a:xfrm>
            <a:off x="1600200" y="954833"/>
            <a:ext cx="6011866" cy="433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600200" y="2362200"/>
            <a:ext cx="5791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2000"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38008" y="116632"/>
            <a:ext cx="5534192" cy="838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8287" lvl="0" algn="l">
              <a:buClr>
                <a:srgbClr val="C00000"/>
              </a:buClr>
              <a:tabLst>
                <a:tab pos="442913" algn="l"/>
              </a:tabLst>
            </a:pPr>
            <a:r>
              <a:rPr lang="ru-RU" sz="1800" b="1" dirty="0">
                <a:latin typeface="Calibri" pitchFamily="34" charset="0"/>
              </a:rPr>
              <a:t>Интерактивная </a:t>
            </a:r>
            <a:r>
              <a:rPr lang="ru-RU" sz="1800" b="1" dirty="0" smtClean="0">
                <a:latin typeface="Calibri" pitchFamily="34" charset="0"/>
              </a:rPr>
              <a:t>карта: </a:t>
            </a:r>
            <a:r>
              <a:rPr lang="ru-RU" sz="1800" b="1" dirty="0" smtClean="0">
                <a:solidFill>
                  <a:srgbClr val="000000"/>
                </a:solidFill>
                <a:latin typeface="Calibri" pitchFamily="34" charset="0"/>
                <a:cs typeface="Calibri"/>
              </a:rPr>
              <a:t>примеры использования</a:t>
            </a:r>
            <a:endParaRPr lang="ru-RU" sz="1800" b="1" dirty="0"/>
          </a:p>
        </p:txBody>
      </p:sp>
      <p:pic>
        <p:nvPicPr>
          <p:cNvPr id="3079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9" y="-44449"/>
            <a:ext cx="3063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033685"/>
            <a:ext cx="8915400" cy="1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609576" y="3924872"/>
            <a:ext cx="74254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Calibri" pitchFamily="34" charset="0"/>
              <a:cs typeface="Calibri"/>
            </a:endParaRPr>
          </a:p>
          <a:p>
            <a:endParaRPr lang="ru-RU" b="0" dirty="0">
              <a:solidFill>
                <a:srgbClr val="000000"/>
              </a:solidFill>
              <a:latin typeface="Calibri" pitchFamily="34" charset="0"/>
              <a:cs typeface="Calibri"/>
            </a:endParaRPr>
          </a:p>
        </p:txBody>
      </p:sp>
      <p:pic>
        <p:nvPicPr>
          <p:cNvPr id="1026" name="Picture 2" descr="C:\Users\Надежда\Downloads\macbook (6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88" y="1052736"/>
            <a:ext cx="7460445" cy="451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3" y="155575"/>
            <a:ext cx="752475" cy="75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1770" y="5563611"/>
            <a:ext cx="8430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Модуль входит в состав  готовых решений 1С-Битрикс</a:t>
            </a:r>
          </a:p>
          <a:p>
            <a:r>
              <a:rPr lang="ru-RU" dirty="0" smtClean="0"/>
              <a:t>«1С-Битрикс: Официальный  сайт государственной организации»</a:t>
            </a:r>
          </a:p>
          <a:p>
            <a:r>
              <a:rPr lang="ru-RU" dirty="0" smtClean="0"/>
              <a:t>«1С-Битрикс: Сайт медицинской организации»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6036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600200" y="2362200"/>
            <a:ext cx="5791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2000">
              <a:latin typeface="Verdana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5746" y="4437112"/>
            <a:ext cx="8225207" cy="55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68288">
              <a:spcBef>
                <a:spcPct val="15000"/>
              </a:spcBef>
              <a:spcAft>
                <a:spcPct val="15000"/>
              </a:spcAft>
              <a:buClr>
                <a:srgbClr val="FF9900"/>
              </a:buClr>
              <a:buSzPct val="150000"/>
              <a:defRPr/>
            </a:pPr>
            <a:endParaRPr lang="ru-RU" sz="1400" dirty="0" smtClean="0"/>
          </a:p>
          <a:p>
            <a:endParaRPr lang="ru-RU" sz="1400" dirty="0" smtClean="0"/>
          </a:p>
        </p:txBody>
      </p:sp>
      <p:pic>
        <p:nvPicPr>
          <p:cNvPr id="3079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9" y="-44449"/>
            <a:ext cx="3063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033685"/>
            <a:ext cx="8915400" cy="1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609576" y="3924872"/>
            <a:ext cx="74254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Calibri" pitchFamily="34" charset="0"/>
              <a:cs typeface="Calibri"/>
            </a:endParaRPr>
          </a:p>
          <a:p>
            <a:endParaRPr lang="ru-RU" b="0" dirty="0">
              <a:solidFill>
                <a:srgbClr val="000000"/>
              </a:solidFill>
              <a:latin typeface="Calibri" pitchFamily="34" charset="0"/>
              <a:cs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0442" y="1196752"/>
            <a:ext cx="383151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2" lvl="0">
              <a:spcAft>
                <a:spcPts val="600"/>
              </a:spcAft>
              <a:buClr>
                <a:srgbClr val="C00000"/>
              </a:buClr>
            </a:pPr>
            <a: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Карта объектов и событий</a:t>
            </a:r>
          </a:p>
          <a:p>
            <a:pPr marL="519112" lvl="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отображение объектов  на </a:t>
            </a:r>
            <a:r>
              <a:rPr lang="ru-RU" sz="2000" dirty="0" err="1" smtClean="0">
                <a:latin typeface="Calibri" panose="020F0502020204030204" pitchFamily="34" charset="0"/>
              </a:rPr>
              <a:t>Яндекс.Картах</a:t>
            </a:r>
            <a:r>
              <a:rPr lang="ru-RU" sz="2000" dirty="0" smtClean="0">
                <a:latin typeface="Calibri" panose="020F0502020204030204" pitchFamily="34" charset="0"/>
              </a:rPr>
              <a:t> или </a:t>
            </a:r>
            <a:r>
              <a:rPr lang="en-US" sz="2000" dirty="0">
                <a:latin typeface="Calibri" panose="020F0502020204030204" pitchFamily="34" charset="0"/>
              </a:rPr>
              <a:t>Google Maps </a:t>
            </a:r>
            <a:endParaRPr lang="ru-RU" sz="2000" dirty="0" smtClean="0">
              <a:latin typeface="Calibri" panose="020F0502020204030204" pitchFamily="34" charset="0"/>
            </a:endParaRPr>
          </a:p>
          <a:p>
            <a:pPr marL="519112" lvl="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группировка объектов по категориям </a:t>
            </a:r>
            <a:endParaRPr lang="ru-RU" sz="2000" dirty="0" smtClean="0">
              <a:latin typeface="Calibri" panose="020F0502020204030204" pitchFamily="34" charset="0"/>
            </a:endParaRPr>
          </a:p>
          <a:p>
            <a:pPr marL="519112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список объектов</a:t>
            </a:r>
          </a:p>
          <a:p>
            <a:pPr marL="519112" lvl="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поиск объектов по их </a:t>
            </a:r>
            <a:r>
              <a:rPr lang="ru-RU" sz="2000" dirty="0" smtClean="0">
                <a:latin typeface="Calibri" panose="020F0502020204030204" pitchFamily="34" charset="0"/>
              </a:rPr>
              <a:t>названию</a:t>
            </a:r>
          </a:p>
          <a:p>
            <a:pPr marL="519112" lvl="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детальная информация об объекте </a:t>
            </a:r>
          </a:p>
          <a:p>
            <a:pPr marL="519112" lvl="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прокладка маршрута до объекта</a:t>
            </a:r>
          </a:p>
          <a:p>
            <a:pPr marL="176212" lvl="0">
              <a:spcAft>
                <a:spcPts val="600"/>
              </a:spcAft>
              <a:buClr>
                <a:srgbClr val="C00000"/>
              </a:buClr>
            </a:pPr>
            <a:r>
              <a:rPr lang="ru-RU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Карта маршрутов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914400" y="247650"/>
            <a:ext cx="6071800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>
              <a:lnSpc>
                <a:spcPct val="90000"/>
              </a:lnSpc>
            </a:pPr>
            <a:r>
              <a:rPr lang="ru-RU" sz="2800" dirty="0" smtClean="0">
                <a:latin typeface="Calibri" pitchFamily="34" charset="0"/>
              </a:rPr>
              <a:t>Интерактивная карта</a:t>
            </a:r>
            <a:endParaRPr lang="en-US" sz="2800" b="1" dirty="0">
              <a:latin typeface="Verdana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2" y="116681"/>
            <a:ext cx="7524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Надежда\Downloads\ipad2 (1)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" r="5312"/>
          <a:stretch/>
        </p:blipFill>
        <p:spPr bwMode="auto">
          <a:xfrm>
            <a:off x="461769" y="1031876"/>
            <a:ext cx="4584358" cy="446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5" y="1196752"/>
            <a:ext cx="4710877" cy="4071568"/>
          </a:xfrm>
          <a:prstGeom prst="rect">
            <a:avLst/>
          </a:prstGeom>
        </p:spPr>
      </p:pic>
      <p:pic>
        <p:nvPicPr>
          <p:cNvPr id="16" name="Picture 4" descr="C:\Users\Надежда\Downloads\3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2" y="1008053"/>
            <a:ext cx="5192007" cy="448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8524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2" descr="C:\Users\Natalia\Documents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75917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76896" y="222251"/>
            <a:ext cx="6933505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endParaRPr lang="en-US" sz="2800" b="1" dirty="0">
              <a:latin typeface="Verdana" pitchFamily="34" charset="0"/>
            </a:endParaRPr>
          </a:p>
        </p:txBody>
      </p:sp>
      <p:pic>
        <p:nvPicPr>
          <p:cNvPr id="26626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650" y="1149352"/>
            <a:ext cx="8915400" cy="1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3051" y="21167"/>
            <a:ext cx="251936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91201" y="1397000"/>
            <a:ext cx="2971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Доступность с мобильных устройств:</a:t>
            </a:r>
            <a:br>
              <a:rPr lang="ru-RU" sz="2400" dirty="0" smtClean="0"/>
            </a:br>
            <a:endParaRPr lang="ru-RU" sz="2400" dirty="0" smtClean="0"/>
          </a:p>
          <a:p>
            <a:pPr marL="555625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b="0" dirty="0" smtClean="0"/>
              <a:t> </a:t>
            </a:r>
            <a:r>
              <a:rPr lang="ru-RU" sz="2400" dirty="0" smtClean="0"/>
              <a:t>Шаблон  для мобильной версии сайта</a:t>
            </a:r>
            <a:br>
              <a:rPr lang="ru-RU" sz="2400" dirty="0" smtClean="0"/>
            </a:br>
            <a:endParaRPr lang="ru-RU" sz="2400" dirty="0"/>
          </a:p>
          <a:p>
            <a:pPr marL="555625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dirty="0" smtClean="0"/>
              <a:t> Шаблон для мобильного приложения</a:t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6" y="1397000"/>
            <a:ext cx="2017059" cy="3976216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14400" y="330200"/>
            <a:ext cx="6071800" cy="8382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>
              <a:lnSpc>
                <a:spcPct val="90000"/>
              </a:lnSpc>
            </a:pPr>
            <a:r>
              <a:rPr lang="ru-RU" sz="3200" dirty="0" smtClean="0">
                <a:latin typeface="Calibri" pitchFamily="34" charset="0"/>
              </a:rPr>
              <a:t>Мобильная карта</a:t>
            </a:r>
            <a:endParaRPr lang="en-US" sz="3200" b="1" dirty="0">
              <a:latin typeface="Verdana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3" y="155575"/>
            <a:ext cx="752475" cy="75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Надежда\Downloads\iphone_2 (1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042" y="1723542"/>
            <a:ext cx="2013159" cy="372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42" y="1723544"/>
            <a:ext cx="2013159" cy="37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589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600200" y="2362200"/>
            <a:ext cx="5791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2000">
              <a:latin typeface="Verdana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5746" y="4437112"/>
            <a:ext cx="8225207" cy="55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68288">
              <a:spcBef>
                <a:spcPct val="15000"/>
              </a:spcBef>
              <a:spcAft>
                <a:spcPct val="15000"/>
              </a:spcAft>
              <a:buClr>
                <a:srgbClr val="FF9900"/>
              </a:buClr>
              <a:buSzPct val="150000"/>
              <a:defRPr/>
            </a:pPr>
            <a:endParaRPr lang="ru-RU" sz="1400" dirty="0" smtClean="0"/>
          </a:p>
          <a:p>
            <a:endParaRPr lang="ru-RU" sz="140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30363" y="116632"/>
            <a:ext cx="5853113" cy="838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8287" lvl="0" algn="l">
              <a:buClr>
                <a:srgbClr val="C00000"/>
              </a:buClr>
              <a:tabLst>
                <a:tab pos="442913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cs typeface="Calibri"/>
              </a:rPr>
              <a:t> </a:t>
            </a:r>
            <a:r>
              <a:rPr lang="ru-RU" sz="2400" b="1" dirty="0"/>
              <a:t>Управление картой (</a:t>
            </a:r>
            <a:r>
              <a:rPr lang="en-US" sz="2400" b="1" dirty="0"/>
              <a:t>API)</a:t>
            </a:r>
            <a:r>
              <a:rPr lang="ru-RU" sz="2400" b="1" dirty="0"/>
              <a:t> </a:t>
            </a:r>
          </a:p>
        </p:txBody>
      </p:sp>
      <p:pic>
        <p:nvPicPr>
          <p:cNvPr id="3079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9" y="-44449"/>
            <a:ext cx="3063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033685"/>
            <a:ext cx="8915400" cy="1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609576" y="3924872"/>
            <a:ext cx="74254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Calibri" pitchFamily="34" charset="0"/>
              <a:cs typeface="Calibri"/>
            </a:endParaRPr>
          </a:p>
          <a:p>
            <a:endParaRPr lang="ru-RU" b="0" dirty="0">
              <a:solidFill>
                <a:srgbClr val="000000"/>
              </a:solidFill>
              <a:latin typeface="Calibri" pitchFamily="34" charset="0"/>
              <a:cs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392382"/>
            <a:ext cx="70678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 smtClean="0"/>
              <a:t>Поддержка  </a:t>
            </a:r>
            <a:r>
              <a:rPr lang="ru-RU" sz="2000" dirty="0" err="1" smtClean="0"/>
              <a:t>Яндекс.Карты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 err="1"/>
              <a:t>Google</a:t>
            </a:r>
            <a:r>
              <a:rPr lang="ru-RU" sz="2000" dirty="0"/>
              <a:t> </a:t>
            </a:r>
            <a:r>
              <a:rPr lang="ru-RU" sz="2000" dirty="0" err="1"/>
              <a:t>Maps</a:t>
            </a:r>
            <a:r>
              <a:rPr lang="ru-RU" sz="2000" dirty="0"/>
              <a:t> </a:t>
            </a:r>
            <a:endParaRPr lang="ru-RU" sz="2000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 smtClean="0"/>
              <a:t>Единый источник данных и </a:t>
            </a:r>
            <a:r>
              <a:rPr lang="ru-RU" sz="2000" dirty="0"/>
              <a:t>для мобильной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для десктоп версии</a:t>
            </a:r>
            <a:endParaRPr lang="ru-RU" sz="2000" dirty="0"/>
          </a:p>
          <a:p>
            <a:pPr lvl="0">
              <a:buClr>
                <a:srgbClr val="C00000"/>
              </a:buClr>
            </a:pPr>
            <a:endParaRPr lang="ru-RU" sz="2000" dirty="0" smtClean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 err="1" smtClean="0"/>
              <a:t>Кастомизация</a:t>
            </a:r>
            <a:r>
              <a:rPr lang="ru-RU" sz="2000" dirty="0" smtClean="0"/>
              <a:t> внешнего вида (задание </a:t>
            </a:r>
            <a:r>
              <a:rPr lang="ru-RU" sz="2000" dirty="0"/>
              <a:t>пользовательских </a:t>
            </a:r>
            <a:r>
              <a:rPr lang="ru-RU" sz="2000" dirty="0" smtClean="0"/>
              <a:t>маркеров, изменение высоты </a:t>
            </a:r>
            <a:r>
              <a:rPr lang="ru-RU" sz="2000" dirty="0"/>
              <a:t>карты, </a:t>
            </a:r>
            <a:r>
              <a:rPr lang="ru-RU" sz="2000" dirty="0" smtClean="0"/>
              <a:t>цвета </a:t>
            </a:r>
            <a:r>
              <a:rPr lang="ru-RU" sz="2000" dirty="0"/>
              <a:t>линий </a:t>
            </a:r>
            <a:r>
              <a:rPr lang="ru-RU" sz="2000" dirty="0" smtClean="0"/>
              <a:t>, текст сообщений и </a:t>
            </a:r>
            <a:r>
              <a:rPr lang="ru-RU" sz="2000" dirty="0" err="1" smtClean="0"/>
              <a:t>т.п</a:t>
            </a:r>
            <a:r>
              <a:rPr lang="ru-RU" sz="2000" dirty="0" smtClean="0"/>
              <a:t>):</a:t>
            </a:r>
          </a:p>
          <a:p>
            <a:pPr marL="285750" lvl="0" indent="244475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через интерфейс </a:t>
            </a:r>
            <a:r>
              <a:rPr lang="ru-RU" sz="2000" dirty="0" smtClean="0"/>
              <a:t>административной панели 1С-Битрикс</a:t>
            </a:r>
          </a:p>
          <a:p>
            <a:pPr marL="285750" lvl="0" indent="244475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Через настройки компонента</a:t>
            </a:r>
          </a:p>
          <a:p>
            <a:pPr marL="285750" lvl="0" indent="244475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с  помощью настройки  параметров и </a:t>
            </a:r>
            <a:r>
              <a:rPr lang="en-US" sz="2000" dirty="0"/>
              <a:t>CSS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</a:t>
            </a:r>
            <a:endParaRPr lang="ru-RU" sz="2000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Настройка маршрутов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Совершено разные  </a:t>
            </a:r>
            <a:r>
              <a:rPr lang="ru-RU" sz="2000" dirty="0" err="1"/>
              <a:t>интерфесйсные</a:t>
            </a:r>
            <a:r>
              <a:rPr lang="ru-RU" sz="2000" dirty="0"/>
              <a:t> подходы для десктоп и мобильной </a:t>
            </a:r>
            <a:r>
              <a:rPr lang="ru-RU" sz="2000" dirty="0" smtClean="0"/>
              <a:t>версии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Защита модуля от воздействия некачественного кода шаблонов сайта</a:t>
            </a:r>
            <a:endParaRPr lang="ru-RU" sz="2000" dirty="0" smtClean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Защита от ввода некорректных </a:t>
            </a:r>
            <a:r>
              <a:rPr lang="ru-RU" sz="2000" dirty="0" smtClean="0"/>
              <a:t>данных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850" y="1247980"/>
            <a:ext cx="2781103" cy="1300822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3" y="155575"/>
            <a:ext cx="752475" cy="75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6598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Natalia\Downloads\9560810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79" y="11875"/>
            <a:ext cx="4555587" cy="683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7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9" y="6393874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1383" y="3106520"/>
            <a:ext cx="3078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3600" dirty="0" smtClean="0">
                <a:hlinkClick r:id="rId4"/>
              </a:rPr>
              <a:t>ns@1c-bitrix.ru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05626" y="980728"/>
            <a:ext cx="56637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Спасибо за внимание!</a:t>
            </a:r>
          </a:p>
          <a:p>
            <a:r>
              <a:rPr lang="ru-RU" sz="4400" b="1" dirty="0" smtClean="0">
                <a:solidFill>
                  <a:srgbClr val="C00000"/>
                </a:solidFill>
              </a:rPr>
              <a:t>Вопросы?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12" name="Picture 2" descr="C:\Users\Natalia\Documents\Для презентаций\stickers-bullet\sticker-lef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" y="11273"/>
            <a:ext cx="3063298" cy="107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9424" y="2568138"/>
            <a:ext cx="3653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Надежда Шикина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7108" y="572703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dirty="0" smtClean="0">
                <a:hlinkClick r:id="rId6"/>
              </a:rPr>
              <a:t>http://marketplace.1c-bitrix.ru/solutions/bitrix.map/?sphrase_id=3134763</a:t>
            </a:r>
            <a:r>
              <a:rPr lang="en-US" b="0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83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274</Words>
  <Application>Microsoft Office PowerPoint</Application>
  <PresentationFormat>Экран (4:3)</PresentationFormat>
  <Paragraphs>75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Надежда</cp:lastModifiedBy>
  <cp:revision>28</cp:revision>
  <dcterms:created xsi:type="dcterms:W3CDTF">2014-05-15T11:50:01Z</dcterms:created>
  <dcterms:modified xsi:type="dcterms:W3CDTF">2014-06-18T06:46:43Z</dcterms:modified>
</cp:coreProperties>
</file>