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77" r:id="rId2"/>
    <p:sldMasterId id="2147483826" r:id="rId3"/>
    <p:sldMasterId id="2147483831" r:id="rId4"/>
    <p:sldMasterId id="2147483852" r:id="rId5"/>
    <p:sldMasterId id="2147483880" r:id="rId6"/>
    <p:sldMasterId id="2147483868" r:id="rId7"/>
    <p:sldMasterId id="2147483892" r:id="rId8"/>
  </p:sldMasterIdLst>
  <p:notesMasterIdLst>
    <p:notesMasterId r:id="rId32"/>
  </p:notesMasterIdLst>
  <p:handoutMasterIdLst>
    <p:handoutMasterId r:id="rId33"/>
  </p:handoutMasterIdLst>
  <p:sldIdLst>
    <p:sldId id="403" r:id="rId9"/>
    <p:sldId id="618" r:id="rId10"/>
    <p:sldId id="619" r:id="rId11"/>
    <p:sldId id="611" r:id="rId12"/>
    <p:sldId id="520" r:id="rId13"/>
    <p:sldId id="612" r:id="rId14"/>
    <p:sldId id="480" r:id="rId15"/>
    <p:sldId id="605" r:id="rId16"/>
    <p:sldId id="613" r:id="rId17"/>
    <p:sldId id="606" r:id="rId18"/>
    <p:sldId id="616" r:id="rId19"/>
    <p:sldId id="621" r:id="rId20"/>
    <p:sldId id="624" r:id="rId21"/>
    <p:sldId id="622" r:id="rId22"/>
    <p:sldId id="623" r:id="rId23"/>
    <p:sldId id="625" r:id="rId24"/>
    <p:sldId id="615" r:id="rId25"/>
    <p:sldId id="614" r:id="rId26"/>
    <p:sldId id="607" r:id="rId27"/>
    <p:sldId id="620" r:id="rId28"/>
    <p:sldId id="609" r:id="rId29"/>
    <p:sldId id="610" r:id="rId30"/>
    <p:sldId id="608" r:id="rId31"/>
  </p:sldIdLst>
  <p:sldSz cx="9144000" cy="6858000" type="screen4x3"/>
  <p:notesSz cx="6858000" cy="9144000"/>
  <p:defaultTextStyle>
    <a:defPPr>
      <a:defRPr lang="ru-RU"/>
    </a:defPPr>
    <a:lvl1pPr marL="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4E4"/>
    <a:srgbClr val="8220A7"/>
    <a:srgbClr val="DBF4FF"/>
    <a:srgbClr val="90400B"/>
    <a:srgbClr val="370509"/>
    <a:srgbClr val="5C0A08"/>
    <a:srgbClr val="9C6E8B"/>
    <a:srgbClr val="710B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5408" autoAdjust="0"/>
  </p:normalViewPr>
  <p:slideViewPr>
    <p:cSldViewPr snapToGrid="0">
      <p:cViewPr>
        <p:scale>
          <a:sx n="70" d="100"/>
          <a:sy n="70" d="100"/>
        </p:scale>
        <p:origin x="-13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267A3-6C95-4A42-99C6-C90E8D6E177A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0A0264-CC54-F649-9C36-E1B441108C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6612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62EA1-87E9-4750-997D-ADE44F0522ED}" type="datetimeFigureOut">
              <a:rPr lang="ru-RU" smtClean="0"/>
              <a:pPr/>
              <a:t>18.06.2014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26347-9DB2-4361-9796-910523FE38F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9009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7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69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5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938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934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906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80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855" algn="l" defTabSz="91396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974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190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6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488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2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58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58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263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40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041400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2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900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28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19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1709766"/>
            <a:ext cx="7886700" cy="28622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90" y="4589470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6975" indent="0">
              <a:buNone/>
              <a:defRPr sz="2000"/>
            </a:lvl2pPr>
            <a:lvl3pPr marL="913969" indent="0">
              <a:buNone/>
              <a:defRPr sz="19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37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825625"/>
            <a:ext cx="38862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825625"/>
            <a:ext cx="38862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54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90" y="274639"/>
            <a:ext cx="7886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9" y="1489103"/>
            <a:ext cx="3867151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909" y="2193929"/>
            <a:ext cx="3867151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52" y="1489103"/>
            <a:ext cx="3868340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52" y="2193929"/>
            <a:ext cx="386834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392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322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578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73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413" y="987454"/>
            <a:ext cx="462915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101851"/>
            <a:ext cx="294917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620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457200"/>
            <a:ext cx="29491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413" y="987454"/>
            <a:ext cx="462915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3" y="2101851"/>
            <a:ext cx="294917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31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4" y="365154"/>
            <a:ext cx="1971675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49" y="365154"/>
            <a:ext cx="5800725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30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940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7" y="2402092"/>
            <a:ext cx="4567535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68003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56" y="2126528"/>
            <a:ext cx="4787792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5442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7" y="2402092"/>
            <a:ext cx="4567535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452553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56" y="2126528"/>
            <a:ext cx="4787792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648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2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28672" y="6356361"/>
            <a:ext cx="245745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486153" y="6356361"/>
            <a:ext cx="21717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057922" y="6356361"/>
            <a:ext cx="245745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0"/>
            <a:ext cx="7886700" cy="28622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6975" indent="0">
              <a:buNone/>
              <a:defRPr sz="2000"/>
            </a:lvl2pPr>
            <a:lvl3pPr marL="913969" indent="0">
              <a:buNone/>
              <a:defRPr sz="1900"/>
            </a:lvl3pPr>
            <a:lvl4pPr marL="1370954" indent="0">
              <a:buNone/>
              <a:defRPr sz="1600"/>
            </a:lvl4pPr>
            <a:lvl5pPr marL="1827938" indent="0">
              <a:buNone/>
              <a:defRPr sz="1600"/>
            </a:lvl5pPr>
            <a:lvl6pPr marL="2284934" indent="0">
              <a:buNone/>
              <a:defRPr sz="1600"/>
            </a:lvl6pPr>
            <a:lvl7pPr marL="2741906" indent="0">
              <a:buNone/>
              <a:defRPr sz="1600"/>
            </a:lvl7pPr>
            <a:lvl8pPr marL="3198880" indent="0">
              <a:buNone/>
              <a:defRPr sz="1600"/>
            </a:lvl8pPr>
            <a:lvl9pPr marL="36558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3185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3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72" y="6356361"/>
            <a:ext cx="2457451" cy="365125"/>
          </a:xfrm>
          <a:prstGeom prst="rect">
            <a:avLst/>
          </a:prstGeom>
        </p:spPr>
        <p:txBody>
          <a:bodyPr/>
          <a:lstStyle/>
          <a:p>
            <a:fld id="{E983B376-6977-4220-8A25-B94D23767643}" type="datetimeFigureOut">
              <a:rPr lang="ru-RU" smtClean="0"/>
              <a:pPr/>
              <a:t>18.06.2014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3" y="635636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22" y="6356361"/>
            <a:ext cx="2457451" cy="365125"/>
          </a:xfrm>
          <a:prstGeom prst="rect">
            <a:avLst/>
          </a:prstGeom>
        </p:spPr>
        <p:txBody>
          <a:bodyPr/>
          <a:lstStyle/>
          <a:p>
            <a:fld id="{C3380DA2-E3B5-4A6E-8BFD-A4B8EEEA22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862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4" y="760140"/>
            <a:ext cx="215652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8382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щий, EN, без привязки к сервис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Textbook New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Textbook New Light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4" y="644346"/>
            <a:ext cx="2233540" cy="9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92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, Контур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8" name="Изображение 7" descr="Logo-Contour-Service-Large_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4" y="541072"/>
            <a:ext cx="3877949" cy="161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058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1" y="538268"/>
            <a:ext cx="3895272" cy="16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5873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Contour-Service-Large_0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37" y="534104"/>
            <a:ext cx="3957073" cy="1621751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600947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ис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22" y="532621"/>
            <a:ext cx="3973982" cy="162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6978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0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" y="636798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50638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кс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0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3" y="636798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10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0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33" y="615130"/>
            <a:ext cx="3940118" cy="151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0303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071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р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09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30" y="614191"/>
            <a:ext cx="3957251" cy="152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192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2" y="631146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197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р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2" y="631146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697223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Contour-Service-Large_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6" y="631146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8388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вос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Service-Large_1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26" y="631146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3820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630904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779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етр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6" name="Изображение 5" descr="Logo-Service-Large_14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65" y="630904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56416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98668" y="1684135"/>
            <a:ext cx="154537" cy="631233"/>
          </a:xfrm>
          <a:prstGeom prst="rect">
            <a:avLst/>
          </a:prstGeom>
          <a:noFill/>
        </p:spPr>
        <p:txBody>
          <a:bodyPr wrap="none" lIns="76489" tIns="38244" rIns="76489" bIns="38244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6" name="Изображение 5" descr="Logo-Contour-Service-Large_1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630904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1303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ч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Logo-Service-Large_18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0" y="630904"/>
            <a:ext cx="3877949" cy="1518863"/>
          </a:xfrm>
          <a:prstGeom prst="rect">
            <a:avLst/>
          </a:prstGeom>
        </p:spPr>
      </p:pic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198668" y="1684135"/>
            <a:ext cx="154537" cy="631233"/>
          </a:xfrm>
          <a:prstGeom prst="rect">
            <a:avLst/>
          </a:prstGeom>
          <a:noFill/>
        </p:spPr>
        <p:txBody>
          <a:bodyPr wrap="none" lIns="76489" tIns="38244" rIns="76489" bIns="38244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 dirty="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091224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56" y="2126528"/>
            <a:ext cx="4787792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177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74639"/>
            <a:ext cx="7886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1489106"/>
            <a:ext cx="3867150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888" y="2193929"/>
            <a:ext cx="386715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2249" y="1489106"/>
            <a:ext cx="3868340" cy="64135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900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249" y="2193929"/>
            <a:ext cx="386834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1920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66883" y="92668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66658" y="1565098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65649" y="2598262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65649" y="298769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665649" y="3371732"/>
            <a:ext cx="3087439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621662" y="4959260"/>
            <a:ext cx="6131424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65649" y="2205759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6" y="760140"/>
            <a:ext cx="215652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425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2" y="273629"/>
            <a:ext cx="8226720" cy="114348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628672" y="6356361"/>
            <a:ext cx="245745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486153" y="6356361"/>
            <a:ext cx="21717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057922" y="6356361"/>
            <a:ext cx="245745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29BFB-A025-46EA-9B5E-4F7A80DD6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236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3" y="1825625"/>
            <a:ext cx="78867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72" y="6356361"/>
            <a:ext cx="2457451" cy="365125"/>
          </a:xfrm>
          <a:prstGeom prst="rect">
            <a:avLst/>
          </a:prstGeom>
        </p:spPr>
        <p:txBody>
          <a:bodyPr/>
          <a:lstStyle/>
          <a:p>
            <a:fld id="{E983B376-6977-4220-8A25-B94D23767643}" type="datetimeFigureOut">
              <a:rPr lang="ru-RU" smtClean="0"/>
              <a:pPr/>
              <a:t>18.06.2014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86153" y="6356361"/>
            <a:ext cx="21717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22" y="6356361"/>
            <a:ext cx="2457451" cy="365125"/>
          </a:xfrm>
          <a:prstGeom prst="rect">
            <a:avLst/>
          </a:prstGeom>
        </p:spPr>
        <p:txBody>
          <a:bodyPr/>
          <a:lstStyle/>
          <a:p>
            <a:fld id="{C3380DA2-E3B5-4A6E-8BFD-A4B8EEEA22A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862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ажная мыс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sz="quarter" idx="10" hasCustomPrompt="1"/>
          </p:nvPr>
        </p:nvSpPr>
        <p:spPr>
          <a:xfrm>
            <a:off x="667295" y="2429991"/>
            <a:ext cx="8200801" cy="2294930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5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Важная информация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363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лин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38486" y="1373296"/>
            <a:ext cx="8217545" cy="487717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Clr>
                <a:srgbClr val="FF0000"/>
              </a:buClr>
              <a:buFont typeface="+mj-lt"/>
              <a:buNone/>
              <a:defRPr sz="22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Длинный текст</a:t>
            </a:r>
          </a:p>
        </p:txBody>
      </p:sp>
    </p:spTree>
    <p:extLst>
      <p:ext uri="{BB962C8B-B14F-4D97-AF65-F5344CB8AC3E}">
        <p14:creationId xmlns:p14="http://schemas.microsoft.com/office/powerpoint/2010/main" val="11579872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638486" y="1254621"/>
            <a:ext cx="8217545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buClr>
                <a:srgbClr val="FF0000"/>
              </a:buClr>
              <a:buFont typeface="+mj-lt"/>
              <a:buNone/>
              <a:defRPr sz="36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Textbook New"/>
                <a:cs typeface="Textbook New"/>
              </a:defRPr>
            </a:lvl2pPr>
          </a:lstStyle>
          <a:p>
            <a:pPr lvl="0"/>
            <a:r>
              <a:rPr lang="ru-RU" dirty="0" smtClean="0"/>
              <a:t>Надпись 1</a:t>
            </a:r>
          </a:p>
        </p:txBody>
      </p:sp>
    </p:spTree>
    <p:extLst>
      <p:ext uri="{BB962C8B-B14F-4D97-AF65-F5344CB8AC3E}">
        <p14:creationId xmlns:p14="http://schemas.microsoft.com/office/powerpoint/2010/main" val="3518133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уллет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401114" y="1254621"/>
            <a:ext cx="8217545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>
              <a:buClr>
                <a:srgbClr val="FF0000"/>
              </a:buClr>
              <a:defRPr sz="3600" baseline="0">
                <a:latin typeface="Arial"/>
                <a:cs typeface="Arial"/>
              </a:defRPr>
            </a:lvl1pPr>
            <a:lvl2pPr marL="531127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  <a:endParaRPr lang="en-US" dirty="0" smtClean="0"/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1976080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уме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 hasCustomPrompt="1"/>
          </p:nvPr>
        </p:nvSpPr>
        <p:spPr>
          <a:xfrm>
            <a:off x="282428" y="1254621"/>
            <a:ext cx="8217545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18672" indent="-424895">
              <a:buClr>
                <a:srgbClr val="FF0000"/>
              </a:buClr>
              <a:buFont typeface="+mj-lt"/>
              <a:buAutoNum type="arabicPeriod"/>
              <a:defRPr sz="3600" baseline="0">
                <a:latin typeface="Arial"/>
                <a:cs typeface="Arial"/>
              </a:defRPr>
            </a:lvl1pPr>
            <a:lvl2pPr marL="722328" indent="-265556">
              <a:spcBef>
                <a:spcPts val="0"/>
              </a:spcBef>
              <a:buClr>
                <a:schemeClr val="tx1"/>
              </a:buClr>
              <a:defRPr sz="2200" baseline="0">
                <a:latin typeface="Arial"/>
                <a:cs typeface="Arial"/>
              </a:defRPr>
            </a:lvl2pPr>
          </a:lstStyle>
          <a:p>
            <a:pPr lvl="0"/>
            <a:r>
              <a:rPr lang="ru-RU" dirty="0" smtClean="0"/>
              <a:t>Уровень один</a:t>
            </a:r>
          </a:p>
          <a:p>
            <a:pPr lvl="1"/>
            <a:r>
              <a:rPr lang="ru-RU" dirty="0" smtClean="0"/>
              <a:t>Уровень два </a:t>
            </a:r>
          </a:p>
        </p:txBody>
      </p:sp>
    </p:spTree>
    <p:extLst>
      <p:ext uri="{BB962C8B-B14F-4D97-AF65-F5344CB8AC3E}">
        <p14:creationId xmlns:p14="http://schemas.microsoft.com/office/powerpoint/2010/main" val="229889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ко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0" hasCustomPrompt="1"/>
          </p:nvPr>
        </p:nvSpPr>
        <p:spPr>
          <a:xfrm>
            <a:off x="654370" y="966393"/>
            <a:ext cx="8236520" cy="2158336"/>
          </a:xfrm>
          <a:prstGeom prst="rect">
            <a:avLst/>
          </a:prstGeom>
        </p:spPr>
        <p:txBody>
          <a:bodyPr vert="horz" lIns="76480" tIns="38239" rIns="76480" bIns="38239" anchor="b" anchorCtr="0"/>
          <a:lstStyle>
            <a:lvl1pPr marL="0" indent="0">
              <a:spcBef>
                <a:spcPts val="0"/>
              </a:spcBef>
              <a:buNone/>
              <a:defRPr sz="20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Текст перед кодом. Код можно писать так: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734467" y="3243978"/>
            <a:ext cx="8167316" cy="3046069"/>
          </a:xfrm>
          <a:prstGeom prst="rect">
            <a:avLst/>
          </a:prstGeom>
          <a:solidFill>
            <a:srgbClr val="353535"/>
          </a:solidFill>
        </p:spPr>
        <p:txBody>
          <a:bodyPr vert="horz" lIns="212451" tIns="212451" rIns="212451" bIns="212451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Courier"/>
                <a:cs typeface="Courier"/>
              </a:defRPr>
            </a:lvl1pPr>
          </a:lstStyle>
          <a:p>
            <a:pPr algn="l"/>
            <a:r>
              <a:rPr lang="en-US" sz="20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self.rsp.removeHeader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"Transfer-Encoding"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  <a:endParaRPr lang="en-US" sz="2000" dirty="0" smtClean="0">
              <a:solidFill>
                <a:srgbClr val="A5C261"/>
              </a:solidFill>
              <a:latin typeface="Courier"/>
              <a:ea typeface="Arial" charset="0"/>
              <a:cs typeface="Monaco" charset="0"/>
              <a:sym typeface="Menlo Regular" charset="0"/>
            </a:endParaRPr>
          </a:p>
          <a:p>
            <a:pPr algn="l"/>
            <a:r>
              <a:rPr lang="en-US" sz="2000" dirty="0" err="1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self.rsp.setHeader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(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"Content-Type"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,</a:t>
            </a:r>
            <a:r>
              <a:rPr lang="en-US" sz="2000" dirty="0" smtClean="0">
                <a:solidFill>
                  <a:srgbClr val="A5C261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 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"application/</a:t>
            </a:r>
            <a:r>
              <a:rPr lang="en-US" sz="2000" dirty="0" err="1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json</a:t>
            </a:r>
            <a:r>
              <a:rPr lang="en-US" sz="2000" dirty="0" smtClean="0">
                <a:solidFill>
                  <a:srgbClr val="FF2712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"</a:t>
            </a:r>
            <a:r>
              <a:rPr lang="en-US" sz="2000" dirty="0" smtClean="0">
                <a:solidFill>
                  <a:srgbClr val="FFFFFF"/>
                </a:solidFill>
                <a:latin typeface="Courier"/>
                <a:ea typeface="Arial" charset="0"/>
                <a:cs typeface="Menlo Regular" charset="0"/>
                <a:sym typeface="Menlo Regular" charset="0"/>
              </a:rPr>
              <a:t>);</a:t>
            </a:r>
          </a:p>
        </p:txBody>
      </p:sp>
      <p:sp>
        <p:nvSpPr>
          <p:cNvPr id="1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4719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с горизонтальной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054328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l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Место для фотографии или иллюстрации.</a:t>
            </a:r>
            <a:r>
              <a:rPr lang="en-US" dirty="0" smtClean="0"/>
              <a:t> </a:t>
            </a:r>
            <a:r>
              <a:rPr lang="ru-RU" dirty="0" smtClean="0"/>
              <a:t>Следите за разрешением картинки: в данном случае оно должно быть 1024х</a:t>
            </a:r>
            <a:r>
              <a:rPr lang="en-US" dirty="0" smtClean="0"/>
              <a:t>678 (</a:t>
            </a:r>
            <a:r>
              <a:rPr lang="ru-RU" dirty="0" smtClean="0"/>
              <a:t>и это не опечатка</a:t>
            </a:r>
            <a:r>
              <a:rPr lang="en-US" dirty="0" smtClean="0"/>
              <a:t>)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054328"/>
            <a:ext cx="9144000" cy="803672"/>
          </a:xfrm>
          <a:prstGeom prst="rect">
            <a:avLst/>
          </a:prstGeom>
          <a:noFill/>
        </p:spPr>
        <p:txBody>
          <a:bodyPr vert="horz" lIns="76480" tIns="38239" rIns="76480" bIns="38239" anchor="ctr" anchorCtr="1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 к рисунку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0903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228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4200" baseline="0">
                <a:solidFill>
                  <a:srgbClr val="808080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(не длинней одной строки)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13589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689468" y="661217"/>
            <a:ext cx="7805277" cy="3260654"/>
          </a:xfrm>
          <a:prstGeom prst="rect">
            <a:avLst/>
          </a:prstGeom>
        </p:spPr>
        <p:txBody>
          <a:bodyPr vert="horz" lIns="76480" tIns="38239" rIns="76480" bIns="38239" anchor="b" anchorCtr="0"/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8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Цитата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1" hasCustomPrompt="1"/>
          </p:nvPr>
        </p:nvSpPr>
        <p:spPr>
          <a:xfrm>
            <a:off x="694483" y="4323368"/>
            <a:ext cx="5030852" cy="350490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>
              <a:spcBef>
                <a:spcPts val="0"/>
              </a:spcBef>
              <a:buNone/>
              <a:defRPr sz="20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Автор цитаты</a:t>
            </a:r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2" hasCustomPrompt="1"/>
          </p:nvPr>
        </p:nvSpPr>
        <p:spPr>
          <a:xfrm>
            <a:off x="731174" y="5267638"/>
            <a:ext cx="839391" cy="839391"/>
          </a:xfrm>
          <a:prstGeom prst="rect">
            <a:avLst/>
          </a:prstGeom>
        </p:spPr>
        <p:txBody>
          <a:bodyPr vert="horz" lIns="0" tIns="0" rIns="0" bIns="0" anchor="ctr" anchorCtr="1"/>
          <a:lstStyle>
            <a:lvl1pPr marL="0" indent="0" algn="ctr">
              <a:spcBef>
                <a:spcPts val="0"/>
              </a:spcBef>
              <a:buNone/>
              <a:defRPr sz="1700">
                <a:latin typeface="Arial"/>
                <a:cs typeface="Arial"/>
              </a:defRPr>
            </a:lvl1pPr>
          </a:lstStyle>
          <a:p>
            <a:r>
              <a:rPr lang="en-US" dirty="0" smtClean="0"/>
              <a:t>QR-</a:t>
            </a:r>
            <a:r>
              <a:rPr lang="ru-RU" dirty="0" smtClean="0"/>
              <a:t>код </a:t>
            </a:r>
            <a:r>
              <a:rPr lang="ru-RU" dirty="0" err="1" smtClean="0"/>
              <a:t>пруфлинк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113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hone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81" y="-901898"/>
            <a:ext cx="4633391" cy="865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1062637" y="808139"/>
            <a:ext cx="3518297" cy="5277445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5200158" y="656068"/>
            <a:ext cx="3328541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16991809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driod, W7 и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2" hasCustomPrompt="1"/>
          </p:nvPr>
        </p:nvSpPr>
        <p:spPr>
          <a:xfrm>
            <a:off x="759027" y="-383977"/>
            <a:ext cx="4135517" cy="7625953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телефон сюда, вставьте скриншот на слайд и отправьте его назад. Совместите скриншот с экраном телефона.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5200158" y="656068"/>
            <a:ext cx="3328541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851391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вертик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76510" y="1259648"/>
            <a:ext cx="5631285" cy="433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514623" y="1124158"/>
            <a:ext cx="3455789" cy="4608612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1" hasCustomPrompt="1"/>
          </p:nvPr>
        </p:nvSpPr>
        <p:spPr>
          <a:xfrm>
            <a:off x="4832795" y="656068"/>
            <a:ext cx="3780649" cy="5656957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0" indent="0">
              <a:spcBef>
                <a:spcPts val="1841"/>
              </a:spcBef>
              <a:buNone/>
              <a:defRPr sz="28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Подпись</a:t>
            </a:r>
          </a:p>
        </p:txBody>
      </p:sp>
    </p:spTree>
    <p:extLst>
      <p:ext uri="{BB962C8B-B14F-4D97-AF65-F5344CB8AC3E}">
        <p14:creationId xmlns:p14="http://schemas.microsoft.com/office/powerpoint/2010/main" val="25296518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Pad и горизонтальный скриншо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5"/>
          <p:cNvSpPr>
            <a:spLocks noGrp="1"/>
          </p:cNvSpPr>
          <p:nvPr>
            <p:ph type="pic" sz="quarter" idx="10" hasCustomPrompt="1"/>
          </p:nvPr>
        </p:nvSpPr>
        <p:spPr>
          <a:xfrm>
            <a:off x="1777019" y="1332310"/>
            <a:ext cx="5591145" cy="4192220"/>
          </a:xfrm>
          <a:prstGeom prst="rect">
            <a:avLst/>
          </a:prstGeom>
        </p:spPr>
        <p:txBody>
          <a:bodyPr vert="horz" lIns="76480" tIns="38239" rIns="76480" bIns="38239" anchor="ctr" anchorCtr="1"/>
          <a:lstStyle>
            <a:lvl1pPr marL="0" indent="0" algn="ctr">
              <a:buNone/>
              <a:defRPr baseline="0">
                <a:latin typeface="Arial"/>
                <a:cs typeface="Arial"/>
              </a:defRPr>
            </a:lvl1pPr>
          </a:lstStyle>
          <a:p>
            <a:r>
              <a:rPr lang="ru-RU" dirty="0" smtClean="0"/>
              <a:t>Поместите сюда скриншот</a:t>
            </a:r>
            <a:endParaRPr lang="en-US" dirty="0" smtClean="0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397" y="796420"/>
            <a:ext cx="6831211" cy="5265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61915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7" y="2402092"/>
            <a:ext cx="4567535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111923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56" y="2126528"/>
            <a:ext cx="4787792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502074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9922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3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7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710" y="440690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7977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576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9150" y="1600205"/>
            <a:ext cx="40576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85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397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3979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3415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696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7049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450" y="273055"/>
            <a:ext cx="5111353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71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761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10943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440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579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5BE47A6E-093C-0D46-AFF5-991E81AB61FD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3D99F53-7711-C64B-A76D-BBDE9A6BC0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1642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66883" y="92668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66658" y="1565098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65649" y="2598262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65649" y="298769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665649" y="3371732"/>
            <a:ext cx="3087439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621662" y="4959260"/>
            <a:ext cx="6132660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65649" y="2205759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10" name="Изображение 9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14" y="644346"/>
            <a:ext cx="2233540" cy="96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75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1"/>
            <a:ext cx="2949178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217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/>
          <p:cNvSpPr>
            <a:spLocks noGrp="1"/>
          </p:cNvSpPr>
          <p:nvPr>
            <p:ph type="body" sz="quarter" idx="10" hasCustomPrompt="1"/>
          </p:nvPr>
        </p:nvSpPr>
        <p:spPr>
          <a:xfrm>
            <a:off x="3666883" y="92668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1" hasCustomPrompt="1"/>
          </p:nvPr>
        </p:nvSpPr>
        <p:spPr>
          <a:xfrm>
            <a:off x="3666658" y="1565098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17" name="Текст 12"/>
          <p:cNvSpPr>
            <a:spLocks noGrp="1"/>
          </p:cNvSpPr>
          <p:nvPr>
            <p:ph type="body" sz="quarter" idx="12" hasCustomPrompt="1"/>
          </p:nvPr>
        </p:nvSpPr>
        <p:spPr>
          <a:xfrm>
            <a:off x="3665649" y="2598262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Телефон</a:t>
            </a:r>
            <a:endParaRPr lang="ru-RU" dirty="0"/>
          </a:p>
        </p:txBody>
      </p:sp>
      <p:sp>
        <p:nvSpPr>
          <p:cNvPr id="18" name="Текст 12"/>
          <p:cNvSpPr>
            <a:spLocks noGrp="1"/>
          </p:cNvSpPr>
          <p:nvPr>
            <p:ph type="body" sz="quarter" idx="13" hasCustomPrompt="1"/>
          </p:nvPr>
        </p:nvSpPr>
        <p:spPr>
          <a:xfrm>
            <a:off x="3665649" y="2987694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u="none" baseline="0">
                <a:solidFill>
                  <a:srgbClr val="0080FF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 err="1" smtClean="0"/>
              <a:t>example@yandex.ru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 hasCustomPrompt="1"/>
          </p:nvPr>
        </p:nvSpPr>
        <p:spPr>
          <a:xfrm>
            <a:off x="3665649" y="3371732"/>
            <a:ext cx="3087439" cy="786929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2200" b="0" i="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Дополнительная информация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621662" y="4959260"/>
            <a:ext cx="6131424" cy="1276945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buNone/>
              <a:defRPr sz="96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Спасибо</a:t>
            </a:r>
            <a:endParaRPr lang="ru-RU" dirty="0"/>
          </a:p>
        </p:txBody>
      </p:sp>
      <p:sp>
        <p:nvSpPr>
          <p:cNvPr id="11" name="Текст 12"/>
          <p:cNvSpPr>
            <a:spLocks noGrp="1"/>
          </p:cNvSpPr>
          <p:nvPr>
            <p:ph type="body" sz="quarter" idx="16" hasCustomPrompt="1"/>
          </p:nvPr>
        </p:nvSpPr>
        <p:spPr>
          <a:xfrm>
            <a:off x="3665649" y="2205759"/>
            <a:ext cx="3087439" cy="383977"/>
          </a:xfrm>
          <a:prstGeom prst="rect">
            <a:avLst/>
          </a:prstGeom>
        </p:spPr>
        <p:txBody>
          <a:bodyPr vert="horz" lIns="76471" tIns="38234" rIns="76471" bIns="38234"/>
          <a:lstStyle>
            <a:lvl1pPr marL="0" indent="0">
              <a:spcBef>
                <a:spcPts val="0"/>
              </a:spcBef>
              <a:buNone/>
              <a:defRPr sz="22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Научная степень</a:t>
            </a:r>
            <a:endParaRPr lang="ru-RU" dirty="0"/>
          </a:p>
        </p:txBody>
      </p:sp>
      <p:pic>
        <p:nvPicPr>
          <p:cNvPr id="9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26" y="760140"/>
            <a:ext cx="215652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4250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87" y="2402092"/>
            <a:ext cx="4567535" cy="1813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66759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Нулевой слайд,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yandex_eng_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256" y="2126528"/>
            <a:ext cx="4787792" cy="20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4061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аркет, Контур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45290" y="5798095"/>
            <a:ext cx="5348696" cy="404068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buNone/>
              <a:defRPr sz="230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Имя Фамилия</a:t>
            </a:r>
            <a:endParaRPr lang="ru-RU" dirty="0"/>
          </a:p>
        </p:txBody>
      </p:sp>
      <p:sp>
        <p:nvSpPr>
          <p:cNvPr id="3" name="Текст 19"/>
          <p:cNvSpPr>
            <a:spLocks noGrp="1"/>
          </p:cNvSpPr>
          <p:nvPr>
            <p:ph type="body" sz="quarter" idx="12" hasCustomPrompt="1"/>
          </p:nvPr>
        </p:nvSpPr>
        <p:spPr>
          <a:xfrm>
            <a:off x="1138209" y="6134844"/>
            <a:ext cx="5275213" cy="383977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spcBef>
                <a:spcPts val="0"/>
              </a:spcBef>
              <a:buNone/>
              <a:defRPr sz="23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Должность</a:t>
            </a:r>
            <a:endParaRPr lang="ru-RU" dirty="0"/>
          </a:p>
        </p:txBody>
      </p:sp>
      <p:sp>
        <p:nvSpPr>
          <p:cNvPr id="5" name="Текст 13"/>
          <p:cNvSpPr>
            <a:spLocks noGrp="1"/>
          </p:cNvSpPr>
          <p:nvPr>
            <p:ph type="body" sz="quarter" idx="10" hasCustomPrompt="1"/>
          </p:nvPr>
        </p:nvSpPr>
        <p:spPr>
          <a:xfrm>
            <a:off x="1151306" y="2720207"/>
            <a:ext cx="5670353" cy="2379604"/>
          </a:xfrm>
          <a:prstGeom prst="rect">
            <a:avLst/>
          </a:prstGeom>
        </p:spPr>
        <p:txBody>
          <a:bodyPr vert="horz" lIns="76489" tIns="38244" rIns="76489" bIns="38244"/>
          <a:lstStyle>
            <a:lvl1pPr marL="0" indent="0">
              <a:lnSpc>
                <a:spcPct val="85000"/>
              </a:lnSpc>
              <a:spcBef>
                <a:spcPts val="0"/>
              </a:spcBef>
              <a:buNone/>
              <a:defRPr sz="6900" baseline="0">
                <a:latin typeface="Arial"/>
                <a:cs typeface="Arial"/>
              </a:defRPr>
            </a:lvl1pPr>
          </a:lstStyle>
          <a:p>
            <a:pPr lvl="0"/>
            <a:r>
              <a:rPr lang="ru-RU" dirty="0" smtClean="0"/>
              <a:t>Заголовок вашего слайда </a:t>
            </a:r>
            <a:r>
              <a:rPr lang="en-US" dirty="0" smtClean="0"/>
              <a:t>max</a:t>
            </a:r>
            <a:r>
              <a:rPr lang="ru-RU" dirty="0" smtClean="0"/>
              <a:t> три строки</a:t>
            </a:r>
            <a:endParaRPr lang="ru-RU" dirty="0"/>
          </a:p>
        </p:txBody>
      </p:sp>
      <p:pic>
        <p:nvPicPr>
          <p:cNvPr id="4" name="Изображение 3" descr="Logo-Contour-Service-Large_1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82" y="631146"/>
            <a:ext cx="3877949" cy="151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61973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4411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4808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710" y="4406905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710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58110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576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9150" y="1600205"/>
            <a:ext cx="40576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6546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39791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39791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628" y="1535113"/>
            <a:ext cx="404217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4628" y="2174875"/>
            <a:ext cx="404217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306103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920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5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01851"/>
            <a:ext cx="2949178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500"/>
            </a:lvl2pPr>
            <a:lvl3pPr marL="913969" indent="0">
              <a:buNone/>
              <a:defRPr sz="1200"/>
            </a:lvl3pPr>
            <a:lvl4pPr marL="1370954" indent="0">
              <a:buNone/>
              <a:defRPr sz="1100"/>
            </a:lvl4pPr>
            <a:lvl5pPr marL="1827938" indent="0">
              <a:buNone/>
              <a:defRPr sz="1100"/>
            </a:lvl5pPr>
            <a:lvl6pPr marL="2284934" indent="0">
              <a:buNone/>
              <a:defRPr sz="1100"/>
            </a:lvl6pPr>
            <a:lvl7pPr marL="2741906" indent="0">
              <a:buNone/>
              <a:defRPr sz="1100"/>
            </a:lvl7pPr>
            <a:lvl8pPr marL="3198880" indent="0">
              <a:buNone/>
              <a:defRPr sz="1100"/>
            </a:lvl8pPr>
            <a:lvl9pPr marL="365585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6030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3377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71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450" y="273055"/>
            <a:ext cx="5111353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710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320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1891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1891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1891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0099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46357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579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42EB2017-CB8D-6C45-9E36-3B6276EBE45F}" type="datetimeFigureOut">
              <a:rPr lang="ru-RU" smtClean="0"/>
              <a:pPr/>
              <a:t>18.06.2014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F26D75FB-FA4A-4142-A663-6AA5A14F6C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45745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0" y="6356361"/>
            <a:ext cx="21717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00" y="6356361"/>
            <a:ext cx="245745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31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39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3" y="365129"/>
            <a:ext cx="7886700" cy="1325563"/>
          </a:xfrm>
          <a:prstGeom prst="rect">
            <a:avLst/>
          </a:prstGeom>
        </p:spPr>
        <p:txBody>
          <a:bodyPr vert="horz" lIns="91402" tIns="45718" rIns="9140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3" y="1825625"/>
            <a:ext cx="7886700" cy="4351339"/>
          </a:xfrm>
          <a:prstGeom prst="rect">
            <a:avLst/>
          </a:prstGeom>
        </p:spPr>
        <p:txBody>
          <a:bodyPr vert="horz" lIns="91402" tIns="45718" rIns="9140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0" y="6356357"/>
            <a:ext cx="2457451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3B376-6977-4220-8A25-B94D23767643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18.06.2014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6153" y="6356357"/>
            <a:ext cx="2171700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57920" y="6356357"/>
            <a:ext cx="2457451" cy="365125"/>
          </a:xfrm>
          <a:prstGeom prst="rect">
            <a:avLst/>
          </a:prstGeom>
        </p:spPr>
        <p:txBody>
          <a:bodyPr vert="horz" lIns="91402" tIns="45718" rIns="9140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380DA2-E3B5-4A6E-8BFD-A4B8EEEA22A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0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904" r:id="rId12"/>
  </p:sldLayoutIdLst>
  <p:txStyles>
    <p:titleStyle>
      <a:lvl1pPr algn="l" defTabSz="91396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537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75" r:id="rId5"/>
    <p:sldLayoutId id="2147483876" r:id="rId6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250902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501807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752702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003608" algn="ctr" rtl="0" eaLnBrk="1" fontAlgn="base" hangingPunct="1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5090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501807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752702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003608" algn="ctr" rtl="0" eaLnBrk="1" fontAlgn="base" hangingPunct="1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ru-RU"/>
      </a:defPPr>
      <a:lvl1pPr marL="0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902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807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702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608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505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5411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6315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7211" algn="l" defTabSz="250902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4"/>
          <p:cNvSpPr>
            <a:spLocks/>
          </p:cNvSpPr>
          <p:nvPr/>
        </p:nvSpPr>
        <p:spPr bwMode="auto">
          <a:xfrm>
            <a:off x="-723305" y="-8930"/>
            <a:ext cx="9161859" cy="6875859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05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1" r:id="rId19"/>
    <p:sldLayoutId id="2147483874" r:id="rId20"/>
    <p:sldLayoutId id="2147483877" r:id="rId21"/>
    <p:sldLayoutId id="2147483878" r:id="rId22"/>
  </p:sldLayoutIdLst>
  <p:txStyles>
    <p:titleStyle>
      <a:lvl1pPr algn="ctr" defTabSz="382452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843" indent="-286843" algn="l" defTabSz="382452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492" indent="-239033" algn="l" defTabSz="382452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6138" indent="-191227" algn="l" defTabSz="38245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591" indent="-191227" algn="l" defTabSz="382452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1044" indent="-191227" algn="l" defTabSz="382452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503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953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8412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859" indent="-191227" algn="l" defTabSz="382452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452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908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360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817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2271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725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7181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9637" algn="l" defTabSz="3824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/>
          </p:cNvSpPr>
          <p:nvPr/>
        </p:nvSpPr>
        <p:spPr bwMode="auto">
          <a:xfrm>
            <a:off x="-44647" y="6286500"/>
            <a:ext cx="357188" cy="357188"/>
          </a:xfrm>
          <a:prstGeom prst="rightArrow">
            <a:avLst>
              <a:gd name="adj1" fmla="val 100000"/>
              <a:gd name="adj2" fmla="val 34005"/>
            </a:avLst>
          </a:prstGeom>
          <a:solidFill>
            <a:schemeClr val="bg1"/>
          </a:solidFill>
          <a:ln w="12700" cap="flat">
            <a:solidFill>
              <a:srgbClr val="80808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8011" y="6351387"/>
            <a:ext cx="162967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6480" tIns="38239" rIns="76480" bIns="38239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Arial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fld id="{6920D7D2-6446-914D-974B-EF68E8B45FF6}" type="slidenum">
              <a:rPr lang="en-US">
                <a:solidFill>
                  <a:prstClr val="black"/>
                </a:solidFill>
                <a:latin typeface="Arial"/>
                <a:cs typeface="Arial"/>
                <a:sym typeface="Textbook New" charset="0"/>
              </a:rPr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prstClr val="black"/>
              </a:solidFill>
              <a:latin typeface="Arial"/>
              <a:cs typeface="Arial"/>
              <a:sym typeface="Textbook Ne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07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</p:sldLayoutIdLst>
  <p:txStyles>
    <p:titleStyle>
      <a:lvl1pPr algn="ctr" defTabSz="382406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809" indent="-286809" algn="l" defTabSz="382406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417" indent="-239005" algn="l" defTabSz="382406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6023" indent="-191204" algn="l" defTabSz="38240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431" indent="-191204" algn="l" defTabSz="382406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38" indent="-191204" algn="l" defTabSz="382406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251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655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8068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469" indent="-191204" algn="l" defTabSz="382406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406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816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222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633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2042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45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86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9270" algn="l" defTabSz="38240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 userDrawn="1"/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8" name="Текст 3"/>
          <p:cNvSpPr txBox="1">
            <a:spLocks/>
          </p:cNvSpPr>
          <p:nvPr userDrawn="1"/>
        </p:nvSpPr>
        <p:spPr>
          <a:xfrm>
            <a:off x="401114" y="1254621"/>
            <a:ext cx="8217545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1127" indent="-265556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Уровень один</a:t>
            </a:r>
            <a:endParaRPr lang="en-US" smtClean="0"/>
          </a:p>
          <a:p>
            <a:pPr lvl="1"/>
            <a:r>
              <a:rPr lang="ru-RU" smtClean="0"/>
              <a:t>Уровень два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5023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/>
          <p:cNvSpPr>
            <a:spLocks/>
          </p:cNvSpPr>
          <p:nvPr/>
        </p:nvSpPr>
        <p:spPr bwMode="auto">
          <a:xfrm>
            <a:off x="-723305" y="-17847"/>
            <a:ext cx="9161859" cy="6875859"/>
          </a:xfrm>
          <a:prstGeom prst="rightArrow">
            <a:avLst>
              <a:gd name="adj1" fmla="val 100000"/>
              <a:gd name="adj2" fmla="val 28802"/>
            </a:avLst>
          </a:prstGeom>
          <a:noFill/>
          <a:ln w="12700" cap="flat">
            <a:solidFill>
              <a:srgbClr val="444444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12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</p:sldLayoutIdLst>
  <p:txStyles>
    <p:titleStyle>
      <a:lvl1pPr algn="ctr" defTabSz="382360" rtl="0" eaLnBrk="1" latinLnBrk="0" hangingPunct="1"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6775" indent="-286775" algn="l" defTabSz="382360" rtl="0" eaLnBrk="1" latinLnBrk="0" hangingPunct="1">
        <a:spcBef>
          <a:spcPct val="20000"/>
        </a:spcBef>
        <a:buFont typeface="Arial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1343" indent="-238976" algn="l" defTabSz="382360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5908" indent="-191181" algn="l" defTabSz="38236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8271" indent="-191181" algn="l" defTabSz="382360" rtl="0" eaLnBrk="1" latinLnBrk="0" hangingPunct="1">
        <a:spcBef>
          <a:spcPct val="20000"/>
        </a:spcBef>
        <a:buFont typeface="Arial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632" indent="-191181" algn="l" defTabSz="382360" rtl="0" eaLnBrk="1" latinLnBrk="0" hangingPunct="1">
        <a:spcBef>
          <a:spcPct val="20000"/>
        </a:spcBef>
        <a:buFont typeface="Arial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02999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485357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724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079" indent="-191181" algn="l" defTabSz="382360" rtl="0" eaLnBrk="1" latinLnBrk="0" hangingPunct="1">
        <a:spcBef>
          <a:spcPct val="20000"/>
        </a:spcBef>
        <a:buFont typeface="Arial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36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472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08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9450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11813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94175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76539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58904" algn="l" defTabSz="38236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 userDrawn="1"/>
        </p:nvSpPr>
        <p:spPr>
          <a:xfrm>
            <a:off x="639036" y="299246"/>
            <a:ext cx="8217545" cy="667494"/>
          </a:xfrm>
          <a:prstGeom prst="rect">
            <a:avLst/>
          </a:prstGeom>
        </p:spPr>
        <p:txBody>
          <a:bodyPr vert="horz" lIns="76480" tIns="38239" rIns="76480" bIns="38239"/>
          <a:lstStyle>
            <a:lvl1pPr marL="0" indent="0" algn="l" defTabSz="457200" rtl="0" eaLnBrk="1" latinLnBrk="0" hangingPunct="1">
              <a:spcBef>
                <a:spcPts val="0"/>
              </a:spcBef>
              <a:buFont typeface="Arial"/>
              <a:buNone/>
              <a:defRPr sz="4200" kern="1200" baseline="0">
                <a:solidFill>
                  <a:srgbClr val="808080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Заголовок (не длинней одной строки)</a:t>
            </a:r>
            <a:endParaRPr lang="ru-RU" dirty="0"/>
          </a:p>
        </p:txBody>
      </p:sp>
      <p:sp>
        <p:nvSpPr>
          <p:cNvPr id="8" name="Текст 3"/>
          <p:cNvSpPr txBox="1">
            <a:spLocks/>
          </p:cNvSpPr>
          <p:nvPr userDrawn="1"/>
        </p:nvSpPr>
        <p:spPr>
          <a:xfrm>
            <a:off x="401114" y="1254621"/>
            <a:ext cx="8217545" cy="5024108"/>
          </a:xfrm>
          <a:prstGeom prst="rect">
            <a:avLst/>
          </a:prstGeom>
        </p:spPr>
        <p:txBody>
          <a:bodyPr vert="horz" lIns="76480" tIns="38239" rIns="76480" bIns="38239" anchor="ctr" anchorCtr="0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F0000"/>
              </a:buClr>
              <a:buFont typeface="Arial"/>
              <a:buChar char="•"/>
              <a:defRPr sz="36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31127" indent="-265556" algn="l" defTabSz="457200" rtl="0" eaLnBrk="1" latinLnBrk="0" hangingPunct="1">
              <a:spcBef>
                <a:spcPts val="0"/>
              </a:spcBef>
              <a:buClr>
                <a:schemeClr val="tx1"/>
              </a:buClr>
              <a:buFont typeface="Arial"/>
              <a:buChar char="–"/>
              <a:defRPr sz="2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Уровень один</a:t>
            </a:r>
            <a:endParaRPr lang="en-US" smtClean="0"/>
          </a:p>
          <a:p>
            <a:pPr lvl="1"/>
            <a:r>
              <a:rPr lang="ru-RU" smtClean="0"/>
              <a:t>Уровень два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758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dev.1c-bitrix.ru/learning/course/index.php?COURSE_ID=43&amp;LESSON_ID=5353&amp;LESSON_PATH=3913.4609.4792.4793.53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phpcodechecker.com/" TargetMode="External"/><Relationship Id="rId7" Type="http://schemas.openxmlformats.org/officeDocument/2006/relationships/image" Target="../media/image39.jpeg"/><Relationship Id="rId2" Type="http://schemas.openxmlformats.org/officeDocument/2006/relationships/hyperlink" Target="http://validator.w3.org/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image" Target="../media/image42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24" y="1761438"/>
            <a:ext cx="9155431" cy="2116455"/>
          </a:xfrm>
          <a:prstGeom prst="rect">
            <a:avLst/>
          </a:prstGeom>
          <a:solidFill>
            <a:srgbClr val="326098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13477" y="2139725"/>
            <a:ext cx="8010659" cy="1323435"/>
          </a:xfrm>
          <a:prstGeom prst="rect">
            <a:avLst/>
          </a:prstGeom>
        </p:spPr>
        <p:txBody>
          <a:bodyPr wrap="square" lIns="91402" tIns="45718" rIns="91402" bIns="45718">
            <a:spAutoFit/>
          </a:bodyPr>
          <a:lstStyle/>
          <a:p>
            <a:pPr algn="r"/>
            <a:r>
              <a:rPr lang="ru-RU" sz="4000" dirty="0" smtClean="0"/>
              <a:t>Тестирование. Почему это необходимо?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5078792" y="4660001"/>
            <a:ext cx="3899573" cy="98197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</a:rPr>
              <a:t>Строкатый Олег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Руководитель отдела тестирования</a:t>
            </a:r>
          </a:p>
          <a:p>
            <a:r>
              <a:rPr lang="ru-RU" dirty="0" smtClean="0">
                <a:solidFill>
                  <a:srgbClr val="000000"/>
                </a:solidFill>
              </a:rPr>
              <a:t>1С-Битрикс</a:t>
            </a:r>
            <a:endParaRPr lang="ru-RU" dirty="0">
              <a:solidFill>
                <a:srgbClr val="000000"/>
              </a:solidFill>
            </a:endParaRPr>
          </a:p>
        </p:txBody>
      </p:sp>
      <p:pic>
        <p:nvPicPr>
          <p:cNvPr id="1026" name="Picture 2" descr="C:\Documents and Settings\test\Рабочий стол\photoD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9666" y="4285479"/>
            <a:ext cx="1519080" cy="1710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710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241481" y="244699"/>
            <a:ext cx="6474177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0229" y="1403401"/>
            <a:ext cx="7560279" cy="466281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</a:pPr>
            <a:r>
              <a:rPr lang="ru-RU" sz="2400" dirty="0" smtClean="0">
                <a:ea typeface="Calibri"/>
                <a:cs typeface="Calibri"/>
              </a:rPr>
              <a:t>Тестовый стенд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Вирт. машина </a:t>
            </a:r>
            <a:r>
              <a:rPr lang="en-US" sz="1800" dirty="0" smtClean="0">
                <a:ea typeface="Calibri"/>
                <a:cs typeface="Calibri"/>
              </a:rPr>
              <a:t>/ </a:t>
            </a:r>
            <a:r>
              <a:rPr lang="ru-RU" sz="1800" dirty="0" smtClean="0">
                <a:ea typeface="Calibri"/>
                <a:cs typeface="Calibri"/>
              </a:rPr>
              <a:t>Старшая редакция КП или БУС </a:t>
            </a:r>
            <a:r>
              <a:rPr lang="en-US" sz="1800" dirty="0" smtClean="0">
                <a:ea typeface="Calibri"/>
                <a:cs typeface="Calibri"/>
              </a:rPr>
              <a:t>/</a:t>
            </a:r>
            <a:r>
              <a:rPr lang="ru-RU" sz="1800" dirty="0" smtClean="0">
                <a:ea typeface="Calibri"/>
                <a:cs typeface="Calibri"/>
              </a:rPr>
              <a:t> </a:t>
            </a:r>
            <a:r>
              <a:rPr lang="en-US" sz="1800" dirty="0" smtClean="0">
                <a:ea typeface="Calibri"/>
                <a:cs typeface="Calibri"/>
              </a:rPr>
              <a:t>UTF-8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Windows</a:t>
            </a:r>
            <a:r>
              <a:rPr lang="ru-RU" sz="1800" dirty="0" smtClean="0">
                <a:ea typeface="Calibri"/>
                <a:cs typeface="Calibri"/>
              </a:rPr>
              <a:t>-окружение </a:t>
            </a:r>
            <a:r>
              <a:rPr lang="en-US" sz="1800" dirty="0" smtClean="0">
                <a:ea typeface="Calibri"/>
                <a:cs typeface="Calibri"/>
              </a:rPr>
              <a:t>/ </a:t>
            </a:r>
            <a:r>
              <a:rPr lang="ru-RU" sz="1800" dirty="0" smtClean="0">
                <a:ea typeface="Calibri"/>
                <a:cs typeface="Calibri"/>
              </a:rPr>
              <a:t>Старшая редакция КП или БУС </a:t>
            </a:r>
            <a:r>
              <a:rPr lang="en-US" sz="1800" dirty="0" smtClean="0">
                <a:ea typeface="Calibri"/>
                <a:cs typeface="Calibri"/>
              </a:rPr>
              <a:t>/</a:t>
            </a:r>
            <a:r>
              <a:rPr lang="ru-RU" sz="1800" dirty="0" smtClean="0">
                <a:ea typeface="Calibri"/>
                <a:cs typeface="Calibri"/>
              </a:rPr>
              <a:t> </a:t>
            </a:r>
            <a:r>
              <a:rPr lang="en-US" sz="1800" dirty="0" smtClean="0">
                <a:ea typeface="Calibri"/>
                <a:cs typeface="Calibri"/>
              </a:rPr>
              <a:t>CP-1251</a:t>
            </a:r>
          </a:p>
          <a:p>
            <a:pPr marL="214228" indent="-214228">
              <a:lnSpc>
                <a:spcPct val="110000"/>
              </a:lnSpc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r>
              <a:rPr lang="ru-RU" sz="2400" dirty="0" smtClean="0">
                <a:ea typeface="Calibri"/>
                <a:cs typeface="Calibri"/>
              </a:rPr>
              <a:t>Браузеры</a:t>
            </a:r>
          </a:p>
          <a:p>
            <a:pPr marL="214228" indent="-214228">
              <a:lnSpc>
                <a:spcPct val="110000"/>
              </a:lnSpc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Google Chrome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Firefox</a:t>
            </a: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Internet Explorer 8, 11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Safari</a:t>
            </a:r>
          </a:p>
          <a:p>
            <a:pPr marL="214228" indent="-214228">
              <a:lnSpc>
                <a:spcPct val="110000"/>
              </a:lnSpc>
            </a:pPr>
            <a:endParaRPr lang="ru-RU" sz="24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ru-RU" sz="1800" dirty="0" smtClean="0">
              <a:ea typeface="Calibri"/>
              <a:cs typeface="Calibri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Среда тестирования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Documents and Settings\test\Рабочий стол\chrome_firefox_explorer_safari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011" y="3564997"/>
            <a:ext cx="5293256" cy="18392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est\Рабочий стол\Depositphotos_46515435_m.jpg"/>
          <p:cNvPicPr>
            <a:picLocks noChangeAspect="1" noChangeArrowheads="1"/>
          </p:cNvPicPr>
          <p:nvPr/>
        </p:nvPicPr>
        <p:blipFill>
          <a:blip r:embed="rId2" cstate="print"/>
          <a:srcRect r="13078" b="267"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0800000">
            <a:off x="0" y="3225798"/>
            <a:ext cx="6578600" cy="26162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903261"/>
            <a:ext cx="73834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Частые ошибки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Ошибка установки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icho\Desktop\install_erro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0311" y="1277158"/>
            <a:ext cx="6086902" cy="50236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err="1" smtClean="0">
                <a:latin typeface="+mn-lt"/>
              </a:rPr>
              <a:t>Фаталы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richo\Desktop\fat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093" y="1434034"/>
            <a:ext cx="7286625" cy="4829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err="1" smtClean="0">
                <a:latin typeface="+mn-lt"/>
              </a:rPr>
              <a:t>Варнинги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cho\Desktop\warn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7017" y="1515234"/>
            <a:ext cx="6181725" cy="4229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Неверная кодировка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richo\Desktop\enco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81351" y="1342338"/>
            <a:ext cx="5922266" cy="4676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test\Рабочий стол\Depositphotos_46515435_m.jpg"/>
          <p:cNvPicPr>
            <a:picLocks noChangeAspect="1" noChangeArrowheads="1"/>
          </p:cNvPicPr>
          <p:nvPr/>
        </p:nvPicPr>
        <p:blipFill>
          <a:blip r:embed="rId2" cstate="print"/>
          <a:srcRect r="13078" b="267"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 rot="10800000">
            <a:off x="0" y="3225798"/>
            <a:ext cx="6578600" cy="2616201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3439236"/>
            <a:ext cx="73834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Наши </a:t>
            </a:r>
          </a:p>
          <a:p>
            <a:r>
              <a:rPr lang="ru-RU" sz="6600" dirty="0" smtClean="0"/>
              <a:t>требования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241481" y="244699"/>
            <a:ext cx="6474177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0229" y="1454203"/>
            <a:ext cx="8512838" cy="4493534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Нет ошибок в мастере установки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Данные первого сайта не затронуты после установки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Кодировка текста </a:t>
            </a:r>
            <a:r>
              <a:rPr lang="ru-RU" sz="1300" dirty="0" err="1" smtClean="0">
                <a:ea typeface="Calibri"/>
                <a:cs typeface="Calibri"/>
              </a:rPr>
              <a:t>валидна</a:t>
            </a:r>
            <a:endParaRPr lang="ru-RU" sz="13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err="1" smtClean="0">
                <a:ea typeface="Calibri"/>
                <a:cs typeface="Calibri"/>
              </a:rPr>
              <a:t>Варнингов</a:t>
            </a:r>
            <a:r>
              <a:rPr lang="ru-RU" sz="1300" dirty="0" smtClean="0">
                <a:ea typeface="Calibri"/>
                <a:cs typeface="Calibri"/>
              </a:rPr>
              <a:t> нет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Фатальных ошибок нет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Синтаксических ошибок нет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Ошибок базы нет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en-US" sz="1300" dirty="0" smtClean="0">
                <a:ea typeface="Calibri"/>
                <a:cs typeface="Calibri"/>
              </a:rPr>
              <a:t>J</a:t>
            </a:r>
            <a:r>
              <a:rPr lang="ru-RU" sz="1300" dirty="0" smtClean="0">
                <a:ea typeface="Calibri"/>
                <a:cs typeface="Calibri"/>
              </a:rPr>
              <a:t>S-ошибок нет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Шаблоны всех компонентов присутствуют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Верстка корректная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Решение поддерживает </a:t>
            </a:r>
            <a:r>
              <a:rPr lang="ru-RU" sz="1300" dirty="0" err="1" smtClean="0">
                <a:ea typeface="Calibri"/>
                <a:cs typeface="Calibri"/>
              </a:rPr>
              <a:t>многосайтовость</a:t>
            </a:r>
            <a:endParaRPr lang="ru-RU" sz="13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Отсутствуют не заданные разделы и элементы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Отсутствуют 404 страницы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Сайт функционирует согласно своему описанию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Публичная часть проверена </a:t>
            </a:r>
            <a:r>
              <a:rPr lang="ru-RU" sz="1300" dirty="0" err="1" smtClean="0">
                <a:ea typeface="Calibri"/>
                <a:cs typeface="Calibri"/>
              </a:rPr>
              <a:t>автотестами</a:t>
            </a:r>
            <a:endParaRPr lang="ru-RU" sz="13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Количество запросов на страницу не больше 150 +/- 100</a:t>
            </a: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300" dirty="0" smtClean="0">
                <a:ea typeface="Calibri"/>
                <a:cs typeface="Calibri"/>
              </a:rPr>
              <a:t>Нет постороннего кода в файле </a:t>
            </a:r>
            <a:r>
              <a:rPr lang="ru-RU" sz="1300" dirty="0" err="1" smtClean="0">
                <a:ea typeface="Calibri"/>
                <a:cs typeface="Calibri"/>
              </a:rPr>
              <a:t>init.php</a:t>
            </a:r>
            <a:endParaRPr lang="ru-RU" sz="13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Wingdings" pitchFamily="2" charset="2"/>
              <a:buChar char="ü"/>
            </a:pPr>
            <a:endParaRPr lang="ru-RU" sz="13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ru-RU" sz="1300" dirty="0" smtClean="0">
              <a:ea typeface="Calibri"/>
              <a:cs typeface="Calibri"/>
              <a:hlinkClick r:id="rId2"/>
            </a:endParaRPr>
          </a:p>
          <a:p>
            <a:pPr marL="214228" indent="-214228">
              <a:lnSpc>
                <a:spcPct val="110000"/>
              </a:lnSpc>
            </a:pPr>
            <a:r>
              <a:rPr lang="ru-RU" sz="1300" dirty="0" smtClean="0">
                <a:ea typeface="Calibri"/>
                <a:cs typeface="Calibri"/>
                <a:hlinkClick r:id="rId2"/>
              </a:rPr>
              <a:t>Полный список требований</a:t>
            </a:r>
            <a:endParaRPr lang="ru-RU" sz="1300" dirty="0" smtClean="0">
              <a:ea typeface="Calibri"/>
              <a:cs typeface="Calibri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Требования к решениям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Documents and Settings\test\Рабочий стол\Depositphotos_1040516_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65446" y="4080933"/>
            <a:ext cx="1302593" cy="1955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test\Рабочий стол\t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62" y="4013200"/>
            <a:ext cx="2844800" cy="28448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72533" y="1888066"/>
            <a:ext cx="501733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dirty="0" smtClean="0"/>
              <a:t>Инструменты</a:t>
            </a:r>
            <a:endParaRPr lang="ru-RU" sz="6600" dirty="0"/>
          </a:p>
        </p:txBody>
      </p:sp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Documents and Settings\test\Рабочий стол\t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7266" y="4013200"/>
            <a:ext cx="2844800" cy="2844800"/>
          </a:xfrm>
          <a:prstGeom prst="rect">
            <a:avLst/>
          </a:prstGeom>
          <a:noFill/>
        </p:spPr>
      </p:pic>
      <p:pic>
        <p:nvPicPr>
          <p:cNvPr id="19" name="Picture 2" descr="C:\Documents and Settings\test\Рабочий стол\t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8329" y="4013200"/>
            <a:ext cx="2844800" cy="2844800"/>
          </a:xfrm>
          <a:prstGeom prst="rect">
            <a:avLst/>
          </a:prstGeom>
          <a:noFill/>
        </p:spPr>
      </p:pic>
      <p:pic>
        <p:nvPicPr>
          <p:cNvPr id="20" name="Picture 2" descr="C:\Documents and Settings\test\Рабочий стол\tool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9062" y="1227663"/>
            <a:ext cx="2844800" cy="284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241481" y="244699"/>
            <a:ext cx="6474177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0229" y="1615076"/>
            <a:ext cx="7560279" cy="4459678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Firebug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Встроенные консоли и сигнализаторы </a:t>
            </a:r>
            <a:r>
              <a:rPr lang="en-US" sz="1800" dirty="0" smtClean="0">
                <a:ea typeface="Calibri"/>
                <a:cs typeface="Calibri"/>
              </a:rPr>
              <a:t>JS </a:t>
            </a:r>
            <a:r>
              <a:rPr lang="ru-RU" sz="1800" dirty="0" smtClean="0">
                <a:ea typeface="Calibri"/>
                <a:cs typeface="Calibri"/>
              </a:rPr>
              <a:t>ошибок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err="1" smtClean="0">
                <a:ea typeface="Calibri"/>
                <a:cs typeface="Calibri"/>
              </a:rPr>
              <a:t>Валидаторы</a:t>
            </a:r>
            <a:r>
              <a:rPr lang="ru-RU" sz="1800" dirty="0" smtClean="0">
                <a:ea typeface="Calibri"/>
                <a:cs typeface="Calibri"/>
              </a:rPr>
              <a:t> 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html </a:t>
            </a:r>
            <a:r>
              <a:rPr lang="ru-RU" sz="1800" dirty="0" smtClean="0">
                <a:ea typeface="Calibri"/>
                <a:cs typeface="Calibri"/>
              </a:rPr>
              <a:t>- </a:t>
            </a:r>
            <a:r>
              <a:rPr lang="en-US" sz="1800" dirty="0" smtClean="0">
                <a:ea typeface="Calibri"/>
                <a:cs typeface="Calibri"/>
                <a:hlinkClick r:id="rId2"/>
              </a:rPr>
              <a:t>http://validator.w3.org</a:t>
            </a:r>
            <a:endParaRPr lang="ru-RU" sz="1800" dirty="0" smtClean="0"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err="1" smtClean="0">
                <a:ea typeface="Calibri"/>
                <a:cs typeface="Calibri"/>
              </a:rPr>
              <a:t>php</a:t>
            </a:r>
            <a:r>
              <a:rPr lang="en-US" sz="1800" dirty="0" smtClean="0">
                <a:ea typeface="Calibri"/>
                <a:cs typeface="Calibri"/>
              </a:rPr>
              <a:t> - </a:t>
            </a:r>
            <a:r>
              <a:rPr lang="en-US" sz="1800" dirty="0" smtClean="0">
                <a:ea typeface="Calibri"/>
                <a:cs typeface="Calibri"/>
                <a:hlinkClick r:id="rId3"/>
              </a:rPr>
              <a:t>http://phpcodechecker.com</a:t>
            </a: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Calibri"/>
                <a:cs typeface="Calibri"/>
              </a:rPr>
              <a:t>Unit-</a:t>
            </a:r>
            <a:r>
              <a:rPr lang="ru-RU" sz="1800" dirty="0" smtClean="0">
                <a:ea typeface="Calibri"/>
                <a:cs typeface="Calibri"/>
              </a:rPr>
              <a:t>тестирование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err="1" smtClean="0">
                <a:ea typeface="Calibri"/>
                <a:cs typeface="Calibri"/>
              </a:rPr>
              <a:t>Автотесты</a:t>
            </a:r>
            <a:r>
              <a:rPr lang="ru-RU" sz="1800" dirty="0" smtClean="0">
                <a:ea typeface="Calibri"/>
                <a:cs typeface="Calibri"/>
              </a:rPr>
              <a:t> (роботы)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Быстрый тест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Автоматизация сценариев</a:t>
            </a: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ru-RU" sz="24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ru-RU" sz="1800" dirty="0" smtClean="0">
              <a:ea typeface="Calibri"/>
              <a:cs typeface="Calibri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Инструменты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test\Рабочий стол\firebu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99361" y="2412644"/>
            <a:ext cx="3838575" cy="866775"/>
          </a:xfrm>
          <a:prstGeom prst="rect">
            <a:avLst/>
          </a:prstGeom>
          <a:noFill/>
        </p:spPr>
      </p:pic>
      <p:pic>
        <p:nvPicPr>
          <p:cNvPr id="3076" name="Picture 4" descr="C:\Documents and Settings\test\Рабочий стол\w3c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90916" y="3533954"/>
            <a:ext cx="4533900" cy="581025"/>
          </a:xfrm>
          <a:prstGeom prst="rect">
            <a:avLst/>
          </a:prstGeom>
          <a:noFill/>
        </p:spPr>
      </p:pic>
      <p:pic>
        <p:nvPicPr>
          <p:cNvPr id="3077" name="Picture 5" descr="C:\Documents and Settings\test\Рабочий стол\selenium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3392" y="4402382"/>
            <a:ext cx="1164102" cy="1053111"/>
          </a:xfrm>
          <a:prstGeom prst="rect">
            <a:avLst/>
          </a:prstGeom>
          <a:noFill/>
        </p:spPr>
      </p:pic>
      <p:pic>
        <p:nvPicPr>
          <p:cNvPr id="3078" name="Picture 6" descr="C:\Documents and Settings\test\Рабочий стол\phpuni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74538" y="4478205"/>
            <a:ext cx="1127393" cy="815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20190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Жизненный путь решения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7196" y="1434770"/>
            <a:ext cx="8654983" cy="4561245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Разработка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Выгрузка в </a:t>
            </a:r>
            <a:r>
              <a:rPr lang="ru-RU" sz="4800" dirty="0" err="1" smtClean="0">
                <a:latin typeface="Calibri"/>
                <a:ea typeface="Calibri"/>
                <a:cs typeface="Calibri"/>
              </a:rPr>
              <a:t>Маркетплейс</a:t>
            </a:r>
            <a:endParaRPr lang="ru-RU" sz="4800" dirty="0" smtClean="0">
              <a:latin typeface="Calibri"/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Тестирование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4800" dirty="0" err="1" smtClean="0">
                <a:latin typeface="Calibri"/>
                <a:ea typeface="Calibri"/>
                <a:cs typeface="Calibri"/>
              </a:rPr>
              <a:t>Модерация</a:t>
            </a:r>
            <a:endParaRPr lang="ru-RU" sz="4800" dirty="0" smtClean="0">
              <a:latin typeface="Calibri"/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Публикация</a:t>
            </a:r>
            <a:endParaRPr lang="ru-RU" sz="4800" dirty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175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1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test\Рабочий стол\90.jpg"/>
          <p:cNvPicPr>
            <a:picLocks noChangeAspect="1" noChangeArrowheads="1"/>
          </p:cNvPicPr>
          <p:nvPr/>
        </p:nvPicPr>
        <p:blipFill>
          <a:blip r:embed="rId2" cstate="print"/>
          <a:srcRect t="79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7" y="4310994"/>
            <a:ext cx="9143994" cy="215024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7798" y="4445009"/>
            <a:ext cx="87799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600" dirty="0" smtClean="0"/>
              <a:t>90% решений </a:t>
            </a:r>
          </a:p>
          <a:p>
            <a:pPr algn="ctr"/>
            <a:r>
              <a:rPr lang="ru-RU" sz="5600" dirty="0" smtClean="0"/>
              <a:t>отправляются на доработку</a:t>
            </a:r>
            <a:endParaRPr lang="ru-RU" sz="5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Documents and Settings\test\Рабочий стол\5787259771_c10650c8f4_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8111" cy="6858001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47350" y="1640704"/>
            <a:ext cx="7560279" cy="3850281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В среднем 20-30  решений в очередь на </a:t>
            </a:r>
            <a:r>
              <a:rPr lang="ru-RU" sz="1800" dirty="0" err="1" smtClean="0">
                <a:ea typeface="Calibri"/>
                <a:cs typeface="Calibri"/>
              </a:rPr>
              <a:t>модерацию</a:t>
            </a:r>
            <a:r>
              <a:rPr lang="ru-RU" sz="1800" dirty="0" smtClean="0">
                <a:ea typeface="Calibri"/>
                <a:cs typeface="Calibri"/>
              </a:rPr>
              <a:t> каждый день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Из них новых – 10-20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На доработку первый раз отправляется </a:t>
            </a:r>
            <a:r>
              <a:rPr lang="ru-RU" sz="1800" dirty="0" smtClean="0">
                <a:ea typeface="Calibri"/>
                <a:cs typeface="Calibri"/>
                <a:sym typeface="Symbol"/>
              </a:rPr>
              <a:t></a:t>
            </a:r>
            <a:r>
              <a:rPr lang="en-US" sz="1800" dirty="0" smtClean="0">
                <a:ea typeface="Calibri"/>
                <a:cs typeface="Calibri"/>
              </a:rPr>
              <a:t> </a:t>
            </a:r>
            <a:r>
              <a:rPr lang="ru-RU" sz="1800" dirty="0" smtClean="0">
                <a:ea typeface="Calibri"/>
                <a:cs typeface="Calibri"/>
              </a:rPr>
              <a:t>90%</a:t>
            </a: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Среднее число доработок перед публикацией – 2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Самое большое число </a:t>
            </a:r>
            <a:r>
              <a:rPr lang="ru-RU" sz="1800" dirty="0" err="1" smtClean="0">
                <a:ea typeface="Calibri"/>
                <a:cs typeface="Calibri"/>
              </a:rPr>
              <a:t>перемодераций</a:t>
            </a:r>
            <a:r>
              <a:rPr lang="ru-RU" sz="1800" dirty="0" smtClean="0">
                <a:ea typeface="Calibri"/>
                <a:cs typeface="Calibri"/>
              </a:rPr>
              <a:t> – 17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Среднее время ожидания начала </a:t>
            </a:r>
            <a:r>
              <a:rPr lang="ru-RU" sz="1800" dirty="0" err="1" smtClean="0">
                <a:ea typeface="Calibri"/>
                <a:cs typeface="Calibri"/>
              </a:rPr>
              <a:t>модерации</a:t>
            </a:r>
            <a:r>
              <a:rPr lang="ru-RU" sz="1800" dirty="0" smtClean="0">
                <a:ea typeface="Calibri"/>
                <a:cs typeface="Calibri"/>
              </a:rPr>
              <a:t> 3-4 дня</a:t>
            </a: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en-US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endParaRPr lang="ru-RU" sz="24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 pitchFamily="34" charset="0"/>
              <a:buChar char="•"/>
            </a:pPr>
            <a:endParaRPr lang="ru-RU" sz="1800" dirty="0" smtClean="0">
              <a:ea typeface="Calibri"/>
              <a:cs typeface="Calibri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Цифры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36920"/>
            <a:ext cx="9144000" cy="42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Documents and Settings\test\Рабочий стол\stamps\ap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585430">
            <a:off x="6211766" y="3231300"/>
            <a:ext cx="2737344" cy="1518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Natalia\Downloads\9560810_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449" y="662360"/>
            <a:ext cx="3987206" cy="574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4246" y="649074"/>
            <a:ext cx="554590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+mn-lt"/>
              </a:rPr>
              <a:t>Спасибо за внимание!</a:t>
            </a:r>
            <a:r>
              <a:rPr lang="en-US" sz="4400" dirty="0">
                <a:latin typeface="+mn-lt"/>
              </a:rPr>
              <a:t>  </a:t>
            </a:r>
            <a:endParaRPr lang="ru-RU" sz="4400" dirty="0" smtClean="0">
              <a:latin typeface="+mn-lt"/>
            </a:endParaRPr>
          </a:p>
          <a:p>
            <a:pPr eaLnBrk="1" hangingPunct="1"/>
            <a:r>
              <a:rPr lang="ru-RU" sz="4400" dirty="0" smtClean="0">
                <a:latin typeface="+mn-lt"/>
              </a:rPr>
              <a:t>Вопросы</a:t>
            </a:r>
            <a:r>
              <a:rPr lang="ru-RU" sz="4400" dirty="0">
                <a:latin typeface="+mn-lt"/>
              </a:rPr>
              <a:t>?</a:t>
            </a:r>
            <a:endParaRPr lang="en-US" sz="4400" dirty="0">
              <a:latin typeface="+mn-lt"/>
            </a:endParaRPr>
          </a:p>
        </p:txBody>
      </p:sp>
      <p:pic>
        <p:nvPicPr>
          <p:cNvPr id="13" name="Picture 3" descr="C:\Users\Natalia\Documents\Для презентаций\stickers-bullet\sticker-lef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7"/>
            <a:ext cx="2519065" cy="884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5993" y="3322240"/>
            <a:ext cx="6063340" cy="206209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</a:rPr>
              <a:t>Строкатый Олег</a:t>
            </a:r>
          </a:p>
          <a:p>
            <a:r>
              <a:rPr lang="ru-RU" sz="2400" dirty="0" smtClean="0">
                <a:solidFill>
                  <a:srgbClr val="000000"/>
                </a:solidFill>
              </a:rPr>
              <a:t>Руководитель отдела тестирования</a:t>
            </a:r>
          </a:p>
          <a:p>
            <a:r>
              <a:rPr lang="ru-RU" sz="2400" dirty="0" smtClean="0">
                <a:solidFill>
                  <a:srgbClr val="000000"/>
                </a:solidFill>
              </a:rPr>
              <a:t>1С-Битрикс</a:t>
            </a:r>
          </a:p>
          <a:p>
            <a:endParaRPr lang="ru-RU" sz="2800" dirty="0" smtClean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os@bitrix.ru</a:t>
            </a:r>
            <a:endParaRPr lang="ru-RU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20190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На самом деле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7196" y="1434770"/>
            <a:ext cx="8654983" cy="4561245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Разработка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ea typeface="Calibri"/>
                <a:cs typeface="Calibri"/>
              </a:rPr>
              <a:t>Выгрузка в </a:t>
            </a:r>
            <a:r>
              <a:rPr lang="ru-RU" sz="4800" dirty="0" err="1" smtClean="0">
                <a:ea typeface="Calibri"/>
                <a:cs typeface="Calibri"/>
              </a:rPr>
              <a:t>Маркетплейс</a:t>
            </a:r>
            <a:endParaRPr lang="ru-RU" sz="4800" dirty="0" smtClean="0"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</a:pPr>
            <a:r>
              <a:rPr lang="ru-RU" sz="4800" strike="sngStrike" dirty="0" smtClean="0">
                <a:latin typeface="Calibri"/>
                <a:ea typeface="Calibri"/>
                <a:cs typeface="Calibri"/>
              </a:rPr>
              <a:t>Тестирование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4800" dirty="0" err="1" smtClean="0">
                <a:latin typeface="Calibri"/>
                <a:ea typeface="Calibri"/>
                <a:cs typeface="Calibri"/>
              </a:rPr>
              <a:t>Модерация</a:t>
            </a:r>
            <a:endParaRPr lang="ru-RU" sz="4800" dirty="0" smtClean="0">
              <a:latin typeface="Calibri"/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</a:pPr>
            <a:r>
              <a:rPr lang="ru-RU" sz="4800" dirty="0" smtClean="0">
                <a:latin typeface="Calibri"/>
                <a:ea typeface="Calibri"/>
                <a:cs typeface="Calibri"/>
              </a:rPr>
              <a:t>Публикация</a:t>
            </a:r>
            <a:endParaRPr lang="ru-RU" sz="4800" dirty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24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test\Рабочий стол\moneyjp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6" y="1944710"/>
            <a:ext cx="9143994" cy="296214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5469" y="1963268"/>
            <a:ext cx="67369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/>
              <a:t>175 000 руб.</a:t>
            </a:r>
          </a:p>
          <a:p>
            <a:pPr algn="ctr"/>
            <a:r>
              <a:rPr lang="ru-RU" sz="9600" dirty="0" smtClean="0"/>
              <a:t>потерь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7196" y="1434770"/>
            <a:ext cx="8654983" cy="4764377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Это выгодно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Потери в случае нахождения ошибок (в лучшем случае): 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	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Средняя стоимость хорошего решения – 25 000 р.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Среднее время повторной </a:t>
            </a:r>
            <a:r>
              <a:rPr lang="ru-RU" sz="1800" dirty="0" err="1" smtClean="0">
                <a:ea typeface="Calibri"/>
                <a:cs typeface="Calibri"/>
              </a:rPr>
              <a:t>модерации</a:t>
            </a:r>
            <a:r>
              <a:rPr lang="ru-RU" sz="1800" dirty="0" smtClean="0">
                <a:ea typeface="Calibri"/>
                <a:cs typeface="Calibri"/>
              </a:rPr>
              <a:t> – 3-4 дня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Среднее число </a:t>
            </a:r>
            <a:r>
              <a:rPr lang="ru-RU" sz="1800" dirty="0" err="1" smtClean="0">
                <a:ea typeface="Calibri"/>
                <a:cs typeface="Calibri"/>
              </a:rPr>
              <a:t>перемодераций</a:t>
            </a:r>
            <a:r>
              <a:rPr lang="ru-RU" sz="1800" dirty="0" smtClean="0">
                <a:ea typeface="Calibri"/>
                <a:cs typeface="Calibri"/>
              </a:rPr>
              <a:t> перед публикацией- 2</a:t>
            </a:r>
          </a:p>
          <a:p>
            <a:pPr marL="671203" lvl="1" indent="-214228">
              <a:lnSpc>
                <a:spcPct val="110000"/>
              </a:lnSpc>
            </a:pPr>
            <a:endParaRPr lang="ru-RU" sz="1800" dirty="0" smtClean="0">
              <a:ea typeface="Calibri"/>
              <a:cs typeface="Calibri"/>
            </a:endParaRP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Итого:		</a:t>
            </a:r>
          </a:p>
          <a:p>
            <a:pPr marL="671203" lvl="1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(25 000 р.* 3 дня) + (25 000 р.* 4 дня) </a:t>
            </a:r>
            <a:r>
              <a:rPr lang="en-US" sz="1800" dirty="0" smtClean="0">
                <a:ea typeface="Calibri"/>
                <a:cs typeface="Calibri"/>
              </a:rPr>
              <a:t>=</a:t>
            </a:r>
            <a:r>
              <a:rPr lang="ru-RU" sz="1800" dirty="0" smtClean="0">
                <a:ea typeface="Calibri"/>
                <a:cs typeface="Calibri"/>
              </a:rPr>
              <a:t> 175 000 руб.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en-US" sz="2400" dirty="0" smtClean="0">
              <a:latin typeface="Calibri"/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sz="2400" dirty="0" smtClean="0">
                <a:latin typeface="Calibri"/>
                <a:ea typeface="Calibri"/>
                <a:cs typeface="Calibri"/>
              </a:rPr>
              <a:t>Клиент доволен</a:t>
            </a:r>
          </a:p>
          <a:p>
            <a:pPr marL="671203" lvl="1" indent="-214228">
              <a:lnSpc>
                <a:spcPct val="110000"/>
              </a:lnSpc>
              <a:buFont typeface="Arial"/>
              <a:buChar char="•"/>
            </a:pPr>
            <a:r>
              <a:rPr lang="ru-RU" sz="1800" dirty="0" smtClean="0">
                <a:ea typeface="Calibri"/>
                <a:cs typeface="Calibri"/>
              </a:rPr>
              <a:t>Меньше ошибок = выше удовлетворенность клиента = меньше затрат на тех. поддержку</a:t>
            </a:r>
            <a:r>
              <a:rPr lang="en-US" sz="1800" dirty="0" smtClean="0">
                <a:ea typeface="Calibri"/>
                <a:cs typeface="Calibri"/>
              </a:rPr>
              <a:t> </a:t>
            </a:r>
            <a:r>
              <a:rPr lang="ru-RU" sz="1800" dirty="0" smtClean="0">
                <a:ea typeface="Calibri"/>
                <a:cs typeface="Calibri"/>
              </a:rPr>
              <a:t>и доработку = больше денег оставим себе</a:t>
            </a:r>
            <a:endParaRPr lang="ru-RU" sz="1800" dirty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2400" dirty="0">
              <a:latin typeface="Calibri"/>
              <a:ea typeface="Calibri"/>
              <a:cs typeface="Calibri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05011" y="201904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Зачем тестировать?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9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test\Рабочий стол\stamps\r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8282">
            <a:off x="5958707" y="3143102"/>
            <a:ext cx="2859402" cy="1590106"/>
          </a:xfrm>
          <a:prstGeom prst="rect">
            <a:avLst/>
          </a:prstGeom>
          <a:noFill/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0800000">
            <a:off x="0" y="2507708"/>
            <a:ext cx="3647532" cy="858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Documents and Settings\test\Рабочий стол\how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11442" y="2594365"/>
            <a:ext cx="3832558" cy="3662222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96333" y="1734128"/>
            <a:ext cx="63675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Как тестировать? Методика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241481" y="244699"/>
            <a:ext cx="6474177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10800000">
            <a:off x="0" y="2507708"/>
            <a:ext cx="3647532" cy="85806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7197" y="1396133"/>
            <a:ext cx="7560279" cy="4832088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sz="2400" dirty="0" smtClean="0">
                <a:ea typeface="Calibri"/>
                <a:cs typeface="Calibri"/>
              </a:rPr>
              <a:t>План  тестирования, список  основных  сценариев</a:t>
            </a:r>
          </a:p>
          <a:p>
            <a:pPr marL="671203" lvl="1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800" dirty="0" smtClean="0">
                <a:ea typeface="Calibri"/>
                <a:cs typeface="Calibri"/>
              </a:rPr>
              <a:t>главная страница:</a:t>
            </a:r>
          </a:p>
          <a:p>
            <a:pPr marL="1128197" lvl="2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800" dirty="0" smtClean="0">
                <a:ea typeface="Calibri"/>
                <a:cs typeface="Calibri"/>
              </a:rPr>
              <a:t>анимация главного баннера</a:t>
            </a:r>
          </a:p>
          <a:p>
            <a:pPr marL="1128197" lvl="2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800" dirty="0" smtClean="0">
                <a:ea typeface="Calibri"/>
                <a:cs typeface="Calibri"/>
              </a:rPr>
              <a:t>работа переключателя баннера</a:t>
            </a:r>
          </a:p>
          <a:p>
            <a:pPr marL="1128197" lvl="2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800" dirty="0" smtClean="0">
                <a:ea typeface="Calibri"/>
                <a:cs typeface="Calibri"/>
              </a:rPr>
              <a:t>отображение формы входа на сайт</a:t>
            </a:r>
          </a:p>
          <a:p>
            <a:pPr marL="1128197" lvl="2" indent="-214228">
              <a:lnSpc>
                <a:spcPct val="110000"/>
              </a:lnSpc>
              <a:buFont typeface="Wingdings" pitchFamily="2" charset="2"/>
              <a:buChar char="ü"/>
            </a:pPr>
            <a:r>
              <a:rPr lang="ru-RU" sz="1800" dirty="0" smtClean="0">
                <a:ea typeface="Calibri"/>
                <a:cs typeface="Calibri"/>
              </a:rPr>
              <a:t>авторизация пользователя на сайте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24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r>
              <a:rPr lang="ru-RU" sz="2400" dirty="0" smtClean="0">
                <a:ea typeface="Calibri"/>
                <a:cs typeface="Calibri"/>
              </a:rPr>
              <a:t>Цикл тестирования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подготовка продукта или обновления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проверка исправлений (действительно исправили?)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проверка нового (правильно прикрутили)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проверка старого (ничего не сломали)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правка ошибок, </a:t>
            </a:r>
            <a:r>
              <a:rPr lang="ru-RU" sz="1800" dirty="0" err="1" smtClean="0">
                <a:ea typeface="Calibri"/>
                <a:cs typeface="Calibri"/>
              </a:rPr>
              <a:t>недоправленных</a:t>
            </a:r>
            <a:r>
              <a:rPr lang="ru-RU" sz="1800" dirty="0" smtClean="0">
                <a:ea typeface="Calibri"/>
                <a:cs typeface="Calibri"/>
              </a:rPr>
              <a:t> старых или найденных новых</a:t>
            </a:r>
          </a:p>
          <a:p>
            <a:pPr marL="671203" lvl="1" indent="-214228">
              <a:lnSpc>
                <a:spcPct val="110000"/>
              </a:lnSpc>
              <a:buFont typeface="Arial" pitchFamily="34" charset="0"/>
              <a:buChar char="•"/>
            </a:pPr>
            <a:r>
              <a:rPr lang="ru-RU" sz="1800" dirty="0" smtClean="0">
                <a:ea typeface="Calibri"/>
                <a:cs typeface="Calibri"/>
              </a:rPr>
              <a:t>повторение итерации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Как тестировать, методика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 rot="10800000">
            <a:off x="241481" y="244699"/>
            <a:ext cx="6474177" cy="98190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9000">
                <a:schemeClr val="bg1">
                  <a:alpha val="89000"/>
                </a:schemeClr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60229" y="1615076"/>
            <a:ext cx="7560279" cy="1107992"/>
          </a:xfrm>
          <a:prstGeom prst="rect">
            <a:avLst/>
          </a:prstGeom>
        </p:spPr>
        <p:txBody>
          <a:bodyPr wrap="square" lIns="91408" tIns="45718" rIns="91408" bIns="45718">
            <a:spAutoFit/>
          </a:bodyPr>
          <a:lstStyle/>
          <a:p>
            <a:pPr marL="214228" indent="-214228">
              <a:lnSpc>
                <a:spcPct val="110000"/>
              </a:lnSpc>
            </a:pPr>
            <a:r>
              <a:rPr lang="ru-RU" sz="2400" dirty="0" smtClean="0">
                <a:ea typeface="Calibri"/>
                <a:cs typeface="Calibri"/>
              </a:rPr>
              <a:t>Блочное тестирование</a:t>
            </a:r>
          </a:p>
          <a:p>
            <a:pPr marL="214228" indent="-214228">
              <a:lnSpc>
                <a:spcPct val="110000"/>
              </a:lnSpc>
              <a:buFont typeface="Arial"/>
              <a:buChar char="•"/>
            </a:pPr>
            <a:endParaRPr lang="ru-RU" sz="1800" dirty="0" smtClean="0">
              <a:ea typeface="Calibri"/>
              <a:cs typeface="Calibri"/>
            </a:endParaRPr>
          </a:p>
          <a:p>
            <a:pPr marL="214228" indent="-214228">
              <a:lnSpc>
                <a:spcPct val="110000"/>
              </a:lnSpc>
            </a:pPr>
            <a:r>
              <a:rPr lang="ru-RU" sz="1800" dirty="0" smtClean="0">
                <a:ea typeface="Calibri"/>
                <a:cs typeface="Calibri"/>
              </a:rPr>
              <a:t>Поправили кнопку входа на сайт  -</a:t>
            </a:r>
            <a:r>
              <a:rPr lang="en-US" sz="1800" dirty="0" smtClean="0">
                <a:ea typeface="Calibri"/>
                <a:cs typeface="Calibri"/>
              </a:rPr>
              <a:t>&gt; </a:t>
            </a:r>
            <a:r>
              <a:rPr lang="ru-RU" sz="1800" dirty="0" smtClean="0">
                <a:ea typeface="Calibri"/>
                <a:cs typeface="Calibri"/>
              </a:rPr>
              <a:t> тестируем работу всей авторизации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5011" y="227662"/>
            <a:ext cx="6758528" cy="838200"/>
          </a:xfrm>
          <a:prstGeom prst="rect">
            <a:avLst/>
          </a:prstGeom>
        </p:spPr>
        <p:txBody>
          <a:bodyPr vert="horz" lIns="121909" tIns="60954" rIns="121909" bIns="60954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500" b="1" dirty="0" smtClean="0">
                <a:latin typeface="+mn-lt"/>
              </a:rPr>
              <a:t>Как тестировать, методика</a:t>
            </a:r>
            <a:endParaRPr lang="en-US" sz="3500" b="1" dirty="0">
              <a:latin typeface="+mn-lt"/>
              <a:cs typeface="Calibri"/>
            </a:endParaRPr>
          </a:p>
        </p:txBody>
      </p:sp>
      <p:pic>
        <p:nvPicPr>
          <p:cNvPr id="15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92" y="1206354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27271" y="3670478"/>
            <a:ext cx="3284113" cy="21636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87878" y="3837904"/>
            <a:ext cx="15583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логин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000759" y="3876540"/>
            <a:ext cx="2627290" cy="321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949244" y="4404574"/>
            <a:ext cx="91909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пароль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000759" y="4468968"/>
            <a:ext cx="2627290" cy="321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00003" y="5164427"/>
            <a:ext cx="1725770" cy="38636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войти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19946091">
            <a:off x="4623498" y="5203064"/>
            <a:ext cx="709105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fixed</a:t>
            </a:r>
            <a:endParaRPr lang="ru-RU" sz="2000" b="1" dirty="0">
              <a:solidFill>
                <a:srgbClr val="00B050"/>
              </a:solidFill>
            </a:endParaRPr>
          </a:p>
        </p:txBody>
      </p:sp>
      <p:pic>
        <p:nvPicPr>
          <p:cNvPr id="16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Natalia\Documents\Для презентаций\stickers-bullet\polos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855"/>
            <a:ext cx="9144000" cy="60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test\Рабочий стол\environ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128" y="983128"/>
            <a:ext cx="5874871" cy="5874871"/>
          </a:xfrm>
          <a:prstGeom prst="rect">
            <a:avLst/>
          </a:prstGeom>
          <a:noFill/>
        </p:spPr>
      </p:pic>
      <p:pic>
        <p:nvPicPr>
          <p:cNvPr id="8" name="Picture 3" descr="C:\Users\Natalia\Documents\Для презентаций\stickers-bullet\stick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0951" y="78441"/>
            <a:ext cx="2653045" cy="955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279398" y="1128262"/>
            <a:ext cx="58589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/>
              <a:t>Среда тестирования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81359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Yandex-005">
  <a:themeElements>
    <a:clrScheme name="Title &amp; Subtitle копия 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копия 2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копия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иту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Основные слайды с нумерацией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Заключительный слайд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Специальное оформление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47710</TotalTime>
  <Words>352</Words>
  <Application>Microsoft Office PowerPoint</Application>
  <PresentationFormat>Экран (4:3)</PresentationFormat>
  <Paragraphs>132</Paragraphs>
  <Slides>23</Slides>
  <Notes>4</Notes>
  <HiddenSlides>0</HiddenSlides>
  <MMClips>1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23</vt:i4>
      </vt:variant>
    </vt:vector>
  </HeadingPairs>
  <TitlesOfParts>
    <vt:vector size="31" baseType="lpstr">
      <vt:lpstr>1_Office Theme</vt:lpstr>
      <vt:lpstr>3_Office Theme</vt:lpstr>
      <vt:lpstr>Yandex-005</vt:lpstr>
      <vt:lpstr>Титульный слайд</vt:lpstr>
      <vt:lpstr>Основные слайды с нумерацией</vt:lpstr>
      <vt:lpstr>Специальное оформление</vt:lpstr>
      <vt:lpstr>Заключительный слайд</vt:lpstr>
      <vt:lpstr>1_Специальное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myth@bitrix.ru</dc:creator>
  <cp:lastModifiedBy>Надежда</cp:lastModifiedBy>
  <cp:revision>1542</cp:revision>
  <dcterms:created xsi:type="dcterms:W3CDTF">2013-02-23T08:29:53Z</dcterms:created>
  <dcterms:modified xsi:type="dcterms:W3CDTF">2014-06-18T10:25:30Z</dcterms:modified>
</cp:coreProperties>
</file>