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9" r:id="rId2"/>
    <p:sldId id="261" r:id="rId3"/>
    <p:sldId id="258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8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57E1B"/>
    <a:srgbClr val="92D050"/>
    <a:srgbClr val="EBC9A3"/>
    <a:srgbClr val="E5812F"/>
    <a:srgbClr val="F79F57"/>
    <a:srgbClr val="CD6209"/>
    <a:srgbClr val="FFF56D"/>
    <a:srgbClr val="698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"Старт"</c:v>
                </c:pt>
                <c:pt idx="1">
                  <c:v>"Бизнес"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6012311</c:v>
                </c:pt>
                <c:pt idx="1">
                  <c:v>1593983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"Старт"</c:v>
                </c:pt>
                <c:pt idx="1">
                  <c:v>"Бизнес"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12420746</c:v>
                </c:pt>
                <c:pt idx="1">
                  <c:v>8511355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00224"/>
        <c:axId val="64101760"/>
      </c:barChart>
      <c:catAx>
        <c:axId val="64100224"/>
        <c:scaling>
          <c:orientation val="minMax"/>
        </c:scaling>
        <c:delete val="0"/>
        <c:axPos val="b"/>
        <c:majorTickMark val="out"/>
        <c:minorTickMark val="none"/>
        <c:tickLblPos val="nextTo"/>
        <c:crossAx val="64101760"/>
        <c:crosses val="autoZero"/>
        <c:auto val="1"/>
        <c:lblAlgn val="ctr"/>
        <c:lblOffset val="100"/>
        <c:noMultiLvlLbl val="0"/>
      </c:catAx>
      <c:valAx>
        <c:axId val="64101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100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E1469-5F6B-48B7-8226-A91F30EA4F83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60F83-B76A-48FD-9DE1-A095BF73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31FB541-E1FF-4A18-905A-DD04E1401981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31FB541-E1FF-4A18-905A-DD04E1401981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088CAED-9C48-4E80-8809-8D9524312661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088CAED-9C48-4E80-8809-8D9524312661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37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6E31-10A4-4187-9A67-67CB4C4F2B71}" type="slidenum">
              <a:rPr lang="ru-RU" smtClean="0"/>
              <a:pPr>
                <a:defRPr/>
              </a:pPr>
              <a:t>40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BA65A-5FBA-4BA1-8C71-747B1EC1DCB0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BA65A-5FBA-4BA1-8C71-747B1EC1DCB0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A3DEBF7-D439-49E3-96FE-98259C4CD516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6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5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0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2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9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6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2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7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CB7D-CA81-46B0-8C99-5EF556993452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6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://www.1c-bitrix.ru/download/manuals/ru/web-cluster_guide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431" y="2348880"/>
            <a:ext cx="9155431" cy="216024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830736"/>
            <a:ext cx="7628274" cy="1143000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>
                <a:solidFill>
                  <a:schemeClr val="bg1"/>
                </a:solidFill>
              </a:rPr>
              <a:t>1С-Битрикс: Веб-кластер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35" y="23845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olna\Downloads\картинки\9684638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" y="0"/>
            <a:ext cx="9142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-125730" y="1628800"/>
            <a:ext cx="6264696" cy="4248472"/>
          </a:xfrm>
          <a:prstGeom prst="roundRect">
            <a:avLst>
              <a:gd name="adj" fmla="val 2925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512" y="1772816"/>
            <a:ext cx="5832648" cy="403244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2000" b="1" dirty="0" smtClean="0"/>
              <a:t>«1С-Битрикс: Веб-кластер» - это комбинация технологий:</a:t>
            </a:r>
          </a:p>
          <a:p>
            <a:pPr marL="0" indent="0">
              <a:buNone/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ru-RU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Вертикальный шардинг </a:t>
            </a:r>
            <a:r>
              <a:rPr lang="ru-RU" sz="1800" dirty="0" smtClean="0"/>
              <a:t>(вынесение модулей на отдельные серверы </a:t>
            </a:r>
            <a:r>
              <a:rPr lang="en-US" sz="1800" dirty="0" smtClean="0"/>
              <a:t>MySQL)</a:t>
            </a:r>
            <a:endParaRPr lang="ru-RU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Репликация </a:t>
            </a:r>
            <a:r>
              <a:rPr lang="en-US" sz="1800" b="1" dirty="0" smtClean="0"/>
              <a:t>MySQL </a:t>
            </a:r>
            <a:r>
              <a:rPr lang="en-US" sz="1800" dirty="0" smtClean="0"/>
              <a:t>(Oracle </a:t>
            </a:r>
            <a:r>
              <a:rPr lang="ru-RU" sz="1800" dirty="0" smtClean="0"/>
              <a:t>и </a:t>
            </a:r>
            <a:r>
              <a:rPr lang="en-US" sz="1800" dirty="0" smtClean="0"/>
              <a:t>MS SQL </a:t>
            </a:r>
            <a:r>
              <a:rPr lang="ru-RU" sz="1800" dirty="0" smtClean="0"/>
              <a:t>в дальнейшем) и </a:t>
            </a:r>
            <a:r>
              <a:rPr lang="ru-RU" sz="1800" b="1" dirty="0" smtClean="0"/>
              <a:t>балансирование нагрузки между серверами</a:t>
            </a:r>
            <a:endParaRPr lang="ru-RU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Распределенный </a:t>
            </a:r>
            <a:r>
              <a:rPr lang="ru-RU" sz="1800" b="1" dirty="0" err="1" smtClean="0"/>
              <a:t>кеш</a:t>
            </a:r>
            <a:r>
              <a:rPr lang="ru-RU" sz="1800" b="1" dirty="0" smtClean="0"/>
              <a:t> </a:t>
            </a:r>
            <a:r>
              <a:rPr lang="ru-RU" sz="1800" dirty="0" smtClean="0"/>
              <a:t>данных </a:t>
            </a:r>
            <a:r>
              <a:rPr lang="en-US" sz="1800" dirty="0" smtClean="0"/>
              <a:t>(</a:t>
            </a:r>
            <a:r>
              <a:rPr lang="en-US" sz="1800" dirty="0" err="1" smtClean="0"/>
              <a:t>memcached</a:t>
            </a:r>
            <a:r>
              <a:rPr lang="en-US" sz="18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dirty="0" smtClean="0"/>
              <a:t>Непрерывность сессий между веб-серверами (</a:t>
            </a:r>
            <a:r>
              <a:rPr lang="ru-RU" sz="1800" b="1" dirty="0" smtClean="0"/>
              <a:t>хранение сессий в базе данных</a:t>
            </a:r>
            <a:r>
              <a:rPr lang="ru-RU" sz="18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Кластеризация веб-сервера</a:t>
            </a:r>
            <a:r>
              <a:rPr lang="ru-RU" sz="1800" dirty="0" smtClean="0"/>
              <a:t>:</a:t>
            </a:r>
          </a:p>
          <a:p>
            <a:pPr lvl="1"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600" dirty="0" smtClean="0"/>
              <a:t>Синхронизация файлов</a:t>
            </a:r>
          </a:p>
          <a:p>
            <a:pPr lvl="1"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600" dirty="0" smtClean="0"/>
              <a:t>Балансирование нагрузки между серверами</a:t>
            </a:r>
          </a:p>
        </p:txBody>
      </p:sp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0" y="1481576"/>
            <a:ext cx="8568952" cy="396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1562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6" y="152323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5720" y="221233"/>
            <a:ext cx="571826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Тестовый веб-кластер – в «облаке»</a:t>
            </a:r>
            <a:r>
              <a:rPr lang="en-US" sz="3200" b="1" dirty="0"/>
              <a:t> Amazon</a:t>
            </a:r>
            <a:endParaRPr lang="ru-RU" sz="3200" b="1" dirty="0"/>
          </a:p>
        </p:txBody>
      </p:sp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65" y="0"/>
            <a:ext cx="9162770" cy="687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4716016" y="1183643"/>
            <a:ext cx="4320480" cy="5316417"/>
          </a:xfrm>
          <a:prstGeom prst="roundRect">
            <a:avLst>
              <a:gd name="adj" fmla="val 256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186067"/>
            <a:ext cx="4248472" cy="5316417"/>
          </a:xfrm>
          <a:prstGeom prst="roundRect">
            <a:avLst>
              <a:gd name="adj" fmla="val 2547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54240" y="2640538"/>
            <a:ext cx="1316160" cy="14948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27" name="Цилиндр 26"/>
          <p:cNvSpPr/>
          <p:nvPr/>
        </p:nvSpPr>
        <p:spPr bwMode="auto">
          <a:xfrm>
            <a:off x="826561" y="3137391"/>
            <a:ext cx="753120" cy="99946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2" name="Цилиндр 21"/>
          <p:cNvSpPr/>
          <p:nvPr/>
        </p:nvSpPr>
        <p:spPr bwMode="auto">
          <a:xfrm>
            <a:off x="1110240" y="3582397"/>
            <a:ext cx="518400" cy="18722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24" name="Цилиндр 23"/>
          <p:cNvSpPr/>
          <p:nvPr/>
        </p:nvSpPr>
        <p:spPr bwMode="auto">
          <a:xfrm>
            <a:off x="1110240" y="3843064"/>
            <a:ext cx="518400" cy="171378"/>
          </a:xfrm>
          <a:prstGeom prst="ca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472481" y="1900300"/>
            <a:ext cx="1314720" cy="14934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r>
              <a:rPr lang="ru-RU" sz="1300" i="1" dirty="0"/>
              <a:t> 1</a:t>
            </a:r>
            <a:r>
              <a:rPr lang="en-US" sz="1300" i="1" dirty="0"/>
              <a:t/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15" name="Цилиндр 14"/>
          <p:cNvSpPr/>
          <p:nvPr/>
        </p:nvSpPr>
        <p:spPr bwMode="auto">
          <a:xfrm>
            <a:off x="2944801" y="2395712"/>
            <a:ext cx="751680" cy="99946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429281" y="4230465"/>
            <a:ext cx="1316160" cy="14948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r>
              <a:rPr lang="ru-RU" sz="1300" i="1" dirty="0"/>
              <a:t> 2</a:t>
            </a:r>
            <a:r>
              <a:rPr lang="en-US" sz="1300" i="1" dirty="0"/>
              <a:t/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20" name="Цилиндр 19"/>
          <p:cNvSpPr/>
          <p:nvPr/>
        </p:nvSpPr>
        <p:spPr bwMode="auto">
          <a:xfrm>
            <a:off x="2901600" y="4725877"/>
            <a:ext cx="753120" cy="99946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5" name="Цилиндр 24"/>
          <p:cNvSpPr/>
          <p:nvPr/>
        </p:nvSpPr>
        <p:spPr bwMode="auto">
          <a:xfrm>
            <a:off x="1110240" y="3341892"/>
            <a:ext cx="518400" cy="188659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29" name="Цилиндр 28"/>
          <p:cNvSpPr/>
          <p:nvPr/>
        </p:nvSpPr>
        <p:spPr bwMode="auto">
          <a:xfrm>
            <a:off x="3193921" y="2640538"/>
            <a:ext cx="516960" cy="188660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30" name="Стрелка вниз 29"/>
          <p:cNvSpPr/>
          <p:nvPr/>
        </p:nvSpPr>
        <p:spPr bwMode="auto">
          <a:xfrm rot="18403731">
            <a:off x="1912307" y="3755266"/>
            <a:ext cx="263548" cy="96048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 bwMode="auto">
          <a:xfrm rot="14005013">
            <a:off x="2003027" y="2685233"/>
            <a:ext cx="263547" cy="96048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1552499" y="6007611"/>
            <a:ext cx="2591186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r"/>
            <a:r>
              <a:rPr lang="ru-RU" i="1" dirty="0"/>
              <a:t>Вертикальный шардинг</a:t>
            </a:r>
          </a:p>
        </p:txBody>
      </p:sp>
      <p:sp>
        <p:nvSpPr>
          <p:cNvPr id="8208" name="TextBox 32"/>
          <p:cNvSpPr txBox="1">
            <a:spLocks noChangeArrowheads="1"/>
          </p:cNvSpPr>
          <p:nvPr/>
        </p:nvSpPr>
        <p:spPr bwMode="auto">
          <a:xfrm>
            <a:off x="6267936" y="6020573"/>
            <a:ext cx="2783418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r"/>
            <a:r>
              <a:rPr lang="ru-RU" i="1" dirty="0"/>
              <a:t>Горизонтальный шардинг</a:t>
            </a:r>
          </a:p>
        </p:txBody>
      </p:sp>
      <p:sp>
        <p:nvSpPr>
          <p:cNvPr id="16" name="Цилиндр 15"/>
          <p:cNvSpPr/>
          <p:nvPr/>
        </p:nvSpPr>
        <p:spPr bwMode="auto">
          <a:xfrm>
            <a:off x="3157920" y="5198247"/>
            <a:ext cx="516960" cy="18866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17" name="Цилиндр 16"/>
          <p:cNvSpPr/>
          <p:nvPr/>
        </p:nvSpPr>
        <p:spPr bwMode="auto">
          <a:xfrm>
            <a:off x="3157920" y="5451713"/>
            <a:ext cx="516960" cy="172818"/>
          </a:xfrm>
          <a:prstGeom prst="ca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4959360" y="2682303"/>
            <a:ext cx="1314720" cy="14948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35" name="Цилиндр 34"/>
          <p:cNvSpPr/>
          <p:nvPr/>
        </p:nvSpPr>
        <p:spPr bwMode="auto">
          <a:xfrm>
            <a:off x="5431680" y="3179154"/>
            <a:ext cx="751680" cy="99802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6" name="Цилиндр 35"/>
          <p:cNvSpPr/>
          <p:nvPr/>
        </p:nvSpPr>
        <p:spPr bwMode="auto">
          <a:xfrm>
            <a:off x="5713920" y="3785459"/>
            <a:ext cx="518400" cy="1886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37" name="Цилиндр 36"/>
          <p:cNvSpPr/>
          <p:nvPr/>
        </p:nvSpPr>
        <p:spPr bwMode="auto">
          <a:xfrm>
            <a:off x="5713920" y="3997160"/>
            <a:ext cx="518400" cy="172818"/>
          </a:xfrm>
          <a:prstGeom prst="ca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7076160" y="1940625"/>
            <a:ext cx="1316160" cy="14948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База данных </a:t>
            </a:r>
            <a:r>
              <a:rPr lang="en-US" sz="1200" i="1" dirty="0"/>
              <a:t>MySQL</a:t>
            </a:r>
            <a:r>
              <a:rPr lang="ru-RU" sz="1200" i="1" dirty="0"/>
              <a:t> 1</a:t>
            </a:r>
            <a:r>
              <a:rPr lang="en-US" sz="1300" i="1" dirty="0"/>
              <a:t/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39" name="Цилиндр 38"/>
          <p:cNvSpPr/>
          <p:nvPr/>
        </p:nvSpPr>
        <p:spPr bwMode="auto">
          <a:xfrm>
            <a:off x="7166881" y="2402914"/>
            <a:ext cx="751680" cy="99946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034401" y="4270789"/>
            <a:ext cx="1314720" cy="14948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База данных </a:t>
            </a:r>
            <a:r>
              <a:rPr lang="en-US" sz="1200" i="1" dirty="0"/>
              <a:t>MySQL</a:t>
            </a:r>
            <a:r>
              <a:rPr lang="ru-RU" sz="1200" i="1" dirty="0"/>
              <a:t> 2</a:t>
            </a:r>
            <a:r>
              <a:rPr lang="en-US" sz="1300" i="1" dirty="0"/>
              <a:t/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41" name="Цилиндр 40"/>
          <p:cNvSpPr/>
          <p:nvPr/>
        </p:nvSpPr>
        <p:spPr bwMode="auto">
          <a:xfrm>
            <a:off x="7166881" y="4733079"/>
            <a:ext cx="751680" cy="998024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42" name="Цилиндр 41"/>
          <p:cNvSpPr/>
          <p:nvPr/>
        </p:nvSpPr>
        <p:spPr bwMode="auto">
          <a:xfrm>
            <a:off x="5713920" y="3383656"/>
            <a:ext cx="518400" cy="401803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43" name="Цилиндр 42"/>
          <p:cNvSpPr/>
          <p:nvPr/>
        </p:nvSpPr>
        <p:spPr bwMode="auto">
          <a:xfrm>
            <a:off x="7185600" y="2647739"/>
            <a:ext cx="518400" cy="247706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44" name="Стрелка вниз 43"/>
          <p:cNvSpPr/>
          <p:nvPr/>
        </p:nvSpPr>
        <p:spPr bwMode="auto">
          <a:xfrm rot="19022844">
            <a:off x="6724800" y="3452783"/>
            <a:ext cx="227520" cy="167057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 bwMode="auto">
          <a:xfrm rot="14435766">
            <a:off x="6613187" y="2586595"/>
            <a:ext cx="262108" cy="118512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48" name="Цилиндр 47"/>
          <p:cNvSpPr/>
          <p:nvPr/>
        </p:nvSpPr>
        <p:spPr bwMode="auto">
          <a:xfrm>
            <a:off x="7201440" y="4977904"/>
            <a:ext cx="518400" cy="254906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6" name="Овальная выноска 5"/>
          <p:cNvSpPr/>
          <p:nvPr/>
        </p:nvSpPr>
        <p:spPr bwMode="auto">
          <a:xfrm>
            <a:off x="5849281" y="1234211"/>
            <a:ext cx="1185120" cy="584701"/>
          </a:xfrm>
          <a:prstGeom prst="wedgeEllipseCallout">
            <a:avLst>
              <a:gd name="adj1" fmla="val 66956"/>
              <a:gd name="adj2" fmla="val 130120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dirty="0" smtClean="0"/>
              <a:t>Аккаунт</a:t>
            </a:r>
            <a:r>
              <a:rPr lang="ru-RU" sz="1200" dirty="0"/>
              <a:t>ы</a:t>
            </a:r>
            <a:r>
              <a:rPr lang="ru-RU" sz="1200" dirty="0" smtClean="0"/>
              <a:t> </a:t>
            </a:r>
            <a:r>
              <a:rPr lang="en-US" sz="1200" dirty="0" smtClean="0"/>
              <a:t>a-m</a:t>
            </a:r>
            <a:endParaRPr lang="ru-RU" sz="1200" dirty="0"/>
          </a:p>
        </p:txBody>
      </p:sp>
      <p:sp>
        <p:nvSpPr>
          <p:cNvPr id="49" name="Овальная выноска 48"/>
          <p:cNvSpPr/>
          <p:nvPr/>
        </p:nvSpPr>
        <p:spPr bwMode="auto">
          <a:xfrm>
            <a:off x="5788801" y="5245772"/>
            <a:ext cx="1185120" cy="584701"/>
          </a:xfrm>
          <a:prstGeom prst="wedgeEllipseCallout">
            <a:avLst>
              <a:gd name="adj1" fmla="val 72513"/>
              <a:gd name="adj2" fmla="val -61124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dirty="0" smtClean="0"/>
              <a:t>Аккаунты </a:t>
            </a:r>
            <a:r>
              <a:rPr lang="en-US" sz="1200" dirty="0" smtClean="0"/>
              <a:t>n-z</a:t>
            </a:r>
            <a:endParaRPr lang="ru-RU" sz="1200" dirty="0"/>
          </a:p>
        </p:txBody>
      </p:sp>
      <p:pic>
        <p:nvPicPr>
          <p:cNvPr id="4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23835" y="1313986"/>
            <a:ext cx="4783154" cy="3240360"/>
          </a:xfrm>
          <a:prstGeom prst="roundRect">
            <a:avLst>
              <a:gd name="adj" fmla="val 263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516692" y="1269583"/>
            <a:ext cx="3885080" cy="51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342900" indent="-342900"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eaLnBrk="1">
              <a:spcBef>
                <a:spcPts val="544"/>
              </a:spcBef>
              <a:spcAft>
                <a:spcPts val="544"/>
              </a:spcAft>
            </a:pPr>
            <a:r>
              <a:rPr lang="ru-RU" dirty="0" smtClean="0"/>
              <a:t>Разделение </a:t>
            </a:r>
            <a:r>
              <a:rPr lang="ru-RU" dirty="0"/>
              <a:t>одной базы данных веб-приложения на две и более базы данных за счет выделения отдельных модулей, без изменения логики работы </a:t>
            </a:r>
            <a:r>
              <a:rPr lang="ru-RU" dirty="0" smtClean="0"/>
              <a:t>веб-приложения:</a:t>
            </a:r>
          </a:p>
          <a:p>
            <a:pPr marL="285750" indent="-285750" eaLnBrk="1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</a:pPr>
            <a:r>
              <a:rPr lang="ru-RU" b="1" dirty="0" smtClean="0"/>
              <a:t>Веб-аналитика</a:t>
            </a:r>
          </a:p>
          <a:p>
            <a:pPr marL="285750" indent="-285750" eaLnBrk="1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</a:pPr>
            <a:r>
              <a:rPr lang="ru-RU" b="1" dirty="0" smtClean="0"/>
              <a:t>Поиск</a:t>
            </a:r>
          </a:p>
          <a:p>
            <a:pPr marL="0" indent="0" eaLnBrk="1">
              <a:spcBef>
                <a:spcPts val="544"/>
              </a:spcBef>
              <a:spcAft>
                <a:spcPts val="544"/>
              </a:spcAft>
            </a:pPr>
            <a:endParaRPr lang="ru-RU" sz="1600" b="1" dirty="0" smtClean="0"/>
          </a:p>
          <a:p>
            <a:pPr marL="0" indent="0" eaLnBrk="1">
              <a:spcBef>
                <a:spcPts val="544"/>
              </a:spcBef>
              <a:spcAft>
                <a:spcPts val="544"/>
              </a:spcAft>
            </a:pPr>
            <a:endParaRPr lang="ru-RU" sz="1600" b="1" dirty="0" smtClean="0"/>
          </a:p>
          <a:p>
            <a:pPr marL="0" indent="0" eaLnBrk="1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Эффективное распределение нагрузки.</a:t>
            </a:r>
          </a:p>
          <a:p>
            <a:pPr marL="0" indent="0" eaLnBrk="1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Масштабирование.</a:t>
            </a:r>
          </a:p>
          <a:p>
            <a:pPr marL="0" indent="0" eaLnBrk="1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Разделение больших объемов данных.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0107" y="67982"/>
            <a:ext cx="60757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3200" b="1" dirty="0" smtClean="0"/>
              <a:t>Вертикальный шардинг</a:t>
            </a:r>
            <a:endParaRPr lang="en-US" sz="3200" b="1" dirty="0" smtClean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38" y="1545791"/>
            <a:ext cx="4675650" cy="283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6" y="1332041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9" y="466346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1" y="538354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1" y="583771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077244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67544" y="1256885"/>
            <a:ext cx="7344816" cy="5350827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34196" y="2280354"/>
            <a:ext cx="3026880" cy="130621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245716" y="4153991"/>
            <a:ext cx="3026880" cy="222071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Выделенный сервер </a:t>
            </a:r>
            <a:r>
              <a:rPr lang="en-US" sz="1300" i="1" dirty="0"/>
              <a:t>MySQL</a:t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1435795" y="4480905"/>
            <a:ext cx="2655360" cy="176418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35795" y="2741202"/>
            <a:ext cx="2655360" cy="5227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 </a:t>
            </a:r>
            <a:r>
              <a:rPr lang="ru-RU" sz="1300" b="1" dirty="0"/>
              <a:t>«1С-Битрикс:</a:t>
            </a:r>
            <a:br>
              <a:rPr lang="ru-RU" sz="1300" b="1" dirty="0"/>
            </a:br>
            <a:r>
              <a:rPr lang="ru-RU" sz="1300" b="1" dirty="0"/>
              <a:t>Управление сайтом»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1964275" y="1410503"/>
            <a:ext cx="1568160" cy="8698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3" name="Двойная стрелка вверх/вниз 2"/>
          <p:cNvSpPr/>
          <p:nvPr/>
        </p:nvSpPr>
        <p:spPr bwMode="auto">
          <a:xfrm>
            <a:off x="2475475" y="3285580"/>
            <a:ext cx="522720" cy="999465"/>
          </a:xfrm>
          <a:prstGeom prst="up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2" name="Цилиндр 21"/>
          <p:cNvSpPr/>
          <p:nvPr/>
        </p:nvSpPr>
        <p:spPr bwMode="auto">
          <a:xfrm>
            <a:off x="2468275" y="4937433"/>
            <a:ext cx="1568160" cy="5616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Модуль</a:t>
            </a:r>
            <a:br>
              <a:rPr lang="ru-RU" sz="1300" dirty="0"/>
            </a:br>
            <a:r>
              <a:rPr lang="ru-RU" sz="1300" b="1" dirty="0"/>
              <a:t>«Поиск»</a:t>
            </a:r>
          </a:p>
        </p:txBody>
      </p:sp>
      <p:sp>
        <p:nvSpPr>
          <p:cNvPr id="23" name="Цилиндр 22"/>
          <p:cNvSpPr/>
          <p:nvPr/>
        </p:nvSpPr>
        <p:spPr bwMode="auto">
          <a:xfrm>
            <a:off x="2475475" y="5597022"/>
            <a:ext cx="1566720" cy="581821"/>
          </a:xfrm>
          <a:prstGeom prst="ca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Модуль</a:t>
            </a:r>
            <a:br>
              <a:rPr lang="ru-RU" sz="1300" dirty="0"/>
            </a:br>
            <a:r>
              <a:rPr lang="ru-RU" sz="1300" b="1" dirty="0"/>
              <a:t>«Веб-аналитика»</a:t>
            </a:r>
          </a:p>
        </p:txBody>
      </p:sp>
      <p:sp>
        <p:nvSpPr>
          <p:cNvPr id="24" name="Овальная выноска 23"/>
          <p:cNvSpPr/>
          <p:nvPr/>
        </p:nvSpPr>
        <p:spPr bwMode="auto">
          <a:xfrm>
            <a:off x="4576435" y="2568384"/>
            <a:ext cx="2304000" cy="1716660"/>
          </a:xfrm>
          <a:prstGeom prst="wedgeEllipseCallout">
            <a:avLst>
              <a:gd name="adj1" fmla="val -72708"/>
              <a:gd name="adj2" fmla="val 78991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600" dirty="0"/>
              <a:t>Интенсивное использование клиентами поиска и статистики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322" y="213148"/>
            <a:ext cx="553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Примеры решений на веб-кластере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ru-RU" sz="2000" b="1" dirty="0" smtClean="0"/>
              <a:t>Масштабирование при </a:t>
            </a:r>
            <a:r>
              <a:rPr lang="ru-RU" sz="2000" b="1" dirty="0"/>
              <a:t>росте нагрузки (</a:t>
            </a:r>
            <a:r>
              <a:rPr lang="en-US" sz="2000" b="1" dirty="0"/>
              <a:t>MySQL</a:t>
            </a:r>
            <a:r>
              <a:rPr lang="ru-RU" sz="2000" b="1" dirty="0" smtClean="0"/>
              <a:t>)</a:t>
            </a:r>
            <a:endParaRPr lang="ru-RU" sz="2000" dirty="0"/>
          </a:p>
        </p:txBody>
      </p:sp>
      <p:pic>
        <p:nvPicPr>
          <p:cNvPr id="15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8" y="141050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67544" y="1256885"/>
            <a:ext cx="7344816" cy="5350827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43106" y="2286978"/>
            <a:ext cx="3026880" cy="130621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44705" y="2747826"/>
            <a:ext cx="2655360" cy="5227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 </a:t>
            </a:r>
            <a:r>
              <a:rPr lang="ru-RU" sz="1300" b="1" dirty="0"/>
              <a:t>«1С-Битрикс: Веб-кластер»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1973185" y="1417127"/>
            <a:ext cx="1568160" cy="8698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4946861" y="4517771"/>
            <a:ext cx="2433451" cy="8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ru-RU" b="1" dirty="0"/>
              <a:t>Вертикальный</a:t>
            </a:r>
            <a:br>
              <a:rPr lang="ru-RU" b="1" dirty="0"/>
            </a:br>
            <a:r>
              <a:rPr lang="ru-RU" b="1" dirty="0"/>
              <a:t>шардинг</a:t>
            </a: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/>
              <a:t>«1С-Битрикс: Веб-кластер»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190146" y="2135762"/>
            <a:ext cx="1893600" cy="23517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Выделенный  сервер  </a:t>
            </a:r>
            <a:r>
              <a:rPr lang="en-US" sz="1300" i="1" dirty="0"/>
              <a:t>MySQL</a:t>
            </a:r>
            <a:endParaRPr lang="ru-RU" sz="1300" b="1" i="1" dirty="0"/>
          </a:p>
        </p:txBody>
      </p:sp>
      <p:sp>
        <p:nvSpPr>
          <p:cNvPr id="22" name="Цилиндр 21"/>
          <p:cNvSpPr/>
          <p:nvPr/>
        </p:nvSpPr>
        <p:spPr bwMode="auto">
          <a:xfrm>
            <a:off x="5370145" y="2860158"/>
            <a:ext cx="1566720" cy="66535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Модуль</a:t>
            </a:r>
            <a:br>
              <a:rPr lang="ru-RU" sz="1300" dirty="0"/>
            </a:br>
            <a:r>
              <a:rPr lang="ru-RU" sz="1300" b="1" dirty="0"/>
              <a:t>«Поиск»</a:t>
            </a:r>
          </a:p>
        </p:txBody>
      </p:sp>
      <p:sp>
        <p:nvSpPr>
          <p:cNvPr id="24" name="Цилиндр 23"/>
          <p:cNvSpPr/>
          <p:nvPr/>
        </p:nvSpPr>
        <p:spPr bwMode="auto">
          <a:xfrm>
            <a:off x="5352866" y="3590315"/>
            <a:ext cx="1568160" cy="701354"/>
          </a:xfrm>
          <a:prstGeom prst="ca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Модуль</a:t>
            </a:r>
            <a:br>
              <a:rPr lang="ru-RU" sz="1300" dirty="0"/>
            </a:br>
            <a:r>
              <a:rPr lang="ru-RU" sz="1300" b="1" dirty="0"/>
              <a:t>«Веб-аналитика»</a:t>
            </a:r>
          </a:p>
        </p:txBody>
      </p:sp>
      <p:sp>
        <p:nvSpPr>
          <p:cNvPr id="8" name="Двойная стрелка влево/вправо 7"/>
          <p:cNvSpPr/>
          <p:nvPr/>
        </p:nvSpPr>
        <p:spPr bwMode="auto">
          <a:xfrm>
            <a:off x="4215265" y="2462677"/>
            <a:ext cx="1088640" cy="86121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233025" y="4160615"/>
            <a:ext cx="3026880" cy="222071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Выделенный  сервер  </a:t>
            </a:r>
            <a:r>
              <a:rPr lang="en-US" sz="1300" i="1" dirty="0"/>
              <a:t>MySQL</a:t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27" name="Цилиндр 26"/>
          <p:cNvSpPr/>
          <p:nvPr/>
        </p:nvSpPr>
        <p:spPr bwMode="auto">
          <a:xfrm>
            <a:off x="2092706" y="4487529"/>
            <a:ext cx="1327680" cy="176418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 bwMode="auto">
          <a:xfrm>
            <a:off x="2484385" y="3292204"/>
            <a:ext cx="522720" cy="999465"/>
          </a:xfrm>
          <a:prstGeom prst="up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6322" y="213148"/>
            <a:ext cx="553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Примеры решений на веб-кластере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ru-RU" sz="2000" b="1" dirty="0" smtClean="0"/>
              <a:t>Масштабирование при </a:t>
            </a:r>
            <a:r>
              <a:rPr lang="ru-RU" sz="2000" b="1" dirty="0"/>
              <a:t>росте нагрузки (</a:t>
            </a:r>
            <a:r>
              <a:rPr lang="en-US" sz="2000" b="1" dirty="0"/>
              <a:t>MySQL</a:t>
            </a:r>
            <a:r>
              <a:rPr lang="ru-RU" sz="2000" b="1" dirty="0" smtClean="0"/>
              <a:t>)</a:t>
            </a:r>
            <a:endParaRPr lang="ru-RU" sz="2000" dirty="0"/>
          </a:p>
        </p:txBody>
      </p:sp>
      <p:pic>
        <p:nvPicPr>
          <p:cNvPr id="30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8" y="141050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580529" y="1916832"/>
            <a:ext cx="3199383" cy="31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285750" indent="-285750"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eaLnBrk="1">
              <a:spcBef>
                <a:spcPts val="544"/>
              </a:spcBef>
              <a:spcAft>
                <a:spcPts val="544"/>
              </a:spcAft>
            </a:pPr>
            <a:r>
              <a:rPr lang="ru-RU" sz="1600" b="1" dirty="0"/>
              <a:t>Гибкая балансировка нагрузки </a:t>
            </a:r>
            <a:r>
              <a:rPr lang="en-US" sz="1600" b="1" dirty="0"/>
              <a:t>SQL</a:t>
            </a:r>
            <a:endParaRPr lang="ru-RU" sz="1600" b="1" dirty="0"/>
          </a:p>
          <a:p>
            <a:pPr marL="0" indent="0" eaLnBrk="1">
              <a:spcBef>
                <a:spcPts val="544"/>
              </a:spcBef>
              <a:spcAft>
                <a:spcPts val="544"/>
              </a:spcAft>
            </a:pPr>
            <a:r>
              <a:rPr lang="ru-RU" sz="1600" b="1" dirty="0"/>
              <a:t>Простота администрирования</a:t>
            </a:r>
          </a:p>
          <a:p>
            <a:pPr marL="0" indent="0" eaLnBrk="1">
              <a:spcBef>
                <a:spcPts val="544"/>
              </a:spcBef>
              <a:spcAft>
                <a:spcPts val="544"/>
              </a:spcAft>
            </a:pPr>
            <a:r>
              <a:rPr lang="ru-RU" sz="1600" b="1" dirty="0"/>
              <a:t>Дешевое и быстрое неограниченное масштабирование</a:t>
            </a:r>
            <a:endParaRPr lang="en-US" sz="1600" b="1" dirty="0"/>
          </a:p>
          <a:p>
            <a:pPr marL="0" indent="0" eaLnBrk="1">
              <a:spcBef>
                <a:spcPts val="544"/>
              </a:spcBef>
              <a:spcAft>
                <a:spcPts val="544"/>
              </a:spcAft>
            </a:pPr>
            <a:r>
              <a:rPr lang="ru-RU" sz="1600" b="1" dirty="0" smtClean="0"/>
              <a:t>Онлайн </a:t>
            </a:r>
            <a:r>
              <a:rPr lang="ru-RU" sz="1600" b="1" dirty="0" err="1"/>
              <a:t>бэкап</a:t>
            </a:r>
            <a:endParaRPr lang="ru-RU" sz="1600" b="1" dirty="0"/>
          </a:p>
          <a:p>
            <a:pPr marL="0" indent="0" eaLnBrk="1">
              <a:spcBef>
                <a:spcPts val="544"/>
              </a:spcBef>
              <a:spcAft>
                <a:spcPts val="544"/>
              </a:spcAft>
            </a:pPr>
            <a:r>
              <a:rPr lang="ru-RU" sz="1600" b="1" dirty="0"/>
              <a:t>Не требуется доработка логики веб-приложения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02" y="1592054"/>
            <a:ext cx="5657601" cy="422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69738" y="1446127"/>
            <a:ext cx="5803141" cy="4464496"/>
          </a:xfrm>
          <a:prstGeom prst="roundRect">
            <a:avLst>
              <a:gd name="adj" fmla="val 263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2" y="198884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2" y="256490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4" y="322576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9" y="4041447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5" y="449721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61250" y="166406"/>
            <a:ext cx="592845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800" b="1" dirty="0" smtClean="0"/>
              <a:t>Репликация и балансировка нагрузки </a:t>
            </a:r>
            <a:r>
              <a:rPr lang="en-US" sz="2800" b="1" dirty="0" smtClean="0"/>
              <a:t>MySQL</a:t>
            </a:r>
            <a:endParaRPr lang="en-US" sz="2400" b="1" dirty="0" smtClean="0">
              <a:latin typeface="Verdana" pitchFamily="34" charset="0"/>
            </a:endParaRPr>
          </a:p>
        </p:txBody>
      </p:sp>
      <p:pic>
        <p:nvPicPr>
          <p:cNvPr id="1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99" y="2465636"/>
            <a:ext cx="5741702" cy="33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8526"/>
            <a:ext cx="5760640" cy="334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788005" y="2583086"/>
            <a:ext cx="659966" cy="32998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98031" y="3638398"/>
            <a:ext cx="593969" cy="1979897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61250" y="166406"/>
            <a:ext cx="5885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800" b="1" dirty="0" smtClean="0"/>
              <a:t>Репликация и балансировка нагрузки </a:t>
            </a:r>
            <a:r>
              <a:rPr lang="en-US" sz="2800" b="1" dirty="0" smtClean="0"/>
              <a:t>MySQL</a:t>
            </a:r>
            <a:endParaRPr lang="en-US" sz="2400" b="1" dirty="0" smtClean="0">
              <a:latin typeface="Verdana" pitchFamily="34" charset="0"/>
            </a:endParaRPr>
          </a:p>
        </p:txBody>
      </p:sp>
      <p:pic>
        <p:nvPicPr>
          <p:cNvPr id="10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6" y="145785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13784" y="1484784"/>
            <a:ext cx="8922712" cy="5003420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878561" y="2622516"/>
            <a:ext cx="3026880" cy="130621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448800" y="4604164"/>
            <a:ext cx="1895040" cy="16993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endParaRPr lang="ru-RU" sz="1300" i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3841921" y="5203267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078720" y="3145291"/>
            <a:ext cx="2656800" cy="52277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500" dirty="0"/>
              <a:t>Веб-приложение</a:t>
            </a:r>
          </a:p>
        </p:txBody>
      </p:sp>
      <p:sp>
        <p:nvSpPr>
          <p:cNvPr id="13319" name="Овальная выноска 11"/>
          <p:cNvSpPr>
            <a:spLocks noChangeArrowheads="1"/>
          </p:cNvSpPr>
          <p:nvPr/>
        </p:nvSpPr>
        <p:spPr bwMode="auto">
          <a:xfrm>
            <a:off x="195840" y="3541333"/>
            <a:ext cx="2482560" cy="1620170"/>
          </a:xfrm>
          <a:prstGeom prst="wedgeEllipseCallout">
            <a:avLst>
              <a:gd name="adj1" fmla="val 101213"/>
              <a:gd name="adj2" fmla="val 77245"/>
            </a:avLst>
          </a:prstGeom>
          <a:solidFill>
            <a:srgbClr val="FBB7E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r>
              <a:rPr lang="ru-RU" sz="1600" dirty="0"/>
              <a:t>Высокая нагрузка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~10^3 writes/sec</a:t>
            </a:r>
          </a:p>
          <a:p>
            <a:pPr algn="ctr"/>
            <a:r>
              <a:rPr lang="en-US" sz="1600" dirty="0"/>
              <a:t>~10^</a:t>
            </a:r>
            <a:r>
              <a:rPr lang="ru-RU" sz="1600" dirty="0"/>
              <a:t>4</a:t>
            </a:r>
            <a:r>
              <a:rPr lang="en-US" sz="1600" dirty="0"/>
              <a:t> reads/sec</a:t>
            </a:r>
          </a:p>
          <a:p>
            <a:pPr algn="ctr"/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029761" y="1664815"/>
            <a:ext cx="2705760" cy="95914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Высокая посещаемость</a:t>
            </a:r>
          </a:p>
        </p:txBody>
      </p:sp>
      <p:sp>
        <p:nvSpPr>
          <p:cNvPr id="13321" name="TextBox 13"/>
          <p:cNvSpPr txBox="1">
            <a:spLocks noChangeArrowheads="1"/>
          </p:cNvSpPr>
          <p:nvPr/>
        </p:nvSpPr>
        <p:spPr bwMode="auto">
          <a:xfrm>
            <a:off x="5719680" y="4185080"/>
            <a:ext cx="3150720" cy="174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dirty="0"/>
              <a:t>1) </a:t>
            </a:r>
            <a:r>
              <a:rPr lang="ru-RU" dirty="0"/>
              <a:t>Запросы обрабатываются </a:t>
            </a:r>
            <a:r>
              <a:rPr lang="ru-RU" b="1" dirty="0"/>
              <a:t>только одним </a:t>
            </a:r>
            <a:r>
              <a:rPr lang="ru-RU" dirty="0"/>
              <a:t>сервером СУБД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r>
              <a:rPr lang="en-US" dirty="0"/>
              <a:t>2) CPU </a:t>
            </a:r>
            <a:r>
              <a:rPr lang="ru-RU" dirty="0"/>
              <a:t>и дисковая подсистема СУБД – перегружены</a:t>
            </a:r>
          </a:p>
          <a:p>
            <a:endParaRPr lang="ru-RU" dirty="0"/>
          </a:p>
        </p:txBody>
      </p:sp>
      <p:sp>
        <p:nvSpPr>
          <p:cNvPr id="13322" name="Двойная стрелка вверх/вниз 2"/>
          <p:cNvSpPr>
            <a:spLocks noChangeArrowheads="1"/>
          </p:cNvSpPr>
          <p:nvPr/>
        </p:nvSpPr>
        <p:spPr bwMode="auto">
          <a:xfrm>
            <a:off x="4129920" y="3668066"/>
            <a:ext cx="554400" cy="1067152"/>
          </a:xfrm>
          <a:prstGeom prst="upDownArrow">
            <a:avLst>
              <a:gd name="adj1" fmla="val 50000"/>
              <a:gd name="adj2" fmla="val 5004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17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7" y="157888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75610" y="176765"/>
            <a:ext cx="624060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dirty="0" smtClean="0"/>
              <a:t>Масштабирование при росте нагрузки </a:t>
            </a:r>
            <a:r>
              <a:rPr lang="en-US" sz="2400" b="1" dirty="0" smtClean="0"/>
              <a:t>MySQL</a:t>
            </a:r>
            <a:endParaRPr lang="en-US" sz="2400" b="1" dirty="0" smtClean="0">
              <a:latin typeface="Verdana" pitchFamily="34" charset="0"/>
            </a:endParaRPr>
          </a:p>
        </p:txBody>
      </p:sp>
      <p:pic>
        <p:nvPicPr>
          <p:cNvPr id="1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13784" y="1268760"/>
            <a:ext cx="8922712" cy="5219444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927521" y="2034934"/>
            <a:ext cx="3026880" cy="19413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08961" y="4510553"/>
            <a:ext cx="1893600" cy="18217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r>
              <a:rPr lang="en-US" sz="1300" b="1" dirty="0"/>
              <a:t>MASTER</a:t>
            </a:r>
            <a:endParaRPr lang="ru-RU" sz="1300" b="1" i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800641" y="5250808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129120" y="2383451"/>
            <a:ext cx="2655360" cy="130621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 </a:t>
            </a:r>
            <a:r>
              <a:rPr lang="ru-RU" sz="1300" b="1" dirty="0"/>
              <a:t>«1С-Битрикс: Веб-кластер»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657600" y="1404148"/>
            <a:ext cx="1568160" cy="71863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563201" y="4474551"/>
            <a:ext cx="1893600" cy="18217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r>
              <a:rPr lang="en-US" sz="1300" b="1" dirty="0"/>
              <a:t>SLAVE 1</a:t>
            </a:r>
            <a:endParaRPr lang="ru-RU" sz="1300" b="1" i="1" dirty="0"/>
          </a:p>
        </p:txBody>
      </p:sp>
      <p:sp>
        <p:nvSpPr>
          <p:cNvPr id="21" name="Цилиндр 20"/>
          <p:cNvSpPr/>
          <p:nvPr/>
        </p:nvSpPr>
        <p:spPr bwMode="auto">
          <a:xfrm>
            <a:off x="2954881" y="5214805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988320" y="4493272"/>
            <a:ext cx="1895040" cy="182323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r>
              <a:rPr lang="en-US" sz="1300" b="1" dirty="0"/>
              <a:t>SLAVE N</a:t>
            </a:r>
            <a:endParaRPr lang="ru-RU" sz="1300" b="1" i="1" dirty="0"/>
          </a:p>
        </p:txBody>
      </p:sp>
      <p:sp>
        <p:nvSpPr>
          <p:cNvPr id="30" name="Цилиндр 29"/>
          <p:cNvSpPr/>
          <p:nvPr/>
        </p:nvSpPr>
        <p:spPr bwMode="auto">
          <a:xfrm>
            <a:off x="7380000" y="5233526"/>
            <a:ext cx="111168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836960" y="4493272"/>
            <a:ext cx="1895040" cy="182323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r>
              <a:rPr lang="en-US" sz="1300" b="1" dirty="0"/>
              <a:t>SLAVE …</a:t>
            </a:r>
            <a:endParaRPr lang="ru-RU" sz="1300" b="1" i="1" dirty="0"/>
          </a:p>
        </p:txBody>
      </p:sp>
      <p:sp>
        <p:nvSpPr>
          <p:cNvPr id="32" name="Цилиндр 31"/>
          <p:cNvSpPr/>
          <p:nvPr/>
        </p:nvSpPr>
        <p:spPr bwMode="auto">
          <a:xfrm>
            <a:off x="5230081" y="5233526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 bwMode="auto">
          <a:xfrm rot="2946486">
            <a:off x="2391100" y="3163387"/>
            <a:ext cx="385961" cy="1807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 bwMode="auto">
          <a:xfrm rot="10800000">
            <a:off x="3627360" y="3689668"/>
            <a:ext cx="385920" cy="82088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 dirty="0"/>
          </a:p>
        </p:txBody>
      </p:sp>
      <p:sp>
        <p:nvSpPr>
          <p:cNvPr id="34" name="Стрелка вниз 33"/>
          <p:cNvSpPr/>
          <p:nvPr/>
        </p:nvSpPr>
        <p:spPr bwMode="auto">
          <a:xfrm rot="10800000">
            <a:off x="5040000" y="3689668"/>
            <a:ext cx="385920" cy="82088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 bwMode="auto">
          <a:xfrm rot="7886851">
            <a:off x="6137260" y="3018659"/>
            <a:ext cx="385961" cy="193536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10" name="Овальная выноска 9"/>
          <p:cNvSpPr/>
          <p:nvPr/>
        </p:nvSpPr>
        <p:spPr bwMode="auto">
          <a:xfrm>
            <a:off x="6629760" y="3044480"/>
            <a:ext cx="2154240" cy="610624"/>
          </a:xfrm>
          <a:prstGeom prst="wedgeEllipseCallout">
            <a:avLst>
              <a:gd name="adj1" fmla="val -53498"/>
              <a:gd name="adj2" fmla="val 124752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200" dirty="0"/>
              <a:t>MySQL replication, mixed-mode</a:t>
            </a:r>
            <a:endParaRPr lang="ru-RU" sz="1200" dirty="0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330721" y="3138090"/>
            <a:ext cx="2220480" cy="4867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 </a:t>
            </a:r>
            <a:r>
              <a:rPr lang="en-US" sz="1300" b="1" i="1" dirty="0"/>
              <a:t>SQL</a:t>
            </a:r>
            <a:r>
              <a:rPr lang="ru-RU" sz="1300" b="1" i="1" dirty="0"/>
              <a:t>-</a:t>
            </a:r>
            <a:r>
              <a:rPr lang="ru-RU" sz="1300" b="1" i="1" dirty="0" err="1"/>
              <a:t>балансировщик</a:t>
            </a:r>
            <a:r>
              <a:rPr lang="ru-RU" sz="1300" b="1" i="1" dirty="0"/>
              <a:t/>
            </a:r>
            <a:br>
              <a:rPr lang="ru-RU" sz="1300" b="1" i="1" dirty="0"/>
            </a:br>
            <a:r>
              <a:rPr lang="ru-RU" sz="1300" b="1" i="1" dirty="0"/>
              <a:t>1С-Битрикс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75610" y="176765"/>
            <a:ext cx="624060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dirty="0" smtClean="0"/>
              <a:t>Масштабирование при росте нагрузки </a:t>
            </a:r>
            <a:r>
              <a:rPr lang="en-US" sz="2400" b="1" dirty="0" smtClean="0"/>
              <a:t>MySQL</a:t>
            </a:r>
            <a:endParaRPr lang="en-US" sz="2400" b="1" dirty="0" smtClean="0">
              <a:latin typeface="Verdana" pitchFamily="34" charset="0"/>
            </a:endParaRPr>
          </a:p>
        </p:txBody>
      </p:sp>
      <p:pic>
        <p:nvPicPr>
          <p:cNvPr id="2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1" y="1425515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5" y="-5026"/>
            <a:ext cx="9159609" cy="686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858300" y="-11430"/>
            <a:ext cx="4320480" cy="6880860"/>
          </a:xfrm>
          <a:prstGeom prst="roundRect">
            <a:avLst>
              <a:gd name="adj" fmla="val 0"/>
            </a:avLst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73691" y="269230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Сколько стоит 1 час?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ru-RU" sz="2400" dirty="0" smtClean="0"/>
              <a:t>Крупный интернет-магазин с годовым оборотом 1.5 млрд. руб.</a:t>
            </a:r>
          </a:p>
          <a:p>
            <a:pPr marL="342900" indent="-342900">
              <a:buSzPct val="120000"/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ru-RU" sz="2400" dirty="0" smtClean="0"/>
              <a:t>210 рабочих дней в году по 10 рабочих часов.</a:t>
            </a:r>
          </a:p>
          <a:p>
            <a:pPr marL="342900" indent="-342900">
              <a:buSzPct val="120000"/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ru-RU" sz="2400" dirty="0" smtClean="0"/>
              <a:t>Час </a:t>
            </a:r>
            <a:r>
              <a:rPr lang="ru-RU" sz="2400" dirty="0"/>
              <a:t>простоя крупного интернет-проекта может обойтись владельцам в 0,3 - 1 миллион </a:t>
            </a:r>
            <a:r>
              <a:rPr lang="ru-RU" sz="2400" dirty="0" smtClean="0"/>
              <a:t>рублей</a:t>
            </a:r>
            <a:r>
              <a:rPr lang="ru-RU" sz="2400" dirty="0"/>
              <a:t> </a:t>
            </a:r>
            <a:r>
              <a:rPr lang="ru-RU" sz="2400" dirty="0" smtClean="0"/>
              <a:t>упущенной выручки.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93" y="5982102"/>
            <a:ext cx="659195" cy="498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01" y="5977452"/>
            <a:ext cx="613205" cy="47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017" y="5988949"/>
            <a:ext cx="613205" cy="467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05" y="5996614"/>
            <a:ext cx="613205" cy="45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28" y="3238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9938" y="1684397"/>
            <a:ext cx="3292135" cy="4005342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>
              <a:spcBef>
                <a:spcPts val="544"/>
              </a:spcBef>
              <a:spcAft>
                <a:spcPts val="544"/>
              </a:spcAft>
              <a:defRPr/>
            </a:pPr>
            <a:r>
              <a:rPr lang="ru-RU" b="1" dirty="0"/>
              <a:t>В</a:t>
            </a:r>
            <a:r>
              <a:rPr lang="ru-RU" b="1" dirty="0" smtClean="0"/>
              <a:t>ысокая эффективность - </a:t>
            </a:r>
            <a:r>
              <a:rPr lang="ru-RU" b="1" dirty="0"/>
              <a:t>за счет централизованного использования кэша </a:t>
            </a:r>
            <a:r>
              <a:rPr lang="ru-RU" b="1" dirty="0" smtClean="0"/>
              <a:t>веб-приложением</a:t>
            </a:r>
            <a:endParaRPr lang="ru-RU" b="1" dirty="0"/>
          </a:p>
          <a:p>
            <a:pPr>
              <a:spcBef>
                <a:spcPts val="544"/>
              </a:spcBef>
              <a:spcAft>
                <a:spcPts val="544"/>
              </a:spcAft>
              <a:defRPr/>
            </a:pPr>
            <a:r>
              <a:rPr lang="ru-RU" b="1" dirty="0" smtClean="0"/>
              <a:t>Надежность - </a:t>
            </a:r>
            <a:r>
              <a:rPr lang="ru-RU" b="1" dirty="0"/>
              <a:t>за счет устойчивости подсистемы </a:t>
            </a:r>
            <a:r>
              <a:rPr lang="ru-RU" b="1" dirty="0" err="1" smtClean="0"/>
              <a:t>кешировния</a:t>
            </a:r>
            <a:r>
              <a:rPr lang="ru-RU" b="1" dirty="0" smtClean="0"/>
              <a:t> </a:t>
            </a:r>
            <a:r>
              <a:rPr lang="ru-RU" b="1" dirty="0"/>
              <a:t>к выходу из строя отдельных </a:t>
            </a:r>
            <a:r>
              <a:rPr lang="ru-RU" b="1" dirty="0" smtClean="0"/>
              <a:t>компонентов</a:t>
            </a:r>
            <a:endParaRPr lang="ru-RU" b="1" dirty="0"/>
          </a:p>
          <a:p>
            <a:pPr>
              <a:spcBef>
                <a:spcPts val="544"/>
              </a:spcBef>
              <a:spcAft>
                <a:spcPts val="544"/>
              </a:spcAft>
              <a:defRPr/>
            </a:pPr>
            <a:r>
              <a:rPr lang="ru-RU" b="1" dirty="0" smtClean="0"/>
              <a:t>Неограниченная масштабируемость - </a:t>
            </a:r>
            <a:r>
              <a:rPr lang="ru-RU" b="1" dirty="0"/>
              <a:t>за счет добавления новых </a:t>
            </a:r>
            <a:r>
              <a:rPr lang="ru-RU" b="1" dirty="0" err="1"/>
              <a:t>memcached</a:t>
            </a:r>
            <a:r>
              <a:rPr lang="ru-RU" b="1" dirty="0"/>
              <a:t>-серверов</a:t>
            </a:r>
            <a:r>
              <a:rPr lang="en-US" b="1" dirty="0"/>
              <a:t>.</a:t>
            </a:r>
            <a:endParaRPr lang="ru-RU" b="1" dirty="0"/>
          </a:p>
          <a:p>
            <a:pPr>
              <a:defRPr/>
            </a:pPr>
            <a:endParaRPr lang="ru-RU" dirty="0"/>
          </a:p>
        </p:txBody>
      </p:sp>
      <p:sp>
        <p:nvSpPr>
          <p:cNvPr id="5" name="Цилиндр 4"/>
          <p:cNvSpPr/>
          <p:nvPr/>
        </p:nvSpPr>
        <p:spPr bwMode="auto">
          <a:xfrm>
            <a:off x="3969685" y="1628800"/>
            <a:ext cx="1370880" cy="1454553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sz="1600" b="1" dirty="0" err="1"/>
              <a:t>memcached</a:t>
            </a:r>
            <a:endParaRPr lang="ru-RU" sz="1600" b="1" dirty="0"/>
          </a:p>
          <a:p>
            <a:pPr algn="ctr">
              <a:defRPr/>
            </a:pPr>
            <a:r>
              <a:rPr lang="ru-RU" sz="1600" b="1" dirty="0"/>
              <a:t>1 </a:t>
            </a:r>
          </a:p>
        </p:txBody>
      </p:sp>
      <p:sp>
        <p:nvSpPr>
          <p:cNvPr id="7" name="Цилиндр 6"/>
          <p:cNvSpPr/>
          <p:nvPr/>
        </p:nvSpPr>
        <p:spPr bwMode="auto">
          <a:xfrm>
            <a:off x="5732246" y="1628800"/>
            <a:ext cx="1372320" cy="1454553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sz="1600" b="1" dirty="0" err="1"/>
              <a:t>memcached</a:t>
            </a:r>
            <a:endParaRPr lang="ru-RU" sz="1600" b="1" dirty="0"/>
          </a:p>
          <a:p>
            <a:pPr algn="ctr">
              <a:defRPr/>
            </a:pPr>
            <a:r>
              <a:rPr lang="ru-RU" sz="1600" b="1" dirty="0"/>
              <a:t>2</a:t>
            </a:r>
            <a:endParaRPr lang="en-US" sz="1600" b="1" dirty="0"/>
          </a:p>
        </p:txBody>
      </p:sp>
      <p:sp>
        <p:nvSpPr>
          <p:cNvPr id="8" name="Цилиндр 7"/>
          <p:cNvSpPr/>
          <p:nvPr/>
        </p:nvSpPr>
        <p:spPr bwMode="auto">
          <a:xfrm>
            <a:off x="7496245" y="1634560"/>
            <a:ext cx="1372320" cy="1454553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sz="1600" b="1" dirty="0" err="1"/>
              <a:t>memcached</a:t>
            </a:r>
            <a:endParaRPr lang="en-US" sz="1600" b="1" dirty="0"/>
          </a:p>
          <a:p>
            <a:pPr algn="ctr">
              <a:defRPr/>
            </a:pPr>
            <a:r>
              <a:rPr lang="en-US" sz="1600" b="1" dirty="0"/>
              <a:t>3</a:t>
            </a: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3969685" y="3606127"/>
            <a:ext cx="4963680" cy="71863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r>
              <a:rPr lang="ru-RU" b="1"/>
              <a:t>Веб-кластер «1С-Битрикс»</a:t>
            </a:r>
          </a:p>
        </p:txBody>
      </p:sp>
      <p:sp>
        <p:nvSpPr>
          <p:cNvPr id="9224" name="Двойная стрелка вверх/вниз 9"/>
          <p:cNvSpPr>
            <a:spLocks noChangeArrowheads="1"/>
          </p:cNvSpPr>
          <p:nvPr/>
        </p:nvSpPr>
        <p:spPr bwMode="auto">
          <a:xfrm>
            <a:off x="4492405" y="3089113"/>
            <a:ext cx="293760" cy="517015"/>
          </a:xfrm>
          <a:prstGeom prst="upDownArrow">
            <a:avLst>
              <a:gd name="adj1" fmla="val 50000"/>
              <a:gd name="adj2" fmla="val 50089"/>
            </a:avLst>
          </a:prstGeom>
          <a:solidFill>
            <a:srgbClr val="FC8EE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6532885" y="3130878"/>
            <a:ext cx="80064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b="1"/>
              <a:t>40%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8312725" y="3130878"/>
            <a:ext cx="80064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b="1"/>
              <a:t>30%</a:t>
            </a:r>
          </a:p>
        </p:txBody>
      </p:sp>
      <p:sp>
        <p:nvSpPr>
          <p:cNvPr id="9227" name="Двойная стрелка вверх/вниз 14"/>
          <p:cNvSpPr>
            <a:spLocks noChangeArrowheads="1"/>
          </p:cNvSpPr>
          <p:nvPr/>
        </p:nvSpPr>
        <p:spPr bwMode="auto">
          <a:xfrm>
            <a:off x="6272245" y="3083353"/>
            <a:ext cx="293760" cy="515574"/>
          </a:xfrm>
          <a:prstGeom prst="upDownArrow">
            <a:avLst>
              <a:gd name="adj1" fmla="val 50000"/>
              <a:gd name="adj2" fmla="val 49950"/>
            </a:avLst>
          </a:prstGeom>
          <a:solidFill>
            <a:srgbClr val="FC8EE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228" name="Двойная стрелка вверх/вниз 15"/>
          <p:cNvSpPr>
            <a:spLocks noChangeArrowheads="1"/>
          </p:cNvSpPr>
          <p:nvPr/>
        </p:nvSpPr>
        <p:spPr bwMode="auto">
          <a:xfrm>
            <a:off x="8034805" y="3083353"/>
            <a:ext cx="293760" cy="515574"/>
          </a:xfrm>
          <a:prstGeom prst="upDownArrow">
            <a:avLst>
              <a:gd name="adj1" fmla="val 50000"/>
              <a:gd name="adj2" fmla="val 49950"/>
            </a:avLst>
          </a:prstGeom>
          <a:solidFill>
            <a:srgbClr val="FC8EE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4786166" y="3123676"/>
            <a:ext cx="79920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b="1"/>
              <a:t>3</a:t>
            </a:r>
            <a:r>
              <a:rPr lang="ru-RU" b="1"/>
              <a:t>0%</a:t>
            </a:r>
          </a:p>
        </p:txBody>
      </p:sp>
      <p:sp>
        <p:nvSpPr>
          <p:cNvPr id="9230" name="Прямоугольник 1"/>
          <p:cNvSpPr>
            <a:spLocks noChangeArrowheads="1"/>
          </p:cNvSpPr>
          <p:nvPr/>
        </p:nvSpPr>
        <p:spPr bwMode="auto">
          <a:xfrm>
            <a:off x="4132405" y="3964725"/>
            <a:ext cx="1452960" cy="276509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r>
              <a:rPr lang="ru-RU" sz="1600" dirty="0"/>
              <a:t>Веб-сервер</a:t>
            </a:r>
          </a:p>
        </p:txBody>
      </p:sp>
      <p:sp>
        <p:nvSpPr>
          <p:cNvPr id="9231" name="Прямоугольник 17"/>
          <p:cNvSpPr>
            <a:spLocks noChangeArrowheads="1"/>
          </p:cNvSpPr>
          <p:nvPr/>
        </p:nvSpPr>
        <p:spPr bwMode="auto">
          <a:xfrm>
            <a:off x="5749526" y="3964725"/>
            <a:ext cx="1452960" cy="276509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r>
              <a:rPr lang="ru-RU" sz="1600" dirty="0"/>
              <a:t>Веб-сервер</a:t>
            </a:r>
          </a:p>
        </p:txBody>
      </p:sp>
      <p:sp>
        <p:nvSpPr>
          <p:cNvPr id="9232" name="Прямоугольник 18"/>
          <p:cNvSpPr>
            <a:spLocks noChangeArrowheads="1"/>
          </p:cNvSpPr>
          <p:nvPr/>
        </p:nvSpPr>
        <p:spPr bwMode="auto">
          <a:xfrm>
            <a:off x="7342166" y="3964725"/>
            <a:ext cx="1452960" cy="276509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r>
              <a:rPr lang="ru-RU" sz="1600" dirty="0"/>
              <a:t>Веб-сервер</a:t>
            </a:r>
          </a:p>
        </p:txBody>
      </p:sp>
      <p:pic>
        <p:nvPicPr>
          <p:cNvPr id="20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5" y="175126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5" y="303735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5" y="4199365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20625" y="159350"/>
            <a:ext cx="622474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800" b="1" dirty="0" smtClean="0">
                <a:latin typeface="+mn-lt"/>
              </a:rPr>
              <a:t>Распределенный </a:t>
            </a:r>
            <a:r>
              <a:rPr lang="ru-RU" sz="2800" b="1" dirty="0" err="1" smtClean="0">
                <a:latin typeface="+mn-lt"/>
              </a:rPr>
              <a:t>кеш</a:t>
            </a:r>
            <a:r>
              <a:rPr lang="ru-RU" sz="2800" b="1" dirty="0" smtClean="0">
                <a:latin typeface="+mn-lt"/>
              </a:rPr>
              <a:t> данных (</a:t>
            </a:r>
            <a:r>
              <a:rPr lang="en-US" sz="2800" b="1" dirty="0" err="1" smtClean="0">
                <a:latin typeface="+mn-lt"/>
              </a:rPr>
              <a:t>memcached</a:t>
            </a:r>
            <a:r>
              <a:rPr lang="en-US" sz="2800" b="1" dirty="0" smtClean="0">
                <a:latin typeface="+mn-lt"/>
              </a:rPr>
              <a:t>)</a:t>
            </a:r>
          </a:p>
        </p:txBody>
      </p:sp>
      <p:pic>
        <p:nvPicPr>
          <p:cNvPr id="2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99" y="1577510"/>
            <a:ext cx="6884243" cy="448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1492868"/>
            <a:ext cx="7200800" cy="4670415"/>
          </a:xfrm>
          <a:prstGeom prst="roundRect">
            <a:avLst>
              <a:gd name="adj" fmla="val 263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286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0625" y="159350"/>
            <a:ext cx="622474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800" b="1" dirty="0" smtClean="0">
                <a:latin typeface="+mn-lt"/>
              </a:rPr>
              <a:t>Распределенный </a:t>
            </a:r>
            <a:r>
              <a:rPr lang="ru-RU" sz="2800" b="1" dirty="0" err="1" smtClean="0">
                <a:latin typeface="+mn-lt"/>
              </a:rPr>
              <a:t>кеш</a:t>
            </a:r>
            <a:r>
              <a:rPr lang="ru-RU" sz="2800" b="1" dirty="0" smtClean="0">
                <a:latin typeface="+mn-lt"/>
              </a:rPr>
              <a:t> данных (</a:t>
            </a:r>
            <a:r>
              <a:rPr lang="en-US" sz="2800" b="1" dirty="0" err="1" smtClean="0">
                <a:latin typeface="+mn-lt"/>
              </a:rPr>
              <a:t>memcached</a:t>
            </a:r>
            <a:r>
              <a:rPr lang="en-US" sz="2800" b="1" dirty="0" smtClean="0">
                <a:latin typeface="+mn-lt"/>
              </a:rPr>
              <a:t>)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6875" y="118750"/>
            <a:ext cx="619255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800" b="1" dirty="0" smtClean="0"/>
              <a:t>Непрерывность сессий между веб-серверами</a:t>
            </a:r>
            <a:endParaRPr lang="en-US" sz="2800" b="1" dirty="0" smtClean="0"/>
          </a:p>
        </p:txBody>
      </p:sp>
      <p:pic>
        <p:nvPicPr>
          <p:cNvPr id="6147" name="Picture 3" descr="sessions-in-db-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386754"/>
            <a:ext cx="4682600" cy="210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272693"/>
            <a:ext cx="3035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Пользовательская сессия должна быть </a:t>
            </a:r>
            <a:r>
              <a:rPr lang="ru-RU" sz="2000" dirty="0" smtClean="0"/>
              <a:t>"прозрачной</a:t>
            </a:r>
            <a:r>
              <a:rPr lang="ru-RU" sz="2000" dirty="0"/>
              <a:t>" для всех серверов веб-кластера.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1080" y="3989583"/>
            <a:ext cx="8472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авторизации на одном из серверов пользователь должен считаться авторизованных и для всех других </a:t>
            </a:r>
            <a:r>
              <a:rPr lang="ru-RU" dirty="0" smtClean="0"/>
              <a:t>серверов.</a:t>
            </a:r>
          </a:p>
          <a:p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наоборот - окончание сессии на любом сервере должно означать ее окончание </a:t>
            </a:r>
            <a:r>
              <a:rPr lang="ru-RU" dirty="0" smtClean="0"/>
              <a:t> на </a:t>
            </a:r>
            <a:r>
              <a:rPr lang="ru-RU" dirty="0"/>
              <a:t>всех серверах сразу. </a:t>
            </a:r>
          </a:p>
        </p:txBody>
      </p:sp>
      <p:pic>
        <p:nvPicPr>
          <p:cNvPr id="10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5" y="139144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" y="4012385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5" y="486965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547664" y="1400142"/>
            <a:ext cx="6552727" cy="5269217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942457" y="2622516"/>
            <a:ext cx="3026880" cy="130621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512696" y="4604164"/>
            <a:ext cx="1895040" cy="16993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endParaRPr lang="ru-RU" sz="1300" i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2905817" y="5203267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142616" y="3145291"/>
            <a:ext cx="2656800" cy="52277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500" dirty="0"/>
              <a:t>Веб-приложение</a:t>
            </a:r>
          </a:p>
        </p:txBody>
      </p:sp>
      <p:cxnSp>
        <p:nvCxnSpPr>
          <p:cNvPr id="17415" name="Прямая со стрелкой 10"/>
          <p:cNvCxnSpPr>
            <a:cxnSpLocks noChangeShapeType="1"/>
            <a:stCxn id="7" idx="2"/>
            <a:endCxn id="6" idx="1"/>
          </p:cNvCxnSpPr>
          <p:nvPr/>
        </p:nvCxnSpPr>
        <p:spPr bwMode="auto">
          <a:xfrm flipH="1">
            <a:off x="3460216" y="3668066"/>
            <a:ext cx="11520" cy="153520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6" name="Овальная выноска 11"/>
          <p:cNvSpPr>
            <a:spLocks noChangeArrowheads="1"/>
          </p:cNvSpPr>
          <p:nvPr/>
        </p:nvSpPr>
        <p:spPr bwMode="auto">
          <a:xfrm>
            <a:off x="5649016" y="1866432"/>
            <a:ext cx="2285280" cy="914496"/>
          </a:xfrm>
          <a:prstGeom prst="wedgeEllipseCallout">
            <a:avLst>
              <a:gd name="adj1" fmla="val -93241"/>
              <a:gd name="adj2" fmla="val 97458"/>
            </a:avLst>
          </a:prstGeom>
          <a:solidFill>
            <a:srgbClr val="FBB7E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r>
              <a:rPr lang="ru-RU" sz="1400" dirty="0"/>
              <a:t>Высокая нагрузка на </a:t>
            </a:r>
            <a:r>
              <a:rPr lang="en-US" sz="1400" dirty="0"/>
              <a:t>CPU </a:t>
            </a:r>
            <a:r>
              <a:rPr lang="en-US" sz="1400" b="1" dirty="0"/>
              <a:t>&gt;80%</a:t>
            </a:r>
            <a:endParaRPr lang="ru-RU" sz="1400" b="1" dirty="0"/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2093657" y="1664815"/>
            <a:ext cx="2705760" cy="95914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Высокая посещаемость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4783576" y="3861048"/>
            <a:ext cx="3150720" cy="229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dirty="0"/>
              <a:t>1) </a:t>
            </a:r>
            <a:r>
              <a:rPr lang="ru-RU" dirty="0"/>
              <a:t>Нагрузка обрабатывается </a:t>
            </a:r>
            <a:r>
              <a:rPr lang="ru-RU" b="1" dirty="0"/>
              <a:t>только одним </a:t>
            </a:r>
            <a:r>
              <a:rPr lang="ru-RU" dirty="0"/>
              <a:t>веб-сервером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r>
              <a:rPr lang="en-US" dirty="0"/>
              <a:t>2) CPU </a:t>
            </a:r>
            <a:r>
              <a:rPr lang="ru-RU" dirty="0"/>
              <a:t>перегружен обработкой </a:t>
            </a:r>
            <a:r>
              <a:rPr lang="en-US" dirty="0"/>
              <a:t>PHP</a:t>
            </a:r>
            <a:r>
              <a:rPr lang="ru-RU" dirty="0"/>
              <a:t>, </a:t>
            </a:r>
            <a:r>
              <a:rPr lang="ru-RU" dirty="0" err="1"/>
              <a:t>прекомпилятор</a:t>
            </a:r>
            <a:r>
              <a:rPr lang="ru-RU" dirty="0"/>
              <a:t> включен, наблюдаются </a:t>
            </a:r>
            <a:r>
              <a:rPr lang="en-US" dirty="0"/>
              <a:t>segmentation faults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3640"/>
            <a:ext cx="5743430" cy="792088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15625" y="178125"/>
            <a:ext cx="62281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dirty="0" smtClean="0">
                <a:latin typeface="+mn-lt"/>
              </a:rPr>
              <a:t>Задача: масштабирование при росте нагрузки</a:t>
            </a:r>
            <a:endParaRPr lang="en-US" sz="2400" b="1" dirty="0" smtClean="0">
              <a:latin typeface="+mn-lt"/>
            </a:endParaRPr>
          </a:p>
        </p:txBody>
      </p:sp>
      <p:pic>
        <p:nvPicPr>
          <p:cNvPr id="1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8970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23596" y="1400142"/>
            <a:ext cx="8812899" cy="5269217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08960" y="3264823"/>
            <a:ext cx="3026880" cy="130621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435841" y="4743858"/>
            <a:ext cx="1893600" cy="18217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endParaRPr lang="ru-RU" sz="1300" i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3827521" y="5443772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09121" y="3725672"/>
            <a:ext cx="2656800" cy="5227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 err="1"/>
              <a:t>Нода</a:t>
            </a:r>
            <a:r>
              <a:rPr lang="ru-RU" sz="1300" dirty="0"/>
              <a:t> 1</a:t>
            </a: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dirty="0"/>
              <a:t> </a:t>
            </a:r>
            <a:r>
              <a:rPr lang="ru-RU" sz="1300" b="1" dirty="0"/>
              <a:t>«1С-Битрикс: Веб-кластер»</a:t>
            </a:r>
          </a:p>
        </p:txBody>
      </p:sp>
      <p:cxnSp>
        <p:nvCxnSpPr>
          <p:cNvPr id="18439" name="Прямая со стрелкой 10"/>
          <p:cNvCxnSpPr>
            <a:cxnSpLocks noChangeShapeType="1"/>
            <a:stCxn id="7" idx="2"/>
            <a:endCxn id="6" idx="1"/>
          </p:cNvCxnSpPr>
          <p:nvPr/>
        </p:nvCxnSpPr>
        <p:spPr bwMode="auto">
          <a:xfrm>
            <a:off x="1938240" y="4248447"/>
            <a:ext cx="2445120" cy="1195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Стрелка вниз 12"/>
          <p:cNvSpPr/>
          <p:nvPr/>
        </p:nvSpPr>
        <p:spPr bwMode="auto">
          <a:xfrm>
            <a:off x="3070081" y="1600009"/>
            <a:ext cx="2705760" cy="8698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Высокая посещаемость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159521" y="3264823"/>
            <a:ext cx="3026880" cy="130621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361120" y="3787598"/>
            <a:ext cx="2655360" cy="522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 err="1"/>
              <a:t>Нода</a:t>
            </a:r>
            <a:r>
              <a:rPr lang="ru-RU" sz="1300" dirty="0"/>
              <a:t> 2</a:t>
            </a: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/>
              <a:t> «1С-Битрикс: Веб-кластер»</a:t>
            </a:r>
          </a:p>
        </p:txBody>
      </p:sp>
      <p:cxnSp>
        <p:nvCxnSpPr>
          <p:cNvPr id="18443" name="Прямая со стрелкой 16"/>
          <p:cNvCxnSpPr>
            <a:cxnSpLocks noChangeShapeType="1"/>
            <a:stCxn id="16" idx="2"/>
          </p:cNvCxnSpPr>
          <p:nvPr/>
        </p:nvCxnSpPr>
        <p:spPr bwMode="auto">
          <a:xfrm flipH="1">
            <a:off x="4521600" y="4310373"/>
            <a:ext cx="2167200" cy="113339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Скругленный прямоугольник 22"/>
          <p:cNvSpPr/>
          <p:nvPr/>
        </p:nvSpPr>
        <p:spPr bwMode="auto">
          <a:xfrm>
            <a:off x="3435841" y="2469860"/>
            <a:ext cx="1893600" cy="45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Балансировщик нагрузки</a:t>
            </a:r>
          </a:p>
        </p:txBody>
      </p:sp>
      <p:sp>
        <p:nvSpPr>
          <p:cNvPr id="26" name="Стрелка вниз 25"/>
          <p:cNvSpPr/>
          <p:nvPr/>
        </p:nvSpPr>
        <p:spPr bwMode="auto">
          <a:xfrm rot="3200467">
            <a:off x="2913801" y="2747154"/>
            <a:ext cx="740238" cy="1234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27" name="Стрелка вниз 26"/>
          <p:cNvSpPr/>
          <p:nvPr/>
        </p:nvSpPr>
        <p:spPr bwMode="auto">
          <a:xfrm rot="18777309">
            <a:off x="5075962" y="2732035"/>
            <a:ext cx="740238" cy="1281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12" name="Овальная выноска 11"/>
          <p:cNvSpPr/>
          <p:nvPr/>
        </p:nvSpPr>
        <p:spPr bwMode="auto">
          <a:xfrm>
            <a:off x="6688800" y="1830433"/>
            <a:ext cx="2285280" cy="685512"/>
          </a:xfrm>
          <a:prstGeom prst="wedgeEllipseCallout">
            <a:avLst>
              <a:gd name="adj1" fmla="val -16144"/>
              <a:gd name="adj2" fmla="val 233491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Нагрузка на </a:t>
            </a:r>
            <a:r>
              <a:rPr lang="en-US" sz="1600" dirty="0">
                <a:solidFill>
                  <a:schemeClr val="bg1"/>
                </a:solidFill>
              </a:rPr>
              <a:t>CPU </a:t>
            </a:r>
            <a:r>
              <a:rPr lang="en-US" sz="1600" b="1" dirty="0">
                <a:solidFill>
                  <a:schemeClr val="bg1"/>
                </a:solidFill>
              </a:rPr>
              <a:t>&lt;50%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448" name="TextBox 27"/>
          <p:cNvSpPr txBox="1">
            <a:spLocks noChangeArrowheads="1"/>
          </p:cNvSpPr>
          <p:nvPr/>
        </p:nvSpPr>
        <p:spPr bwMode="auto">
          <a:xfrm>
            <a:off x="5886760" y="4747378"/>
            <a:ext cx="3150720" cy="180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1600" dirty="0"/>
              <a:t>1) </a:t>
            </a:r>
            <a:r>
              <a:rPr lang="ru-RU" sz="1600" dirty="0"/>
              <a:t>Нагрузка равномерно распределяется между </a:t>
            </a:r>
            <a:r>
              <a:rPr lang="ru-RU" sz="1600" dirty="0" err="1"/>
              <a:t>нодами</a:t>
            </a:r>
            <a:r>
              <a:rPr lang="ru-RU" sz="1600" dirty="0"/>
              <a:t> веб-кластера</a:t>
            </a:r>
            <a:r>
              <a:rPr lang="en-US" sz="1600" dirty="0"/>
              <a:t/>
            </a:r>
            <a:br>
              <a:rPr lang="en-US" sz="1600" dirty="0"/>
            </a:br>
            <a:endParaRPr lang="ru-RU" sz="1600" dirty="0"/>
          </a:p>
          <a:p>
            <a:r>
              <a:rPr lang="en-US" sz="1600" dirty="0"/>
              <a:t>2) </a:t>
            </a:r>
            <a:r>
              <a:rPr lang="ru-RU" sz="1600" dirty="0"/>
              <a:t>Сервера приложений не перегружены и работают в устойчивом штатном режиме</a:t>
            </a:r>
          </a:p>
        </p:txBody>
      </p:sp>
      <p:sp>
        <p:nvSpPr>
          <p:cNvPr id="18449" name="Двойная стрелка влево/вправо 28"/>
          <p:cNvSpPr>
            <a:spLocks noChangeArrowheads="1"/>
          </p:cNvSpPr>
          <p:nvPr/>
        </p:nvSpPr>
        <p:spPr bwMode="auto">
          <a:xfrm>
            <a:off x="3284641" y="3757355"/>
            <a:ext cx="2076480" cy="542937"/>
          </a:xfrm>
          <a:prstGeom prst="leftRightArrow">
            <a:avLst>
              <a:gd name="adj1" fmla="val 50000"/>
              <a:gd name="adj2" fmla="val 4999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r>
              <a:rPr lang="ru-RU" sz="1300"/>
              <a:t>Авто-синхронизация</a:t>
            </a:r>
          </a:p>
        </p:txBody>
      </p:sp>
      <p:pic>
        <p:nvPicPr>
          <p:cNvPr id="22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6" y="150555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15625" y="178125"/>
            <a:ext cx="62281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dirty="0" smtClean="0">
                <a:latin typeface="+mn-lt"/>
              </a:rPr>
              <a:t>Задача: масштабирование при росте нагрузки</a:t>
            </a:r>
            <a:endParaRPr lang="en-US" sz="2400" b="1" dirty="0" smtClean="0">
              <a:latin typeface="+mn-lt"/>
            </a:endParaRPr>
          </a:p>
        </p:txBody>
      </p:sp>
      <p:pic>
        <p:nvPicPr>
          <p:cNvPr id="3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484848" y="1293267"/>
            <a:ext cx="8380850" cy="5269217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697091" y="4636983"/>
            <a:ext cx="1893600" cy="182035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endParaRPr lang="ru-RU" sz="1300" i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4088771" y="5336897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74531" y="3385492"/>
            <a:ext cx="1742400" cy="6552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100" dirty="0" err="1"/>
              <a:t>Нода</a:t>
            </a:r>
            <a:r>
              <a:rPr lang="ru-RU" sz="1100" dirty="0"/>
              <a:t> 1 </a:t>
            </a: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dirty="0"/>
              <a:t> </a:t>
            </a:r>
            <a:r>
              <a:rPr lang="ru-RU" sz="1100" b="1" dirty="0"/>
              <a:t>«1С-Битрикс:</a:t>
            </a:r>
            <a:br>
              <a:rPr lang="ru-RU" sz="1100" b="1" dirty="0"/>
            </a:br>
            <a:r>
              <a:rPr lang="ru-RU" sz="1100" b="1" dirty="0"/>
              <a:t>Веб-кластер»</a:t>
            </a:r>
          </a:p>
        </p:txBody>
      </p:sp>
      <p:cxnSp>
        <p:nvCxnSpPr>
          <p:cNvPr id="19462" name="Прямая со стрелкой 10"/>
          <p:cNvCxnSpPr>
            <a:cxnSpLocks noChangeShapeType="1"/>
            <a:stCxn id="7" idx="2"/>
            <a:endCxn id="6" idx="1"/>
          </p:cNvCxnSpPr>
          <p:nvPr/>
        </p:nvCxnSpPr>
        <p:spPr bwMode="auto">
          <a:xfrm>
            <a:off x="1545730" y="4040760"/>
            <a:ext cx="3098880" cy="129613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Стрелка вниз 12"/>
          <p:cNvSpPr/>
          <p:nvPr/>
        </p:nvSpPr>
        <p:spPr bwMode="auto">
          <a:xfrm>
            <a:off x="1639331" y="1493134"/>
            <a:ext cx="6089760" cy="8698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Очень высокая посещаемость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3697091" y="2362985"/>
            <a:ext cx="1893600" cy="45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Балансировщик нагрузки</a:t>
            </a:r>
          </a:p>
        </p:txBody>
      </p:sp>
      <p:sp>
        <p:nvSpPr>
          <p:cNvPr id="26" name="Стрелка вниз 25"/>
          <p:cNvSpPr/>
          <p:nvPr/>
        </p:nvSpPr>
        <p:spPr bwMode="auto">
          <a:xfrm rot="3683647">
            <a:off x="2717156" y="2143462"/>
            <a:ext cx="279389" cy="19108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942530" y="3385492"/>
            <a:ext cx="1740960" cy="6552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100" dirty="0" err="1"/>
              <a:t>Нода</a:t>
            </a:r>
            <a:r>
              <a:rPr lang="ru-RU" sz="1100" dirty="0"/>
              <a:t> 2</a:t>
            </a: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dirty="0"/>
              <a:t> </a:t>
            </a:r>
            <a:r>
              <a:rPr lang="ru-RU" sz="1100" b="1" dirty="0"/>
              <a:t>«1С-Битрикс:</a:t>
            </a:r>
            <a:br>
              <a:rPr lang="ru-RU" sz="1100" b="1" dirty="0"/>
            </a:br>
            <a:r>
              <a:rPr lang="ru-RU" sz="1100" b="1" dirty="0"/>
              <a:t>Веб-кластер»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837731" y="3414295"/>
            <a:ext cx="1740960" cy="6552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100" dirty="0" err="1"/>
              <a:t>Нода</a:t>
            </a:r>
            <a:r>
              <a:rPr lang="ru-RU" sz="1100" dirty="0"/>
              <a:t> </a:t>
            </a:r>
            <a:r>
              <a:rPr lang="en-US" sz="1100" dirty="0"/>
              <a:t>N</a:t>
            </a: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dirty="0"/>
              <a:t> </a:t>
            </a:r>
            <a:r>
              <a:rPr lang="ru-RU" sz="1100" b="1" dirty="0"/>
              <a:t>«1С-Битрикс:</a:t>
            </a:r>
            <a:br>
              <a:rPr lang="ru-RU" sz="1100" b="1" dirty="0"/>
            </a:br>
            <a:r>
              <a:rPr lang="ru-RU" sz="1100" b="1" dirty="0"/>
              <a:t>Веб-кластер»</a:t>
            </a:r>
          </a:p>
        </p:txBody>
      </p:sp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5465410" y="3412855"/>
            <a:ext cx="731767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sz="4400" b="1"/>
              <a:t>…</a:t>
            </a:r>
          </a:p>
        </p:txBody>
      </p:sp>
      <p:sp>
        <p:nvSpPr>
          <p:cNvPr id="19469" name="Двойная стрелка влево/вправо 28"/>
          <p:cNvSpPr>
            <a:spLocks noChangeArrowheads="1"/>
          </p:cNvSpPr>
          <p:nvPr/>
        </p:nvSpPr>
        <p:spPr bwMode="auto">
          <a:xfrm>
            <a:off x="2196610" y="3470461"/>
            <a:ext cx="838080" cy="542937"/>
          </a:xfrm>
          <a:prstGeom prst="leftRightArrow">
            <a:avLst>
              <a:gd name="adj1" fmla="val 50000"/>
              <a:gd name="adj2" fmla="val 4996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endParaRPr lang="ru-RU" sz="1300"/>
          </a:p>
        </p:txBody>
      </p:sp>
      <p:sp>
        <p:nvSpPr>
          <p:cNvPr id="19470" name="Двойная стрелка влево/вправо 30"/>
          <p:cNvSpPr>
            <a:spLocks noChangeArrowheads="1"/>
          </p:cNvSpPr>
          <p:nvPr/>
        </p:nvSpPr>
        <p:spPr bwMode="auto">
          <a:xfrm>
            <a:off x="4591331" y="3470461"/>
            <a:ext cx="838080" cy="542937"/>
          </a:xfrm>
          <a:prstGeom prst="leftRightArrow">
            <a:avLst>
              <a:gd name="adj1" fmla="val 50000"/>
              <a:gd name="adj2" fmla="val 4996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endParaRPr lang="ru-RU" sz="1300"/>
          </a:p>
        </p:txBody>
      </p:sp>
      <p:sp>
        <p:nvSpPr>
          <p:cNvPr id="19471" name="Двойная стрелка влево/вправо 31"/>
          <p:cNvSpPr>
            <a:spLocks noChangeArrowheads="1"/>
          </p:cNvSpPr>
          <p:nvPr/>
        </p:nvSpPr>
        <p:spPr bwMode="auto">
          <a:xfrm>
            <a:off x="6097571" y="3469021"/>
            <a:ext cx="838080" cy="542937"/>
          </a:xfrm>
          <a:prstGeom prst="leftRightArrow">
            <a:avLst>
              <a:gd name="adj1" fmla="val 50000"/>
              <a:gd name="adj2" fmla="val 4996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endParaRPr lang="ru-RU" sz="1300"/>
          </a:p>
        </p:txBody>
      </p:sp>
      <p:sp>
        <p:nvSpPr>
          <p:cNvPr id="33" name="Стрелка вниз 32"/>
          <p:cNvSpPr/>
          <p:nvPr/>
        </p:nvSpPr>
        <p:spPr bwMode="auto">
          <a:xfrm rot="2668021">
            <a:off x="3859811" y="2691340"/>
            <a:ext cx="279360" cy="8784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34" name="Стрелка вниз 33"/>
          <p:cNvSpPr/>
          <p:nvPr/>
        </p:nvSpPr>
        <p:spPr bwMode="auto">
          <a:xfrm rot="19502810">
            <a:off x="5142850" y="2702861"/>
            <a:ext cx="279360" cy="83672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35" name="Стрелка вниз 34"/>
          <p:cNvSpPr/>
          <p:nvPr/>
        </p:nvSpPr>
        <p:spPr bwMode="auto">
          <a:xfrm rot="18193989">
            <a:off x="6178196" y="2252185"/>
            <a:ext cx="279389" cy="173952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cxnSp>
        <p:nvCxnSpPr>
          <p:cNvPr id="19475" name="Прямая со стрелкой 35"/>
          <p:cNvCxnSpPr>
            <a:cxnSpLocks noChangeShapeType="1"/>
            <a:stCxn id="24" idx="2"/>
          </p:cNvCxnSpPr>
          <p:nvPr/>
        </p:nvCxnSpPr>
        <p:spPr bwMode="auto">
          <a:xfrm>
            <a:off x="3813731" y="4040760"/>
            <a:ext cx="830880" cy="129613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6" name="Прямая со стрелкой 36"/>
          <p:cNvCxnSpPr>
            <a:cxnSpLocks noChangeShapeType="1"/>
          </p:cNvCxnSpPr>
          <p:nvPr/>
        </p:nvCxnSpPr>
        <p:spPr bwMode="auto">
          <a:xfrm flipH="1">
            <a:off x="4782850" y="3975955"/>
            <a:ext cx="1045440" cy="136094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7" name="Прямая со стрелкой 38"/>
          <p:cNvCxnSpPr>
            <a:cxnSpLocks noChangeShapeType="1"/>
            <a:stCxn id="25" idx="2"/>
          </p:cNvCxnSpPr>
          <p:nvPr/>
        </p:nvCxnSpPr>
        <p:spPr bwMode="auto">
          <a:xfrm flipH="1">
            <a:off x="4928291" y="4069563"/>
            <a:ext cx="2779200" cy="126733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Прямоугольник 27"/>
          <p:cNvSpPr/>
          <p:nvPr/>
        </p:nvSpPr>
        <p:spPr>
          <a:xfrm>
            <a:off x="0" y="93640"/>
            <a:ext cx="5743430" cy="79208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6" y="140092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15625" y="178125"/>
            <a:ext cx="62281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dirty="0" smtClean="0">
                <a:latin typeface="+mn-lt"/>
              </a:rPr>
              <a:t>Задача: масштабирование при росте нагрузки</a:t>
            </a:r>
            <a:endParaRPr lang="en-US" sz="2400" b="1" dirty="0" smtClean="0">
              <a:latin typeface="+mn-lt"/>
            </a:endParaRPr>
          </a:p>
        </p:txBody>
      </p:sp>
      <p:pic>
        <p:nvPicPr>
          <p:cNvPr id="3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64641" y="1484784"/>
            <a:ext cx="8476855" cy="4176464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1059103" y="1886604"/>
            <a:ext cx="3026880" cy="39604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 1</a:t>
            </a: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3737503" y="3316674"/>
            <a:ext cx="1879200" cy="3902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5370463" y="1886604"/>
            <a:ext cx="3026880" cy="39604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 2</a:t>
            </a:r>
          </a:p>
        </p:txBody>
      </p:sp>
      <p:sp>
        <p:nvSpPr>
          <p:cNvPr id="22550" name="Двойная стрелка вверх/вниз 2"/>
          <p:cNvSpPr>
            <a:spLocks noChangeArrowheads="1"/>
          </p:cNvSpPr>
          <p:nvPr/>
        </p:nvSpPr>
        <p:spPr bwMode="auto">
          <a:xfrm rot="-2443680">
            <a:off x="3957822" y="2173194"/>
            <a:ext cx="270720" cy="1248612"/>
          </a:xfrm>
          <a:prstGeom prst="upDownArrow">
            <a:avLst>
              <a:gd name="adj1" fmla="val 50000"/>
              <a:gd name="adj2" fmla="val 5019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2551" name="Двойная стрелка вверх/вниз 52"/>
          <p:cNvSpPr>
            <a:spLocks noChangeArrowheads="1"/>
          </p:cNvSpPr>
          <p:nvPr/>
        </p:nvSpPr>
        <p:spPr bwMode="auto">
          <a:xfrm rot="2451229">
            <a:off x="5235103" y="2153032"/>
            <a:ext cx="272160" cy="1288936"/>
          </a:xfrm>
          <a:prstGeom prst="upDownArrow">
            <a:avLst>
              <a:gd name="adj1" fmla="val 50000"/>
              <a:gd name="adj2" fmla="val 4996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2552" name="TextBox 3"/>
          <p:cNvSpPr txBox="1">
            <a:spLocks noChangeArrowheads="1"/>
          </p:cNvSpPr>
          <p:nvPr/>
        </p:nvSpPr>
        <p:spPr bwMode="auto">
          <a:xfrm>
            <a:off x="4427262" y="2127109"/>
            <a:ext cx="677265" cy="108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sz="65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55" y="2392957"/>
            <a:ext cx="11715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15" y="2392957"/>
            <a:ext cx="11715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" y="93640"/>
            <a:ext cx="4196319" cy="792088"/>
          </a:xfrm>
          <a:prstGeom prst="rect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15625" y="154375"/>
            <a:ext cx="62281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800" b="1" dirty="0" smtClean="0"/>
              <a:t>Задача</a:t>
            </a:r>
            <a:r>
              <a:rPr lang="en-US" sz="2800" b="1" dirty="0" smtClean="0"/>
              <a:t> </a:t>
            </a:r>
            <a:r>
              <a:rPr lang="ru-RU" sz="2800" b="1" dirty="0"/>
              <a:t>синхронизации файлов</a:t>
            </a:r>
            <a:endParaRPr lang="en-US" sz="2800" b="1" dirty="0" smtClean="0"/>
          </a:p>
        </p:txBody>
      </p:sp>
      <p:pic>
        <p:nvPicPr>
          <p:cNvPr id="15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5" y="1618331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052" y="1564119"/>
            <a:ext cx="33598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Два типа:</a:t>
            </a:r>
            <a:endParaRPr lang="en-US" b="1" dirty="0" smtClean="0"/>
          </a:p>
          <a:p>
            <a:endParaRPr lang="ru-RU" b="1" dirty="0" smtClean="0"/>
          </a:p>
          <a:p>
            <a:r>
              <a:rPr lang="ru-RU" b="1" dirty="0" smtClean="0"/>
              <a:t>1. Синхронный: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Общая «дисковая полка» (дорого, не резервирует данные)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Сетевые средства – </a:t>
            </a:r>
            <a:r>
              <a:rPr lang="en-US" dirty="0" smtClean="0"/>
              <a:t>NFS (</a:t>
            </a:r>
            <a:r>
              <a:rPr lang="ru-RU" dirty="0" smtClean="0"/>
              <a:t>очень медленно)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OCFS2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DRD</a:t>
            </a:r>
            <a:r>
              <a:rPr lang="en-US" dirty="0"/>
              <a:t>B</a:t>
            </a:r>
            <a:endParaRPr lang="en-US" dirty="0" smtClean="0"/>
          </a:p>
          <a:p>
            <a:endParaRPr lang="ru-RU" dirty="0" smtClean="0"/>
          </a:p>
          <a:p>
            <a:r>
              <a:rPr lang="ru-RU" b="1" dirty="0" smtClean="0"/>
              <a:t>2. Асинхронный </a:t>
            </a:r>
            <a:r>
              <a:rPr lang="en-US" dirty="0" smtClean="0"/>
              <a:t>(</a:t>
            </a:r>
            <a:r>
              <a:rPr lang="ru-RU" dirty="0" smtClean="0"/>
              <a:t>синхронизация</a:t>
            </a:r>
            <a:r>
              <a:rPr lang="en-US" dirty="0" smtClean="0"/>
              <a:t> </a:t>
            </a:r>
            <a:r>
              <a:rPr lang="ru-RU" dirty="0" smtClean="0"/>
              <a:t>локальных дисков)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rsync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csync2</a:t>
            </a:r>
            <a:endParaRPr lang="ru-RU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0141" y="162616"/>
            <a:ext cx="623567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800" b="1" dirty="0" smtClean="0"/>
              <a:t>Синхронизация дисковых систем</a:t>
            </a:r>
            <a:endParaRPr lang="en-US" sz="2400" b="1" dirty="0" smtClean="0"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97468"/>
            <a:ext cx="5184576" cy="357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588396" y="1528494"/>
            <a:ext cx="5412030" cy="3852050"/>
          </a:xfrm>
          <a:prstGeom prst="roundRect">
            <a:avLst>
              <a:gd name="adj" fmla="val 263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9" y="162425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84848" y="1400142"/>
            <a:ext cx="8380850" cy="5269217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6" y="150780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Овальная выноска 48"/>
          <p:cNvSpPr/>
          <p:nvPr/>
        </p:nvSpPr>
        <p:spPr bwMode="auto">
          <a:xfrm>
            <a:off x="6039360" y="2095437"/>
            <a:ext cx="2777760" cy="1146360"/>
          </a:xfrm>
          <a:prstGeom prst="wedgeEllipseCallout">
            <a:avLst>
              <a:gd name="adj1" fmla="val -62680"/>
              <a:gd name="adj2" fmla="val -4603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600" dirty="0"/>
              <a:t>NFS, SMB/CIFS, …</a:t>
            </a:r>
            <a:r>
              <a:rPr lang="ru-RU" sz="1600" dirty="0"/>
              <a:t>. Просто, но медленно.</a:t>
            </a: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659520" y="3813538"/>
            <a:ext cx="3026880" cy="3960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 1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4970880" y="3813538"/>
            <a:ext cx="3026880" cy="3960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 2</a:t>
            </a:r>
          </a:p>
        </p:txBody>
      </p:sp>
      <p:sp>
        <p:nvSpPr>
          <p:cNvPr id="23558" name="Двойная стрелка вверх/вниз 2"/>
          <p:cNvSpPr>
            <a:spLocks noChangeArrowheads="1"/>
          </p:cNvSpPr>
          <p:nvPr/>
        </p:nvSpPr>
        <p:spPr bwMode="auto">
          <a:xfrm rot="-2443680">
            <a:off x="5362560" y="2668617"/>
            <a:ext cx="272160" cy="1248611"/>
          </a:xfrm>
          <a:prstGeom prst="upDownArrow">
            <a:avLst>
              <a:gd name="adj1" fmla="val 50000"/>
              <a:gd name="adj2" fmla="val 4992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3559" name="Двойная стрелка вверх/вниз 52"/>
          <p:cNvSpPr>
            <a:spLocks noChangeArrowheads="1"/>
          </p:cNvSpPr>
          <p:nvPr/>
        </p:nvSpPr>
        <p:spPr bwMode="auto">
          <a:xfrm rot="2451229">
            <a:off x="3026880" y="2664297"/>
            <a:ext cx="270720" cy="1287495"/>
          </a:xfrm>
          <a:prstGeom prst="upDownArrow">
            <a:avLst>
              <a:gd name="adj1" fmla="val 50000"/>
              <a:gd name="adj2" fmla="val 5017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2766241" y="1682114"/>
            <a:ext cx="3025440" cy="10714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i="1" dirty="0"/>
              <a:t>NAS (Network Attached Storage)</a:t>
            </a:r>
            <a:endParaRPr lang="ru-RU" sz="1300" i="1" dirty="0"/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3396960" y="2153043"/>
            <a:ext cx="1877760" cy="3902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84" name="Овальная выноска 83"/>
          <p:cNvSpPr/>
          <p:nvPr/>
        </p:nvSpPr>
        <p:spPr bwMode="auto">
          <a:xfrm>
            <a:off x="6229441" y="5053508"/>
            <a:ext cx="2458080" cy="1183804"/>
          </a:xfrm>
          <a:prstGeom prst="wedgeEllipseCallout">
            <a:avLst>
              <a:gd name="adj1" fmla="val -66429"/>
              <a:gd name="adj2" fmla="val -31565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600" dirty="0"/>
              <a:t>OCFS2, GFS2, …</a:t>
            </a:r>
            <a:r>
              <a:rPr lang="ru-RU" sz="1600" dirty="0"/>
              <a:t>. Быстро, но сложно и </a:t>
            </a:r>
            <a:r>
              <a:rPr lang="ru-RU" sz="1600" dirty="0" smtClean="0"/>
              <a:t>дорого.</a:t>
            </a:r>
            <a:endParaRPr lang="ru-RU" sz="1600" dirty="0"/>
          </a:p>
        </p:txBody>
      </p:sp>
      <p:sp>
        <p:nvSpPr>
          <p:cNvPr id="85" name="Скругленный прямоугольник 84"/>
          <p:cNvSpPr/>
          <p:nvPr/>
        </p:nvSpPr>
        <p:spPr bwMode="auto">
          <a:xfrm>
            <a:off x="2956321" y="5164399"/>
            <a:ext cx="3026880" cy="107291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i="1" dirty="0"/>
              <a:t>SAN (Storage Area Network</a:t>
            </a:r>
            <a:r>
              <a:rPr lang="en-US" sz="1300" i="1" dirty="0" smtClean="0"/>
              <a:t>)</a:t>
            </a:r>
            <a:r>
              <a:rPr lang="ru-RU" sz="1300" i="1" dirty="0" smtClean="0"/>
              <a:t>, «дисковая полка»</a:t>
            </a:r>
            <a:endParaRPr lang="ru-RU" sz="1300" i="1" dirty="0"/>
          </a:p>
        </p:txBody>
      </p:sp>
      <p:sp>
        <p:nvSpPr>
          <p:cNvPr id="86" name="Скругленный прямоугольник 85"/>
          <p:cNvSpPr/>
          <p:nvPr/>
        </p:nvSpPr>
        <p:spPr bwMode="auto">
          <a:xfrm>
            <a:off x="3592801" y="5641089"/>
            <a:ext cx="1879200" cy="3902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23581" name="Двойная стрелка вверх/вниз 86"/>
          <p:cNvSpPr>
            <a:spLocks noChangeArrowheads="1"/>
          </p:cNvSpPr>
          <p:nvPr/>
        </p:nvSpPr>
        <p:spPr bwMode="auto">
          <a:xfrm rot="-2443680">
            <a:off x="3140640" y="4029560"/>
            <a:ext cx="270720" cy="1248612"/>
          </a:xfrm>
          <a:prstGeom prst="upDownArrow">
            <a:avLst>
              <a:gd name="adj1" fmla="val 50000"/>
              <a:gd name="adj2" fmla="val 5019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3582" name="Двойная стрелка вверх/вниз 87"/>
          <p:cNvSpPr>
            <a:spLocks noChangeArrowheads="1"/>
          </p:cNvSpPr>
          <p:nvPr/>
        </p:nvSpPr>
        <p:spPr bwMode="auto">
          <a:xfrm rot="2451229">
            <a:off x="5256000" y="4055483"/>
            <a:ext cx="272160" cy="1287495"/>
          </a:xfrm>
          <a:prstGeom prst="upDownArrow">
            <a:avLst>
              <a:gd name="adj1" fmla="val 50000"/>
              <a:gd name="adj2" fmla="val 4990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96423" y="46770"/>
            <a:ext cx="539525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800" b="1" dirty="0" smtClean="0"/>
              <a:t>Тип 1: общее хранилище данных</a:t>
            </a:r>
            <a:endParaRPr lang="en-US" sz="2800" b="1" dirty="0" smtClean="0"/>
          </a:p>
        </p:txBody>
      </p:sp>
      <p:pic>
        <p:nvPicPr>
          <p:cNvPr id="2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484848" y="1400142"/>
            <a:ext cx="8380850" cy="5269217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5369761" y="1988840"/>
            <a:ext cx="3026880" cy="16835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 err="1"/>
              <a:t>Нода</a:t>
            </a:r>
            <a:r>
              <a:rPr lang="ru-RU" sz="1300" dirty="0"/>
              <a:t> 2 </a:t>
            </a:r>
            <a:br>
              <a:rPr lang="ru-RU" sz="1300" dirty="0"/>
            </a:br>
            <a:r>
              <a:rPr lang="ru-RU" sz="1300" b="1" dirty="0"/>
              <a:t>«1С-Битрикс: Веб-кластер»</a:t>
            </a:r>
            <a:endParaRPr lang="ru-RU" sz="1300" i="1" dirty="0"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5670720" y="2536097"/>
            <a:ext cx="2426400" cy="923137"/>
          </a:xfrm>
          <a:prstGeom prst="roundRect">
            <a:avLst/>
          </a:prstGeom>
          <a:solidFill>
            <a:srgbClr val="9FF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dirty="0"/>
              <a:t>Csync2</a:t>
            </a:r>
            <a:endParaRPr lang="ru-RU" sz="1300" dirty="0"/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892800" y="2003241"/>
            <a:ext cx="3026880" cy="166913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 err="1"/>
              <a:t>Нода</a:t>
            </a:r>
            <a:r>
              <a:rPr lang="ru-RU" sz="1300" dirty="0"/>
              <a:t> 1 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ru-RU" sz="1300" b="1" dirty="0"/>
              <a:t>«1С-Битрикс: Веб-кластер»</a:t>
            </a:r>
            <a:endParaRPr lang="ru-RU" sz="1300" i="1" dirty="0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1177920" y="2530337"/>
            <a:ext cx="2427840" cy="923137"/>
          </a:xfrm>
          <a:prstGeom prst="roundRect">
            <a:avLst/>
          </a:prstGeom>
          <a:solidFill>
            <a:srgbClr val="9FF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dirty="0"/>
              <a:t>Csync2</a:t>
            </a:r>
            <a:endParaRPr lang="ru-RU" sz="1300" dirty="0"/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1452960" y="2981104"/>
            <a:ext cx="1877760" cy="3902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86" name="Скругленный прямоугольник 85"/>
          <p:cNvSpPr/>
          <p:nvPr/>
        </p:nvSpPr>
        <p:spPr bwMode="auto">
          <a:xfrm>
            <a:off x="5944320" y="2982545"/>
            <a:ext cx="1879200" cy="3902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055680" y="4539348"/>
            <a:ext cx="3026880" cy="168353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 err="1"/>
              <a:t>Нода</a:t>
            </a:r>
            <a:r>
              <a:rPr lang="ru-RU" sz="1300" dirty="0"/>
              <a:t> 3</a:t>
            </a:r>
            <a:br>
              <a:rPr lang="ru-RU" sz="1300" dirty="0"/>
            </a:br>
            <a:r>
              <a:rPr lang="ru-RU" sz="1300" b="1" dirty="0"/>
              <a:t>«1С-Битрикс: Веб-кластер»</a:t>
            </a:r>
            <a:endParaRPr lang="ru-RU" sz="1300" i="1" dirty="0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3355200" y="5086605"/>
            <a:ext cx="2426400" cy="921697"/>
          </a:xfrm>
          <a:prstGeom prst="roundRect">
            <a:avLst/>
          </a:prstGeom>
          <a:solidFill>
            <a:srgbClr val="9FF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dirty="0"/>
              <a:t>Csync2</a:t>
            </a:r>
            <a:endParaRPr lang="ru-RU" sz="1300" dirty="0"/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3628800" y="5531612"/>
            <a:ext cx="1879200" cy="3902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24604" name="Двойная стрелка влево/вправо 3"/>
          <p:cNvSpPr>
            <a:spLocks noChangeArrowheads="1"/>
          </p:cNvSpPr>
          <p:nvPr/>
        </p:nvSpPr>
        <p:spPr bwMode="auto">
          <a:xfrm rot="3456898">
            <a:off x="3243533" y="3756648"/>
            <a:ext cx="1274534" cy="434880"/>
          </a:xfrm>
          <a:prstGeom prst="leftRightArrow">
            <a:avLst>
              <a:gd name="adj1" fmla="val 50000"/>
              <a:gd name="adj2" fmla="val 50049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4605" name="Двойная стрелка влево/вправо 36"/>
          <p:cNvSpPr>
            <a:spLocks noChangeArrowheads="1"/>
          </p:cNvSpPr>
          <p:nvPr/>
        </p:nvSpPr>
        <p:spPr bwMode="auto">
          <a:xfrm rot="7646163">
            <a:off x="4546731" y="3759529"/>
            <a:ext cx="1327819" cy="436320"/>
          </a:xfrm>
          <a:prstGeom prst="leftRightArrow">
            <a:avLst>
              <a:gd name="adj1" fmla="val 50000"/>
              <a:gd name="adj2" fmla="val 50053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4606" name="Двойная стрелка влево/вправо 37"/>
          <p:cNvSpPr>
            <a:spLocks noChangeArrowheads="1"/>
          </p:cNvSpPr>
          <p:nvPr/>
        </p:nvSpPr>
        <p:spPr bwMode="auto">
          <a:xfrm>
            <a:off x="3736801" y="2903337"/>
            <a:ext cx="1771200" cy="440686"/>
          </a:xfrm>
          <a:prstGeom prst="leftRightArrow">
            <a:avLst>
              <a:gd name="adj1" fmla="val 50000"/>
              <a:gd name="adj2" fmla="val 49929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95536" y="58709"/>
            <a:ext cx="587980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dirty="0" smtClean="0"/>
              <a:t>Тип 2: синхронизация локальных дисков</a:t>
            </a:r>
            <a:endParaRPr lang="en-US" sz="2400" b="1" dirty="0" smtClean="0"/>
          </a:p>
        </p:txBody>
      </p:sp>
      <p:pic>
        <p:nvPicPr>
          <p:cNvPr id="21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6" y="150780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73" y="-1"/>
            <a:ext cx="9144000" cy="687889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3652" y="-1966"/>
            <a:ext cx="4729668" cy="68808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2158" y="157962"/>
            <a:ext cx="4176465" cy="5064607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ru-RU" sz="2400" b="1" dirty="0"/>
              <a:t>О</a:t>
            </a:r>
            <a:r>
              <a:rPr lang="ru-RU" sz="2400" b="1" dirty="0" smtClean="0"/>
              <a:t>сновные </a:t>
            </a:r>
            <a:r>
              <a:rPr lang="ru-RU" sz="2400" b="1" dirty="0"/>
              <a:t>задачи, которые </a:t>
            </a:r>
            <a:r>
              <a:rPr lang="ru-RU" sz="2400" b="1" dirty="0" smtClean="0"/>
              <a:t>решает веб-кластер:</a:t>
            </a:r>
            <a:endParaRPr lang="ru-RU" sz="2400" b="1" dirty="0"/>
          </a:p>
          <a:p>
            <a:pPr marL="354013" lvl="2" indent="274638">
              <a:spcBef>
                <a:spcPts val="544"/>
              </a:spcBef>
              <a:spcAft>
                <a:spcPts val="544"/>
              </a:spcAft>
              <a:defRPr/>
            </a:pPr>
            <a:endParaRPr lang="ru-RU" b="1" dirty="0"/>
          </a:p>
          <a:p>
            <a:pPr marL="461963" lvl="2" indent="-285750">
              <a:spcBef>
                <a:spcPts val="544"/>
              </a:spcBef>
              <a:spcAft>
                <a:spcPts val="544"/>
              </a:spcAft>
              <a:buSzPct val="120000"/>
              <a:buBlip>
                <a:blip r:embed="rId3"/>
              </a:buBlip>
              <a:defRPr/>
            </a:pPr>
            <a:r>
              <a:rPr lang="x-none" b="1" smtClean="0"/>
              <a:t>Обеспечение </a:t>
            </a:r>
            <a:r>
              <a:rPr lang="x-none" b="1"/>
              <a:t>высокой доступности сервиса</a:t>
            </a:r>
            <a:r>
              <a:rPr lang="x-none"/>
              <a:t> (так называемые HA - High Availability или Failover кластеры)</a:t>
            </a:r>
            <a:endParaRPr lang="ru-RU" dirty="0"/>
          </a:p>
          <a:p>
            <a:pPr marL="461963" lvl="2" indent="-285750">
              <a:spcBef>
                <a:spcPts val="544"/>
              </a:spcBef>
              <a:spcAft>
                <a:spcPts val="544"/>
              </a:spcAft>
              <a:buSzPct val="120000"/>
              <a:buBlip>
                <a:blip r:embed="rId3"/>
              </a:buBlip>
              <a:defRPr/>
            </a:pPr>
            <a:r>
              <a:rPr lang="x-none" b="1"/>
              <a:t>Масштабирование </a:t>
            </a:r>
            <a:r>
              <a:rPr lang="ru-RU" b="1" dirty="0"/>
              <a:t>веб-проекта</a:t>
            </a:r>
            <a:r>
              <a:rPr lang="x-none" b="1"/>
              <a:t> в условиях возрастающей нагрузки </a:t>
            </a:r>
            <a:r>
              <a:rPr lang="x-none"/>
              <a:t>(HP - High Performance кластеры)</a:t>
            </a:r>
            <a:endParaRPr lang="ru-RU" dirty="0"/>
          </a:p>
          <a:p>
            <a:pPr marL="461963" lvl="2" indent="-285750">
              <a:spcBef>
                <a:spcPts val="544"/>
              </a:spcBef>
              <a:spcAft>
                <a:spcPts val="544"/>
              </a:spcAft>
              <a:buSzPct val="120000"/>
              <a:buBlip>
                <a:blip r:embed="rId3"/>
              </a:buBlip>
              <a:defRPr/>
            </a:pPr>
            <a:r>
              <a:rPr lang="ru-RU" b="1" dirty="0"/>
              <a:t>Балансирование нагрузки, трафика, данных между несколькими </a:t>
            </a:r>
            <a:r>
              <a:rPr lang="ru-RU" b="1" dirty="0" smtClean="0"/>
              <a:t>серверами</a:t>
            </a:r>
          </a:p>
          <a:p>
            <a:pPr marL="461963" lvl="2" indent="-285750">
              <a:spcBef>
                <a:spcPts val="544"/>
              </a:spcBef>
              <a:spcAft>
                <a:spcPts val="544"/>
              </a:spcAft>
              <a:buSzPct val="120000"/>
              <a:buBlip>
                <a:blip r:embed="rId3"/>
              </a:buBlip>
              <a:defRPr/>
            </a:pPr>
            <a:r>
              <a:rPr lang="ru-RU" b="1" dirty="0" smtClean="0"/>
              <a:t>Создание целостной резервной копии данных для </a:t>
            </a:r>
            <a:r>
              <a:rPr lang="en-US" b="1" dirty="0" smtClean="0"/>
              <a:t>MySQL</a:t>
            </a:r>
            <a:endParaRPr lang="ru-RU" b="1" dirty="0"/>
          </a:p>
          <a:p>
            <a:pPr>
              <a:defRPr/>
            </a:pPr>
            <a:endParaRPr lang="ru-RU" b="1" dirty="0"/>
          </a:p>
        </p:txBody>
      </p:sp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0" y="2331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6250" y="138866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3600" b="1" dirty="0" smtClean="0"/>
              <a:t>Почему мы выбрали </a:t>
            </a:r>
            <a:r>
              <a:rPr lang="en-US" sz="3600" b="1" dirty="0" smtClean="0"/>
              <a:t>csync2?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/>
              <a:t>Быстрый доступ </a:t>
            </a:r>
            <a:r>
              <a:rPr lang="ru-RU" sz="2000" dirty="0" smtClean="0"/>
              <a:t>к файлам приложения за счет использования локальных хранилищ.</a:t>
            </a:r>
            <a:endParaRPr lang="en-US" sz="20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/>
              <a:t>Высокая </a:t>
            </a:r>
            <a:r>
              <a:rPr lang="ru-RU" sz="2000" b="1" dirty="0"/>
              <a:t>скорость работы.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Низкое потребление ресурсов </a:t>
            </a:r>
            <a:r>
              <a:rPr lang="ru-RU" sz="2000" dirty="0"/>
              <a:t>(CPU, дисковые операции). Два этих фактора позволяют запускать процесс синхронизации максимально часто, поэтому данные на серверах становятся идентичными практически в "реальном времени".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Простота настройки </a:t>
            </a:r>
            <a:r>
              <a:rPr lang="ru-RU" sz="2000" dirty="0"/>
              <a:t>для обмена данными между </a:t>
            </a:r>
            <a:r>
              <a:rPr lang="ru-RU" sz="2000" b="1" dirty="0"/>
              <a:t>любым количеством серверов.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Возможность синхронизации удаления файлов.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Защищенный обмен данными </a:t>
            </a:r>
            <a:r>
              <a:rPr lang="ru-RU" sz="2000" dirty="0"/>
              <a:t>между хостами (SSL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8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6" y="142389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6" y="213285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6" y="266879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6" y="405256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8" y="476946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6" y="524977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251520" y="1328892"/>
            <a:ext cx="8640960" cy="5269217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927521" y="2469860"/>
            <a:ext cx="3026880" cy="130621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08961" y="4510553"/>
            <a:ext cx="1893600" cy="18217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База данных </a:t>
            </a:r>
            <a:r>
              <a:rPr lang="en-US" sz="1200" i="1" dirty="0"/>
              <a:t>MySQL</a:t>
            </a:r>
            <a:br>
              <a:rPr lang="en-US" sz="1200" i="1" dirty="0"/>
            </a:br>
            <a:r>
              <a:rPr lang="en-US" sz="1200" b="1" dirty="0"/>
              <a:t>MASTER</a:t>
            </a:r>
            <a:endParaRPr lang="ru-RU" sz="1200" b="1" i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800641" y="5168703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129120" y="2930708"/>
            <a:ext cx="2655360" cy="5227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 </a:t>
            </a:r>
            <a:r>
              <a:rPr lang="ru-RU" sz="1300" b="1" dirty="0"/>
              <a:t>«1С-Битрикс: Веб-кластер»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657600" y="1600009"/>
            <a:ext cx="1568160" cy="8698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563201" y="4474551"/>
            <a:ext cx="1893600" cy="18217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База данных </a:t>
            </a:r>
            <a:r>
              <a:rPr lang="en-US" sz="1200" i="1" dirty="0"/>
              <a:t>MySQL</a:t>
            </a:r>
            <a:br>
              <a:rPr lang="en-US" sz="1200" i="1" dirty="0"/>
            </a:br>
            <a:r>
              <a:rPr lang="en-US" sz="1200" b="1" dirty="0"/>
              <a:t>SLAVE 1</a:t>
            </a:r>
            <a:endParaRPr lang="ru-RU" sz="1200" b="1" i="1" dirty="0"/>
          </a:p>
        </p:txBody>
      </p:sp>
      <p:sp>
        <p:nvSpPr>
          <p:cNvPr id="21" name="Цилиндр 20"/>
          <p:cNvSpPr/>
          <p:nvPr/>
        </p:nvSpPr>
        <p:spPr bwMode="auto">
          <a:xfrm>
            <a:off x="2954881" y="5132700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858720" y="1558244"/>
            <a:ext cx="1893600" cy="295231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База данных </a:t>
            </a:r>
            <a:r>
              <a:rPr lang="en-US" sz="1200" i="1" dirty="0"/>
              <a:t>MySQL</a:t>
            </a:r>
            <a:br>
              <a:rPr lang="en-US" sz="1200" i="1" dirty="0"/>
            </a:br>
            <a:r>
              <a:rPr lang="en-US" sz="1200" b="1" dirty="0"/>
              <a:t>SLAVE N</a:t>
            </a:r>
            <a:endParaRPr lang="ru-RU" sz="1200" b="1" i="1" dirty="0"/>
          </a:p>
        </p:txBody>
      </p:sp>
      <p:sp>
        <p:nvSpPr>
          <p:cNvPr id="30" name="Цилиндр 29"/>
          <p:cNvSpPr/>
          <p:nvPr/>
        </p:nvSpPr>
        <p:spPr bwMode="auto">
          <a:xfrm>
            <a:off x="7250400" y="2209193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 bwMode="auto">
          <a:xfrm rot="2946486">
            <a:off x="2449420" y="3035942"/>
            <a:ext cx="385961" cy="196128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 bwMode="auto">
          <a:xfrm rot="10800000">
            <a:off x="3627360" y="3441962"/>
            <a:ext cx="385920" cy="106859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0494" name="Стрелка вниз 34"/>
          <p:cNvSpPr>
            <a:spLocks noChangeArrowheads="1"/>
          </p:cNvSpPr>
          <p:nvPr/>
        </p:nvSpPr>
        <p:spPr bwMode="auto">
          <a:xfrm rot="-6164772">
            <a:off x="6397180" y="1988211"/>
            <a:ext cx="385961" cy="156528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0" name="Овальная выноска 9"/>
          <p:cNvSpPr/>
          <p:nvPr/>
        </p:nvSpPr>
        <p:spPr bwMode="auto">
          <a:xfrm>
            <a:off x="5178241" y="1404148"/>
            <a:ext cx="1501920" cy="1005226"/>
          </a:xfrm>
          <a:prstGeom prst="wedgeEllipseCallout">
            <a:avLst>
              <a:gd name="adj1" fmla="val 42610"/>
              <a:gd name="adj2" fmla="val 83411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Онлайн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бэкап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данных</a:t>
            </a:r>
          </a:p>
        </p:txBody>
      </p:sp>
      <p:sp>
        <p:nvSpPr>
          <p:cNvPr id="19" name="Цилиндр 18"/>
          <p:cNvSpPr/>
          <p:nvPr/>
        </p:nvSpPr>
        <p:spPr bwMode="auto">
          <a:xfrm>
            <a:off x="7266241" y="3453483"/>
            <a:ext cx="1110240" cy="456528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dirty="0"/>
              <a:t>Диск</a:t>
            </a:r>
          </a:p>
        </p:txBody>
      </p:sp>
      <p:sp>
        <p:nvSpPr>
          <p:cNvPr id="20497" name="Двойная стрелка вверх/вниз 2"/>
          <p:cNvSpPr>
            <a:spLocks noChangeArrowheads="1"/>
          </p:cNvSpPr>
          <p:nvPr/>
        </p:nvSpPr>
        <p:spPr bwMode="auto">
          <a:xfrm>
            <a:off x="7704000" y="2949429"/>
            <a:ext cx="277920" cy="558779"/>
          </a:xfrm>
          <a:prstGeom prst="upDownArrow">
            <a:avLst>
              <a:gd name="adj1" fmla="val 50000"/>
              <a:gd name="adj2" fmla="val 4989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2" name="Овальная выноска 21"/>
          <p:cNvSpPr/>
          <p:nvPr/>
        </p:nvSpPr>
        <p:spPr bwMode="auto">
          <a:xfrm>
            <a:off x="4826881" y="4595523"/>
            <a:ext cx="3016800" cy="1029708"/>
          </a:xfrm>
          <a:prstGeom prst="wedgeEllipseCallout">
            <a:avLst>
              <a:gd name="adj1" fmla="val 45125"/>
              <a:gd name="adj2" fmla="val -97272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Целостный логический/физический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</a:rPr>
              <a:t>бэкап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MySQL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 без замедления работы основной системы 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08961" y="1900999"/>
            <a:ext cx="1893600" cy="18217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База данных </a:t>
            </a:r>
            <a:r>
              <a:rPr lang="en-US" sz="1200" i="1" dirty="0"/>
              <a:t>MySQL</a:t>
            </a:r>
            <a:br>
              <a:rPr lang="en-US" sz="1200" i="1" dirty="0"/>
            </a:br>
            <a:r>
              <a:rPr lang="en-US" sz="1200" b="1" dirty="0"/>
              <a:t>MASTER</a:t>
            </a:r>
            <a:r>
              <a:rPr lang="ru-RU" sz="1200" b="1" dirty="0"/>
              <a:t> </a:t>
            </a:r>
            <a:r>
              <a:rPr lang="en-US" sz="1200" b="1" dirty="0"/>
              <a:t>candidate</a:t>
            </a:r>
            <a:endParaRPr lang="ru-RU" sz="1200" b="1" i="1" dirty="0"/>
          </a:p>
        </p:txBody>
      </p:sp>
      <p:sp>
        <p:nvSpPr>
          <p:cNvPr id="24" name="Цилиндр 23"/>
          <p:cNvSpPr/>
          <p:nvPr/>
        </p:nvSpPr>
        <p:spPr bwMode="auto">
          <a:xfrm>
            <a:off x="800641" y="2559149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0501" name="Стрелка вниз 7"/>
          <p:cNvSpPr>
            <a:spLocks noChangeArrowheads="1"/>
          </p:cNvSpPr>
          <p:nvPr/>
        </p:nvSpPr>
        <p:spPr bwMode="auto">
          <a:xfrm rot="10800000">
            <a:off x="1200960" y="3395877"/>
            <a:ext cx="311040" cy="1199646"/>
          </a:xfrm>
          <a:prstGeom prst="downArrow">
            <a:avLst>
              <a:gd name="adj1" fmla="val 50000"/>
              <a:gd name="adj2" fmla="val 4997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" name="Овальная выноска 25"/>
          <p:cNvSpPr/>
          <p:nvPr/>
        </p:nvSpPr>
        <p:spPr bwMode="auto">
          <a:xfrm>
            <a:off x="1627201" y="2744929"/>
            <a:ext cx="1501920" cy="1006666"/>
          </a:xfrm>
          <a:prstGeom prst="wedgeEllipseCallout">
            <a:avLst>
              <a:gd name="adj1" fmla="val -66279"/>
              <a:gd name="adj2" fmla="val 78829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DRBD – 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он-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</a:rPr>
              <a:t>лайн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</a:rPr>
              <a:t>бэкап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 диска с базой данных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44375" y="127749"/>
            <a:ext cx="5580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dirty="0" smtClean="0"/>
              <a:t>Организация резервного копирования - </a:t>
            </a:r>
            <a:r>
              <a:rPr lang="en-US" sz="2400" b="1" dirty="0" smtClean="0"/>
              <a:t>MySQL</a:t>
            </a:r>
          </a:p>
        </p:txBody>
      </p:sp>
      <p:pic>
        <p:nvPicPr>
          <p:cNvPr id="35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3" y="146030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377973" y="1364517"/>
            <a:ext cx="8380850" cy="5269217"/>
          </a:xfrm>
          <a:prstGeom prst="roundRect">
            <a:avLst>
              <a:gd name="adj" fmla="val 2547"/>
            </a:avLst>
          </a:prstGeom>
          <a:solidFill>
            <a:schemeClr val="bg1">
              <a:lumMod val="9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652321" y="1928363"/>
            <a:ext cx="3026880" cy="180738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853920" y="2387771"/>
            <a:ext cx="2655360" cy="10873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 </a:t>
            </a:r>
            <a:r>
              <a:rPr lang="ru-RU" sz="1300" b="1" dirty="0"/>
              <a:t>«1С-Битрикс: Веб-кластер»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1278720" y="2734848"/>
            <a:ext cx="1805760" cy="31827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245121" y="1484797"/>
            <a:ext cx="2613600" cy="144735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i="1" dirty="0"/>
              <a:t>LVM</a:t>
            </a:r>
            <a:endParaRPr lang="ru-RU" sz="1300" i="1" dirty="0"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4440960" y="1928363"/>
            <a:ext cx="2312640" cy="36867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b="1" dirty="0" smtClean="0"/>
              <a:t>/</a:t>
            </a:r>
            <a:r>
              <a:rPr lang="en-US" sz="1300" b="1" dirty="0" err="1" smtClean="0"/>
              <a:t>var</a:t>
            </a:r>
            <a:r>
              <a:rPr lang="en-US" sz="1300" b="1" dirty="0" smtClean="0"/>
              <a:t>/www </a:t>
            </a:r>
            <a:r>
              <a:rPr lang="en-US" sz="1300" b="1" dirty="0"/>
              <a:t>–</a:t>
            </a:r>
            <a:r>
              <a:rPr lang="ru-RU" sz="1300" b="1" dirty="0"/>
              <a:t> </a:t>
            </a:r>
            <a:r>
              <a:rPr lang="ru-RU" sz="1300" b="1" dirty="0" err="1"/>
              <a:t>снепшот</a:t>
            </a:r>
            <a:r>
              <a:rPr lang="ru-RU" sz="1300" b="1" dirty="0"/>
              <a:t> 1</a:t>
            </a:r>
            <a:r>
              <a:rPr lang="en-US" sz="1300" b="1" dirty="0"/>
              <a:t> </a:t>
            </a:r>
            <a:endParaRPr lang="ru-RU" sz="1300" b="1" dirty="0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4593600" y="2265359"/>
            <a:ext cx="2312640" cy="37587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b="1" dirty="0" smtClean="0"/>
              <a:t>/</a:t>
            </a:r>
            <a:r>
              <a:rPr lang="en-US" sz="1300" b="1" dirty="0" err="1" smtClean="0"/>
              <a:t>var</a:t>
            </a:r>
            <a:r>
              <a:rPr lang="en-US" sz="1300" b="1" dirty="0" smtClean="0"/>
              <a:t>/www </a:t>
            </a:r>
            <a:r>
              <a:rPr lang="en-US" sz="1300" b="1" dirty="0"/>
              <a:t>–</a:t>
            </a:r>
            <a:r>
              <a:rPr lang="ru-RU" sz="1300" b="1" dirty="0"/>
              <a:t> </a:t>
            </a:r>
            <a:r>
              <a:rPr lang="ru-RU" sz="1300" b="1" dirty="0" err="1"/>
              <a:t>снепшот</a:t>
            </a:r>
            <a:r>
              <a:rPr lang="ru-RU" sz="1300" b="1" dirty="0"/>
              <a:t> 2</a:t>
            </a:r>
            <a:r>
              <a:rPr lang="en-US" sz="1300" b="1" dirty="0"/>
              <a:t> </a:t>
            </a:r>
            <a:endParaRPr lang="ru-RU" sz="1300" b="1" dirty="0"/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4736161" y="2598033"/>
            <a:ext cx="2311200" cy="3744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b="1" dirty="0" smtClean="0"/>
              <a:t>/</a:t>
            </a:r>
            <a:r>
              <a:rPr lang="en-US" sz="1300" b="1" dirty="0" err="1" smtClean="0"/>
              <a:t>var</a:t>
            </a:r>
            <a:r>
              <a:rPr lang="en-US" sz="1300" b="1" dirty="0" smtClean="0"/>
              <a:t>/www </a:t>
            </a:r>
            <a:r>
              <a:rPr lang="en-US" sz="1300" b="1" dirty="0"/>
              <a:t>–</a:t>
            </a:r>
            <a:r>
              <a:rPr lang="ru-RU" sz="1300" b="1" dirty="0"/>
              <a:t> </a:t>
            </a:r>
            <a:r>
              <a:rPr lang="ru-RU" sz="1300" b="1" dirty="0" err="1"/>
              <a:t>снепшот</a:t>
            </a:r>
            <a:r>
              <a:rPr lang="ru-RU" sz="1300" b="1" dirty="0"/>
              <a:t> 3</a:t>
            </a:r>
            <a:r>
              <a:rPr lang="en-US" sz="1300" b="1" dirty="0"/>
              <a:t> </a:t>
            </a:r>
            <a:endParaRPr lang="ru-RU" sz="1300" b="1" dirty="0"/>
          </a:p>
        </p:txBody>
      </p:sp>
      <p:sp>
        <p:nvSpPr>
          <p:cNvPr id="21514" name="Стрелка вниз 10"/>
          <p:cNvSpPr>
            <a:spLocks noChangeArrowheads="1"/>
          </p:cNvSpPr>
          <p:nvPr/>
        </p:nvSpPr>
        <p:spPr bwMode="auto">
          <a:xfrm rot="-6949235">
            <a:off x="3543814" y="1781546"/>
            <a:ext cx="501173" cy="1512000"/>
          </a:xfrm>
          <a:prstGeom prst="downArrow">
            <a:avLst>
              <a:gd name="adj1" fmla="val 50000"/>
              <a:gd name="adj2" fmla="val 49938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" name="Овальная выноска 11"/>
          <p:cNvSpPr/>
          <p:nvPr/>
        </p:nvSpPr>
        <p:spPr bwMode="auto">
          <a:xfrm>
            <a:off x="3705120" y="3053121"/>
            <a:ext cx="2499840" cy="833848"/>
          </a:xfrm>
          <a:prstGeom prst="wedgeEllipseCallout">
            <a:avLst>
              <a:gd name="adj1" fmla="val -38392"/>
              <a:gd name="adj2" fmla="val -112693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Быстрый, целостный </a:t>
            </a:r>
            <a:r>
              <a:rPr lang="ru-RU" sz="1300" dirty="0" err="1"/>
              <a:t>бэкап</a:t>
            </a:r>
            <a:r>
              <a:rPr lang="en-US" sz="1300" dirty="0"/>
              <a:t> </a:t>
            </a:r>
            <a:r>
              <a:rPr lang="ru-RU" sz="1300" dirty="0"/>
              <a:t>на уровне </a:t>
            </a:r>
            <a:r>
              <a:rPr lang="en-US" sz="1300" dirty="0"/>
              <a:t>Linux</a:t>
            </a:r>
            <a:endParaRPr lang="ru-RU" sz="1300" dirty="0"/>
          </a:p>
        </p:txBody>
      </p:sp>
      <p:pic>
        <p:nvPicPr>
          <p:cNvPr id="2151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20" y="4278690"/>
            <a:ext cx="3697920" cy="165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4" y="5750470"/>
            <a:ext cx="1431275" cy="582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Овальная выноска 37"/>
          <p:cNvSpPr/>
          <p:nvPr/>
        </p:nvSpPr>
        <p:spPr bwMode="auto">
          <a:xfrm>
            <a:off x="623520" y="4082829"/>
            <a:ext cx="2839680" cy="1371024"/>
          </a:xfrm>
          <a:prstGeom prst="wedgeEllipseCallout">
            <a:avLst>
              <a:gd name="adj1" fmla="val 83761"/>
              <a:gd name="adj2" fmla="val 12448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dirty="0"/>
              <a:t>Быстрый, целостный, </a:t>
            </a:r>
            <a:r>
              <a:rPr lang="ru-RU" sz="1200" b="1" dirty="0"/>
              <a:t>инкрементальный, автоматически </a:t>
            </a:r>
            <a:r>
              <a:rPr lang="ru-RU" sz="1200" b="1" dirty="0" err="1"/>
              <a:t>консолидирумый</a:t>
            </a:r>
            <a:r>
              <a:rPr lang="ru-RU" sz="1200" dirty="0"/>
              <a:t> </a:t>
            </a:r>
            <a:r>
              <a:rPr lang="ru-RU" sz="1200" dirty="0" err="1"/>
              <a:t>бэкап</a:t>
            </a:r>
            <a:r>
              <a:rPr lang="ru-RU" sz="1200" dirty="0"/>
              <a:t> инструментами </a:t>
            </a:r>
            <a:r>
              <a:rPr lang="ru-RU" sz="1200" dirty="0" err="1"/>
              <a:t>хостера</a:t>
            </a:r>
            <a:endParaRPr lang="ru-RU" sz="1200" dirty="0"/>
          </a:p>
        </p:txBody>
      </p:sp>
      <p:sp>
        <p:nvSpPr>
          <p:cNvPr id="21519" name="Стрелка вниз 38"/>
          <p:cNvSpPr>
            <a:spLocks noChangeArrowheads="1"/>
          </p:cNvSpPr>
          <p:nvPr/>
        </p:nvSpPr>
        <p:spPr bwMode="auto">
          <a:xfrm rot="-2942576">
            <a:off x="3429334" y="3020797"/>
            <a:ext cx="499732" cy="1512000"/>
          </a:xfrm>
          <a:prstGeom prst="downArrow">
            <a:avLst>
              <a:gd name="adj1" fmla="val 50000"/>
              <a:gd name="adj2" fmla="val 50082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56250" y="115874"/>
            <a:ext cx="5580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dirty="0" smtClean="0"/>
              <a:t>Организация резервного копирования - файлы</a:t>
            </a:r>
            <a:endParaRPr lang="en-US" sz="2400" b="1" dirty="0" smtClean="0"/>
          </a:p>
        </p:txBody>
      </p:sp>
      <p:pic>
        <p:nvPicPr>
          <p:cNvPr id="23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1" y="146030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326881" y="1405663"/>
            <a:ext cx="2351520" cy="299119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«1С-Битрикс: Веб-кластер», </a:t>
            </a:r>
            <a:br>
              <a:rPr lang="ru-RU" sz="1200" i="1" dirty="0"/>
            </a:br>
            <a:r>
              <a:rPr lang="ru-RU" sz="1200" b="1" i="1" dirty="0"/>
              <a:t>ДЦ в Москве</a:t>
            </a:r>
          </a:p>
        </p:txBody>
      </p:sp>
      <p:sp>
        <p:nvSpPr>
          <p:cNvPr id="29" name="Цилиндр 28"/>
          <p:cNvSpPr/>
          <p:nvPr/>
        </p:nvSpPr>
        <p:spPr bwMode="auto">
          <a:xfrm>
            <a:off x="976320" y="3547168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22" name="Цилиндр 21"/>
          <p:cNvSpPr/>
          <p:nvPr/>
        </p:nvSpPr>
        <p:spPr bwMode="auto">
          <a:xfrm>
            <a:off x="976321" y="2196306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3265920" y="3329705"/>
            <a:ext cx="2612160" cy="31596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«1С-Битрикс: Веб-кластер», </a:t>
            </a:r>
            <a:br>
              <a:rPr lang="ru-RU" sz="1200" i="1" dirty="0"/>
            </a:br>
            <a:r>
              <a:rPr lang="ru-RU" sz="1200" b="1" i="1" dirty="0"/>
              <a:t>ДЦ в Нью-Йорке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6533281" y="1435906"/>
            <a:ext cx="2219040" cy="296095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«1С-Битрикс: Веб-кластер», </a:t>
            </a:r>
            <a:br>
              <a:rPr lang="ru-RU" sz="1200" i="1" dirty="0"/>
            </a:br>
            <a:r>
              <a:rPr lang="ru-RU" sz="1200" b="1" i="1" dirty="0"/>
              <a:t>ДЦ в Новосибирске</a:t>
            </a:r>
          </a:p>
        </p:txBody>
      </p:sp>
      <p:sp>
        <p:nvSpPr>
          <p:cNvPr id="3" name="Двойная стрелка влево/вправо 2"/>
          <p:cNvSpPr/>
          <p:nvPr/>
        </p:nvSpPr>
        <p:spPr bwMode="auto">
          <a:xfrm>
            <a:off x="2224801" y="2782448"/>
            <a:ext cx="4633920" cy="38740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 rot="1459184">
            <a:off x="2024640" y="3780472"/>
            <a:ext cx="1902240" cy="387401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67" name="Двойная стрелка влево/вправо 66"/>
          <p:cNvSpPr/>
          <p:nvPr/>
        </p:nvSpPr>
        <p:spPr bwMode="auto">
          <a:xfrm rot="19947358">
            <a:off x="5061601" y="3790554"/>
            <a:ext cx="2024640" cy="38740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5611" name="TextBox 3"/>
          <p:cNvSpPr txBox="1">
            <a:spLocks noChangeArrowheads="1"/>
          </p:cNvSpPr>
          <p:nvPr/>
        </p:nvSpPr>
        <p:spPr bwMode="auto">
          <a:xfrm>
            <a:off x="3224877" y="1220941"/>
            <a:ext cx="3435355" cy="11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ru-RU" sz="1400" dirty="0"/>
              <a:t>круговой, асинхронной,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master-master </a:t>
            </a:r>
            <a:r>
              <a:rPr lang="ru-RU" sz="1400" dirty="0" smtClean="0"/>
              <a:t>репликацией</a:t>
            </a:r>
            <a:r>
              <a:rPr lang="en-US" sz="1400" dirty="0" smtClean="0"/>
              <a:t> </a:t>
            </a:r>
            <a:r>
              <a:rPr lang="ru-RU" sz="1400" dirty="0"/>
              <a:t>для обеспечения работы географически распределенных веб-кластеров 1С-Битрикс</a:t>
            </a:r>
          </a:p>
        </p:txBody>
      </p:sp>
      <p:sp>
        <p:nvSpPr>
          <p:cNvPr id="68" name="Цилиндр 67"/>
          <p:cNvSpPr/>
          <p:nvPr/>
        </p:nvSpPr>
        <p:spPr bwMode="auto">
          <a:xfrm>
            <a:off x="976320" y="2914942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5613" name="Двойная стрелка вверх/вниз 6"/>
          <p:cNvSpPr>
            <a:spLocks noChangeArrowheads="1"/>
          </p:cNvSpPr>
          <p:nvPr/>
        </p:nvSpPr>
        <p:spPr bwMode="auto">
          <a:xfrm>
            <a:off x="1368000" y="2592348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5614" name="Двойная стрелка вверх/вниз 68"/>
          <p:cNvSpPr>
            <a:spLocks noChangeArrowheads="1"/>
          </p:cNvSpPr>
          <p:nvPr/>
        </p:nvSpPr>
        <p:spPr bwMode="auto">
          <a:xfrm>
            <a:off x="1372320" y="3254817"/>
            <a:ext cx="230400" cy="367238"/>
          </a:xfrm>
          <a:prstGeom prst="upDownArrow">
            <a:avLst>
              <a:gd name="adj1" fmla="val 50000"/>
              <a:gd name="adj2" fmla="val 502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0" name="Цилиндр 69"/>
          <p:cNvSpPr/>
          <p:nvPr/>
        </p:nvSpPr>
        <p:spPr bwMode="auto">
          <a:xfrm>
            <a:off x="4040640" y="5710275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71" name="Цилиндр 70"/>
          <p:cNvSpPr/>
          <p:nvPr/>
        </p:nvSpPr>
        <p:spPr bwMode="auto">
          <a:xfrm>
            <a:off x="4040641" y="4359413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72" name="Цилиндр 71"/>
          <p:cNvSpPr/>
          <p:nvPr/>
        </p:nvSpPr>
        <p:spPr bwMode="auto">
          <a:xfrm>
            <a:off x="4040640" y="5078049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5618" name="Двойная стрелка вверх/вниз 72"/>
          <p:cNvSpPr>
            <a:spLocks noChangeArrowheads="1"/>
          </p:cNvSpPr>
          <p:nvPr/>
        </p:nvSpPr>
        <p:spPr bwMode="auto">
          <a:xfrm>
            <a:off x="4432320" y="4755455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5619" name="Двойная стрелка вверх/вниз 73"/>
          <p:cNvSpPr>
            <a:spLocks noChangeArrowheads="1"/>
          </p:cNvSpPr>
          <p:nvPr/>
        </p:nvSpPr>
        <p:spPr bwMode="auto">
          <a:xfrm>
            <a:off x="4436641" y="5416484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5" name="Цилиндр 74"/>
          <p:cNvSpPr/>
          <p:nvPr/>
        </p:nvSpPr>
        <p:spPr bwMode="auto">
          <a:xfrm>
            <a:off x="7151040" y="3573090"/>
            <a:ext cx="982080" cy="64518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76" name="Цилиндр 75"/>
          <p:cNvSpPr/>
          <p:nvPr/>
        </p:nvSpPr>
        <p:spPr bwMode="auto">
          <a:xfrm>
            <a:off x="7151041" y="2220789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77" name="Цилиндр 76"/>
          <p:cNvSpPr/>
          <p:nvPr/>
        </p:nvSpPr>
        <p:spPr bwMode="auto">
          <a:xfrm>
            <a:off x="7151040" y="2939424"/>
            <a:ext cx="97488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5623" name="Двойная стрелка вверх/вниз 77"/>
          <p:cNvSpPr>
            <a:spLocks noChangeArrowheads="1"/>
          </p:cNvSpPr>
          <p:nvPr/>
        </p:nvSpPr>
        <p:spPr bwMode="auto">
          <a:xfrm>
            <a:off x="7544161" y="2616830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5624" name="Двойная стрелка вверх/вниз 78"/>
          <p:cNvSpPr>
            <a:spLocks noChangeArrowheads="1"/>
          </p:cNvSpPr>
          <p:nvPr/>
        </p:nvSpPr>
        <p:spPr bwMode="auto">
          <a:xfrm>
            <a:off x="7547041" y="3279300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2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5" y="130793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089877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344375" y="115116"/>
            <a:ext cx="62883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3600" b="1" dirty="0" smtClean="0"/>
              <a:t>Мы работаем над…</a:t>
            </a:r>
            <a:endParaRPr lang="en-US" sz="3600" b="1" dirty="0" smtClean="0"/>
          </a:p>
        </p:txBody>
      </p:sp>
      <p:pic>
        <p:nvPicPr>
          <p:cNvPr id="3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326881" y="1405663"/>
            <a:ext cx="2351520" cy="299119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«1С-Битрикс: Веб-кластер», </a:t>
            </a:r>
            <a:br>
              <a:rPr lang="ru-RU" sz="1200" i="1" dirty="0"/>
            </a:br>
            <a:r>
              <a:rPr lang="ru-RU" sz="1200" b="1" i="1" dirty="0"/>
              <a:t>ДЦ в Москве</a:t>
            </a:r>
          </a:p>
        </p:txBody>
      </p:sp>
      <p:sp>
        <p:nvSpPr>
          <p:cNvPr id="29" name="Цилиндр 28"/>
          <p:cNvSpPr/>
          <p:nvPr/>
        </p:nvSpPr>
        <p:spPr bwMode="auto">
          <a:xfrm>
            <a:off x="538560" y="3529886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22" name="Цилиндр 21"/>
          <p:cNvSpPr/>
          <p:nvPr/>
        </p:nvSpPr>
        <p:spPr bwMode="auto">
          <a:xfrm>
            <a:off x="538561" y="2179024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3265920" y="3329705"/>
            <a:ext cx="2612160" cy="31596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«1С-Битрикс: Веб-кластер», </a:t>
            </a:r>
            <a:br>
              <a:rPr lang="ru-RU" sz="1300" i="1" dirty="0"/>
            </a:br>
            <a:r>
              <a:rPr lang="ru-RU" sz="1500" b="1" i="1" dirty="0"/>
              <a:t>ДЦ в Нью-Йорке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6533281" y="1435906"/>
            <a:ext cx="2219040" cy="296095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«1С-Битрикс: Веб-кластер», </a:t>
            </a:r>
            <a:br>
              <a:rPr lang="ru-RU" sz="1200" i="1" dirty="0"/>
            </a:br>
            <a:r>
              <a:rPr lang="ru-RU" sz="1200" b="1" i="1" dirty="0"/>
              <a:t>ДЦ в Новосибирске</a:t>
            </a:r>
          </a:p>
        </p:txBody>
      </p:sp>
      <p:sp>
        <p:nvSpPr>
          <p:cNvPr id="3" name="Двойная стрелка влево/вправо 2"/>
          <p:cNvSpPr/>
          <p:nvPr/>
        </p:nvSpPr>
        <p:spPr bwMode="auto">
          <a:xfrm>
            <a:off x="2224801" y="2782448"/>
            <a:ext cx="4633920" cy="38740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 rot="1459184">
            <a:off x="2024640" y="3780472"/>
            <a:ext cx="1902240" cy="387401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67" name="Двойная стрелка влево/вправо 66"/>
          <p:cNvSpPr/>
          <p:nvPr/>
        </p:nvSpPr>
        <p:spPr bwMode="auto">
          <a:xfrm rot="19947358">
            <a:off x="5061601" y="3790554"/>
            <a:ext cx="2024640" cy="38740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68" name="Цилиндр 67"/>
          <p:cNvSpPr/>
          <p:nvPr/>
        </p:nvSpPr>
        <p:spPr bwMode="auto">
          <a:xfrm>
            <a:off x="538560" y="2897660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37" name="Двойная стрелка вверх/вниз 6"/>
          <p:cNvSpPr>
            <a:spLocks noChangeArrowheads="1"/>
          </p:cNvSpPr>
          <p:nvPr/>
        </p:nvSpPr>
        <p:spPr bwMode="auto">
          <a:xfrm>
            <a:off x="930240" y="2575066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38" name="Двойная стрелка вверх/вниз 68"/>
          <p:cNvSpPr>
            <a:spLocks noChangeArrowheads="1"/>
          </p:cNvSpPr>
          <p:nvPr/>
        </p:nvSpPr>
        <p:spPr bwMode="auto">
          <a:xfrm>
            <a:off x="934560" y="3237535"/>
            <a:ext cx="230400" cy="367238"/>
          </a:xfrm>
          <a:prstGeom prst="upDownArrow">
            <a:avLst>
              <a:gd name="adj1" fmla="val 50000"/>
              <a:gd name="adj2" fmla="val 502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0" name="Цилиндр 69"/>
          <p:cNvSpPr/>
          <p:nvPr/>
        </p:nvSpPr>
        <p:spPr bwMode="auto">
          <a:xfrm>
            <a:off x="4040640" y="5710275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71" name="Цилиндр 70"/>
          <p:cNvSpPr/>
          <p:nvPr/>
        </p:nvSpPr>
        <p:spPr bwMode="auto">
          <a:xfrm>
            <a:off x="4040641" y="4359413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72" name="Цилиндр 71"/>
          <p:cNvSpPr/>
          <p:nvPr/>
        </p:nvSpPr>
        <p:spPr bwMode="auto">
          <a:xfrm>
            <a:off x="4040640" y="5078049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42" name="Двойная стрелка вверх/вниз 72"/>
          <p:cNvSpPr>
            <a:spLocks noChangeArrowheads="1"/>
          </p:cNvSpPr>
          <p:nvPr/>
        </p:nvSpPr>
        <p:spPr bwMode="auto">
          <a:xfrm>
            <a:off x="4432320" y="4755455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43" name="Двойная стрелка вверх/вниз 73"/>
          <p:cNvSpPr>
            <a:spLocks noChangeArrowheads="1"/>
          </p:cNvSpPr>
          <p:nvPr/>
        </p:nvSpPr>
        <p:spPr bwMode="auto">
          <a:xfrm>
            <a:off x="4436641" y="5416484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5" name="Цилиндр 74"/>
          <p:cNvSpPr/>
          <p:nvPr/>
        </p:nvSpPr>
        <p:spPr bwMode="auto">
          <a:xfrm>
            <a:off x="7151040" y="3573090"/>
            <a:ext cx="982080" cy="64518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76" name="Цилиндр 75"/>
          <p:cNvSpPr/>
          <p:nvPr/>
        </p:nvSpPr>
        <p:spPr bwMode="auto">
          <a:xfrm>
            <a:off x="7151041" y="2220789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77" name="Цилиндр 76"/>
          <p:cNvSpPr/>
          <p:nvPr/>
        </p:nvSpPr>
        <p:spPr bwMode="auto">
          <a:xfrm>
            <a:off x="7151040" y="2939424"/>
            <a:ext cx="97488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47" name="Двойная стрелка вверх/вниз 77"/>
          <p:cNvSpPr>
            <a:spLocks noChangeArrowheads="1"/>
          </p:cNvSpPr>
          <p:nvPr/>
        </p:nvSpPr>
        <p:spPr bwMode="auto">
          <a:xfrm>
            <a:off x="7544161" y="2616830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48" name="Двойная стрелка вверх/вниз 78"/>
          <p:cNvSpPr>
            <a:spLocks noChangeArrowheads="1"/>
          </p:cNvSpPr>
          <p:nvPr/>
        </p:nvSpPr>
        <p:spPr bwMode="auto">
          <a:xfrm>
            <a:off x="7547041" y="3279300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5" name="Цилиндр 24"/>
          <p:cNvSpPr/>
          <p:nvPr/>
        </p:nvSpPr>
        <p:spPr bwMode="auto">
          <a:xfrm>
            <a:off x="783360" y="3650858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26" name="Цилиндр 25"/>
          <p:cNvSpPr/>
          <p:nvPr/>
        </p:nvSpPr>
        <p:spPr bwMode="auto">
          <a:xfrm>
            <a:off x="783361" y="2299997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27" name="Цилиндр 26"/>
          <p:cNvSpPr/>
          <p:nvPr/>
        </p:nvSpPr>
        <p:spPr bwMode="auto">
          <a:xfrm>
            <a:off x="783360" y="3018633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52" name="Двойная стрелка вверх/вниз 27"/>
          <p:cNvSpPr>
            <a:spLocks noChangeArrowheads="1"/>
          </p:cNvSpPr>
          <p:nvPr/>
        </p:nvSpPr>
        <p:spPr bwMode="auto">
          <a:xfrm>
            <a:off x="1175040" y="2696039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53" name="Двойная стрелка вверх/вниз 29"/>
          <p:cNvSpPr>
            <a:spLocks noChangeArrowheads="1"/>
          </p:cNvSpPr>
          <p:nvPr/>
        </p:nvSpPr>
        <p:spPr bwMode="auto">
          <a:xfrm>
            <a:off x="1179360" y="3358508"/>
            <a:ext cx="230400" cy="367238"/>
          </a:xfrm>
          <a:prstGeom prst="upDownArrow">
            <a:avLst>
              <a:gd name="adj1" fmla="val 50000"/>
              <a:gd name="adj2" fmla="val 502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1" name="Цилиндр 30"/>
          <p:cNvSpPr/>
          <p:nvPr/>
        </p:nvSpPr>
        <p:spPr bwMode="auto">
          <a:xfrm>
            <a:off x="1045440" y="3750230"/>
            <a:ext cx="982080" cy="64662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32" name="Цилиндр 31"/>
          <p:cNvSpPr/>
          <p:nvPr/>
        </p:nvSpPr>
        <p:spPr bwMode="auto">
          <a:xfrm>
            <a:off x="1045440" y="2399368"/>
            <a:ext cx="98208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33" name="Цилиндр 32"/>
          <p:cNvSpPr/>
          <p:nvPr/>
        </p:nvSpPr>
        <p:spPr bwMode="auto">
          <a:xfrm>
            <a:off x="1045440" y="3118003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57" name="Двойная стрелка вверх/вниз 33"/>
          <p:cNvSpPr>
            <a:spLocks noChangeArrowheads="1"/>
          </p:cNvSpPr>
          <p:nvPr/>
        </p:nvSpPr>
        <p:spPr bwMode="auto">
          <a:xfrm>
            <a:off x="1437120" y="2795409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58" name="Двойная стрелка вверх/вниз 34"/>
          <p:cNvSpPr>
            <a:spLocks noChangeArrowheads="1"/>
          </p:cNvSpPr>
          <p:nvPr/>
        </p:nvSpPr>
        <p:spPr bwMode="auto">
          <a:xfrm>
            <a:off x="1440000" y="3457878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82" name="Цилиндр 81"/>
          <p:cNvSpPr/>
          <p:nvPr/>
        </p:nvSpPr>
        <p:spPr bwMode="auto">
          <a:xfrm>
            <a:off x="4245120" y="5803885"/>
            <a:ext cx="982080" cy="64518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83" name="Цилиндр 82"/>
          <p:cNvSpPr/>
          <p:nvPr/>
        </p:nvSpPr>
        <p:spPr bwMode="auto">
          <a:xfrm>
            <a:off x="4245121" y="4451583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84" name="Цилиндр 83"/>
          <p:cNvSpPr/>
          <p:nvPr/>
        </p:nvSpPr>
        <p:spPr bwMode="auto">
          <a:xfrm>
            <a:off x="4245120" y="5170219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62" name="Двойная стрелка вверх/вниз 84"/>
          <p:cNvSpPr>
            <a:spLocks noChangeArrowheads="1"/>
          </p:cNvSpPr>
          <p:nvPr/>
        </p:nvSpPr>
        <p:spPr bwMode="auto">
          <a:xfrm>
            <a:off x="4636800" y="4847624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63" name="Двойная стрелка вверх/вниз 85"/>
          <p:cNvSpPr>
            <a:spLocks noChangeArrowheads="1"/>
          </p:cNvSpPr>
          <p:nvPr/>
        </p:nvSpPr>
        <p:spPr bwMode="auto">
          <a:xfrm>
            <a:off x="4641120" y="5510094"/>
            <a:ext cx="230400" cy="367238"/>
          </a:xfrm>
          <a:prstGeom prst="upDownArrow">
            <a:avLst>
              <a:gd name="adj1" fmla="val 50000"/>
              <a:gd name="adj2" fmla="val 502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87" name="Цилиндр 86"/>
          <p:cNvSpPr/>
          <p:nvPr/>
        </p:nvSpPr>
        <p:spPr bwMode="auto">
          <a:xfrm>
            <a:off x="4507200" y="5903255"/>
            <a:ext cx="982080" cy="64518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88" name="Цилиндр 87"/>
          <p:cNvSpPr/>
          <p:nvPr/>
        </p:nvSpPr>
        <p:spPr bwMode="auto">
          <a:xfrm>
            <a:off x="4507200" y="4550954"/>
            <a:ext cx="98208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89" name="Цилиндр 88"/>
          <p:cNvSpPr/>
          <p:nvPr/>
        </p:nvSpPr>
        <p:spPr bwMode="auto">
          <a:xfrm>
            <a:off x="4507200" y="5269589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67" name="Двойная стрелка вверх/вниз 89"/>
          <p:cNvSpPr>
            <a:spLocks noChangeArrowheads="1"/>
          </p:cNvSpPr>
          <p:nvPr/>
        </p:nvSpPr>
        <p:spPr bwMode="auto">
          <a:xfrm>
            <a:off x="4898880" y="4948435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68" name="Двойная стрелка вверх/вниз 90"/>
          <p:cNvSpPr>
            <a:spLocks noChangeArrowheads="1"/>
          </p:cNvSpPr>
          <p:nvPr/>
        </p:nvSpPr>
        <p:spPr bwMode="auto">
          <a:xfrm>
            <a:off x="4901760" y="5609464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2" name="Цилиндр 91"/>
          <p:cNvSpPr/>
          <p:nvPr/>
        </p:nvSpPr>
        <p:spPr bwMode="auto">
          <a:xfrm>
            <a:off x="7282081" y="3682542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93" name="Цилиндр 92"/>
          <p:cNvSpPr/>
          <p:nvPr/>
        </p:nvSpPr>
        <p:spPr bwMode="auto">
          <a:xfrm>
            <a:off x="7282080" y="2331680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94" name="Цилиндр 93"/>
          <p:cNvSpPr/>
          <p:nvPr/>
        </p:nvSpPr>
        <p:spPr bwMode="auto">
          <a:xfrm>
            <a:off x="7282080" y="3050316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72" name="Двойная стрелка вверх/вниз 94"/>
          <p:cNvSpPr>
            <a:spLocks noChangeArrowheads="1"/>
          </p:cNvSpPr>
          <p:nvPr/>
        </p:nvSpPr>
        <p:spPr bwMode="auto">
          <a:xfrm>
            <a:off x="7673761" y="2727722"/>
            <a:ext cx="231840" cy="367238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73" name="Двойная стрелка вверх/вниз 95"/>
          <p:cNvSpPr>
            <a:spLocks noChangeArrowheads="1"/>
          </p:cNvSpPr>
          <p:nvPr/>
        </p:nvSpPr>
        <p:spPr bwMode="auto">
          <a:xfrm>
            <a:off x="7678080" y="3390191"/>
            <a:ext cx="230400" cy="367238"/>
          </a:xfrm>
          <a:prstGeom prst="upDownArrow">
            <a:avLst>
              <a:gd name="adj1" fmla="val 50000"/>
              <a:gd name="adj2" fmla="val 502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7" name="Цилиндр 96"/>
          <p:cNvSpPr/>
          <p:nvPr/>
        </p:nvSpPr>
        <p:spPr bwMode="auto">
          <a:xfrm>
            <a:off x="7544161" y="3781913"/>
            <a:ext cx="982080" cy="64662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98" name="Цилиндр 97"/>
          <p:cNvSpPr/>
          <p:nvPr/>
        </p:nvSpPr>
        <p:spPr bwMode="auto">
          <a:xfrm>
            <a:off x="7544161" y="2431051"/>
            <a:ext cx="98208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99" name="Цилиндр 98"/>
          <p:cNvSpPr/>
          <p:nvPr/>
        </p:nvSpPr>
        <p:spPr bwMode="auto">
          <a:xfrm>
            <a:off x="7544160" y="3149686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77" name="Двойная стрелка вверх/вниз 99"/>
          <p:cNvSpPr>
            <a:spLocks noChangeArrowheads="1"/>
          </p:cNvSpPr>
          <p:nvPr/>
        </p:nvSpPr>
        <p:spPr bwMode="auto">
          <a:xfrm>
            <a:off x="7935841" y="2827092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78" name="Двойная стрелка вверх/вниз 100"/>
          <p:cNvSpPr>
            <a:spLocks noChangeArrowheads="1"/>
          </p:cNvSpPr>
          <p:nvPr/>
        </p:nvSpPr>
        <p:spPr bwMode="auto">
          <a:xfrm>
            <a:off x="7938721" y="3489562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3224877" y="1220941"/>
            <a:ext cx="3435355" cy="11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ru-RU" sz="1400" dirty="0"/>
              <a:t>круговой, асинхронной,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master-master </a:t>
            </a:r>
            <a:r>
              <a:rPr lang="ru-RU" sz="1400" dirty="0" smtClean="0"/>
              <a:t>репликацией</a:t>
            </a:r>
            <a:r>
              <a:rPr lang="en-US" sz="1400" dirty="0" smtClean="0"/>
              <a:t> </a:t>
            </a:r>
            <a:r>
              <a:rPr lang="ru-RU" sz="1400" dirty="0"/>
              <a:t>для обеспечения работы </a:t>
            </a:r>
            <a:r>
              <a:rPr lang="ru-RU" sz="1400" b="1" dirty="0"/>
              <a:t>географически распределенных веб-кластеров 1С-Битрикс</a:t>
            </a: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344375" y="115116"/>
            <a:ext cx="62883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3600" b="1" dirty="0" smtClean="0"/>
              <a:t>Мы работаем над…</a:t>
            </a:r>
            <a:endParaRPr lang="en-US" sz="3600" b="1" dirty="0" smtClean="0"/>
          </a:p>
        </p:txBody>
      </p:sp>
      <p:pic>
        <p:nvPicPr>
          <p:cNvPr id="61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5" y="130793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089877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6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6" y="5013176"/>
            <a:ext cx="9139464" cy="184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4" y="6334210"/>
            <a:ext cx="1178152" cy="47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723" y="508367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«Живой» </a:t>
            </a:r>
            <a:r>
              <a:rPr lang="ru-RU" sz="3600" dirty="0" smtClean="0">
                <a:sym typeface="Wingdings" pitchFamily="2" charset="2"/>
              </a:rPr>
              <a:t>«Веб-кластер» в </a:t>
            </a:r>
            <a:r>
              <a:rPr lang="ru-RU" sz="3600" dirty="0" err="1" smtClean="0">
                <a:sym typeface="Wingdings" pitchFamily="2" charset="2"/>
              </a:rPr>
              <a:t>Амазоне</a:t>
            </a:r>
            <a:r>
              <a:rPr lang="ru-RU" sz="3600" dirty="0" smtClean="0">
                <a:sym typeface="Wingdings" pitchFamily="2" charset="2"/>
              </a:rPr>
              <a:t>!</a:t>
            </a:r>
            <a:endParaRPr lang="ru-RU" dirty="0" smtClean="0"/>
          </a:p>
          <a:p>
            <a:r>
              <a:rPr lang="ru-RU" sz="3600" dirty="0" smtClean="0"/>
              <a:t>Поехали! </a:t>
            </a:r>
            <a:r>
              <a:rPr lang="ru-RU" sz="3600" dirty="0" smtClean="0">
                <a:sym typeface="Wingdings" pitchFamily="2" charset="2"/>
              </a:rPr>
              <a:t></a:t>
            </a:r>
          </a:p>
        </p:txBody>
      </p:sp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5765456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volna\Downloads\картинки\9170719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5212" cy="48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061120"/>
            <a:ext cx="8856984" cy="5536231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49" y="5741373"/>
            <a:ext cx="1709184" cy="6951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2874240" y="1581271"/>
            <a:ext cx="3526560" cy="522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600" b="1" dirty="0"/>
              <a:t>Балансировщик </a:t>
            </a:r>
            <a:r>
              <a:rPr lang="ru-RU" sz="1600" dirty="0"/>
              <a:t>(клиентские запросы по </a:t>
            </a:r>
            <a:r>
              <a:rPr lang="en-US" sz="1600" dirty="0"/>
              <a:t>HTTP)</a:t>
            </a:r>
            <a:endParaRPr lang="ru-RU" sz="1600" dirty="0"/>
          </a:p>
        </p:txBody>
      </p:sp>
      <p:sp>
        <p:nvSpPr>
          <p:cNvPr id="16389" name="Двойная стрелка вверх/вниз 2"/>
          <p:cNvSpPr>
            <a:spLocks noChangeArrowheads="1"/>
          </p:cNvSpPr>
          <p:nvPr/>
        </p:nvSpPr>
        <p:spPr bwMode="auto">
          <a:xfrm>
            <a:off x="3070080" y="1124744"/>
            <a:ext cx="129600" cy="456527"/>
          </a:xfrm>
          <a:prstGeom prst="upDownArrow">
            <a:avLst>
              <a:gd name="adj1" fmla="val 50000"/>
              <a:gd name="adj2" fmla="val 50322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0" name="Двойная стрелка вверх/вниз 6"/>
          <p:cNvSpPr>
            <a:spLocks noChangeArrowheads="1"/>
          </p:cNvSpPr>
          <p:nvPr/>
        </p:nvSpPr>
        <p:spPr bwMode="auto">
          <a:xfrm>
            <a:off x="4114080" y="1124744"/>
            <a:ext cx="131040" cy="456527"/>
          </a:xfrm>
          <a:prstGeom prst="upDownArrow">
            <a:avLst>
              <a:gd name="adj1" fmla="val 50000"/>
              <a:gd name="adj2" fmla="val 49769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1" name="Двойная стрелка вверх/вниз 7"/>
          <p:cNvSpPr>
            <a:spLocks noChangeArrowheads="1"/>
          </p:cNvSpPr>
          <p:nvPr/>
        </p:nvSpPr>
        <p:spPr bwMode="auto">
          <a:xfrm>
            <a:off x="5163840" y="1124744"/>
            <a:ext cx="129600" cy="456527"/>
          </a:xfrm>
          <a:prstGeom prst="upDownArrow">
            <a:avLst>
              <a:gd name="adj1" fmla="val 50000"/>
              <a:gd name="adj2" fmla="val 50322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2" name="Двойная стрелка вверх/вниз 8"/>
          <p:cNvSpPr>
            <a:spLocks noChangeArrowheads="1"/>
          </p:cNvSpPr>
          <p:nvPr/>
        </p:nvSpPr>
        <p:spPr bwMode="auto">
          <a:xfrm>
            <a:off x="6073921" y="1124744"/>
            <a:ext cx="131040" cy="456527"/>
          </a:xfrm>
          <a:prstGeom prst="upDownArrow">
            <a:avLst>
              <a:gd name="adj1" fmla="val 50000"/>
              <a:gd name="adj2" fmla="val 49769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" name="Облако 3"/>
          <p:cNvSpPr/>
          <p:nvPr/>
        </p:nvSpPr>
        <p:spPr bwMode="auto">
          <a:xfrm>
            <a:off x="456480" y="2430960"/>
            <a:ext cx="3922560" cy="365798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41281" y="3149596"/>
            <a:ext cx="2285280" cy="587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dirty="0"/>
              <a:t>Веб-сервер</a:t>
            </a:r>
            <a:r>
              <a:rPr lang="en-US" dirty="0"/>
              <a:t> 1</a:t>
            </a:r>
            <a:endParaRPr lang="ru-RU" dirty="0"/>
          </a:p>
        </p:txBody>
      </p:sp>
      <p:sp>
        <p:nvSpPr>
          <p:cNvPr id="16395" name="Прямоугольник 5"/>
          <p:cNvSpPr>
            <a:spLocks noChangeArrowheads="1"/>
          </p:cNvSpPr>
          <p:nvPr/>
        </p:nvSpPr>
        <p:spPr bwMode="auto">
          <a:xfrm>
            <a:off x="1241281" y="3933039"/>
            <a:ext cx="914400" cy="1241410"/>
          </a:xfrm>
          <a:prstGeom prst="rect">
            <a:avLst/>
          </a:prstGeom>
          <a:solidFill>
            <a:srgbClr val="FBB7E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  <a:p>
            <a:pPr algn="ctr"/>
            <a:endParaRPr lang="en-US" sz="1000"/>
          </a:p>
          <a:p>
            <a:pPr algn="ctr"/>
            <a:r>
              <a:rPr lang="en-US" sz="1000"/>
              <a:t>memcached 1</a:t>
            </a:r>
            <a:endParaRPr lang="ru-RU" sz="1000"/>
          </a:p>
        </p:txBody>
      </p:sp>
      <p:sp>
        <p:nvSpPr>
          <p:cNvPr id="22" name="Облако 21"/>
          <p:cNvSpPr/>
          <p:nvPr/>
        </p:nvSpPr>
        <p:spPr bwMode="auto">
          <a:xfrm>
            <a:off x="4832640" y="2430960"/>
            <a:ext cx="3922560" cy="365798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617440" y="3149596"/>
            <a:ext cx="2285280" cy="587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dirty="0"/>
              <a:t>Веб-сервер</a:t>
            </a:r>
            <a:r>
              <a:rPr lang="en-US" dirty="0"/>
              <a:t> 2</a:t>
            </a:r>
            <a:endParaRPr lang="ru-RU" dirty="0"/>
          </a:p>
        </p:txBody>
      </p:sp>
      <p:sp>
        <p:nvSpPr>
          <p:cNvPr id="16398" name="Прямоугольник 23"/>
          <p:cNvSpPr>
            <a:spLocks noChangeArrowheads="1"/>
          </p:cNvSpPr>
          <p:nvPr/>
        </p:nvSpPr>
        <p:spPr bwMode="auto">
          <a:xfrm>
            <a:off x="6988320" y="3933039"/>
            <a:ext cx="914400" cy="1241410"/>
          </a:xfrm>
          <a:prstGeom prst="rect">
            <a:avLst/>
          </a:prstGeom>
          <a:solidFill>
            <a:srgbClr val="FBB7E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  <a:p>
            <a:pPr algn="ctr"/>
            <a:endParaRPr lang="en-US" sz="1000"/>
          </a:p>
          <a:p>
            <a:pPr algn="ctr"/>
            <a:r>
              <a:rPr lang="en-US" sz="1000"/>
              <a:t>memcached 1</a:t>
            </a:r>
            <a:endParaRPr lang="ru-RU" sz="1000"/>
          </a:p>
        </p:txBody>
      </p:sp>
      <p:cxnSp>
        <p:nvCxnSpPr>
          <p:cNvPr id="12" name="Прямая со стрелкой 11"/>
          <p:cNvCxnSpPr>
            <a:endCxn id="5" idx="0"/>
          </p:cNvCxnSpPr>
          <p:nvPr/>
        </p:nvCxnSpPr>
        <p:spPr bwMode="auto">
          <a:xfrm flipH="1">
            <a:off x="2383201" y="2104046"/>
            <a:ext cx="1274400" cy="104555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>
            <a:endCxn id="23" idx="0"/>
          </p:cNvCxnSpPr>
          <p:nvPr/>
        </p:nvCxnSpPr>
        <p:spPr bwMode="auto">
          <a:xfrm>
            <a:off x="5421601" y="2104046"/>
            <a:ext cx="1339200" cy="104555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38"/>
          <p:cNvCxnSpPr/>
          <p:nvPr/>
        </p:nvCxnSpPr>
        <p:spPr bwMode="auto">
          <a:xfrm flipH="1">
            <a:off x="1437120" y="3737177"/>
            <a:ext cx="440640" cy="195861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Прямая со стрелкой 40"/>
          <p:cNvCxnSpPr>
            <a:endCxn id="16398" idx="0"/>
          </p:cNvCxnSpPr>
          <p:nvPr/>
        </p:nvCxnSpPr>
        <p:spPr bwMode="auto">
          <a:xfrm>
            <a:off x="6988321" y="3737177"/>
            <a:ext cx="457920" cy="195861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 стрелкой 42"/>
          <p:cNvCxnSpPr>
            <a:endCxn id="16408" idx="1"/>
          </p:cNvCxnSpPr>
          <p:nvPr/>
        </p:nvCxnSpPr>
        <p:spPr bwMode="auto">
          <a:xfrm>
            <a:off x="2596321" y="3750139"/>
            <a:ext cx="473760" cy="18290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 стрелкой 44"/>
          <p:cNvCxnSpPr/>
          <p:nvPr/>
        </p:nvCxnSpPr>
        <p:spPr bwMode="auto">
          <a:xfrm flipH="1">
            <a:off x="5944320" y="3744378"/>
            <a:ext cx="456480" cy="18866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5" name="Стрелка вправо 11275"/>
          <p:cNvSpPr>
            <a:spLocks noChangeArrowheads="1"/>
          </p:cNvSpPr>
          <p:nvPr/>
        </p:nvSpPr>
        <p:spPr bwMode="auto">
          <a:xfrm>
            <a:off x="3526561" y="4391006"/>
            <a:ext cx="2155680" cy="326914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cxnSp>
        <p:nvCxnSpPr>
          <p:cNvPr id="16406" name="Прямая со стрелкой 11277"/>
          <p:cNvCxnSpPr>
            <a:cxnSpLocks noChangeShapeType="1"/>
            <a:stCxn id="23" idx="1"/>
          </p:cNvCxnSpPr>
          <p:nvPr/>
        </p:nvCxnSpPr>
        <p:spPr bwMode="auto">
          <a:xfrm flipH="1">
            <a:off x="3526560" y="3443387"/>
            <a:ext cx="2090880" cy="9476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7" name="Прямая со стрелкой 50"/>
          <p:cNvCxnSpPr>
            <a:cxnSpLocks noChangeShapeType="1"/>
            <a:endCxn id="16395" idx="3"/>
          </p:cNvCxnSpPr>
          <p:nvPr/>
        </p:nvCxnSpPr>
        <p:spPr bwMode="auto">
          <a:xfrm flipH="1">
            <a:off x="2155680" y="3276329"/>
            <a:ext cx="3461760" cy="1277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8" name="Цилиндр 9"/>
          <p:cNvSpPr>
            <a:spLocks noChangeArrowheads="1"/>
          </p:cNvSpPr>
          <p:nvPr/>
        </p:nvSpPr>
        <p:spPr bwMode="auto">
          <a:xfrm>
            <a:off x="2612161" y="3933039"/>
            <a:ext cx="914400" cy="1241410"/>
          </a:xfrm>
          <a:prstGeom prst="can">
            <a:avLst>
              <a:gd name="adj" fmla="val 2500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/>
            <a:r>
              <a:rPr lang="en-US" sz="1600" dirty="0"/>
              <a:t>MySQL</a:t>
            </a:r>
          </a:p>
          <a:p>
            <a:pPr algn="ctr"/>
            <a:r>
              <a:rPr lang="en-US" sz="1600" dirty="0"/>
              <a:t>master</a:t>
            </a:r>
            <a:endParaRPr lang="ru-RU" sz="1600" dirty="0"/>
          </a:p>
        </p:txBody>
      </p:sp>
      <p:cxnSp>
        <p:nvCxnSpPr>
          <p:cNvPr id="16409" name="Прямая со стрелкой 53"/>
          <p:cNvCxnSpPr>
            <a:cxnSpLocks noChangeShapeType="1"/>
            <a:endCxn id="16398" idx="1"/>
          </p:cNvCxnSpPr>
          <p:nvPr/>
        </p:nvCxnSpPr>
        <p:spPr bwMode="auto">
          <a:xfrm>
            <a:off x="3526560" y="3295051"/>
            <a:ext cx="3461760" cy="125869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10" name="Цилиндр 24"/>
          <p:cNvSpPr>
            <a:spLocks noChangeArrowheads="1"/>
          </p:cNvSpPr>
          <p:nvPr/>
        </p:nvSpPr>
        <p:spPr bwMode="auto">
          <a:xfrm>
            <a:off x="5682241" y="3933039"/>
            <a:ext cx="914400" cy="1241410"/>
          </a:xfrm>
          <a:prstGeom prst="can">
            <a:avLst>
              <a:gd name="adj" fmla="val 2500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/>
            <a:r>
              <a:rPr lang="en-US" sz="1600" dirty="0"/>
              <a:t>MySQL</a:t>
            </a:r>
          </a:p>
          <a:p>
            <a:pPr algn="ctr"/>
            <a:r>
              <a:rPr lang="en-US" sz="1600" dirty="0"/>
              <a:t>slave</a:t>
            </a:r>
            <a:endParaRPr lang="ru-RU" sz="1600" dirty="0"/>
          </a:p>
        </p:txBody>
      </p:sp>
      <p:cxnSp>
        <p:nvCxnSpPr>
          <p:cNvPr id="16411" name="Прямая со стрелкой 55"/>
          <p:cNvCxnSpPr>
            <a:cxnSpLocks noChangeShapeType="1"/>
            <a:stCxn id="5" idx="3"/>
          </p:cNvCxnSpPr>
          <p:nvPr/>
        </p:nvCxnSpPr>
        <p:spPr bwMode="auto">
          <a:xfrm>
            <a:off x="3526561" y="3443387"/>
            <a:ext cx="2155680" cy="9476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832640" y="2430960"/>
            <a:ext cx="3699800" cy="29422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985040" y="2430960"/>
            <a:ext cx="3547400" cy="30862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0" y="112474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8891" y="67616"/>
            <a:ext cx="5947644" cy="8382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400" b="1" dirty="0"/>
              <a:t>Устойчивость системы при выключении узлов веб-кластера</a:t>
            </a:r>
            <a:endParaRPr lang="en-US" sz="2400" b="1" dirty="0" smtClean="0"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74" y="1844824"/>
            <a:ext cx="4028094" cy="26642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0196" y="1700808"/>
            <a:ext cx="42414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отключении узлов кластера система не прерывает обслуживание клиентов.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Увеличивается очередь (растет время отдачи страниц клиентам), однако в целом система сбалансирована по нагрузке.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Обратное добавление узла веб-кластера пропорционально увеличивает производительность системы.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2081" y="1100236"/>
            <a:ext cx="746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Нагрузочный тест – отключение одного из узлов кластера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9" y="179656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9" y="291027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9" y="426617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751641" y="1700807"/>
            <a:ext cx="4284410" cy="2976079"/>
          </a:xfrm>
          <a:prstGeom prst="roundRect">
            <a:avLst>
              <a:gd name="adj" fmla="val 263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054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4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7310" y="4869160"/>
            <a:ext cx="9171309" cy="198884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103" y="6053580"/>
            <a:ext cx="8936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hlinkClick r:id="rId4"/>
              </a:rPr>
              <a:t>http://www.1c-bitrix.ru/download/manuals/ru/web-cluster_guide.pdf</a:t>
            </a:r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1262" y="522541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/>
              <a:t>Руководство по настройке и администрированию</a:t>
            </a:r>
          </a:p>
          <a:p>
            <a:pPr eaLnBrk="1" hangingPunct="1"/>
            <a:r>
              <a:rPr lang="ru-RU" sz="2800" b="1" dirty="0" smtClean="0"/>
              <a:t>«1С-Битрикс: Веб-кластер»</a:t>
            </a:r>
            <a:r>
              <a:rPr lang="ru-RU" sz="2800" b="1" dirty="0"/>
              <a:t>:</a:t>
            </a:r>
            <a:endParaRPr lang="en-US" sz="2600" b="1" dirty="0" smtClean="0">
              <a:latin typeface="Verdana" pitchFamily="34" charset="0"/>
            </a:endParaRPr>
          </a:p>
        </p:txBody>
      </p:sp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a\Downloads\7753196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-73343" y="1362075"/>
            <a:ext cx="5724526" cy="3240088"/>
          </a:xfrm>
          <a:prstGeom prst="roundRect">
            <a:avLst>
              <a:gd name="adj" fmla="val 259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9700" y="1692275"/>
            <a:ext cx="5427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5400" b="0">
                <a:latin typeface="Calibri" pitchFamily="34" charset="0"/>
                <a:cs typeface="Calibri" pitchFamily="34" charset="0"/>
              </a:rPr>
              <a:t>Следите за нами!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5048" y="5638800"/>
            <a:ext cx="9149048" cy="1219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633663"/>
            <a:ext cx="665162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589338"/>
            <a:ext cx="588963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865188" y="3625850"/>
            <a:ext cx="3605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>
                <a:latin typeface="Calibri" pitchFamily="34" charset="0"/>
                <a:cs typeface="Calibri" pitchFamily="34" charset="0"/>
              </a:rPr>
              <a:t>facebook.com/1CBitrix</a:t>
            </a:r>
            <a:endParaRPr lang="ru-RU" sz="2800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909638" y="2700338"/>
            <a:ext cx="341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latin typeface="Calibri" pitchFamily="34" charset="0"/>
                <a:cs typeface="Calibri" pitchFamily="34" charset="0"/>
              </a:rPr>
              <a:t>twitter.com/1C_Bitrix</a:t>
            </a:r>
            <a:endParaRPr lang="ru-RU" sz="2800" b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747543"/>
            <a:ext cx="3062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5567363" y="5962650"/>
            <a:ext cx="3436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0" u="sng">
                <a:latin typeface="Calibri" pitchFamily="34" charset="0"/>
                <a:cs typeface="Calibri" pitchFamily="34" charset="0"/>
              </a:rPr>
              <a:t>www.1c-bitrix.ru</a:t>
            </a:r>
            <a:endParaRPr lang="ru-RU" sz="3600" b="0" u="sng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392" cy="68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6" y="4797152"/>
            <a:ext cx="9138866" cy="208174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8346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3200" dirty="0"/>
              <a:t>«Веб-кластер» обеспечивает непрерывность бизнеса, отказоустойчивость, масштабирование, распределение нагрузки.</a:t>
            </a:r>
          </a:p>
        </p:txBody>
      </p:sp>
      <p:pic>
        <p:nvPicPr>
          <p:cNvPr id="8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-1588"/>
            <a:ext cx="4554537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3062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94246" y="2705100"/>
            <a:ext cx="532988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ru-RU" sz="4800" b="0" dirty="0" smtClean="0">
                <a:latin typeface="Calibri" pitchFamily="34" charset="0"/>
                <a:cs typeface="Calibri" pitchFamily="34" charset="0"/>
              </a:rPr>
              <a:t>8-800-250-18-60</a:t>
            </a:r>
          </a:p>
          <a:p>
            <a:pPr eaLnBrk="1" hangingPunct="1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3200" b="0" u="sng" dirty="0" smtClean="0">
                <a:latin typeface="Calibri" pitchFamily="34" charset="0"/>
                <a:cs typeface="Calibri" pitchFamily="34" charset="0"/>
              </a:rPr>
              <a:t>info@1c-bitrix.ru</a:t>
            </a:r>
            <a:endParaRPr lang="ru-RU" sz="3200" b="0" u="sng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ru-RU" sz="3200" b="0" u="sng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3200" b="0" u="sng" dirty="0" smtClean="0">
                <a:latin typeface="Calibri" pitchFamily="34" charset="0"/>
                <a:cs typeface="Calibri" pitchFamily="34" charset="0"/>
              </a:rPr>
              <a:t>www.1c-bitrix.ru</a:t>
            </a:r>
            <a:endParaRPr lang="ru-RU" sz="3200" b="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4246" y="1700808"/>
            <a:ext cx="5833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0" dirty="0" smtClean="0">
                <a:latin typeface="Calibri" pitchFamily="34" charset="0"/>
                <a:cs typeface="Calibri" pitchFamily="34" charset="0"/>
              </a:rPr>
              <a:t>Ответим на ваши вопросы:</a:t>
            </a:r>
            <a:endParaRPr lang="en-US" sz="4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5" y="0"/>
            <a:ext cx="4788025" cy="68546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454331" y="407839"/>
            <a:ext cx="4591312" cy="604867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900" dirty="0" smtClean="0"/>
              <a:t>Любой </a:t>
            </a:r>
            <a:r>
              <a:rPr lang="ru-RU" sz="1900" dirty="0"/>
              <a:t>новый или работающий проект на </a:t>
            </a:r>
            <a:r>
              <a:rPr lang="ru-RU" sz="1900" dirty="0" smtClean="0"/>
              <a:t>«1С-Битрикс</a:t>
            </a:r>
            <a:r>
              <a:rPr lang="ru-RU" sz="1900" dirty="0"/>
              <a:t>: Управление </a:t>
            </a:r>
            <a:r>
              <a:rPr lang="ru-RU" sz="1900" dirty="0" smtClean="0"/>
              <a:t>сайтом» </a:t>
            </a:r>
            <a:r>
              <a:rPr lang="ru-RU" sz="1900" dirty="0"/>
              <a:t>может быть представлен как </a:t>
            </a:r>
            <a:r>
              <a:rPr lang="ru-RU" sz="1900" b="1" dirty="0"/>
              <a:t>веб-кластер взаимозаменяемых серверов</a:t>
            </a:r>
            <a:r>
              <a:rPr lang="ru-RU" sz="1900" dirty="0"/>
              <a:t>.</a:t>
            </a:r>
            <a:endParaRPr lang="en-US" sz="1900" dirty="0"/>
          </a:p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1800" dirty="0"/>
          </a:p>
          <a:p>
            <a:pPr marL="536575" indent="0">
              <a:spcBef>
                <a:spcPts val="1200"/>
              </a:spcBef>
              <a:spcAft>
                <a:spcPts val="60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увеличении</a:t>
            </a:r>
            <a:r>
              <a:rPr lang="en-US" sz="2000" dirty="0"/>
              <a:t> </a:t>
            </a:r>
            <a:r>
              <a:rPr lang="en-US" sz="2000" dirty="0" err="1"/>
              <a:t>посещаемости</a:t>
            </a:r>
            <a:r>
              <a:rPr lang="en-US" sz="2000" dirty="0"/>
              <a:t> </a:t>
            </a:r>
            <a:r>
              <a:rPr lang="en-US" sz="2000" dirty="0" err="1"/>
              <a:t>можно</a:t>
            </a:r>
            <a:r>
              <a:rPr lang="en-US" sz="2000" dirty="0"/>
              <a:t> </a:t>
            </a:r>
            <a:r>
              <a:rPr lang="en-US" sz="2000" dirty="0" err="1"/>
              <a:t>быстро</a:t>
            </a:r>
            <a:r>
              <a:rPr lang="en-US" sz="2000" dirty="0"/>
              <a:t> </a:t>
            </a:r>
            <a:r>
              <a:rPr lang="en-US" sz="2000" dirty="0" err="1"/>
              <a:t>добавить</a:t>
            </a:r>
            <a:r>
              <a:rPr lang="en-US" sz="2000" dirty="0"/>
              <a:t> в </a:t>
            </a:r>
            <a:r>
              <a:rPr lang="en-US" sz="2000" dirty="0" err="1"/>
              <a:t>кластер</a:t>
            </a:r>
            <a:r>
              <a:rPr lang="en-US" sz="2000" dirty="0"/>
              <a:t> </a:t>
            </a:r>
            <a:r>
              <a:rPr lang="en-US" sz="2000" dirty="0" err="1"/>
              <a:t>новые</a:t>
            </a:r>
            <a:r>
              <a:rPr lang="en-US" sz="2000" dirty="0"/>
              <a:t> </a:t>
            </a:r>
            <a:r>
              <a:rPr lang="en-US" sz="2000" dirty="0" err="1"/>
              <a:t>сервера</a:t>
            </a:r>
            <a:r>
              <a:rPr lang="en-US" sz="2000" dirty="0" smtClean="0"/>
              <a:t>.</a:t>
            </a:r>
            <a:endParaRPr lang="en-US" sz="2000" dirty="0"/>
          </a:p>
          <a:p>
            <a:pPr marL="536575" indent="0">
              <a:spcBef>
                <a:spcPts val="1200"/>
              </a:spcBef>
              <a:spcAft>
                <a:spcPts val="60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000" dirty="0"/>
              <a:t>В </a:t>
            </a:r>
            <a:r>
              <a:rPr lang="en-US" sz="2000" dirty="0" err="1"/>
              <a:t>случае</a:t>
            </a:r>
            <a:r>
              <a:rPr lang="en-US" sz="2000" dirty="0"/>
              <a:t> выхода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строя</a:t>
            </a:r>
            <a:r>
              <a:rPr lang="en-US" sz="2000" dirty="0"/>
              <a:t> </a:t>
            </a:r>
            <a:r>
              <a:rPr lang="en-US" sz="2000" dirty="0" err="1"/>
              <a:t>одного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серверов</a:t>
            </a:r>
            <a:r>
              <a:rPr lang="en-US" sz="2000" dirty="0"/>
              <a:t> </a:t>
            </a:r>
            <a:r>
              <a:rPr lang="en-US" sz="2000" dirty="0" err="1" smtClean="0"/>
              <a:t>кластера</a:t>
            </a:r>
            <a:r>
              <a:rPr lang="en-US" sz="2000" dirty="0" smtClean="0"/>
              <a:t> </a:t>
            </a:r>
            <a:r>
              <a:rPr lang="en-US" sz="2000" dirty="0" err="1"/>
              <a:t>система</a:t>
            </a:r>
            <a:r>
              <a:rPr lang="en-US" sz="2000" dirty="0"/>
              <a:t> </a:t>
            </a:r>
            <a:r>
              <a:rPr lang="en-US" sz="2000" dirty="0" err="1"/>
              <a:t>продолжает</a:t>
            </a:r>
            <a:r>
              <a:rPr lang="en-US" sz="2000" dirty="0"/>
              <a:t> </a:t>
            </a:r>
            <a:r>
              <a:rPr lang="en-US" sz="2000" dirty="0" err="1"/>
              <a:t>беспрерывно</a:t>
            </a:r>
            <a:r>
              <a:rPr lang="en-US" sz="2000" dirty="0"/>
              <a:t> </a:t>
            </a:r>
            <a:r>
              <a:rPr lang="en-US" sz="2000" dirty="0" err="1"/>
              <a:t>обслуживать</a:t>
            </a:r>
            <a:r>
              <a:rPr lang="en-US" sz="2000" dirty="0"/>
              <a:t> </a:t>
            </a:r>
            <a:r>
              <a:rPr lang="en-US" sz="2000" dirty="0" err="1"/>
              <a:t>Клиентов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536575" indent="0">
              <a:spcBef>
                <a:spcPts val="1200"/>
              </a:spcBef>
              <a:spcAft>
                <a:spcPts val="60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2000" dirty="0"/>
              <a:t>Балансирование нагрузки, трафика, данных между несколькими серверами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536575" indent="0">
              <a:spcBef>
                <a:spcPts val="1200"/>
              </a:spcBef>
              <a:spcAft>
                <a:spcPts val="60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2000" dirty="0" smtClean="0"/>
              <a:t>Система позволяет снимать резервные копии со специально выделенных узлов кластера, не влияя на работу сайта.</a:t>
            </a:r>
            <a:endParaRPr lang="ru-RU" sz="2000" dirty="0"/>
          </a:p>
          <a:p>
            <a:pPr marL="466567" indent="-466567">
              <a:spcAft>
                <a:spcPct val="0"/>
              </a:spcAft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ru-RU" sz="1800" dirty="0" smtClean="0"/>
          </a:p>
        </p:txBody>
      </p:sp>
      <p:pic>
        <p:nvPicPr>
          <p:cNvPr id="7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78" y="184482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52" y="285293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52" y="414908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6366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50725" y="1412776"/>
            <a:ext cx="3867100" cy="4104456"/>
          </a:xfrm>
          <a:prstGeom prst="roundRect">
            <a:avLst>
              <a:gd name="adj" fmla="val 23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777718" y="1772816"/>
            <a:ext cx="2818617" cy="638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b="1" dirty="0"/>
              <a:t>Веб-приложение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(«</a:t>
            </a:r>
            <a:r>
              <a:rPr lang="ru-RU" b="1" dirty="0"/>
              <a:t>1С-Битрикс»)</a:t>
            </a:r>
          </a:p>
        </p:txBody>
      </p:sp>
      <p:sp>
        <p:nvSpPr>
          <p:cNvPr id="4101" name="Двойная стрелка вверх/вниз 12"/>
          <p:cNvSpPr>
            <a:spLocks noChangeArrowheads="1"/>
          </p:cNvSpPr>
          <p:nvPr/>
        </p:nvSpPr>
        <p:spPr bwMode="auto">
          <a:xfrm>
            <a:off x="6803798" y="2557698"/>
            <a:ext cx="158217" cy="1275250"/>
          </a:xfrm>
          <a:prstGeom prst="upDownArrow">
            <a:avLst>
              <a:gd name="adj1" fmla="val 50000"/>
              <a:gd name="adj2" fmla="val 4999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2" name="Двойная стрелка вверх/вниз 16"/>
          <p:cNvSpPr>
            <a:spLocks noChangeArrowheads="1"/>
          </p:cNvSpPr>
          <p:nvPr/>
        </p:nvSpPr>
        <p:spPr bwMode="auto">
          <a:xfrm>
            <a:off x="6085237" y="2577861"/>
            <a:ext cx="158217" cy="315296"/>
          </a:xfrm>
          <a:prstGeom prst="upDownArrow">
            <a:avLst>
              <a:gd name="adj1" fmla="val 50000"/>
              <a:gd name="adj2" fmla="val 5012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3" name="Прямоугольник 18"/>
          <p:cNvSpPr>
            <a:spLocks noChangeArrowheads="1"/>
          </p:cNvSpPr>
          <p:nvPr/>
        </p:nvSpPr>
        <p:spPr bwMode="auto">
          <a:xfrm>
            <a:off x="4777718" y="2965261"/>
            <a:ext cx="2818617" cy="63762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r>
              <a:rPr lang="ru-RU" b="1" dirty="0" smtClean="0"/>
              <a:t>Кэш </a:t>
            </a:r>
            <a:r>
              <a:rPr lang="ru-RU" b="1" dirty="0"/>
              <a:t>данных</a:t>
            </a:r>
          </a:p>
        </p:txBody>
      </p:sp>
      <p:sp>
        <p:nvSpPr>
          <p:cNvPr id="4104" name="Блок-схема: магнитный диск 17"/>
          <p:cNvSpPr>
            <a:spLocks noChangeArrowheads="1"/>
          </p:cNvSpPr>
          <p:nvPr/>
        </p:nvSpPr>
        <p:spPr bwMode="auto">
          <a:xfrm>
            <a:off x="4777718" y="4124583"/>
            <a:ext cx="2818618" cy="744287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/>
            <a:r>
              <a:rPr lang="ru-RU" b="1"/>
              <a:t>База данных</a:t>
            </a:r>
          </a:p>
        </p:txBody>
      </p:sp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Традиционная конфигурация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volna\Downloads\картинки\10441938_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22" y="1361550"/>
            <a:ext cx="2595612" cy="41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5720" y="244983"/>
            <a:ext cx="6758528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600" b="1" dirty="0" smtClean="0"/>
              <a:t>История производительности платформы</a:t>
            </a:r>
            <a:endParaRPr lang="en-US" sz="3200" b="1" dirty="0" smtClean="0">
              <a:latin typeface="Verdana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07904" y="1484784"/>
            <a:ext cx="5436096" cy="4531003"/>
          </a:xfrm>
          <a:prstGeom prst="roundRect">
            <a:avLst>
              <a:gd name="adj" fmla="val 3008"/>
            </a:avLst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63598" y="1671766"/>
            <a:ext cx="76328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2005 год </a:t>
            </a:r>
            <a:r>
              <a:rPr lang="ru-RU" dirty="0" smtClean="0"/>
              <a:t>– производительность стала существенной задачей для разработки.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2007 год </a:t>
            </a:r>
            <a:r>
              <a:rPr lang="ru-RU" dirty="0" smtClean="0"/>
              <a:t>– появление инструментов отладки </a:t>
            </a:r>
            <a:r>
              <a:rPr lang="en-US" dirty="0" smtClean="0"/>
              <a:t>SQL-</a:t>
            </a:r>
            <a:r>
              <a:rPr lang="ru-RU" dirty="0" smtClean="0"/>
              <a:t>запросов.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2007 год </a:t>
            </a:r>
            <a:r>
              <a:rPr lang="ru-RU" dirty="0" smtClean="0"/>
              <a:t>– первое нагрузочное тестирование с </a:t>
            </a:r>
            <a:r>
              <a:rPr lang="en-US" dirty="0" smtClean="0"/>
              <a:t>QSOFT</a:t>
            </a:r>
            <a:r>
              <a:rPr lang="ru-RU" dirty="0" smtClean="0"/>
              <a:t> (1.5 млн. хитов в сутки на редакции «Бизнес», 6 млн. – на редакции «Старт»).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2008-2010 годы </a:t>
            </a:r>
            <a:r>
              <a:rPr lang="ru-RU" dirty="0" smtClean="0"/>
              <a:t>– развернуто 4 конфигурации </a:t>
            </a:r>
            <a:r>
              <a:rPr lang="en-US" dirty="0" smtClean="0"/>
              <a:t>Oracle RAC </a:t>
            </a:r>
            <a:r>
              <a:rPr lang="ru-RU" dirty="0" smtClean="0"/>
              <a:t>с 4 серверами.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2009 год </a:t>
            </a:r>
            <a:r>
              <a:rPr lang="ru-RU" dirty="0" smtClean="0"/>
              <a:t>– «монитор производительности» во всех редакциях продукта.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2009-2010 годы </a:t>
            </a:r>
            <a:r>
              <a:rPr lang="ru-RU" dirty="0" smtClean="0"/>
              <a:t>– выпущены «1С-Битрикс: Виртуальная машина» и «1С-Битрикс: Веб-окружение».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2008-2011</a:t>
            </a:r>
            <a:r>
              <a:rPr lang="ru-RU" dirty="0" smtClean="0"/>
              <a:t> – сертификация хостинг-провайдеров.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2010 год </a:t>
            </a:r>
            <a:r>
              <a:rPr lang="ru-RU" dirty="0" smtClean="0"/>
              <a:t>– рост производительности – на 430%! Новые нагрузочные тесты: 8.5 млн. хитов – «Бизнес», 12.4 млн. – «Старт», 85 млн. – «</a:t>
            </a:r>
            <a:r>
              <a:rPr lang="en-US" dirty="0" smtClean="0"/>
              <a:t>HTML </a:t>
            </a:r>
            <a:r>
              <a:rPr lang="ru-RU" dirty="0" err="1" smtClean="0"/>
              <a:t>кеш</a:t>
            </a:r>
            <a:r>
              <a:rPr lang="ru-RU" dirty="0" smtClean="0"/>
              <a:t>».</a:t>
            </a:r>
          </a:p>
        </p:txBody>
      </p:sp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412776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672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82024" y="1268760"/>
            <a:ext cx="6444208" cy="5184576"/>
          </a:xfrm>
          <a:prstGeom prst="roundRect">
            <a:avLst>
              <a:gd name="adj" fmla="val 2925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33096" y="5805264"/>
            <a:ext cx="5597828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>За три года – на 430</a:t>
            </a:r>
            <a:r>
              <a:rPr lang="en-US" sz="2400" b="1" dirty="0" smtClean="0"/>
              <a:t>%</a:t>
            </a:r>
            <a:r>
              <a:rPr lang="ru-RU" sz="2400" b="1" dirty="0" smtClean="0"/>
              <a:t> быстрее!</a:t>
            </a:r>
            <a:endParaRPr lang="en-US" sz="2000" b="1" dirty="0" smtClean="0">
              <a:latin typeface="Verdan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11079749"/>
              </p:ext>
            </p:extLst>
          </p:nvPr>
        </p:nvGraphicFramePr>
        <p:xfrm>
          <a:off x="2918782" y="148115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30950" y="551351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+110%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31150" y="551351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+430%</a:t>
            </a:r>
            <a:endParaRPr lang="ru-RU" sz="2400" b="1" dirty="0"/>
          </a:p>
        </p:txBody>
      </p:sp>
      <p:pic>
        <p:nvPicPr>
          <p:cNvPr id="9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lna\Downloads\картинки\994708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6"/>
            <a:ext cx="5138327" cy="68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72000" y="0"/>
            <a:ext cx="4572000" cy="6858000"/>
          </a:xfrm>
          <a:prstGeom prst="roundRect">
            <a:avLst>
              <a:gd name="adj" fmla="val 29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16016" y="188640"/>
            <a:ext cx="4398228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Варианты масштабирования до 10.0:</a:t>
            </a:r>
          </a:p>
          <a:p>
            <a:pPr marL="720725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Разделение на два сервера: веб-сервер + база данных.</a:t>
            </a:r>
          </a:p>
          <a:p>
            <a:pPr marL="720725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Увеличение мощности оборудования (чем мощнее – тем дороже</a:t>
            </a:r>
            <a:r>
              <a:rPr lang="en-US" dirty="0" smtClean="0"/>
              <a:t>; </a:t>
            </a:r>
            <a:r>
              <a:rPr lang="ru-RU" dirty="0" smtClean="0"/>
              <a:t>рост стоимости не пропорционален).</a:t>
            </a:r>
          </a:p>
          <a:p>
            <a:pPr marL="720725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Выделение </a:t>
            </a:r>
            <a:r>
              <a:rPr lang="ru-RU" dirty="0" err="1" smtClean="0"/>
              <a:t>кеша</a:t>
            </a:r>
            <a:r>
              <a:rPr lang="ru-RU" dirty="0" smtClean="0"/>
              <a:t> на один внешний сервер через </a:t>
            </a:r>
            <a:r>
              <a:rPr lang="en-US" dirty="0" err="1" smtClean="0"/>
              <a:t>memcached</a:t>
            </a:r>
            <a:r>
              <a:rPr lang="en-US" dirty="0" smtClean="0"/>
              <a:t>.</a:t>
            </a:r>
            <a:endParaRPr lang="ru-RU" dirty="0" smtClean="0"/>
          </a:p>
          <a:p>
            <a:pPr marL="720725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Переход на </a:t>
            </a:r>
            <a:r>
              <a:rPr lang="en-US" dirty="0" smtClean="0"/>
              <a:t>Oracle (</a:t>
            </a:r>
            <a:r>
              <a:rPr lang="ru-RU" dirty="0" smtClean="0"/>
              <a:t>минимальная лицензия </a:t>
            </a:r>
            <a:r>
              <a:rPr lang="en-US" dirty="0" smtClean="0"/>
              <a:t>+5000$ </a:t>
            </a:r>
            <a:r>
              <a:rPr lang="ru-RU" dirty="0" smtClean="0"/>
              <a:t>за процессор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en-US" dirty="0" smtClean="0"/>
          </a:p>
          <a:p>
            <a:pPr marL="720725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Создание </a:t>
            </a:r>
            <a:r>
              <a:rPr lang="en-US" dirty="0" smtClean="0"/>
              <a:t>Oracle RAC (Real Application Cluster).</a:t>
            </a:r>
            <a:r>
              <a:rPr lang="ru-RU" dirty="0" smtClean="0"/>
              <a:t> Проект – около 150 000</a:t>
            </a:r>
            <a:r>
              <a:rPr lang="en-US" dirty="0" smtClean="0"/>
              <a:t>$ (</a:t>
            </a:r>
            <a:r>
              <a:rPr lang="ru-RU" dirty="0" smtClean="0"/>
              <a:t>оборудование + лицензия + «общая полка»). Очень мало специалистов.</a:t>
            </a:r>
            <a:endParaRPr lang="ru-RU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Для большинства клиентов производительности достаточно</a:t>
            </a:r>
            <a:r>
              <a:rPr lang="ru-RU" dirty="0" smtClean="0"/>
              <a:t>, но не решены проблемы отказоустойчивости, резервирования, сетевой доступности.</a:t>
            </a:r>
            <a:endParaRPr lang="ru-RU" dirty="0"/>
          </a:p>
        </p:txBody>
      </p:sp>
      <p:pic>
        <p:nvPicPr>
          <p:cNvPr id="6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88" y="69269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44" y="141277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44" y="263691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88" y="335699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Natalia\Desktop\Для презентаций\stickers-bullet\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88" y="400581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1388</Words>
  <Application>Microsoft Office PowerPoint</Application>
  <PresentationFormat>Экран (4:3)</PresentationFormat>
  <Paragraphs>341</Paragraphs>
  <Slides>40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1С-Битрикс: Веб-кластер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производительности платформы</vt:lpstr>
      <vt:lpstr>За три года – на 430% быстрее!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Устойчивость системы при выключении узлов веб-кластера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Grikhina</dc:creator>
  <cp:lastModifiedBy>Наталья Воловенко</cp:lastModifiedBy>
  <cp:revision>76</cp:revision>
  <dcterms:created xsi:type="dcterms:W3CDTF">2011-08-25T13:49:14Z</dcterms:created>
  <dcterms:modified xsi:type="dcterms:W3CDTF">2011-09-29T12:42:04Z</dcterms:modified>
</cp:coreProperties>
</file>