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8" r:id="rId3"/>
    <p:sldId id="257" r:id="rId4"/>
    <p:sldId id="321" r:id="rId5"/>
    <p:sldId id="322" r:id="rId6"/>
    <p:sldId id="323" r:id="rId7"/>
    <p:sldId id="325" r:id="rId8"/>
    <p:sldId id="324" r:id="rId9"/>
    <p:sldId id="326" r:id="rId10"/>
    <p:sldId id="301" r:id="rId11"/>
    <p:sldId id="305" r:id="rId12"/>
    <p:sldId id="281" r:id="rId13"/>
    <p:sldId id="306" r:id="rId14"/>
    <p:sldId id="297" r:id="rId15"/>
    <p:sldId id="329" r:id="rId16"/>
    <p:sldId id="327" r:id="rId17"/>
    <p:sldId id="328" r:id="rId18"/>
    <p:sldId id="295" r:id="rId19"/>
    <p:sldId id="330" r:id="rId20"/>
    <p:sldId id="331" r:id="rId21"/>
    <p:sldId id="29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A942"/>
    <a:srgbClr val="ED1C49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27" autoAdjust="0"/>
    <p:restoredTop sz="94542" autoAdjust="0"/>
  </p:normalViewPr>
  <p:slideViewPr>
    <p:cSldViewPr>
      <p:cViewPr>
        <p:scale>
          <a:sx n="95" d="100"/>
          <a:sy n="95" d="100"/>
        </p:scale>
        <p:origin x="1050" y="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352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3E32D4-5F59-514A-B38E-ADFC82C55E79}" type="doc">
      <dgm:prSet loTypeId="urn:microsoft.com/office/officeart/2005/8/layout/cycle7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EB904D6-762F-1D4A-A8BD-31353D8F29A4}">
      <dgm:prSet phldrT="[Текст]"/>
      <dgm:spPr/>
      <dgm:t>
        <a:bodyPr/>
        <a:lstStyle/>
        <a:p>
          <a:r>
            <a:rPr lang="ru-RU" dirty="0" smtClean="0"/>
            <a:t>Анализ</a:t>
          </a:r>
        </a:p>
        <a:p>
          <a:r>
            <a:rPr lang="ru-RU" dirty="0" smtClean="0"/>
            <a:t> (до 0,5 сек)</a:t>
          </a:r>
          <a:endParaRPr lang="ru-RU" dirty="0"/>
        </a:p>
      </dgm:t>
    </dgm:pt>
    <dgm:pt modelId="{483AE52E-F4E5-D346-B340-A147B20F675C}" type="parTrans" cxnId="{7398A8F5-A1CF-CB45-8206-20ADE5D93510}">
      <dgm:prSet/>
      <dgm:spPr/>
      <dgm:t>
        <a:bodyPr/>
        <a:lstStyle/>
        <a:p>
          <a:endParaRPr lang="ru-RU"/>
        </a:p>
      </dgm:t>
    </dgm:pt>
    <dgm:pt modelId="{1D3BA08C-55A1-1843-8DF6-3DFD1B43B150}" type="sibTrans" cxnId="{7398A8F5-A1CF-CB45-8206-20ADE5D93510}">
      <dgm:prSet/>
      <dgm:spPr/>
      <dgm:t>
        <a:bodyPr/>
        <a:lstStyle/>
        <a:p>
          <a:endParaRPr lang="ru-RU"/>
        </a:p>
      </dgm:t>
    </dgm:pt>
    <dgm:pt modelId="{2656AAD4-A6AE-6942-9BB9-0C3AF54E854E}">
      <dgm:prSet phldrT="[Текст]"/>
      <dgm:spPr/>
      <dgm:t>
        <a:bodyPr/>
        <a:lstStyle/>
        <a:p>
          <a:r>
            <a:rPr lang="ru-RU" dirty="0" smtClean="0"/>
            <a:t>Прогноз</a:t>
          </a:r>
        </a:p>
        <a:p>
          <a:r>
            <a:rPr lang="ru-RU" dirty="0" smtClean="0"/>
            <a:t>(до 0,3 сек)</a:t>
          </a:r>
          <a:endParaRPr lang="ru-RU" dirty="0"/>
        </a:p>
      </dgm:t>
    </dgm:pt>
    <dgm:pt modelId="{FBF9D203-1DE5-364D-8251-3A8A6B0F9AB3}" type="parTrans" cxnId="{7B2033B7-A825-AC46-88BE-1F9913E0903E}">
      <dgm:prSet/>
      <dgm:spPr/>
      <dgm:t>
        <a:bodyPr/>
        <a:lstStyle/>
        <a:p>
          <a:endParaRPr lang="ru-RU"/>
        </a:p>
      </dgm:t>
    </dgm:pt>
    <dgm:pt modelId="{B28FFAB3-D127-E94A-91FD-AC48CEDCBCA8}" type="sibTrans" cxnId="{7B2033B7-A825-AC46-88BE-1F9913E0903E}">
      <dgm:prSet/>
      <dgm:spPr/>
      <dgm:t>
        <a:bodyPr/>
        <a:lstStyle/>
        <a:p>
          <a:endParaRPr lang="ru-RU"/>
        </a:p>
      </dgm:t>
    </dgm:pt>
    <dgm:pt modelId="{9D1041BD-1CDF-4B46-99FB-8D21AF190474}">
      <dgm:prSet phldrT="[Текст]"/>
      <dgm:spPr/>
      <dgm:t>
        <a:bodyPr/>
        <a:lstStyle/>
        <a:p>
          <a:r>
            <a:rPr lang="ru-RU" dirty="0" smtClean="0"/>
            <a:t>Адаптация опыта</a:t>
          </a:r>
        </a:p>
        <a:p>
          <a:r>
            <a:rPr lang="ru-RU" dirty="0" smtClean="0"/>
            <a:t>1 мин – 5 дней</a:t>
          </a:r>
          <a:endParaRPr lang="ru-RU" dirty="0"/>
        </a:p>
      </dgm:t>
    </dgm:pt>
    <dgm:pt modelId="{8F43047D-0C84-4241-955E-0A0A3EB59A62}" type="parTrans" cxnId="{D71CE5F5-E108-C845-A631-B4FB1D2BD65D}">
      <dgm:prSet/>
      <dgm:spPr/>
      <dgm:t>
        <a:bodyPr/>
        <a:lstStyle/>
        <a:p>
          <a:endParaRPr lang="ru-RU"/>
        </a:p>
      </dgm:t>
    </dgm:pt>
    <dgm:pt modelId="{2F96EDCB-1881-8742-AB88-FCE05553C1BE}" type="sibTrans" cxnId="{D71CE5F5-E108-C845-A631-B4FB1D2BD65D}">
      <dgm:prSet/>
      <dgm:spPr/>
      <dgm:t>
        <a:bodyPr/>
        <a:lstStyle/>
        <a:p>
          <a:endParaRPr lang="ru-RU"/>
        </a:p>
      </dgm:t>
    </dgm:pt>
    <dgm:pt modelId="{FA4BE974-6132-8247-9EFF-729AD468463C}" type="pres">
      <dgm:prSet presAssocID="{7A3E32D4-5F59-514A-B38E-ADFC82C55E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94544D-E6BE-E247-B584-31AFACEC4C46}" type="pres">
      <dgm:prSet presAssocID="{EEB904D6-762F-1D4A-A8BD-31353D8F29A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A45A8-683F-AE47-BD3E-97905472014E}" type="pres">
      <dgm:prSet presAssocID="{1D3BA08C-55A1-1843-8DF6-3DFD1B43B15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4D8E57D9-3823-1D47-A4FF-B4F836646D64}" type="pres">
      <dgm:prSet presAssocID="{1D3BA08C-55A1-1843-8DF6-3DFD1B43B150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5F51AE28-2B03-C84B-BE67-B62AC8595505}" type="pres">
      <dgm:prSet presAssocID="{2656AAD4-A6AE-6942-9BB9-0C3AF54E854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785F3-D595-934F-9A9C-57E0B672CCE2}" type="pres">
      <dgm:prSet presAssocID="{B28FFAB3-D127-E94A-91FD-AC48CEDCBCA8}" presName="sibTrans" presStyleLbl="sibTrans2D1" presStyleIdx="1" presStyleCnt="3"/>
      <dgm:spPr/>
      <dgm:t>
        <a:bodyPr/>
        <a:lstStyle/>
        <a:p>
          <a:endParaRPr lang="ru-RU"/>
        </a:p>
      </dgm:t>
    </dgm:pt>
    <dgm:pt modelId="{11924BFC-1AC4-E943-8D80-CCE875E666FE}" type="pres">
      <dgm:prSet presAssocID="{B28FFAB3-D127-E94A-91FD-AC48CEDCBCA8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4B22F2FD-B1BA-1143-80C6-AA6E33FC1EF0}" type="pres">
      <dgm:prSet presAssocID="{9D1041BD-1CDF-4B46-99FB-8D21AF19047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59A52-40C3-B349-814D-FAD37ADDB94A}" type="pres">
      <dgm:prSet presAssocID="{2F96EDCB-1881-8742-AB88-FCE05553C1BE}" presName="sibTrans" presStyleLbl="sibTrans2D1" presStyleIdx="2" presStyleCnt="3"/>
      <dgm:spPr/>
      <dgm:t>
        <a:bodyPr/>
        <a:lstStyle/>
        <a:p>
          <a:endParaRPr lang="ru-RU"/>
        </a:p>
      </dgm:t>
    </dgm:pt>
    <dgm:pt modelId="{D4F4E260-6002-A94F-8511-F2748B508FC8}" type="pres">
      <dgm:prSet presAssocID="{2F96EDCB-1881-8742-AB88-FCE05553C1BE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7EF26FE3-149B-6548-AFCF-005C25E3484D}" type="presOf" srcId="{2656AAD4-A6AE-6942-9BB9-0C3AF54E854E}" destId="{5F51AE28-2B03-C84B-BE67-B62AC8595505}" srcOrd="0" destOrd="0" presId="urn:microsoft.com/office/officeart/2005/8/layout/cycle7"/>
    <dgm:cxn modelId="{6A6B6D10-B71D-784C-BCCE-14D9C304BCA3}" type="presOf" srcId="{EEB904D6-762F-1D4A-A8BD-31353D8F29A4}" destId="{9B94544D-E6BE-E247-B584-31AFACEC4C46}" srcOrd="0" destOrd="0" presId="urn:microsoft.com/office/officeart/2005/8/layout/cycle7"/>
    <dgm:cxn modelId="{1032ABFE-9840-BB43-99CB-90C45C52C9EF}" type="presOf" srcId="{B28FFAB3-D127-E94A-91FD-AC48CEDCBCA8}" destId="{73A785F3-D595-934F-9A9C-57E0B672CCE2}" srcOrd="0" destOrd="0" presId="urn:microsoft.com/office/officeart/2005/8/layout/cycle7"/>
    <dgm:cxn modelId="{7398A8F5-A1CF-CB45-8206-20ADE5D93510}" srcId="{7A3E32D4-5F59-514A-B38E-ADFC82C55E79}" destId="{EEB904D6-762F-1D4A-A8BD-31353D8F29A4}" srcOrd="0" destOrd="0" parTransId="{483AE52E-F4E5-D346-B340-A147B20F675C}" sibTransId="{1D3BA08C-55A1-1843-8DF6-3DFD1B43B150}"/>
    <dgm:cxn modelId="{D71CE5F5-E108-C845-A631-B4FB1D2BD65D}" srcId="{7A3E32D4-5F59-514A-B38E-ADFC82C55E79}" destId="{9D1041BD-1CDF-4B46-99FB-8D21AF190474}" srcOrd="2" destOrd="0" parTransId="{8F43047D-0C84-4241-955E-0A0A3EB59A62}" sibTransId="{2F96EDCB-1881-8742-AB88-FCE05553C1BE}"/>
    <dgm:cxn modelId="{ACDD486D-FA34-E741-9B3D-B7B7D63734BB}" type="presOf" srcId="{9D1041BD-1CDF-4B46-99FB-8D21AF190474}" destId="{4B22F2FD-B1BA-1143-80C6-AA6E33FC1EF0}" srcOrd="0" destOrd="0" presId="urn:microsoft.com/office/officeart/2005/8/layout/cycle7"/>
    <dgm:cxn modelId="{390AA9E3-01EF-AB46-86ED-2BE436A9112E}" type="presOf" srcId="{1D3BA08C-55A1-1843-8DF6-3DFD1B43B150}" destId="{4D8E57D9-3823-1D47-A4FF-B4F836646D64}" srcOrd="1" destOrd="0" presId="urn:microsoft.com/office/officeart/2005/8/layout/cycle7"/>
    <dgm:cxn modelId="{A243B93B-511A-094B-AC61-C14D8A4FD71F}" type="presOf" srcId="{1D3BA08C-55A1-1843-8DF6-3DFD1B43B150}" destId="{3CFA45A8-683F-AE47-BD3E-97905472014E}" srcOrd="0" destOrd="0" presId="urn:microsoft.com/office/officeart/2005/8/layout/cycle7"/>
    <dgm:cxn modelId="{710924CC-B2E3-9240-AB7D-2E8779EC9FF1}" type="presOf" srcId="{7A3E32D4-5F59-514A-B38E-ADFC82C55E79}" destId="{FA4BE974-6132-8247-9EFF-729AD468463C}" srcOrd="0" destOrd="0" presId="urn:microsoft.com/office/officeart/2005/8/layout/cycle7"/>
    <dgm:cxn modelId="{5D078927-AEDE-D24E-8F58-51F48A9B1D70}" type="presOf" srcId="{2F96EDCB-1881-8742-AB88-FCE05553C1BE}" destId="{07B59A52-40C3-B349-814D-FAD37ADDB94A}" srcOrd="0" destOrd="0" presId="urn:microsoft.com/office/officeart/2005/8/layout/cycle7"/>
    <dgm:cxn modelId="{57F6DDC0-24C1-1C4B-8E14-47F6C4347A65}" type="presOf" srcId="{2F96EDCB-1881-8742-AB88-FCE05553C1BE}" destId="{D4F4E260-6002-A94F-8511-F2748B508FC8}" srcOrd="1" destOrd="0" presId="urn:microsoft.com/office/officeart/2005/8/layout/cycle7"/>
    <dgm:cxn modelId="{9AA87716-6A8F-CB49-9462-5A543B1E2373}" type="presOf" srcId="{B28FFAB3-D127-E94A-91FD-AC48CEDCBCA8}" destId="{11924BFC-1AC4-E943-8D80-CCE875E666FE}" srcOrd="1" destOrd="0" presId="urn:microsoft.com/office/officeart/2005/8/layout/cycle7"/>
    <dgm:cxn modelId="{7B2033B7-A825-AC46-88BE-1F9913E0903E}" srcId="{7A3E32D4-5F59-514A-B38E-ADFC82C55E79}" destId="{2656AAD4-A6AE-6942-9BB9-0C3AF54E854E}" srcOrd="1" destOrd="0" parTransId="{FBF9D203-1DE5-364D-8251-3A8A6B0F9AB3}" sibTransId="{B28FFAB3-D127-E94A-91FD-AC48CEDCBCA8}"/>
    <dgm:cxn modelId="{586C0E0A-5AA9-7A46-A27D-AD199F6E84FD}" type="presParOf" srcId="{FA4BE974-6132-8247-9EFF-729AD468463C}" destId="{9B94544D-E6BE-E247-B584-31AFACEC4C46}" srcOrd="0" destOrd="0" presId="urn:microsoft.com/office/officeart/2005/8/layout/cycle7"/>
    <dgm:cxn modelId="{0016610E-4C82-F34A-95ED-235EDEEA5643}" type="presParOf" srcId="{FA4BE974-6132-8247-9EFF-729AD468463C}" destId="{3CFA45A8-683F-AE47-BD3E-97905472014E}" srcOrd="1" destOrd="0" presId="urn:microsoft.com/office/officeart/2005/8/layout/cycle7"/>
    <dgm:cxn modelId="{B96267A6-F4FC-2D43-8046-32FA20AFC58C}" type="presParOf" srcId="{3CFA45A8-683F-AE47-BD3E-97905472014E}" destId="{4D8E57D9-3823-1D47-A4FF-B4F836646D64}" srcOrd="0" destOrd="0" presId="urn:microsoft.com/office/officeart/2005/8/layout/cycle7"/>
    <dgm:cxn modelId="{FA2BBEA5-FEAF-5A4E-8B11-2950B3176DC4}" type="presParOf" srcId="{FA4BE974-6132-8247-9EFF-729AD468463C}" destId="{5F51AE28-2B03-C84B-BE67-B62AC8595505}" srcOrd="2" destOrd="0" presId="urn:microsoft.com/office/officeart/2005/8/layout/cycle7"/>
    <dgm:cxn modelId="{F6125B3C-A6FB-C040-B71B-7B580E39A257}" type="presParOf" srcId="{FA4BE974-6132-8247-9EFF-729AD468463C}" destId="{73A785F3-D595-934F-9A9C-57E0B672CCE2}" srcOrd="3" destOrd="0" presId="urn:microsoft.com/office/officeart/2005/8/layout/cycle7"/>
    <dgm:cxn modelId="{DECF7EC9-2825-C64D-9EBC-3A48A96495B2}" type="presParOf" srcId="{73A785F3-D595-934F-9A9C-57E0B672CCE2}" destId="{11924BFC-1AC4-E943-8D80-CCE875E666FE}" srcOrd="0" destOrd="0" presId="urn:microsoft.com/office/officeart/2005/8/layout/cycle7"/>
    <dgm:cxn modelId="{1BB49C3E-77AC-0C48-8703-CB4073C86E57}" type="presParOf" srcId="{FA4BE974-6132-8247-9EFF-729AD468463C}" destId="{4B22F2FD-B1BA-1143-80C6-AA6E33FC1EF0}" srcOrd="4" destOrd="0" presId="urn:microsoft.com/office/officeart/2005/8/layout/cycle7"/>
    <dgm:cxn modelId="{4871E8ED-62FB-044C-A242-8C3A684248F4}" type="presParOf" srcId="{FA4BE974-6132-8247-9EFF-729AD468463C}" destId="{07B59A52-40C3-B349-814D-FAD37ADDB94A}" srcOrd="5" destOrd="0" presId="urn:microsoft.com/office/officeart/2005/8/layout/cycle7"/>
    <dgm:cxn modelId="{E0A58807-1782-3145-9224-08670549E2F6}" type="presParOf" srcId="{07B59A52-40C3-B349-814D-FAD37ADDB94A}" destId="{D4F4E260-6002-A94F-8511-F2748B508FC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3E32D4-5F59-514A-B38E-ADFC82C55E79}" type="doc">
      <dgm:prSet loTypeId="urn:microsoft.com/office/officeart/2005/8/layout/cycle7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EB904D6-762F-1D4A-A8BD-31353D8F29A4}">
      <dgm:prSet phldrT="[Текст]"/>
      <dgm:spPr/>
      <dgm:t>
        <a:bodyPr/>
        <a:lstStyle/>
        <a:p>
          <a:r>
            <a:rPr lang="ru-RU" dirty="0" smtClean="0"/>
            <a:t>Анализ</a:t>
          </a:r>
        </a:p>
        <a:p>
          <a:r>
            <a:rPr lang="ru-RU" dirty="0" smtClean="0"/>
            <a:t> (0,5 с-5 мин)</a:t>
          </a:r>
          <a:endParaRPr lang="ru-RU" dirty="0"/>
        </a:p>
      </dgm:t>
    </dgm:pt>
    <dgm:pt modelId="{483AE52E-F4E5-D346-B340-A147B20F675C}" type="parTrans" cxnId="{7398A8F5-A1CF-CB45-8206-20ADE5D93510}">
      <dgm:prSet/>
      <dgm:spPr/>
      <dgm:t>
        <a:bodyPr/>
        <a:lstStyle/>
        <a:p>
          <a:endParaRPr lang="ru-RU"/>
        </a:p>
      </dgm:t>
    </dgm:pt>
    <dgm:pt modelId="{1D3BA08C-55A1-1843-8DF6-3DFD1B43B150}" type="sibTrans" cxnId="{7398A8F5-A1CF-CB45-8206-20ADE5D93510}">
      <dgm:prSet/>
      <dgm:spPr/>
      <dgm:t>
        <a:bodyPr/>
        <a:lstStyle/>
        <a:p>
          <a:endParaRPr lang="ru-RU"/>
        </a:p>
      </dgm:t>
    </dgm:pt>
    <dgm:pt modelId="{2656AAD4-A6AE-6942-9BB9-0C3AF54E854E}">
      <dgm:prSet phldrT="[Текст]"/>
      <dgm:spPr/>
      <dgm:t>
        <a:bodyPr/>
        <a:lstStyle/>
        <a:p>
          <a:r>
            <a:rPr lang="ru-RU" dirty="0" smtClean="0"/>
            <a:t>Прогноз по опыту</a:t>
          </a:r>
        </a:p>
        <a:p>
          <a:r>
            <a:rPr lang="ru-RU" dirty="0" smtClean="0"/>
            <a:t>(до 1 мин.)</a:t>
          </a:r>
          <a:endParaRPr lang="ru-RU" dirty="0"/>
        </a:p>
      </dgm:t>
    </dgm:pt>
    <dgm:pt modelId="{FBF9D203-1DE5-364D-8251-3A8A6B0F9AB3}" type="parTrans" cxnId="{7B2033B7-A825-AC46-88BE-1F9913E0903E}">
      <dgm:prSet/>
      <dgm:spPr/>
      <dgm:t>
        <a:bodyPr/>
        <a:lstStyle/>
        <a:p>
          <a:endParaRPr lang="ru-RU"/>
        </a:p>
      </dgm:t>
    </dgm:pt>
    <dgm:pt modelId="{B28FFAB3-D127-E94A-91FD-AC48CEDCBCA8}" type="sibTrans" cxnId="{7B2033B7-A825-AC46-88BE-1F9913E0903E}">
      <dgm:prSet/>
      <dgm:spPr/>
      <dgm:t>
        <a:bodyPr/>
        <a:lstStyle/>
        <a:p>
          <a:endParaRPr lang="ru-RU"/>
        </a:p>
      </dgm:t>
    </dgm:pt>
    <dgm:pt modelId="{9D1041BD-1CDF-4B46-99FB-8D21AF190474}">
      <dgm:prSet phldrT="[Текст]"/>
      <dgm:spPr/>
      <dgm:t>
        <a:bodyPr/>
        <a:lstStyle/>
        <a:p>
          <a:r>
            <a:rPr lang="ru-RU" dirty="0" smtClean="0"/>
            <a:t>Адаптация опыта</a:t>
          </a:r>
        </a:p>
        <a:p>
          <a:r>
            <a:rPr lang="ru-RU" dirty="0" smtClean="0"/>
            <a:t>1 мин – 5 дней</a:t>
          </a:r>
          <a:endParaRPr lang="ru-RU" dirty="0"/>
        </a:p>
      </dgm:t>
    </dgm:pt>
    <dgm:pt modelId="{8F43047D-0C84-4241-955E-0A0A3EB59A62}" type="parTrans" cxnId="{D71CE5F5-E108-C845-A631-B4FB1D2BD65D}">
      <dgm:prSet/>
      <dgm:spPr/>
      <dgm:t>
        <a:bodyPr/>
        <a:lstStyle/>
        <a:p>
          <a:endParaRPr lang="ru-RU"/>
        </a:p>
      </dgm:t>
    </dgm:pt>
    <dgm:pt modelId="{2F96EDCB-1881-8742-AB88-FCE05553C1BE}" type="sibTrans" cxnId="{D71CE5F5-E108-C845-A631-B4FB1D2BD65D}">
      <dgm:prSet/>
      <dgm:spPr/>
      <dgm:t>
        <a:bodyPr/>
        <a:lstStyle/>
        <a:p>
          <a:endParaRPr lang="ru-RU"/>
        </a:p>
      </dgm:t>
    </dgm:pt>
    <dgm:pt modelId="{FA4BE974-6132-8247-9EFF-729AD468463C}" type="pres">
      <dgm:prSet presAssocID="{7A3E32D4-5F59-514A-B38E-ADFC82C55E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51AE28-2B03-C84B-BE67-B62AC8595505}" type="pres">
      <dgm:prSet presAssocID="{2656AAD4-A6AE-6942-9BB9-0C3AF54E854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785F3-D595-934F-9A9C-57E0B672CCE2}" type="pres">
      <dgm:prSet presAssocID="{B28FFAB3-D127-E94A-91FD-AC48CEDCBCA8}" presName="sibTrans" presStyleLbl="sibTrans2D1" presStyleIdx="0" presStyleCnt="3"/>
      <dgm:spPr/>
      <dgm:t>
        <a:bodyPr/>
        <a:lstStyle/>
        <a:p>
          <a:endParaRPr lang="ru-RU"/>
        </a:p>
      </dgm:t>
    </dgm:pt>
    <dgm:pt modelId="{11924BFC-1AC4-E943-8D80-CCE875E666FE}" type="pres">
      <dgm:prSet presAssocID="{B28FFAB3-D127-E94A-91FD-AC48CEDCBCA8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9B94544D-E6BE-E247-B584-31AFACEC4C46}" type="pres">
      <dgm:prSet presAssocID="{EEB904D6-762F-1D4A-A8BD-31353D8F29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A45A8-683F-AE47-BD3E-97905472014E}" type="pres">
      <dgm:prSet presAssocID="{1D3BA08C-55A1-1843-8DF6-3DFD1B43B150}" presName="sibTrans" presStyleLbl="sibTrans2D1" presStyleIdx="1" presStyleCnt="3"/>
      <dgm:spPr/>
      <dgm:t>
        <a:bodyPr/>
        <a:lstStyle/>
        <a:p>
          <a:endParaRPr lang="ru-RU"/>
        </a:p>
      </dgm:t>
    </dgm:pt>
    <dgm:pt modelId="{4D8E57D9-3823-1D47-A4FF-B4F836646D64}" type="pres">
      <dgm:prSet presAssocID="{1D3BA08C-55A1-1843-8DF6-3DFD1B43B150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4B22F2FD-B1BA-1143-80C6-AA6E33FC1EF0}" type="pres">
      <dgm:prSet presAssocID="{9D1041BD-1CDF-4B46-99FB-8D21AF19047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B59A52-40C3-B349-814D-FAD37ADDB94A}" type="pres">
      <dgm:prSet presAssocID="{2F96EDCB-1881-8742-AB88-FCE05553C1BE}" presName="sibTrans" presStyleLbl="sibTrans2D1" presStyleIdx="2" presStyleCnt="3"/>
      <dgm:spPr/>
      <dgm:t>
        <a:bodyPr/>
        <a:lstStyle/>
        <a:p>
          <a:endParaRPr lang="ru-RU"/>
        </a:p>
      </dgm:t>
    </dgm:pt>
    <dgm:pt modelId="{D4F4E260-6002-A94F-8511-F2748B508FC8}" type="pres">
      <dgm:prSet presAssocID="{2F96EDCB-1881-8742-AB88-FCE05553C1BE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97DE0C05-31FB-5143-A531-130F3780362E}" type="presOf" srcId="{9D1041BD-1CDF-4B46-99FB-8D21AF190474}" destId="{4B22F2FD-B1BA-1143-80C6-AA6E33FC1EF0}" srcOrd="0" destOrd="0" presId="urn:microsoft.com/office/officeart/2005/8/layout/cycle7"/>
    <dgm:cxn modelId="{4D52DC09-1DC2-234D-958E-76B412C78105}" type="presOf" srcId="{EEB904D6-762F-1D4A-A8BD-31353D8F29A4}" destId="{9B94544D-E6BE-E247-B584-31AFACEC4C46}" srcOrd="0" destOrd="0" presId="urn:microsoft.com/office/officeart/2005/8/layout/cycle7"/>
    <dgm:cxn modelId="{94F0DAF2-E435-2946-A11B-8CEF85512017}" type="presOf" srcId="{2F96EDCB-1881-8742-AB88-FCE05553C1BE}" destId="{D4F4E260-6002-A94F-8511-F2748B508FC8}" srcOrd="1" destOrd="0" presId="urn:microsoft.com/office/officeart/2005/8/layout/cycle7"/>
    <dgm:cxn modelId="{D9B6997B-5657-FE4E-B314-5FCB8A8794E1}" type="presOf" srcId="{B28FFAB3-D127-E94A-91FD-AC48CEDCBCA8}" destId="{11924BFC-1AC4-E943-8D80-CCE875E666FE}" srcOrd="1" destOrd="0" presId="urn:microsoft.com/office/officeart/2005/8/layout/cycle7"/>
    <dgm:cxn modelId="{7398A8F5-A1CF-CB45-8206-20ADE5D93510}" srcId="{7A3E32D4-5F59-514A-B38E-ADFC82C55E79}" destId="{EEB904D6-762F-1D4A-A8BD-31353D8F29A4}" srcOrd="1" destOrd="0" parTransId="{483AE52E-F4E5-D346-B340-A147B20F675C}" sibTransId="{1D3BA08C-55A1-1843-8DF6-3DFD1B43B150}"/>
    <dgm:cxn modelId="{D71CE5F5-E108-C845-A631-B4FB1D2BD65D}" srcId="{7A3E32D4-5F59-514A-B38E-ADFC82C55E79}" destId="{9D1041BD-1CDF-4B46-99FB-8D21AF190474}" srcOrd="2" destOrd="0" parTransId="{8F43047D-0C84-4241-955E-0A0A3EB59A62}" sibTransId="{2F96EDCB-1881-8742-AB88-FCE05553C1BE}"/>
    <dgm:cxn modelId="{A6234744-84CB-6744-BD2E-2E6553355D9A}" type="presOf" srcId="{1D3BA08C-55A1-1843-8DF6-3DFD1B43B150}" destId="{4D8E57D9-3823-1D47-A4FF-B4F836646D64}" srcOrd="1" destOrd="0" presId="urn:microsoft.com/office/officeart/2005/8/layout/cycle7"/>
    <dgm:cxn modelId="{B43C8C8B-3980-5947-9CC1-6FDC6E6D282D}" type="presOf" srcId="{2F96EDCB-1881-8742-AB88-FCE05553C1BE}" destId="{07B59A52-40C3-B349-814D-FAD37ADDB94A}" srcOrd="0" destOrd="0" presId="urn:microsoft.com/office/officeart/2005/8/layout/cycle7"/>
    <dgm:cxn modelId="{583C55C5-2D8F-FC4C-8AA0-B522A381379F}" type="presOf" srcId="{7A3E32D4-5F59-514A-B38E-ADFC82C55E79}" destId="{FA4BE974-6132-8247-9EFF-729AD468463C}" srcOrd="0" destOrd="0" presId="urn:microsoft.com/office/officeart/2005/8/layout/cycle7"/>
    <dgm:cxn modelId="{0A1E67CC-6B95-1E46-921A-52C3DFEEE477}" type="presOf" srcId="{2656AAD4-A6AE-6942-9BB9-0C3AF54E854E}" destId="{5F51AE28-2B03-C84B-BE67-B62AC8595505}" srcOrd="0" destOrd="0" presId="urn:microsoft.com/office/officeart/2005/8/layout/cycle7"/>
    <dgm:cxn modelId="{77E1371C-1CAC-BC4C-B2F5-69A7AF279E02}" type="presOf" srcId="{B28FFAB3-D127-E94A-91FD-AC48CEDCBCA8}" destId="{73A785F3-D595-934F-9A9C-57E0B672CCE2}" srcOrd="0" destOrd="0" presId="urn:microsoft.com/office/officeart/2005/8/layout/cycle7"/>
    <dgm:cxn modelId="{02B4591D-9F74-884E-BF1A-9EA65C4CAF14}" type="presOf" srcId="{1D3BA08C-55A1-1843-8DF6-3DFD1B43B150}" destId="{3CFA45A8-683F-AE47-BD3E-97905472014E}" srcOrd="0" destOrd="0" presId="urn:microsoft.com/office/officeart/2005/8/layout/cycle7"/>
    <dgm:cxn modelId="{7B2033B7-A825-AC46-88BE-1F9913E0903E}" srcId="{7A3E32D4-5F59-514A-B38E-ADFC82C55E79}" destId="{2656AAD4-A6AE-6942-9BB9-0C3AF54E854E}" srcOrd="0" destOrd="0" parTransId="{FBF9D203-1DE5-364D-8251-3A8A6B0F9AB3}" sibTransId="{B28FFAB3-D127-E94A-91FD-AC48CEDCBCA8}"/>
    <dgm:cxn modelId="{DC86B0C7-0820-A54E-BB44-98931EDAB2B4}" type="presParOf" srcId="{FA4BE974-6132-8247-9EFF-729AD468463C}" destId="{5F51AE28-2B03-C84B-BE67-B62AC8595505}" srcOrd="0" destOrd="0" presId="urn:microsoft.com/office/officeart/2005/8/layout/cycle7"/>
    <dgm:cxn modelId="{793DDBAC-9C6C-8942-81BE-C10DFF44F0DC}" type="presParOf" srcId="{FA4BE974-6132-8247-9EFF-729AD468463C}" destId="{73A785F3-D595-934F-9A9C-57E0B672CCE2}" srcOrd="1" destOrd="0" presId="urn:microsoft.com/office/officeart/2005/8/layout/cycle7"/>
    <dgm:cxn modelId="{76295239-AA73-4042-B9A0-4C299640D361}" type="presParOf" srcId="{73A785F3-D595-934F-9A9C-57E0B672CCE2}" destId="{11924BFC-1AC4-E943-8D80-CCE875E666FE}" srcOrd="0" destOrd="0" presId="urn:microsoft.com/office/officeart/2005/8/layout/cycle7"/>
    <dgm:cxn modelId="{989DB1E7-5867-C04E-870D-666D70315AF8}" type="presParOf" srcId="{FA4BE974-6132-8247-9EFF-729AD468463C}" destId="{9B94544D-E6BE-E247-B584-31AFACEC4C46}" srcOrd="2" destOrd="0" presId="urn:microsoft.com/office/officeart/2005/8/layout/cycle7"/>
    <dgm:cxn modelId="{39269951-1532-074B-8131-9E324DE1DFBB}" type="presParOf" srcId="{FA4BE974-6132-8247-9EFF-729AD468463C}" destId="{3CFA45A8-683F-AE47-BD3E-97905472014E}" srcOrd="3" destOrd="0" presId="urn:microsoft.com/office/officeart/2005/8/layout/cycle7"/>
    <dgm:cxn modelId="{F637B1E8-6C89-3444-9F72-B65C4EDEF0B4}" type="presParOf" srcId="{3CFA45A8-683F-AE47-BD3E-97905472014E}" destId="{4D8E57D9-3823-1D47-A4FF-B4F836646D64}" srcOrd="0" destOrd="0" presId="urn:microsoft.com/office/officeart/2005/8/layout/cycle7"/>
    <dgm:cxn modelId="{D9D2E67E-FE7A-8B4F-BEBD-8805C396F516}" type="presParOf" srcId="{FA4BE974-6132-8247-9EFF-729AD468463C}" destId="{4B22F2FD-B1BA-1143-80C6-AA6E33FC1EF0}" srcOrd="4" destOrd="0" presId="urn:microsoft.com/office/officeart/2005/8/layout/cycle7"/>
    <dgm:cxn modelId="{A940EDFE-4456-6A4D-B9B5-6729B21E9095}" type="presParOf" srcId="{FA4BE974-6132-8247-9EFF-729AD468463C}" destId="{07B59A52-40C3-B349-814D-FAD37ADDB94A}" srcOrd="5" destOrd="0" presId="urn:microsoft.com/office/officeart/2005/8/layout/cycle7"/>
    <dgm:cxn modelId="{642857F7-6694-8847-9619-26810224E599}" type="presParOf" srcId="{07B59A52-40C3-B349-814D-FAD37ADDB94A}" destId="{D4F4E260-6002-A94F-8511-F2748B508FC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4544D-E6BE-E247-B584-31AFACEC4C46}">
      <dsp:nvSpPr>
        <dsp:cNvPr id="0" name=""/>
        <dsp:cNvSpPr/>
      </dsp:nvSpPr>
      <dsp:spPr>
        <a:xfrm>
          <a:off x="2151098" y="1491"/>
          <a:ext cx="2322539" cy="1161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Анализ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(до 0,5 сек)</a:t>
          </a:r>
          <a:endParaRPr lang="ru-RU" sz="2200" kern="1200" dirty="0"/>
        </a:p>
      </dsp:txBody>
      <dsp:txXfrm>
        <a:off x="2185110" y="35503"/>
        <a:ext cx="2254515" cy="1093245"/>
      </dsp:txXfrm>
    </dsp:sp>
    <dsp:sp modelId="{3CFA45A8-683F-AE47-BD3E-97905472014E}">
      <dsp:nvSpPr>
        <dsp:cNvPr id="0" name=""/>
        <dsp:cNvSpPr/>
      </dsp:nvSpPr>
      <dsp:spPr>
        <a:xfrm rot="3600000">
          <a:off x="3665874" y="2040255"/>
          <a:ext cx="1211349" cy="40644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3787807" y="2121544"/>
        <a:ext cx="967483" cy="243866"/>
      </dsp:txXfrm>
    </dsp:sp>
    <dsp:sp modelId="{5F51AE28-2B03-C84B-BE67-B62AC8595505}">
      <dsp:nvSpPr>
        <dsp:cNvPr id="0" name=""/>
        <dsp:cNvSpPr/>
      </dsp:nvSpPr>
      <dsp:spPr>
        <a:xfrm>
          <a:off x="4069461" y="3324194"/>
          <a:ext cx="2322539" cy="1161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Прогноз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(до 0,3 сек)</a:t>
          </a:r>
          <a:endParaRPr lang="ru-RU" sz="2200" kern="1200" dirty="0"/>
        </a:p>
      </dsp:txBody>
      <dsp:txXfrm>
        <a:off x="4103473" y="3358206"/>
        <a:ext cx="2254515" cy="1093245"/>
      </dsp:txXfrm>
    </dsp:sp>
    <dsp:sp modelId="{73A785F3-D595-934F-9A9C-57E0B672CCE2}">
      <dsp:nvSpPr>
        <dsp:cNvPr id="0" name=""/>
        <dsp:cNvSpPr/>
      </dsp:nvSpPr>
      <dsp:spPr>
        <a:xfrm rot="10800000">
          <a:off x="2706693" y="3701607"/>
          <a:ext cx="1211349" cy="40644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2828626" y="3782896"/>
        <a:ext cx="967483" cy="243866"/>
      </dsp:txXfrm>
    </dsp:sp>
    <dsp:sp modelId="{4B22F2FD-B1BA-1143-80C6-AA6E33FC1EF0}">
      <dsp:nvSpPr>
        <dsp:cNvPr id="0" name=""/>
        <dsp:cNvSpPr/>
      </dsp:nvSpPr>
      <dsp:spPr>
        <a:xfrm>
          <a:off x="232735" y="3324194"/>
          <a:ext cx="2322539" cy="1161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Адаптация опыта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1 мин – 5 дней</a:t>
          </a:r>
          <a:endParaRPr lang="ru-RU" sz="2200" kern="1200" dirty="0"/>
        </a:p>
      </dsp:txBody>
      <dsp:txXfrm>
        <a:off x="266747" y="3358206"/>
        <a:ext cx="2254515" cy="1093245"/>
      </dsp:txXfrm>
    </dsp:sp>
    <dsp:sp modelId="{07B59A52-40C3-B349-814D-FAD37ADDB94A}">
      <dsp:nvSpPr>
        <dsp:cNvPr id="0" name=""/>
        <dsp:cNvSpPr/>
      </dsp:nvSpPr>
      <dsp:spPr>
        <a:xfrm rot="18000000">
          <a:off x="1747511" y="2040255"/>
          <a:ext cx="1211349" cy="40644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1869444" y="2121544"/>
        <a:ext cx="967483" cy="2438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1AE28-2B03-C84B-BE67-B62AC8595505}">
      <dsp:nvSpPr>
        <dsp:cNvPr id="0" name=""/>
        <dsp:cNvSpPr/>
      </dsp:nvSpPr>
      <dsp:spPr>
        <a:xfrm>
          <a:off x="2151098" y="1491"/>
          <a:ext cx="2322539" cy="1161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Прогноз по опыту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(до 1 мин.)</a:t>
          </a:r>
          <a:endParaRPr lang="ru-RU" sz="2100" kern="1200" dirty="0"/>
        </a:p>
      </dsp:txBody>
      <dsp:txXfrm>
        <a:off x="2185110" y="35503"/>
        <a:ext cx="2254515" cy="1093245"/>
      </dsp:txXfrm>
    </dsp:sp>
    <dsp:sp modelId="{73A785F3-D595-934F-9A9C-57E0B672CCE2}">
      <dsp:nvSpPr>
        <dsp:cNvPr id="0" name=""/>
        <dsp:cNvSpPr/>
      </dsp:nvSpPr>
      <dsp:spPr>
        <a:xfrm rot="3600000">
          <a:off x="3665874" y="2040255"/>
          <a:ext cx="1211349" cy="40644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3787807" y="2121544"/>
        <a:ext cx="967483" cy="243866"/>
      </dsp:txXfrm>
    </dsp:sp>
    <dsp:sp modelId="{9B94544D-E6BE-E247-B584-31AFACEC4C46}">
      <dsp:nvSpPr>
        <dsp:cNvPr id="0" name=""/>
        <dsp:cNvSpPr/>
      </dsp:nvSpPr>
      <dsp:spPr>
        <a:xfrm>
          <a:off x="4069461" y="3324194"/>
          <a:ext cx="2322539" cy="1161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Анализ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 (0,5 с-5 мин)</a:t>
          </a:r>
          <a:endParaRPr lang="ru-RU" sz="2100" kern="1200" dirty="0"/>
        </a:p>
      </dsp:txBody>
      <dsp:txXfrm>
        <a:off x="4103473" y="3358206"/>
        <a:ext cx="2254515" cy="1093245"/>
      </dsp:txXfrm>
    </dsp:sp>
    <dsp:sp modelId="{3CFA45A8-683F-AE47-BD3E-97905472014E}">
      <dsp:nvSpPr>
        <dsp:cNvPr id="0" name=""/>
        <dsp:cNvSpPr/>
      </dsp:nvSpPr>
      <dsp:spPr>
        <a:xfrm rot="10800000">
          <a:off x="2706693" y="3701607"/>
          <a:ext cx="1211349" cy="40644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0800000">
        <a:off x="2828626" y="3782896"/>
        <a:ext cx="967483" cy="243866"/>
      </dsp:txXfrm>
    </dsp:sp>
    <dsp:sp modelId="{4B22F2FD-B1BA-1143-80C6-AA6E33FC1EF0}">
      <dsp:nvSpPr>
        <dsp:cNvPr id="0" name=""/>
        <dsp:cNvSpPr/>
      </dsp:nvSpPr>
      <dsp:spPr>
        <a:xfrm>
          <a:off x="232735" y="3324194"/>
          <a:ext cx="2322539" cy="1161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Адаптация опыта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1 мин – 5 дней</a:t>
          </a:r>
          <a:endParaRPr lang="ru-RU" sz="2100" kern="1200" dirty="0"/>
        </a:p>
      </dsp:txBody>
      <dsp:txXfrm>
        <a:off x="266747" y="3358206"/>
        <a:ext cx="2254515" cy="1093245"/>
      </dsp:txXfrm>
    </dsp:sp>
    <dsp:sp modelId="{07B59A52-40C3-B349-814D-FAD37ADDB94A}">
      <dsp:nvSpPr>
        <dsp:cNvPr id="0" name=""/>
        <dsp:cNvSpPr/>
      </dsp:nvSpPr>
      <dsp:spPr>
        <a:xfrm rot="18000000">
          <a:off x="1747511" y="2040255"/>
          <a:ext cx="1211349" cy="406444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1869444" y="2121544"/>
        <a:ext cx="967483" cy="243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E4D76C3-7D20-4F6E-93A7-9D3A9BED3682}" type="datetimeFigureOut">
              <a:rPr lang="ru-RU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D635AA77-5B84-4C1C-BACB-DD216403E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6890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220892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86519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356752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64741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93520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97740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64741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64741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647417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76330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64741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251023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647417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16066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76385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76385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76385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25102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76385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76385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76385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E31D-95E5-47B8-B46D-8E87EC1F648C}" type="datetimeFigureOut">
              <a:rPr lang="ru-RU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581AE-391E-4C97-9E59-93783B11C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F3CDC-4BA5-42AF-89BE-2A418544D9B7}" type="datetimeFigureOut">
              <a:rPr lang="ru-RU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10F68-385E-464C-9841-D3601B028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820F2-18E8-4EF9-A1DE-1CB41631EB8B}" type="datetimeFigureOut">
              <a:rPr lang="ru-RU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D894A-8419-40D0-881A-2BBFCE55A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034FC-9D0B-4292-A6CF-CD6039B9752B}" type="datetimeFigureOut">
              <a:rPr lang="ru-RU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31112-9F16-4255-8273-244C41C37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FE8F3-59A0-4C02-9152-44536877664B}" type="datetimeFigureOut">
              <a:rPr lang="ru-RU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6C030-EC11-4902-95DA-701095BB8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6C251-CFE2-4743-B21E-74B6B085FAB0}" type="datetimeFigureOut">
              <a:rPr lang="ru-RU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6814E-274D-40F5-8F0D-8F2A5E3BC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CFD26-C81C-451A-AB2C-14072BA43B25}" type="datetimeFigureOut">
              <a:rPr lang="ru-RU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615D8-2408-4902-B47B-A60AA5CCC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1AD87-DD34-47B5-89F9-3C98EF50D37B}" type="datetimeFigureOut">
              <a:rPr lang="ru-RU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2A212-047D-41B8-B7DD-B1B2F0C89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06BD1-77EB-4BD2-B137-AF9B4835A418}" type="datetimeFigureOut">
              <a:rPr lang="ru-RU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78E8C-E5DF-4FD7-8946-9B12C68FAA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86E72-1093-4649-8C79-F1F1C44C1481}" type="datetimeFigureOut">
              <a:rPr lang="ru-RU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D39AE-8D10-4ED2-8A0A-6D255B8451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11566-2487-4FE5-A89F-DEA89A901A66}" type="datetimeFigureOut">
              <a:rPr lang="ru-RU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0886-8D59-4824-9F09-D12A26F47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257C0B-EE9C-4DA0-B204-0773FC23811B}" type="datetimeFigureOut">
              <a:rPr lang="ru-RU"/>
              <a:pPr>
                <a:defRPr/>
              </a:pPr>
              <a:t>30.03.2016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F90B1D-47D3-44C3-8FA7-76A3692F0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ales@infospice.ru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cebook.com/infospice" TargetMode="External"/><Relationship Id="rId5" Type="http://schemas.openxmlformats.org/officeDocument/2006/relationships/hyperlink" Target="http://www.twitter.com/infospice" TargetMode="External"/><Relationship Id="rId4" Type="http://schemas.openxmlformats.org/officeDocument/2006/relationships/hyperlink" Target="http://www.infospice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/>
          </p:cNvSpPr>
          <p:nvPr>
            <p:ph type="body" idx="4294967295"/>
          </p:nvPr>
        </p:nvSpPr>
        <p:spPr>
          <a:xfrm>
            <a:off x="457200" y="1600201"/>
            <a:ext cx="8229600" cy="4061048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468313" y="6453336"/>
            <a:ext cx="8207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err="1">
                <a:solidFill>
                  <a:schemeClr val="accent2"/>
                </a:solidFill>
              </a:rPr>
              <a:t>www.infospice.ru</a:t>
            </a:r>
            <a:endParaRPr lang="ru-RU" sz="1200" b="1" dirty="0">
              <a:solidFill>
                <a:schemeClr val="accent2"/>
              </a:solidFill>
            </a:endParaRPr>
          </a:p>
        </p:txBody>
      </p:sp>
      <p:sp>
        <p:nvSpPr>
          <p:cNvPr id="14341" name="Rectangle 7"/>
          <p:cNvSpPr>
            <a:spLocks/>
          </p:cNvSpPr>
          <p:nvPr/>
        </p:nvSpPr>
        <p:spPr bwMode="auto">
          <a:xfrm>
            <a:off x="3167844" y="6021288"/>
            <a:ext cx="28083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dirty="0" smtClean="0">
                <a:solidFill>
                  <a:srgbClr val="777777"/>
                </a:solidFill>
              </a:rPr>
              <a:t>2016</a:t>
            </a:r>
          </a:p>
          <a:p>
            <a:pPr algn="ctr"/>
            <a:endParaRPr lang="ru-RU" sz="2000" dirty="0">
              <a:solidFill>
                <a:srgbClr val="777777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619672" y="-675456"/>
            <a:ext cx="6731285" cy="2853011"/>
            <a:chOff x="1619672" y="-315416"/>
            <a:chExt cx="6731285" cy="2853011"/>
          </a:xfrm>
        </p:grpSpPr>
        <p:pic>
          <p:nvPicPr>
            <p:cNvPr id="4" name="Изображение 3" descr="respice-logoHORIZ-ru-Wtr_0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-315416"/>
              <a:ext cx="5553182" cy="285301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987824" y="1340768"/>
              <a:ext cx="5363133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" dirty="0">
                  <a:solidFill>
                    <a:srgbClr val="008000"/>
                  </a:solidFill>
                </a:rPr>
                <a:t>у</a:t>
              </a:r>
              <a:r>
                <a:rPr lang="ru-RU" sz="1700" dirty="0" smtClean="0">
                  <a:solidFill>
                    <a:srgbClr val="008000"/>
                  </a:solidFill>
                </a:rPr>
                <a:t>спешные интернет-магазины</a:t>
              </a:r>
              <a:endParaRPr lang="ru-RU" sz="1700" dirty="0">
                <a:solidFill>
                  <a:srgbClr val="008000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33429" y="2924944"/>
            <a:ext cx="7867959" cy="2617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800" b="1" dirty="0" smtClean="0">
                <a:solidFill>
                  <a:srgbClr val="2BA942"/>
                </a:solidFill>
              </a:rPr>
              <a:t>В погоне за Покупателем</a:t>
            </a:r>
          </a:p>
          <a:p>
            <a:pPr algn="ctr">
              <a:lnSpc>
                <a:spcPct val="80000"/>
              </a:lnSpc>
            </a:pPr>
            <a:endParaRPr lang="en-US" sz="4800" b="1" dirty="0" smtClean="0">
              <a:solidFill>
                <a:srgbClr val="ED1C49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2700" dirty="0" smtClean="0">
                <a:solidFill>
                  <a:srgbClr val="777777"/>
                </a:solidFill>
              </a:rPr>
              <a:t>Как не отпугнуть новых </a:t>
            </a:r>
            <a:br>
              <a:rPr lang="ru-RU" sz="2700" dirty="0" smtClean="0">
                <a:solidFill>
                  <a:srgbClr val="777777"/>
                </a:solidFill>
              </a:rPr>
            </a:br>
            <a:r>
              <a:rPr lang="ru-RU" sz="2700" dirty="0" smtClean="0">
                <a:solidFill>
                  <a:srgbClr val="777777"/>
                </a:solidFill>
              </a:rPr>
              <a:t>и удержать текущих клиентов</a:t>
            </a:r>
          </a:p>
          <a:p>
            <a:pPr algn="ctr">
              <a:lnSpc>
                <a:spcPct val="80000"/>
              </a:lnSpc>
            </a:pPr>
            <a:endParaRPr lang="ru-RU" sz="2700" dirty="0">
              <a:solidFill>
                <a:srgbClr val="777777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2700" dirty="0" smtClean="0">
                <a:solidFill>
                  <a:srgbClr val="777777"/>
                </a:solidFill>
              </a:rPr>
              <a:t>Доклад 29.03.16</a:t>
            </a:r>
            <a:endParaRPr lang="ru-RU" sz="2700" dirty="0">
              <a:solidFill>
                <a:srgbClr val="7777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324544" y="-387424"/>
            <a:ext cx="5040560" cy="2088232"/>
            <a:chOff x="1619672" y="-315416"/>
            <a:chExt cx="6731285" cy="2853011"/>
          </a:xfrm>
        </p:grpSpPr>
        <p:pic>
          <p:nvPicPr>
            <p:cNvPr id="10" name="Изображение 9" descr="respice-logoHORIZ-ru-Wtr_0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-315416"/>
              <a:ext cx="5553182" cy="285301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987824" y="1340768"/>
              <a:ext cx="5363133" cy="37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008000"/>
                  </a:solidFill>
                </a:rPr>
                <a:t>у</a:t>
              </a:r>
              <a:r>
                <a:rPr lang="ru-RU" sz="1200" dirty="0" smtClean="0">
                  <a:solidFill>
                    <a:srgbClr val="008000"/>
                  </a:solidFill>
                </a:rPr>
                <a:t>спешные интернет-магазины</a:t>
              </a:r>
              <a:endParaRPr lang="ru-RU" sz="1200" dirty="0">
                <a:solidFill>
                  <a:srgbClr val="008000"/>
                </a:solidFill>
              </a:endParaRPr>
            </a:p>
          </p:txBody>
        </p:sp>
      </p:grpSp>
      <p:sp>
        <p:nvSpPr>
          <p:cNvPr id="16386" name="Rectangle 3"/>
          <p:cNvSpPr>
            <a:spLocks noGrp="1"/>
          </p:cNvSpPr>
          <p:nvPr>
            <p:ph type="title"/>
          </p:nvPr>
        </p:nvSpPr>
        <p:spPr>
          <a:xfrm>
            <a:off x="303213" y="260350"/>
            <a:ext cx="8229600" cy="863600"/>
          </a:xfrm>
          <a:ln>
            <a:noFill/>
          </a:ln>
        </p:spPr>
        <p:txBody>
          <a:bodyPr/>
          <a:lstStyle/>
          <a:p>
            <a:pPr algn="r" eaLnBrk="1" hangingPunct="1"/>
            <a:r>
              <a:rPr lang="ru-RU" sz="1800" b="1" dirty="0" smtClean="0">
                <a:solidFill>
                  <a:srgbClr val="FF0000"/>
                </a:solidFill>
                <a:latin typeface="Arial" charset="0"/>
              </a:rPr>
              <a:t>ЧТО ДЕЛАЮТ ЛИДЕРЫ ОТРАСЛИ?</a:t>
            </a:r>
          </a:p>
        </p:txBody>
      </p:sp>
      <p:sp>
        <p:nvSpPr>
          <p:cNvPr id="16387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68313" y="6165850"/>
            <a:ext cx="8207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accent2"/>
                </a:solidFill>
              </a:rPr>
              <a:t>www.infospice.ru</a:t>
            </a:r>
            <a:endParaRPr lang="ru-RU" sz="1200" b="1">
              <a:solidFill>
                <a:schemeClr val="accent2"/>
              </a:solidFill>
            </a:endParaRPr>
          </a:p>
        </p:txBody>
      </p:sp>
      <p:sp>
        <p:nvSpPr>
          <p:cNvPr id="16389" name="Rectangle 6"/>
          <p:cNvSpPr>
            <a:spLocks/>
          </p:cNvSpPr>
          <p:nvPr/>
        </p:nvSpPr>
        <p:spPr bwMode="auto">
          <a:xfrm>
            <a:off x="1115616" y="1628800"/>
            <a:ext cx="6840760" cy="43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93700" indent="-393700"/>
            <a:endParaRPr lang="en-US" sz="1000" dirty="0"/>
          </a:p>
          <a:p>
            <a:pPr marL="393700" indent="-393700"/>
            <a:endParaRPr lang="ru-RU" sz="2400" dirty="0"/>
          </a:p>
          <a:p>
            <a:pPr marL="393700" indent="-393700"/>
            <a:endParaRPr lang="ru-RU" sz="2400" dirty="0"/>
          </a:p>
          <a:p>
            <a:pPr marL="393700" indent="-393700"/>
            <a:endParaRPr lang="ru-RU" sz="1000" dirty="0"/>
          </a:p>
          <a:p>
            <a:pPr marL="393700" indent="-393700">
              <a:lnSpc>
                <a:spcPct val="90000"/>
              </a:lnSpc>
              <a:buFont typeface="+mj-lt"/>
              <a:buAutoNum type="arabicPeriod"/>
            </a:pPr>
            <a:r>
              <a:rPr lang="ru-RU" dirty="0"/>
              <a:t>Перезапускают старые интернет-магазины.</a:t>
            </a:r>
          </a:p>
          <a:p>
            <a:pPr marL="393700" indent="-393700">
              <a:lnSpc>
                <a:spcPct val="90000"/>
              </a:lnSpc>
              <a:buFont typeface="+mj-lt"/>
              <a:buAutoNum type="arabicPeriod"/>
            </a:pPr>
            <a:endParaRPr lang="ru-RU" dirty="0"/>
          </a:p>
          <a:p>
            <a:pPr marL="393700" indent="-393700">
              <a:lnSpc>
                <a:spcPct val="90000"/>
              </a:lnSpc>
              <a:buFont typeface="+mj-lt"/>
              <a:buAutoNum type="arabicPeriod"/>
            </a:pPr>
            <a:r>
              <a:rPr lang="ru-RU" dirty="0"/>
              <a:t>Снижают издержки хранения и доставки товаров и обработки заказов.</a:t>
            </a:r>
          </a:p>
          <a:p>
            <a:pPr marL="393700" indent="-393700">
              <a:lnSpc>
                <a:spcPct val="90000"/>
              </a:lnSpc>
              <a:buFont typeface="+mj-lt"/>
              <a:buAutoNum type="arabicPeriod"/>
            </a:pPr>
            <a:endParaRPr lang="ru-RU" dirty="0"/>
          </a:p>
          <a:p>
            <a:pPr marL="393700" indent="-393700">
              <a:lnSpc>
                <a:spcPct val="90000"/>
              </a:lnSpc>
              <a:buFont typeface="+mj-lt"/>
              <a:buAutoNum type="arabicPeriod"/>
            </a:pPr>
            <a:r>
              <a:rPr lang="ru-RU" dirty="0"/>
              <a:t>Делают адаптивные версии магазинов или приложения для </a:t>
            </a:r>
            <a:r>
              <a:rPr lang="en-US" dirty="0" err="1"/>
              <a:t>iOs</a:t>
            </a:r>
            <a:r>
              <a:rPr lang="en-US" dirty="0"/>
              <a:t>, Android</a:t>
            </a:r>
            <a:r>
              <a:rPr lang="ru-RU" dirty="0"/>
              <a:t>.</a:t>
            </a:r>
          </a:p>
          <a:p>
            <a:pPr marL="393700" indent="-393700">
              <a:lnSpc>
                <a:spcPct val="90000"/>
              </a:lnSpc>
              <a:buFont typeface="+mj-lt"/>
              <a:buAutoNum type="arabicPeriod"/>
            </a:pPr>
            <a:endParaRPr lang="en-US" dirty="0"/>
          </a:p>
          <a:p>
            <a:pPr marL="393700" indent="-393700">
              <a:lnSpc>
                <a:spcPct val="90000"/>
              </a:lnSpc>
              <a:buFont typeface="+mj-lt"/>
              <a:buAutoNum type="arabicPeriod"/>
            </a:pPr>
            <a:r>
              <a:rPr lang="ru-RU" dirty="0"/>
              <a:t>Внедряют методики увеличения повторных продаж.</a:t>
            </a:r>
          </a:p>
          <a:p>
            <a:pPr marL="393700" indent="-393700">
              <a:buFont typeface="+mj-lt"/>
              <a:buAutoNum type="arabicPeriod"/>
            </a:pPr>
            <a:endParaRPr lang="ru-RU" sz="1600" dirty="0"/>
          </a:p>
          <a:p>
            <a:pPr marL="393700" indent="-393700"/>
            <a:endParaRPr lang="ru-RU" sz="1000" dirty="0"/>
          </a:p>
          <a:p>
            <a:pPr marL="393700" indent="-393700"/>
            <a:endParaRPr lang="ru-RU" sz="1000" dirty="0"/>
          </a:p>
          <a:p>
            <a:pPr marL="393700" indent="-393700"/>
            <a:endParaRPr lang="ru-RU" sz="1000" dirty="0"/>
          </a:p>
          <a:p>
            <a:pPr marL="393700" indent="-393700" algn="ctr"/>
            <a:r>
              <a:rPr lang="ru-RU" sz="2800" dirty="0"/>
              <a:t>Среднее время жизни одной версии магазина снизилось с 3-4х лет </a:t>
            </a:r>
            <a:br>
              <a:rPr lang="ru-RU" sz="2800" dirty="0"/>
            </a:br>
            <a:r>
              <a:rPr lang="ru-RU" sz="2800" dirty="0"/>
              <a:t>до 1,5-2 лет.</a:t>
            </a:r>
          </a:p>
          <a:p>
            <a:pPr marL="393700" indent="-393700"/>
            <a:endParaRPr lang="ru-RU" sz="1000" dirty="0"/>
          </a:p>
          <a:p>
            <a:pPr marL="393700" indent="-393700"/>
            <a:endParaRPr lang="ru-RU" sz="1000" dirty="0"/>
          </a:p>
          <a:p>
            <a:pPr marL="393700" indent="-393700"/>
            <a:endParaRPr lang="ru-RU" sz="1000" dirty="0"/>
          </a:p>
          <a:p>
            <a:pPr marL="393700" indent="-393700"/>
            <a:endParaRPr lang="ru-RU" sz="1000" dirty="0"/>
          </a:p>
          <a:p>
            <a:pPr marL="393700" indent="-393700"/>
            <a:r>
              <a:rPr lang="ru-RU" sz="1000" dirty="0"/>
              <a:t/>
            </a:r>
            <a:br>
              <a:rPr lang="ru-RU" sz="1000" dirty="0"/>
            </a:br>
            <a:endParaRPr lang="ru-RU" sz="1000" dirty="0"/>
          </a:p>
          <a:p>
            <a:pPr marL="393700" indent="-393700"/>
            <a:endParaRPr lang="ru-RU" sz="1000" dirty="0"/>
          </a:p>
          <a:p>
            <a:pPr marL="393700" indent="-393700"/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8184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-324544" y="-387424"/>
            <a:ext cx="5040560" cy="2088232"/>
            <a:chOff x="1619672" y="-315416"/>
            <a:chExt cx="6731285" cy="2853011"/>
          </a:xfrm>
        </p:grpSpPr>
        <p:pic>
          <p:nvPicPr>
            <p:cNvPr id="10" name="Изображение 9" descr="respice-logoHORIZ-ru-Wtr_0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-315416"/>
              <a:ext cx="5553182" cy="285301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987824" y="1340768"/>
              <a:ext cx="5363133" cy="37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008000"/>
                  </a:solidFill>
                </a:rPr>
                <a:t>у</a:t>
              </a:r>
              <a:r>
                <a:rPr lang="ru-RU" sz="1200" dirty="0" smtClean="0">
                  <a:solidFill>
                    <a:srgbClr val="008000"/>
                  </a:solidFill>
                </a:rPr>
                <a:t>спешные интернет-магазины</a:t>
              </a:r>
              <a:endParaRPr lang="ru-RU" sz="1200" dirty="0">
                <a:solidFill>
                  <a:srgbClr val="008000"/>
                </a:solidFill>
              </a:endParaRPr>
            </a:p>
          </p:txBody>
        </p:sp>
      </p:grpSp>
      <p:sp>
        <p:nvSpPr>
          <p:cNvPr id="16386" name="Rectangle 3"/>
          <p:cNvSpPr>
            <a:spLocks noGrp="1"/>
          </p:cNvSpPr>
          <p:nvPr>
            <p:ph type="title"/>
          </p:nvPr>
        </p:nvSpPr>
        <p:spPr>
          <a:xfrm>
            <a:off x="303213" y="260350"/>
            <a:ext cx="8229600" cy="863600"/>
          </a:xfrm>
          <a:ln>
            <a:noFill/>
          </a:ln>
        </p:spPr>
        <p:txBody>
          <a:bodyPr/>
          <a:lstStyle/>
          <a:p>
            <a:pPr algn="r" eaLnBrk="1" hangingPunct="1"/>
            <a:r>
              <a:rPr lang="ru-RU" sz="1800" b="1" dirty="0" smtClean="0">
                <a:solidFill>
                  <a:srgbClr val="FF0000"/>
                </a:solidFill>
                <a:latin typeface="Arial" charset="0"/>
              </a:rPr>
              <a:t>НУЖНО ЛИ ВАМ ПЕРЕЗАПУСКАТЬ МАГАЗИН?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68313" y="6394722"/>
            <a:ext cx="8207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accent2"/>
                </a:solidFill>
              </a:rPr>
              <a:t>www.infospice.ru</a:t>
            </a:r>
            <a:endParaRPr lang="ru-RU" sz="1200" b="1">
              <a:solidFill>
                <a:schemeClr val="accent2"/>
              </a:solidFill>
            </a:endParaRPr>
          </a:p>
        </p:txBody>
      </p:sp>
      <p:sp>
        <p:nvSpPr>
          <p:cNvPr id="16389" name="Rectangle 6"/>
          <p:cNvSpPr>
            <a:spLocks/>
          </p:cNvSpPr>
          <p:nvPr/>
        </p:nvSpPr>
        <p:spPr bwMode="auto">
          <a:xfrm>
            <a:off x="323528" y="1700808"/>
            <a:ext cx="8036321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 anchor="t"/>
          <a:lstStyle/>
          <a:p>
            <a:pPr marL="393700" indent="-393700">
              <a:buFont typeface="+mj-lt"/>
              <a:buAutoNum type="arabicPeriod"/>
            </a:pPr>
            <a:r>
              <a:rPr lang="ru-RU" dirty="0" smtClean="0"/>
              <a:t>Конверсия магазина не растет или даже падает.</a:t>
            </a:r>
          </a:p>
          <a:p>
            <a:pPr marL="393700" indent="-393700">
              <a:buFont typeface="+mj-lt"/>
              <a:buAutoNum type="arabicPeriod"/>
            </a:pPr>
            <a:endParaRPr lang="ru-RU" dirty="0"/>
          </a:p>
          <a:p>
            <a:pPr marL="393700" indent="-393700">
              <a:buFont typeface="+mj-lt"/>
              <a:buAutoNum type="arabicPeriod"/>
            </a:pPr>
            <a:r>
              <a:rPr lang="ru-RU" dirty="0" smtClean="0"/>
              <a:t>Дизайн магазина не менялся уже 3 года.</a:t>
            </a:r>
          </a:p>
          <a:p>
            <a:endParaRPr lang="ru-RU" dirty="0" smtClean="0"/>
          </a:p>
          <a:p>
            <a:pPr marL="393700" indent="-393700">
              <a:buFont typeface="+mj-lt"/>
              <a:buAutoNum type="arabicPeriod"/>
            </a:pPr>
            <a:r>
              <a:rPr lang="ru-RU" dirty="0" smtClean="0"/>
              <a:t>У </a:t>
            </a:r>
            <a:r>
              <a:rPr lang="ru-RU" dirty="0"/>
              <a:t>вас нет специальных версий магазина для смартфонов и </a:t>
            </a:r>
            <a:r>
              <a:rPr lang="ru-RU" dirty="0" smtClean="0"/>
              <a:t>планшетов.</a:t>
            </a:r>
          </a:p>
          <a:p>
            <a:pPr marL="393700" indent="-393700">
              <a:buFont typeface="+mj-lt"/>
              <a:buAutoNum type="arabicPeriod"/>
            </a:pPr>
            <a:endParaRPr lang="ru-RU" dirty="0" smtClean="0"/>
          </a:p>
          <a:p>
            <a:pPr marL="393700" indent="-393700">
              <a:buFont typeface="+mj-lt"/>
              <a:buAutoNum type="arabicPeriod"/>
            </a:pPr>
            <a:r>
              <a:rPr lang="ru-RU" dirty="0" smtClean="0"/>
              <a:t>Покупатели сайта жалуются на скорость и неудобство работы.</a:t>
            </a:r>
          </a:p>
          <a:p>
            <a:pPr marL="393700" indent="-393700">
              <a:buFont typeface="+mj-lt"/>
              <a:buAutoNum type="arabicPeriod"/>
            </a:pPr>
            <a:r>
              <a:rPr lang="ru-RU" dirty="0" smtClean="0"/>
              <a:t>Ваш магазин </a:t>
            </a:r>
            <a:br>
              <a:rPr lang="ru-RU" dirty="0" smtClean="0"/>
            </a:br>
            <a:r>
              <a:rPr lang="ru-RU" dirty="0" smtClean="0"/>
              <a:t>не интегрирован ни с одной </a:t>
            </a:r>
            <a:r>
              <a:rPr lang="en-US" dirty="0" smtClean="0"/>
              <a:t>ERP</a:t>
            </a:r>
            <a:r>
              <a:rPr lang="ru-RU" dirty="0" smtClean="0"/>
              <a:t> или текущая интеграция уже </a:t>
            </a:r>
            <a:br>
              <a:rPr lang="ru-RU" dirty="0" smtClean="0"/>
            </a:br>
            <a:r>
              <a:rPr lang="ru-RU" dirty="0" smtClean="0"/>
              <a:t>не отвечает потребностям магазина.</a:t>
            </a:r>
          </a:p>
          <a:p>
            <a:pPr marL="393700" indent="-393700">
              <a:buFont typeface="+mj-lt"/>
              <a:buAutoNum type="arabicPeriod"/>
            </a:pPr>
            <a:endParaRPr lang="ru-RU" dirty="0"/>
          </a:p>
          <a:p>
            <a:pPr marL="393700" indent="-393700">
              <a:buFont typeface="+mj-lt"/>
              <a:buAutoNum type="arabicPeriod"/>
            </a:pPr>
            <a:r>
              <a:rPr lang="ru-RU" dirty="0" smtClean="0"/>
              <a:t>Снижается среднее время нахождения целевых посетителей на сайте</a:t>
            </a:r>
            <a:r>
              <a:rPr lang="ru-RU" dirty="0"/>
              <a:t>.</a:t>
            </a:r>
          </a:p>
          <a:p>
            <a:pPr marL="393700" indent="-393700"/>
            <a:endParaRPr lang="ru-RU" dirty="0" smtClean="0"/>
          </a:p>
          <a:p>
            <a:pPr marL="393700" indent="-393700"/>
            <a:endParaRPr lang="ru-RU" dirty="0" smtClean="0"/>
          </a:p>
          <a:p>
            <a:pPr marL="393700" indent="-393700"/>
            <a:endParaRPr lang="ru-RU" dirty="0" smtClean="0"/>
          </a:p>
          <a:p>
            <a:pPr marL="393700" indent="-393700"/>
            <a:endParaRPr lang="ru-RU" dirty="0" smtClean="0"/>
          </a:p>
          <a:p>
            <a:pPr marL="393700" indent="-393700"/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393700" indent="-393700"/>
            <a:endParaRPr lang="ru-RU" sz="1000" dirty="0" smtClean="0"/>
          </a:p>
          <a:p>
            <a:pPr marL="393700" indent="-393700"/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endParaRPr lang="ru-RU" sz="1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1340768"/>
            <a:ext cx="1634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700" indent="-393700"/>
            <a:r>
              <a:rPr lang="ru-RU" b="1" dirty="0"/>
              <a:t>Чек-лист: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5517232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700" indent="-393700" algn="ctr"/>
            <a:r>
              <a:rPr lang="ru-RU" b="1" dirty="0"/>
              <a:t>Если хотя бы 3 ответа – да, 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 smtClean="0"/>
              <a:t>Вам </a:t>
            </a:r>
            <a:r>
              <a:rPr lang="ru-RU" b="1" dirty="0"/>
              <a:t>точно надо делать перезапуск магазина</a:t>
            </a:r>
          </a:p>
        </p:txBody>
      </p:sp>
    </p:spTree>
    <p:extLst>
      <p:ext uri="{BB962C8B-B14F-4D97-AF65-F5344CB8AC3E}">
        <p14:creationId xmlns:p14="http://schemas.microsoft.com/office/powerpoint/2010/main" val="150545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863600"/>
          </a:xfrm>
        </p:spPr>
        <p:txBody>
          <a:bodyPr/>
          <a:lstStyle/>
          <a:p>
            <a:pPr algn="r" eaLnBrk="1" hangingPunct="1"/>
            <a:r>
              <a:rPr lang="ru-RU" sz="1800" b="1" dirty="0" smtClean="0">
                <a:solidFill>
                  <a:srgbClr val="FF0000"/>
                </a:solidFill>
                <a:latin typeface="Arial" charset="0"/>
              </a:rPr>
              <a:t>            ЖИЗНЕННЫЙ ЦИКЛ МАГАЗИНА</a:t>
            </a:r>
          </a:p>
        </p:txBody>
      </p:sp>
      <p:sp>
        <p:nvSpPr>
          <p:cNvPr id="16387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68313" y="6165850"/>
            <a:ext cx="8207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accent2"/>
                </a:solidFill>
              </a:rPr>
              <a:t>www.infospice.ru</a:t>
            </a:r>
            <a:endParaRPr lang="ru-RU" sz="1200" b="1">
              <a:solidFill>
                <a:schemeClr val="accent2"/>
              </a:solidFill>
            </a:endParaRPr>
          </a:p>
        </p:txBody>
      </p:sp>
      <p:pic>
        <p:nvPicPr>
          <p:cNvPr id="7" name="Изображение 6" descr="img-circ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56792"/>
            <a:ext cx="5544616" cy="3874746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-324544" y="-387424"/>
            <a:ext cx="5040560" cy="2088232"/>
            <a:chOff x="1619672" y="-315416"/>
            <a:chExt cx="6731285" cy="2853011"/>
          </a:xfrm>
        </p:grpSpPr>
        <p:pic>
          <p:nvPicPr>
            <p:cNvPr id="10" name="Изображение 9" descr="respice-logoHORIZ-ru-Wtr_07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-315416"/>
              <a:ext cx="5553182" cy="285301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987824" y="1340768"/>
              <a:ext cx="5363133" cy="37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008000"/>
                  </a:solidFill>
                </a:rPr>
                <a:t>у</a:t>
              </a:r>
              <a:r>
                <a:rPr lang="ru-RU" sz="1200" dirty="0" smtClean="0">
                  <a:solidFill>
                    <a:srgbClr val="008000"/>
                  </a:solidFill>
                </a:rPr>
                <a:t>спешные интернет-магазины</a:t>
              </a:r>
              <a:endParaRPr lang="ru-RU" sz="12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676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title"/>
          </p:nvPr>
        </p:nvSpPr>
        <p:spPr>
          <a:xfrm>
            <a:off x="303213" y="260350"/>
            <a:ext cx="8229600" cy="863600"/>
          </a:xfrm>
        </p:spPr>
        <p:txBody>
          <a:bodyPr/>
          <a:lstStyle/>
          <a:p>
            <a:pPr eaLnBrk="1" hangingPunct="1"/>
            <a:r>
              <a:rPr lang="ru-RU" sz="1800" dirty="0" smtClean="0">
                <a:solidFill>
                  <a:srgbClr val="777777"/>
                </a:solidFill>
                <a:latin typeface="Arial" charset="0"/>
              </a:rPr>
              <a:t>            </a:t>
            </a:r>
          </a:p>
        </p:txBody>
      </p:sp>
      <p:sp>
        <p:nvSpPr>
          <p:cNvPr id="16387" name="Rectangle 4"/>
          <p:cNvSpPr>
            <a:spLocks noGrp="1"/>
          </p:cNvSpPr>
          <p:nvPr>
            <p:ph type="body" idx="1"/>
          </p:nvPr>
        </p:nvSpPr>
        <p:spPr>
          <a:xfrm>
            <a:off x="457200" y="5013176"/>
            <a:ext cx="8229600" cy="1112987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68313" y="6165850"/>
            <a:ext cx="8207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accent2"/>
                </a:solidFill>
              </a:rPr>
              <a:t>www.infospice.ru</a:t>
            </a:r>
            <a:endParaRPr lang="ru-RU" sz="1200" b="1">
              <a:solidFill>
                <a:schemeClr val="accent2"/>
              </a:solidFill>
            </a:endParaRPr>
          </a:p>
        </p:txBody>
      </p:sp>
      <p:sp>
        <p:nvSpPr>
          <p:cNvPr id="16389" name="Rectangle 6"/>
          <p:cNvSpPr>
            <a:spLocks/>
          </p:cNvSpPr>
          <p:nvPr/>
        </p:nvSpPr>
        <p:spPr bwMode="auto">
          <a:xfrm>
            <a:off x="250825" y="981075"/>
            <a:ext cx="8447088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93700" indent="-393700"/>
            <a:endParaRPr lang="ru-RU" sz="10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-324544" y="-387424"/>
            <a:ext cx="5040560" cy="2088232"/>
            <a:chOff x="1619672" y="-315416"/>
            <a:chExt cx="6731285" cy="2853011"/>
          </a:xfrm>
        </p:grpSpPr>
        <p:pic>
          <p:nvPicPr>
            <p:cNvPr id="11" name="Изображение 10" descr="respice-logoHORIZ-ru-Wtr_0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-315416"/>
              <a:ext cx="5553182" cy="285301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987824" y="1340768"/>
              <a:ext cx="5363133" cy="37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008000"/>
                  </a:solidFill>
                </a:rPr>
                <a:t>у</a:t>
              </a:r>
              <a:r>
                <a:rPr lang="ru-RU" sz="1200" dirty="0" smtClean="0">
                  <a:solidFill>
                    <a:srgbClr val="008000"/>
                  </a:solidFill>
                </a:rPr>
                <a:t>спешные интернет-магазины</a:t>
              </a:r>
              <a:endParaRPr lang="ru-RU" sz="1200" dirty="0">
                <a:solidFill>
                  <a:srgbClr val="008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71600" y="3068960"/>
            <a:ext cx="7544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ЧТО ОТПУГИВАЕТ НОВЫХ ПОКУПАТЕЛЕЙ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6521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title"/>
          </p:nvPr>
        </p:nvSpPr>
        <p:spPr>
          <a:xfrm>
            <a:off x="303213" y="260350"/>
            <a:ext cx="8229600" cy="863600"/>
          </a:xfrm>
        </p:spPr>
        <p:txBody>
          <a:bodyPr/>
          <a:lstStyle/>
          <a:p>
            <a:pPr algn="r" eaLnBrk="1" hangingPunct="1"/>
            <a:r>
              <a:rPr lang="ru-RU" sz="1800" dirty="0">
                <a:solidFill>
                  <a:srgbClr val="777777"/>
                </a:solidFill>
                <a:latin typeface="Arial" charset="0"/>
              </a:rPr>
              <a:t>          </a:t>
            </a:r>
            <a:endParaRPr lang="ru-RU" sz="1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6387" name="Rectangle 4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68313" y="6165850"/>
            <a:ext cx="8207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accent2"/>
                </a:solidFill>
              </a:rPr>
              <a:t>www.infospice.ru</a:t>
            </a:r>
            <a:endParaRPr lang="ru-RU" sz="1200" b="1">
              <a:solidFill>
                <a:schemeClr val="accent2"/>
              </a:solidFill>
            </a:endParaRPr>
          </a:p>
        </p:txBody>
      </p:sp>
      <p:sp>
        <p:nvSpPr>
          <p:cNvPr id="16389" name="Rectangle 6"/>
          <p:cNvSpPr>
            <a:spLocks/>
          </p:cNvSpPr>
          <p:nvPr/>
        </p:nvSpPr>
        <p:spPr bwMode="auto">
          <a:xfrm>
            <a:off x="250825" y="981075"/>
            <a:ext cx="8447088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93700" indent="-393700"/>
            <a:endParaRPr lang="ru-RU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1327347"/>
            <a:ext cx="8352928" cy="5216813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ru-RU" b="1" dirty="0" smtClean="0"/>
              <a:t>Факторы риска для новых покупателей</a:t>
            </a:r>
            <a:r>
              <a:rPr lang="ru-RU" dirty="0" smtClean="0"/>
              <a:t>:</a:t>
            </a:r>
            <a:endParaRPr lang="ru-RU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Плохие отзывы = плохой сервис</a:t>
            </a:r>
            <a:endParaRPr lang="ru-RU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Низкая скорость загрузки страниц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Навязчивый </a:t>
            </a:r>
            <a:r>
              <a:rPr lang="ru-RU" dirty="0" err="1" smtClean="0"/>
              <a:t>проактивный</a:t>
            </a:r>
            <a:r>
              <a:rPr lang="ru-RU" dirty="0" smtClean="0"/>
              <a:t> маркетинг (онлайн-консультанты, сервисы быстрого получения </a:t>
            </a:r>
            <a:r>
              <a:rPr lang="ru-RU" dirty="0" err="1" smtClean="0"/>
              <a:t>лида</a:t>
            </a:r>
            <a:r>
              <a:rPr lang="ru-RU" dirty="0" smtClean="0"/>
              <a:t>.</a:t>
            </a:r>
            <a:endParaRPr lang="ru-RU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Нет адаптивной версии</a:t>
            </a:r>
            <a:endParaRPr lang="ru-RU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Сложное оформление заказа</a:t>
            </a:r>
            <a:endParaRPr lang="ru-RU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Нарушение заявленного уровня сервиса</a:t>
            </a:r>
            <a:endParaRPr lang="ru-RU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dirty="0"/>
          </a:p>
          <a:p>
            <a:pPr>
              <a:lnSpc>
                <a:spcPct val="150000"/>
              </a:lnSpc>
            </a:pP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-324544" y="-387424"/>
            <a:ext cx="5040560" cy="2088232"/>
            <a:chOff x="1619672" y="-315416"/>
            <a:chExt cx="6731285" cy="2853011"/>
          </a:xfrm>
        </p:grpSpPr>
        <p:pic>
          <p:nvPicPr>
            <p:cNvPr id="11" name="Изображение 10" descr="respice-logoHORIZ-ru-Wtr_0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-315416"/>
              <a:ext cx="5553182" cy="285301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987824" y="1340768"/>
              <a:ext cx="5363133" cy="37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008000"/>
                  </a:solidFill>
                </a:rPr>
                <a:t>у</a:t>
              </a:r>
              <a:r>
                <a:rPr lang="ru-RU" sz="1200" dirty="0" smtClean="0">
                  <a:solidFill>
                    <a:srgbClr val="008000"/>
                  </a:solidFill>
                </a:rPr>
                <a:t>спешные интернет-магазины</a:t>
              </a:r>
              <a:endParaRPr lang="ru-RU" sz="12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922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863600"/>
          </a:xfrm>
        </p:spPr>
        <p:txBody>
          <a:bodyPr/>
          <a:lstStyle/>
          <a:p>
            <a:pPr algn="r" eaLnBrk="1" hangingPunct="1"/>
            <a:r>
              <a:rPr lang="ru-RU" sz="1800" b="1" dirty="0" smtClean="0">
                <a:solidFill>
                  <a:srgbClr val="FF0000"/>
                </a:solidFill>
                <a:latin typeface="Arial" charset="0"/>
              </a:rPr>
              <a:t>           ТИПИЗАЦИЯ ПОКУПАТЕЛЕЙ</a:t>
            </a:r>
          </a:p>
        </p:txBody>
      </p:sp>
      <p:sp>
        <p:nvSpPr>
          <p:cNvPr id="16387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68313" y="6165850"/>
            <a:ext cx="8207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accent2"/>
                </a:solidFill>
              </a:rPr>
              <a:t>www.infospice.ru</a:t>
            </a:r>
            <a:endParaRPr lang="ru-RU" sz="1200" b="1">
              <a:solidFill>
                <a:schemeClr val="accent2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-324544" y="-387424"/>
            <a:ext cx="5040560" cy="2088232"/>
            <a:chOff x="1619672" y="-315416"/>
            <a:chExt cx="6731285" cy="2853011"/>
          </a:xfrm>
        </p:grpSpPr>
        <p:pic>
          <p:nvPicPr>
            <p:cNvPr id="10" name="Изображение 9" descr="respice-logoHORIZ-ru-Wtr_0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-315416"/>
              <a:ext cx="5553182" cy="285301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987824" y="1340768"/>
              <a:ext cx="5363133" cy="37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008000"/>
                  </a:solidFill>
                </a:rPr>
                <a:t>у</a:t>
              </a:r>
              <a:r>
                <a:rPr lang="ru-RU" sz="1200" dirty="0" smtClean="0">
                  <a:solidFill>
                    <a:srgbClr val="008000"/>
                  </a:solidFill>
                </a:rPr>
                <a:t>спешные интернет-магазины</a:t>
              </a:r>
              <a:endParaRPr lang="ru-RU" sz="12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776" y="2060848"/>
            <a:ext cx="9144000" cy="3684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556792"/>
            <a:ext cx="7920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Первый шаг при повышении конверсии – типизация ваших покупателей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53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863600"/>
          </a:xfrm>
        </p:spPr>
        <p:txBody>
          <a:bodyPr/>
          <a:lstStyle/>
          <a:p>
            <a:pPr algn="r" eaLnBrk="1" hangingPunct="1"/>
            <a:r>
              <a:rPr lang="ru-RU" sz="1800" b="1" dirty="0" smtClean="0">
                <a:solidFill>
                  <a:srgbClr val="FF0000"/>
                </a:solidFill>
                <a:latin typeface="Arial" charset="0"/>
              </a:rPr>
              <a:t>           СТРАТЕГИЯ ПОИСКА ПО НИЗКОЙ ЦЕНЕ</a:t>
            </a:r>
          </a:p>
        </p:txBody>
      </p:sp>
      <p:sp>
        <p:nvSpPr>
          <p:cNvPr id="16387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68313" y="6165850"/>
            <a:ext cx="8207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accent2"/>
                </a:solidFill>
              </a:rPr>
              <a:t>www.infospice.ru</a:t>
            </a:r>
            <a:endParaRPr lang="ru-RU" sz="1200" b="1">
              <a:solidFill>
                <a:schemeClr val="accent2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-324544" y="-387424"/>
            <a:ext cx="5040560" cy="2088232"/>
            <a:chOff x="1619672" y="-315416"/>
            <a:chExt cx="6731285" cy="2853011"/>
          </a:xfrm>
        </p:grpSpPr>
        <p:pic>
          <p:nvPicPr>
            <p:cNvPr id="10" name="Изображение 9" descr="respice-logoHORIZ-ru-Wtr_0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-315416"/>
              <a:ext cx="5553182" cy="285301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987824" y="1340768"/>
              <a:ext cx="5363133" cy="37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008000"/>
                  </a:solidFill>
                </a:rPr>
                <a:t>у</a:t>
              </a:r>
              <a:r>
                <a:rPr lang="ru-RU" sz="1200" dirty="0" smtClean="0">
                  <a:solidFill>
                    <a:srgbClr val="008000"/>
                  </a:solidFill>
                </a:rPr>
                <a:t>спешные интернет-магазины</a:t>
              </a:r>
              <a:endParaRPr lang="ru-RU" sz="12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340768"/>
            <a:ext cx="5307946" cy="490603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40153" y="1268760"/>
            <a:ext cx="2808312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Второй шаг  - описание стратегий покупки для каждого типа покупателя</a:t>
            </a:r>
          </a:p>
          <a:p>
            <a:endParaRPr lang="ru-RU" dirty="0"/>
          </a:p>
          <a:p>
            <a:r>
              <a:rPr lang="ru-RU" dirty="0" smtClean="0"/>
              <a:t>Третий – выделение конкретных мотивирующих факторов на сайте для каждого типа.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66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863600"/>
          </a:xfrm>
        </p:spPr>
        <p:txBody>
          <a:bodyPr/>
          <a:lstStyle/>
          <a:p>
            <a:pPr algn="r" eaLnBrk="1" hangingPunct="1"/>
            <a:r>
              <a:rPr lang="ru-RU" sz="1800" b="1" dirty="0" smtClean="0">
                <a:solidFill>
                  <a:srgbClr val="FF0000"/>
                </a:solidFill>
                <a:latin typeface="Arial" charset="0"/>
              </a:rPr>
              <a:t>           ПРОЦЕСС ЗАВОЕВАНИЯ ДОВЕРИЯ</a:t>
            </a:r>
          </a:p>
        </p:txBody>
      </p:sp>
      <p:sp>
        <p:nvSpPr>
          <p:cNvPr id="16387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68313" y="6165850"/>
            <a:ext cx="8207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accent2"/>
                </a:solidFill>
              </a:rPr>
              <a:t>www.infospice.ru</a:t>
            </a:r>
            <a:endParaRPr lang="ru-RU" sz="1200" b="1">
              <a:solidFill>
                <a:schemeClr val="accent2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-324544" y="-387424"/>
            <a:ext cx="5040560" cy="2088232"/>
            <a:chOff x="1619672" y="-315416"/>
            <a:chExt cx="6731285" cy="2853011"/>
          </a:xfrm>
        </p:grpSpPr>
        <p:pic>
          <p:nvPicPr>
            <p:cNvPr id="10" name="Изображение 9" descr="respice-logoHORIZ-ru-Wtr_0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-315416"/>
              <a:ext cx="5553182" cy="285301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987824" y="1340768"/>
              <a:ext cx="5363133" cy="37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008000"/>
                  </a:solidFill>
                </a:rPr>
                <a:t>у</a:t>
              </a:r>
              <a:r>
                <a:rPr lang="ru-RU" sz="1200" dirty="0" smtClean="0">
                  <a:solidFill>
                    <a:srgbClr val="008000"/>
                  </a:solidFill>
                </a:rPr>
                <a:t>спешные интернет-магазины</a:t>
              </a:r>
              <a:endParaRPr lang="ru-RU" sz="12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32856"/>
            <a:ext cx="9144000" cy="291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8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title"/>
          </p:nvPr>
        </p:nvSpPr>
        <p:spPr>
          <a:xfrm>
            <a:off x="303213" y="260350"/>
            <a:ext cx="8229600" cy="863600"/>
          </a:xfrm>
        </p:spPr>
        <p:txBody>
          <a:bodyPr/>
          <a:lstStyle/>
          <a:p>
            <a:pPr algn="r" eaLnBrk="1" hangingPunct="1"/>
            <a:r>
              <a:rPr lang="ru-RU" sz="1800" dirty="0" smtClean="0">
                <a:solidFill>
                  <a:srgbClr val="777777"/>
                </a:solidFill>
                <a:latin typeface="Arial" charset="0"/>
              </a:rPr>
              <a:t>         </a:t>
            </a:r>
            <a:r>
              <a:rPr lang="ru-RU" sz="1800" b="1" dirty="0" smtClean="0">
                <a:solidFill>
                  <a:srgbClr val="FF0000"/>
                </a:solidFill>
                <a:latin typeface="Arial"/>
                <a:cs typeface="Arial"/>
              </a:rPr>
              <a:t>ПОВТОРНЫЕ ПРОДАЖИ</a:t>
            </a:r>
          </a:p>
        </p:txBody>
      </p:sp>
      <p:sp>
        <p:nvSpPr>
          <p:cNvPr id="16387" name="Rectangle 4"/>
          <p:cNvSpPr>
            <a:spLocks noGrp="1"/>
          </p:cNvSpPr>
          <p:nvPr>
            <p:ph type="body"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68313" y="6165850"/>
            <a:ext cx="8207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accent2"/>
                </a:solidFill>
              </a:rPr>
              <a:t>www.infospice.ru</a:t>
            </a:r>
            <a:endParaRPr lang="ru-RU" sz="1200" b="1">
              <a:solidFill>
                <a:schemeClr val="accent2"/>
              </a:solidFill>
            </a:endParaRPr>
          </a:p>
        </p:txBody>
      </p:sp>
      <p:sp>
        <p:nvSpPr>
          <p:cNvPr id="16389" name="Rectangle 6"/>
          <p:cNvSpPr>
            <a:spLocks/>
          </p:cNvSpPr>
          <p:nvPr/>
        </p:nvSpPr>
        <p:spPr bwMode="auto">
          <a:xfrm>
            <a:off x="250825" y="981075"/>
            <a:ext cx="8447088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93700" indent="-393700"/>
            <a:endParaRPr lang="ru-RU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5" y="1313927"/>
            <a:ext cx="7704856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ru-RU" b="1" dirty="0" smtClean="0"/>
              <a:t>Постоянная работа над конверсией</a:t>
            </a:r>
            <a:r>
              <a:rPr lang="ru-RU" dirty="0" smtClean="0"/>
              <a:t>:</a:t>
            </a:r>
            <a:endParaRPr lang="ru-RU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Аналитика и запись посещений.</a:t>
            </a:r>
            <a:endParaRPr lang="ru-RU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А/В тестирование и правки.</a:t>
            </a:r>
            <a:endParaRPr lang="ru-RU" dirty="0"/>
          </a:p>
          <a:p>
            <a:pPr>
              <a:lnSpc>
                <a:spcPct val="150000"/>
              </a:lnSpc>
            </a:pPr>
            <a:endParaRPr lang="ru-RU" dirty="0"/>
          </a:p>
          <a:p>
            <a:pPr>
              <a:lnSpc>
                <a:spcPct val="150000"/>
              </a:lnSpc>
            </a:pPr>
            <a:r>
              <a:rPr lang="ru-RU" b="1" dirty="0" smtClean="0"/>
              <a:t>Повышение </a:t>
            </a:r>
            <a:r>
              <a:rPr lang="ru-RU" b="1" dirty="0" err="1" smtClean="0"/>
              <a:t>уровеня</a:t>
            </a:r>
            <a:r>
              <a:rPr lang="ru-RU" b="1" dirty="0" smtClean="0"/>
              <a:t> сервиса</a:t>
            </a:r>
            <a:r>
              <a:rPr lang="ru-RU" dirty="0" smtClean="0"/>
              <a:t>:</a:t>
            </a:r>
            <a:endParaRPr lang="ru-RU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Решайте конфликты по справедливости, желательно в сторону покупателя.</a:t>
            </a:r>
            <a:endParaRPr lang="ru-RU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Дарите бонусы, по-возможности</a:t>
            </a:r>
            <a:endParaRPr lang="ru-RU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Реагируйте оперативно.</a:t>
            </a:r>
            <a:endParaRPr lang="ru-RU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Извиняйтесь</a:t>
            </a:r>
            <a:endParaRPr lang="ru-RU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Будьте на связи, но не навязывайтесь.</a:t>
            </a:r>
            <a:endParaRPr lang="ru-RU" dirty="0"/>
          </a:p>
          <a:p>
            <a:pPr>
              <a:lnSpc>
                <a:spcPct val="150000"/>
              </a:lnSpc>
            </a:pPr>
            <a:r>
              <a:rPr lang="ru-RU" dirty="0"/>
              <a:t>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-324544" y="-387424"/>
            <a:ext cx="5040560" cy="2088232"/>
            <a:chOff x="1619672" y="-315416"/>
            <a:chExt cx="6731285" cy="2853011"/>
          </a:xfrm>
        </p:grpSpPr>
        <p:pic>
          <p:nvPicPr>
            <p:cNvPr id="11" name="Изображение 10" descr="respice-logoHORIZ-ru-Wtr_0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-315416"/>
              <a:ext cx="5553182" cy="285301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987824" y="1340768"/>
              <a:ext cx="5363133" cy="37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008000"/>
                  </a:solidFill>
                </a:rPr>
                <a:t>у</a:t>
              </a:r>
              <a:r>
                <a:rPr lang="ru-RU" sz="1200" dirty="0" smtClean="0">
                  <a:solidFill>
                    <a:srgbClr val="008000"/>
                  </a:solidFill>
                </a:rPr>
                <a:t>спешные интернет-магазины</a:t>
              </a:r>
              <a:endParaRPr lang="ru-RU" sz="12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719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863600"/>
          </a:xfrm>
        </p:spPr>
        <p:txBody>
          <a:bodyPr/>
          <a:lstStyle/>
          <a:p>
            <a:pPr algn="r" eaLnBrk="1" hangingPunct="1"/>
            <a:r>
              <a:rPr lang="ru-RU" sz="1800" b="1" dirty="0" smtClean="0">
                <a:solidFill>
                  <a:srgbClr val="FF0000"/>
                </a:solidFill>
                <a:latin typeface="Arial" charset="0"/>
              </a:rPr>
              <a:t>           А/В ТЕСТИРОВАНИЕ. ПРИМЕР РЕЗУЛЬТАТА</a:t>
            </a:r>
          </a:p>
        </p:txBody>
      </p:sp>
      <p:sp>
        <p:nvSpPr>
          <p:cNvPr id="16387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68313" y="6165850"/>
            <a:ext cx="8207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accent2"/>
                </a:solidFill>
              </a:rPr>
              <a:t>www.infospice.ru</a:t>
            </a:r>
            <a:endParaRPr lang="ru-RU" sz="1200" b="1">
              <a:solidFill>
                <a:schemeClr val="accent2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-324544" y="-387424"/>
            <a:ext cx="5040560" cy="2088232"/>
            <a:chOff x="1619672" y="-315416"/>
            <a:chExt cx="6731285" cy="2853011"/>
          </a:xfrm>
        </p:grpSpPr>
        <p:pic>
          <p:nvPicPr>
            <p:cNvPr id="10" name="Изображение 9" descr="respice-logoHORIZ-ru-Wtr_0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-315416"/>
              <a:ext cx="5553182" cy="285301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987824" y="1340768"/>
              <a:ext cx="5363133" cy="37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008000"/>
                  </a:solidFill>
                </a:rPr>
                <a:t>у</a:t>
              </a:r>
              <a:r>
                <a:rPr lang="ru-RU" sz="1200" dirty="0" smtClean="0">
                  <a:solidFill>
                    <a:srgbClr val="008000"/>
                  </a:solidFill>
                </a:rPr>
                <a:t>спешные интернет-магазины</a:t>
              </a:r>
              <a:endParaRPr lang="ru-RU" sz="12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3" name="Изображение 2" descr="___028_4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3"/>
          <a:stretch/>
        </p:blipFill>
        <p:spPr>
          <a:xfrm>
            <a:off x="1331640" y="1124744"/>
            <a:ext cx="6234029" cy="495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6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title"/>
          </p:nvPr>
        </p:nvSpPr>
        <p:spPr>
          <a:xfrm>
            <a:off x="303213" y="260350"/>
            <a:ext cx="8229600" cy="863600"/>
          </a:xfrm>
        </p:spPr>
        <p:txBody>
          <a:bodyPr/>
          <a:lstStyle/>
          <a:p>
            <a:pPr eaLnBrk="1" hangingPunct="1"/>
            <a:r>
              <a:rPr lang="ru-RU" sz="1800" dirty="0" smtClean="0">
                <a:solidFill>
                  <a:srgbClr val="777777"/>
                </a:solidFill>
                <a:latin typeface="Arial" charset="0"/>
              </a:rPr>
              <a:t>            </a:t>
            </a:r>
          </a:p>
        </p:txBody>
      </p:sp>
      <p:sp>
        <p:nvSpPr>
          <p:cNvPr id="16387" name="Rectangle 4"/>
          <p:cNvSpPr>
            <a:spLocks noGrp="1"/>
          </p:cNvSpPr>
          <p:nvPr>
            <p:ph type="body" idx="1"/>
          </p:nvPr>
        </p:nvSpPr>
        <p:spPr>
          <a:xfrm>
            <a:off x="457200" y="5013176"/>
            <a:ext cx="8229600" cy="1112987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68313" y="6165850"/>
            <a:ext cx="8207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accent2"/>
                </a:solidFill>
              </a:rPr>
              <a:t>www.infospice.ru</a:t>
            </a:r>
            <a:endParaRPr lang="ru-RU" sz="1200" b="1">
              <a:solidFill>
                <a:schemeClr val="accent2"/>
              </a:solidFill>
            </a:endParaRPr>
          </a:p>
        </p:txBody>
      </p:sp>
      <p:sp>
        <p:nvSpPr>
          <p:cNvPr id="16389" name="Rectangle 6"/>
          <p:cNvSpPr>
            <a:spLocks/>
          </p:cNvSpPr>
          <p:nvPr/>
        </p:nvSpPr>
        <p:spPr bwMode="auto">
          <a:xfrm>
            <a:off x="250825" y="981075"/>
            <a:ext cx="8447088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93700" indent="-393700"/>
            <a:endParaRPr lang="ru-RU" sz="10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-324544" y="-387424"/>
            <a:ext cx="5040560" cy="2088232"/>
            <a:chOff x="1619672" y="-315416"/>
            <a:chExt cx="6731285" cy="2853011"/>
          </a:xfrm>
        </p:grpSpPr>
        <p:pic>
          <p:nvPicPr>
            <p:cNvPr id="11" name="Изображение 10" descr="respice-logoHORIZ-ru-Wtr_0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-315416"/>
              <a:ext cx="5553182" cy="285301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987824" y="1340768"/>
              <a:ext cx="5363133" cy="37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008000"/>
                  </a:solidFill>
                </a:rPr>
                <a:t>у</a:t>
              </a:r>
              <a:r>
                <a:rPr lang="ru-RU" sz="1200" dirty="0" smtClean="0">
                  <a:solidFill>
                    <a:srgbClr val="008000"/>
                  </a:solidFill>
                </a:rPr>
                <a:t>спешные интернет-магазины</a:t>
              </a:r>
              <a:endParaRPr lang="ru-RU" sz="1200" dirty="0">
                <a:solidFill>
                  <a:srgbClr val="008000"/>
                </a:solidFill>
              </a:endParaRPr>
            </a:p>
          </p:txBody>
        </p:sp>
      </p:grp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58144818"/>
              </p:ext>
            </p:extLst>
          </p:nvPr>
        </p:nvGraphicFramePr>
        <p:xfrm>
          <a:off x="1187624" y="1653408"/>
          <a:ext cx="6624736" cy="4486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06556" y="692696"/>
            <a:ext cx="553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Как посетитель работает с новым магазином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956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863600"/>
          </a:xfrm>
        </p:spPr>
        <p:txBody>
          <a:bodyPr/>
          <a:lstStyle/>
          <a:p>
            <a:pPr algn="r" eaLnBrk="1" hangingPunct="1"/>
            <a:r>
              <a:rPr lang="ru-RU" sz="1800" b="1" dirty="0" smtClean="0">
                <a:solidFill>
                  <a:srgbClr val="FF0000"/>
                </a:solidFill>
                <a:latin typeface="Arial" charset="0"/>
              </a:rPr>
              <a:t>           А/В ТЕСТИРОВАНИЕ. ПРИМЕР ОТЧЕТА</a:t>
            </a:r>
          </a:p>
        </p:txBody>
      </p:sp>
      <p:sp>
        <p:nvSpPr>
          <p:cNvPr id="16387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68313" y="6165850"/>
            <a:ext cx="8207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accent2"/>
                </a:solidFill>
              </a:rPr>
              <a:t>www.infospice.ru</a:t>
            </a:r>
            <a:endParaRPr lang="ru-RU" sz="1200" b="1">
              <a:solidFill>
                <a:schemeClr val="accent2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-324544" y="-387424"/>
            <a:ext cx="5040560" cy="2088232"/>
            <a:chOff x="1619672" y="-315416"/>
            <a:chExt cx="6731285" cy="2853011"/>
          </a:xfrm>
        </p:grpSpPr>
        <p:pic>
          <p:nvPicPr>
            <p:cNvPr id="10" name="Изображение 9" descr="respice-logoHORIZ-ru-Wtr_0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-315416"/>
              <a:ext cx="5553182" cy="285301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987824" y="1340768"/>
              <a:ext cx="5363133" cy="37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008000"/>
                  </a:solidFill>
                </a:rPr>
                <a:t>у</a:t>
              </a:r>
              <a:r>
                <a:rPr lang="ru-RU" sz="1200" dirty="0" smtClean="0">
                  <a:solidFill>
                    <a:srgbClr val="008000"/>
                  </a:solidFill>
                </a:rPr>
                <a:t>спешные интернет-магазины</a:t>
              </a:r>
              <a:endParaRPr lang="ru-RU" sz="1200" dirty="0">
                <a:solidFill>
                  <a:srgbClr val="008000"/>
                </a:solidFill>
              </a:endParaRPr>
            </a:p>
          </p:txBody>
        </p:sp>
      </p:grpSp>
      <p:pic>
        <p:nvPicPr>
          <p:cNvPr id="2" name="Изображение 1" descr="___028_5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6" t="6061"/>
          <a:stretch/>
        </p:blipFill>
        <p:spPr>
          <a:xfrm>
            <a:off x="1043608" y="1340767"/>
            <a:ext cx="6696744" cy="511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6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468313" y="6165850"/>
            <a:ext cx="8207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accent2"/>
                </a:solidFill>
              </a:rPr>
              <a:t>www.infospice.ru</a:t>
            </a:r>
            <a:endParaRPr lang="ru-RU" sz="1200" b="1">
              <a:solidFill>
                <a:schemeClr val="accent2"/>
              </a:solidFill>
            </a:endParaRPr>
          </a:p>
        </p:txBody>
      </p:sp>
      <p:sp>
        <p:nvSpPr>
          <p:cNvPr id="18437" name="Rectangle 6"/>
          <p:cNvSpPr>
            <a:spLocks/>
          </p:cNvSpPr>
          <p:nvPr/>
        </p:nvSpPr>
        <p:spPr bwMode="auto">
          <a:xfrm>
            <a:off x="251520" y="1817687"/>
            <a:ext cx="8447088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1"/>
            <a:endParaRPr lang="ru-RU" sz="1600" b="1" dirty="0" smtClean="0"/>
          </a:p>
          <a:p>
            <a:pPr marL="742950" lvl="1" indent="-285750"/>
            <a:r>
              <a:rPr lang="ru-RU" sz="1600" b="1" dirty="0" smtClean="0"/>
              <a:t> </a:t>
            </a:r>
          </a:p>
          <a:p>
            <a:pPr marL="742950" lvl="1" indent="-285750">
              <a:buFont typeface="Wingdings" pitchFamily="2" charset="2"/>
              <a:buChar char="ü"/>
            </a:pPr>
            <a:endParaRPr lang="ru-RU" sz="1600" b="1" dirty="0" smtClean="0"/>
          </a:p>
          <a:p>
            <a:pPr marL="742950" lvl="1" indent="-285750">
              <a:buFont typeface="Wingdings" pitchFamily="2" charset="2"/>
              <a:buChar char="ü"/>
            </a:pPr>
            <a:endParaRPr lang="ru-RU" sz="1600" b="1" dirty="0" smtClean="0"/>
          </a:p>
          <a:p>
            <a:pPr marL="742950" lvl="1" indent="-285750">
              <a:buFont typeface="Wingdings" pitchFamily="2" charset="2"/>
              <a:buChar char="ü"/>
            </a:pPr>
            <a:endParaRPr lang="en-US" sz="1600" b="1" dirty="0"/>
          </a:p>
          <a:p>
            <a:pPr marL="742950" lvl="1" indent="-742950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18435" name="Rectangle 4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8229600" cy="5145435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ru-RU" dirty="0" smtClean="0"/>
              <a:t>Наши координаты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marL="0" indent="0" algn="ctr" eaLnBrk="1" hangingPunct="1">
              <a:buNone/>
            </a:pPr>
            <a:r>
              <a:rPr lang="ru-RU" sz="2400" dirty="0" smtClean="0"/>
              <a:t>Тел. 8(499)501-61-37</a:t>
            </a:r>
          </a:p>
          <a:p>
            <a:pPr marL="0" indent="0" algn="ctr" eaLnBrk="1" hangingPunct="1">
              <a:buNone/>
            </a:pPr>
            <a:r>
              <a:rPr lang="ru-RU" sz="2400" dirty="0" smtClean="0"/>
              <a:t>Отдел продаж – </a:t>
            </a:r>
            <a:r>
              <a:rPr lang="en-US" sz="2400" dirty="0" smtClean="0">
                <a:hlinkClick r:id="rId3"/>
              </a:rPr>
              <a:t>sales@infospice.ru</a:t>
            </a:r>
            <a:endParaRPr lang="ru-RU" sz="2400" dirty="0" smtClean="0"/>
          </a:p>
          <a:p>
            <a:pPr marL="0" indent="0" algn="ctr" eaLnBrk="1" hangingPunct="1">
              <a:buNone/>
            </a:pPr>
            <a:endParaRPr lang="en-US" sz="2400" dirty="0" smtClean="0"/>
          </a:p>
          <a:p>
            <a:pPr marL="0" indent="0" algn="ctr" eaLnBrk="1" hangingPunct="1">
              <a:buNone/>
            </a:pPr>
            <a:r>
              <a:rPr lang="en-US" sz="2400" dirty="0" smtClean="0">
                <a:hlinkClick r:id="rId4"/>
              </a:rPr>
              <a:t>www.infospice.ru</a:t>
            </a:r>
            <a:endParaRPr lang="en-US" sz="2400" dirty="0" smtClean="0"/>
          </a:p>
          <a:p>
            <a:pPr marL="0" indent="0" algn="ctr" eaLnBrk="1" hangingPunct="1">
              <a:buNone/>
            </a:pPr>
            <a:r>
              <a:rPr lang="en-US" sz="2400" dirty="0" smtClean="0"/>
              <a:t>Twitter – </a:t>
            </a:r>
            <a:r>
              <a:rPr lang="en-US" sz="2400" dirty="0" smtClean="0">
                <a:hlinkClick r:id="rId5"/>
              </a:rPr>
              <a:t>www.twitter.com/infospice</a:t>
            </a:r>
            <a:endParaRPr lang="en-US" sz="2400" dirty="0"/>
          </a:p>
          <a:p>
            <a:pPr marL="0" indent="0" algn="ctr" eaLnBrk="1" hangingPunct="1">
              <a:buNone/>
            </a:pPr>
            <a:r>
              <a:rPr lang="en-US" sz="2400" dirty="0" smtClean="0"/>
              <a:t>Facebook – </a:t>
            </a:r>
            <a:r>
              <a:rPr lang="en-US" sz="2400" dirty="0" smtClean="0">
                <a:hlinkClick r:id="rId6"/>
              </a:rPr>
              <a:t>www.facebook.com/infospice</a:t>
            </a:r>
            <a:r>
              <a:rPr lang="en-US" sz="2400" dirty="0"/>
              <a:t> </a:t>
            </a:r>
            <a:endParaRPr lang="ru-RU" sz="2400" dirty="0" smtClean="0"/>
          </a:p>
          <a:p>
            <a:pPr lvl="1" eaLnBrk="1" hangingPunct="1"/>
            <a:endParaRPr lang="ru-RU" sz="1600" dirty="0" smtClean="0">
              <a:latin typeface="Arial" charset="0"/>
            </a:endParaRPr>
          </a:p>
          <a:p>
            <a:pPr lvl="1" eaLnBrk="1" hangingPunct="1"/>
            <a:endParaRPr lang="ru-RU" sz="1600" dirty="0" smtClean="0">
              <a:latin typeface="Arial" charset="0"/>
            </a:endParaRPr>
          </a:p>
          <a:p>
            <a:pPr lvl="1" eaLnBrk="1" hangingPunct="1"/>
            <a:endParaRPr lang="ru-RU" sz="1600" dirty="0" smtClean="0">
              <a:latin typeface="Arial" charset="0"/>
            </a:endParaRPr>
          </a:p>
          <a:p>
            <a:pPr lvl="1" eaLnBrk="1" hangingPunct="1"/>
            <a:endParaRPr lang="ru-RU" sz="1600" dirty="0" smtClean="0">
              <a:latin typeface="Arial" charset="0"/>
            </a:endParaRPr>
          </a:p>
          <a:p>
            <a:pPr marL="457200" lvl="1" indent="0" eaLnBrk="1" hangingPunct="1">
              <a:buNone/>
            </a:pPr>
            <a:endParaRPr lang="ru-RU" sz="1600" dirty="0" smtClean="0">
              <a:latin typeface="Arial" charset="0"/>
            </a:endParaRPr>
          </a:p>
          <a:p>
            <a:pPr lvl="1" eaLnBrk="1" hangingPunct="1"/>
            <a:endParaRPr lang="ru-RU" sz="1600" dirty="0" smtClean="0">
              <a:latin typeface="Arial" charset="0"/>
            </a:endParaRPr>
          </a:p>
          <a:p>
            <a:pPr lvl="1" eaLnBrk="1" hangingPunct="1"/>
            <a:endParaRPr lang="ru-RU" sz="1600" dirty="0" smtClean="0">
              <a:latin typeface="Arial" charset="0"/>
            </a:endParaRPr>
          </a:p>
          <a:p>
            <a:pPr lvl="1" eaLnBrk="1" hangingPunct="1"/>
            <a:endParaRPr lang="ru-RU" sz="1600" dirty="0" smtClean="0">
              <a:latin typeface="Arial" charset="0"/>
            </a:endParaRPr>
          </a:p>
          <a:p>
            <a:pPr lvl="1" eaLnBrk="1" hangingPunct="1"/>
            <a:endParaRPr lang="ru-RU" sz="1600" dirty="0" smtClean="0">
              <a:latin typeface="Arial" charset="0"/>
            </a:endParaRPr>
          </a:p>
          <a:p>
            <a:pPr lvl="1" eaLnBrk="1" hangingPunct="1"/>
            <a:endParaRPr lang="ru-RU" sz="1600" dirty="0" smtClean="0">
              <a:latin typeface="Arial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324544" y="-387424"/>
            <a:ext cx="5040560" cy="2088232"/>
            <a:chOff x="1619672" y="-315416"/>
            <a:chExt cx="6731285" cy="2853011"/>
          </a:xfrm>
        </p:grpSpPr>
        <p:pic>
          <p:nvPicPr>
            <p:cNvPr id="9" name="Изображение 8" descr="respice-logoHORIZ-ru-Wtr_0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-315416"/>
              <a:ext cx="5553182" cy="285301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987824" y="1340768"/>
              <a:ext cx="5363133" cy="37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008000"/>
                  </a:solidFill>
                </a:rPr>
                <a:t>у</a:t>
              </a:r>
              <a:r>
                <a:rPr lang="ru-RU" sz="1200" dirty="0" smtClean="0">
                  <a:solidFill>
                    <a:srgbClr val="008000"/>
                  </a:solidFill>
                </a:rPr>
                <a:t>спешные интернет-магазины</a:t>
              </a:r>
              <a:endParaRPr lang="ru-RU" sz="12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510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title"/>
          </p:nvPr>
        </p:nvSpPr>
        <p:spPr>
          <a:xfrm>
            <a:off x="303213" y="260350"/>
            <a:ext cx="8229600" cy="863600"/>
          </a:xfrm>
          <a:ln>
            <a:noFill/>
          </a:ln>
        </p:spPr>
        <p:txBody>
          <a:bodyPr/>
          <a:lstStyle/>
          <a:p>
            <a:pPr algn="r" eaLnBrk="1" hangingPunct="1"/>
            <a:r>
              <a:rPr lang="ru-RU" sz="1800" b="1" dirty="0" smtClean="0">
                <a:solidFill>
                  <a:srgbClr val="FF0000"/>
                </a:solidFill>
                <a:latin typeface="Arial" charset="0"/>
              </a:rPr>
              <a:t>АНАЛИЗ</a:t>
            </a:r>
          </a:p>
        </p:txBody>
      </p:sp>
      <p:sp>
        <p:nvSpPr>
          <p:cNvPr id="16387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68313" y="6165850"/>
            <a:ext cx="8207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accent2"/>
                </a:solidFill>
              </a:rPr>
              <a:t>www.infospice.ru</a:t>
            </a:r>
            <a:endParaRPr lang="ru-RU" sz="1200" b="1">
              <a:solidFill>
                <a:schemeClr val="accent2"/>
              </a:solidFill>
            </a:endParaRPr>
          </a:p>
        </p:txBody>
      </p:sp>
      <p:sp>
        <p:nvSpPr>
          <p:cNvPr id="16389" name="Rectangle 6"/>
          <p:cNvSpPr>
            <a:spLocks/>
          </p:cNvSpPr>
          <p:nvPr/>
        </p:nvSpPr>
        <p:spPr bwMode="auto">
          <a:xfrm>
            <a:off x="467544" y="1556792"/>
            <a:ext cx="828092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93700" indent="-393700"/>
            <a:endParaRPr lang="en-US" sz="1000" dirty="0"/>
          </a:p>
          <a:p>
            <a:pPr marL="393700" indent="-393700"/>
            <a:endParaRPr lang="ru-RU" sz="2400" dirty="0" smtClean="0"/>
          </a:p>
          <a:p>
            <a:pPr marL="393700" indent="-393700"/>
            <a:endParaRPr lang="ru-RU" sz="2000" dirty="0" smtClean="0"/>
          </a:p>
          <a:p>
            <a:pPr marL="393700" indent="-393700"/>
            <a:endParaRPr lang="ru-RU" sz="2000" dirty="0" smtClean="0"/>
          </a:p>
          <a:p>
            <a:pPr>
              <a:lnSpc>
                <a:spcPct val="90000"/>
              </a:lnSpc>
            </a:pPr>
            <a:r>
              <a:rPr lang="ru-RU" sz="2000" dirty="0" smtClean="0"/>
              <a:t>1. Выделение главных объектов 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Логотип, фото товара, цена, кнопка купить, доставка/оплата</a:t>
            </a:r>
          </a:p>
          <a:p>
            <a:pPr>
              <a:lnSpc>
                <a:spcPct val="90000"/>
              </a:lnSpc>
            </a:pPr>
            <a:endParaRPr lang="ru-RU" sz="2000" dirty="0"/>
          </a:p>
          <a:p>
            <a:pPr>
              <a:lnSpc>
                <a:spcPct val="90000"/>
              </a:lnSpc>
            </a:pPr>
            <a:r>
              <a:rPr lang="ru-RU" sz="2000" dirty="0" smtClean="0"/>
              <a:t>2. Отделение незнакомых объектов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Все незнакомые и непонятные объекты первично игнорируются</a:t>
            </a:r>
          </a:p>
          <a:p>
            <a:pPr>
              <a:lnSpc>
                <a:spcPct val="90000"/>
              </a:lnSpc>
            </a:pPr>
            <a:endParaRPr lang="ru-RU" sz="2000" dirty="0" smtClean="0"/>
          </a:p>
          <a:p>
            <a:pPr>
              <a:lnSpc>
                <a:spcPct val="90000"/>
              </a:lnSpc>
            </a:pPr>
            <a:r>
              <a:rPr lang="ru-RU" sz="2000" dirty="0" smtClean="0"/>
              <a:t>3. Эмоциональное восприятие и выводы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Восприятие цветов, картинок, образов</a:t>
            </a:r>
          </a:p>
          <a:p>
            <a:pPr>
              <a:lnSpc>
                <a:spcPct val="90000"/>
              </a:lnSpc>
            </a:pPr>
            <a:endParaRPr lang="ru-RU" sz="2000" dirty="0" smtClean="0"/>
          </a:p>
          <a:p>
            <a:pPr>
              <a:lnSpc>
                <a:spcPct val="90000"/>
              </a:lnSpc>
            </a:pPr>
            <a:r>
              <a:rPr lang="ru-RU" sz="2000" dirty="0" smtClean="0"/>
              <a:t>4.Шаблонные реакции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Формирование быстрой шаблонной реакции</a:t>
            </a:r>
          </a:p>
          <a:p>
            <a:pPr>
              <a:lnSpc>
                <a:spcPct val="90000"/>
              </a:lnSpc>
            </a:pPr>
            <a:endParaRPr lang="ru-RU" sz="2000" dirty="0" smtClean="0"/>
          </a:p>
          <a:p>
            <a:pPr>
              <a:lnSpc>
                <a:spcPct val="90000"/>
              </a:lnSpc>
            </a:pPr>
            <a:r>
              <a:rPr lang="ru-RU" sz="2000" dirty="0" smtClean="0"/>
              <a:t>Важно: При первом посещении клиент ничего не знает о вашем магазине, он использует опыт работы с другими магазинами.</a:t>
            </a:r>
          </a:p>
          <a:p>
            <a:pPr>
              <a:lnSpc>
                <a:spcPct val="90000"/>
              </a:lnSpc>
            </a:pPr>
            <a:endParaRPr lang="ru-RU" sz="2000" dirty="0" smtClean="0"/>
          </a:p>
          <a:p>
            <a:pPr>
              <a:lnSpc>
                <a:spcPct val="90000"/>
              </a:lnSpc>
            </a:pPr>
            <a:r>
              <a:rPr lang="ru-RU" sz="2000" dirty="0" smtClean="0"/>
              <a:t>Факторы: Опыт – 25%, Неопределенность – 75%</a:t>
            </a:r>
          </a:p>
          <a:p>
            <a:pPr marL="393700" indent="-393700"/>
            <a:endParaRPr lang="ru-RU" sz="1000" dirty="0" smtClean="0"/>
          </a:p>
          <a:p>
            <a:pPr marL="393700" indent="-393700"/>
            <a:endParaRPr lang="ru-RU" sz="1000" dirty="0" smtClean="0"/>
          </a:p>
          <a:p>
            <a:pPr marL="393700" indent="-393700"/>
            <a:endParaRPr lang="ru-RU" sz="1000" dirty="0" smtClean="0"/>
          </a:p>
          <a:p>
            <a:pPr marL="393700" indent="-393700"/>
            <a:endParaRPr lang="ru-RU" sz="1000" dirty="0" smtClean="0"/>
          </a:p>
          <a:p>
            <a:pPr marL="393700" indent="-393700"/>
            <a:endParaRPr lang="ru-RU" sz="1000" dirty="0" smtClean="0"/>
          </a:p>
          <a:p>
            <a:pPr marL="393700" indent="-393700"/>
            <a:r>
              <a:rPr lang="ru-RU" sz="1000" dirty="0"/>
              <a:t/>
            </a:r>
            <a:br>
              <a:rPr lang="ru-RU" sz="1000" dirty="0"/>
            </a:br>
            <a:endParaRPr lang="ru-RU" sz="1000" dirty="0" smtClean="0"/>
          </a:p>
          <a:p>
            <a:pPr marL="393700" indent="-393700"/>
            <a:endParaRPr lang="ru-RU" sz="1000" dirty="0" smtClean="0"/>
          </a:p>
          <a:p>
            <a:pPr marL="393700" indent="-393700"/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endParaRPr lang="ru-RU" sz="10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-324544" y="-387424"/>
            <a:ext cx="5040560" cy="2088232"/>
            <a:chOff x="1619672" y="-315416"/>
            <a:chExt cx="6731285" cy="2853011"/>
          </a:xfrm>
        </p:grpSpPr>
        <p:pic>
          <p:nvPicPr>
            <p:cNvPr id="10" name="Изображение 9" descr="respice-logoHORIZ-ru-Wtr_0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-315416"/>
              <a:ext cx="5553182" cy="285301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987824" y="1340768"/>
              <a:ext cx="5363133" cy="37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008000"/>
                  </a:solidFill>
                </a:rPr>
                <a:t>у</a:t>
              </a:r>
              <a:r>
                <a:rPr lang="ru-RU" sz="1200" dirty="0" smtClean="0">
                  <a:solidFill>
                    <a:srgbClr val="008000"/>
                  </a:solidFill>
                </a:rPr>
                <a:t>спешные интернет-магазины</a:t>
              </a:r>
              <a:endParaRPr lang="ru-RU" sz="1200" dirty="0">
                <a:solidFill>
                  <a:srgbClr val="008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title"/>
          </p:nvPr>
        </p:nvSpPr>
        <p:spPr>
          <a:xfrm>
            <a:off x="303213" y="260350"/>
            <a:ext cx="8229600" cy="863600"/>
          </a:xfrm>
          <a:ln>
            <a:noFill/>
          </a:ln>
        </p:spPr>
        <p:txBody>
          <a:bodyPr/>
          <a:lstStyle/>
          <a:p>
            <a:pPr algn="r" eaLnBrk="1" hangingPunct="1"/>
            <a:r>
              <a:rPr lang="ru-RU" sz="1800" b="1" dirty="0" smtClean="0">
                <a:solidFill>
                  <a:srgbClr val="FF0000"/>
                </a:solidFill>
                <a:latin typeface="Arial" charset="0"/>
              </a:rPr>
              <a:t>ПРОГНОЗ</a:t>
            </a:r>
          </a:p>
        </p:txBody>
      </p:sp>
      <p:sp>
        <p:nvSpPr>
          <p:cNvPr id="16387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68313" y="6165850"/>
            <a:ext cx="8207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accent2"/>
                </a:solidFill>
              </a:rPr>
              <a:t>www.infospice.ru</a:t>
            </a:r>
            <a:endParaRPr lang="ru-RU" sz="1200" b="1">
              <a:solidFill>
                <a:schemeClr val="accent2"/>
              </a:solidFill>
            </a:endParaRPr>
          </a:p>
        </p:txBody>
      </p:sp>
      <p:sp>
        <p:nvSpPr>
          <p:cNvPr id="16389" name="Rectangle 6"/>
          <p:cNvSpPr>
            <a:spLocks/>
          </p:cNvSpPr>
          <p:nvPr/>
        </p:nvSpPr>
        <p:spPr bwMode="auto">
          <a:xfrm>
            <a:off x="683568" y="1484784"/>
            <a:ext cx="7560840" cy="4176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93700" indent="-393700"/>
            <a:endParaRPr lang="en-US" sz="1000" dirty="0"/>
          </a:p>
          <a:p>
            <a:pPr marL="393700" indent="-393700"/>
            <a:endParaRPr lang="ru-RU" sz="2400" dirty="0" smtClean="0"/>
          </a:p>
          <a:p>
            <a:pPr marL="393700" indent="-393700"/>
            <a:endParaRPr lang="ru-RU" sz="2000" dirty="0" smtClean="0"/>
          </a:p>
          <a:p>
            <a:pPr marL="393700" indent="-393700"/>
            <a:endParaRPr lang="ru-RU" sz="2000" dirty="0" smtClean="0"/>
          </a:p>
          <a:p>
            <a:pPr>
              <a:lnSpc>
                <a:spcPct val="90000"/>
              </a:lnSpc>
            </a:pPr>
            <a:r>
              <a:rPr lang="ru-RU" sz="2000" b="1" dirty="0" smtClean="0"/>
              <a:t>1. Формирование плана действий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Что нужно сделать на вашем сайте, чтобы купить товар/услугу?</a:t>
            </a:r>
          </a:p>
          <a:p>
            <a:pPr marL="393700" indent="-393700">
              <a:lnSpc>
                <a:spcPct val="90000"/>
              </a:lnSpc>
              <a:buFont typeface="+mj-lt"/>
              <a:buAutoNum type="arabicPeriod"/>
            </a:pPr>
            <a:endParaRPr lang="ru-RU" sz="2000" dirty="0"/>
          </a:p>
          <a:p>
            <a:pPr>
              <a:lnSpc>
                <a:spcPct val="90000"/>
              </a:lnSpc>
            </a:pPr>
            <a:r>
              <a:rPr lang="ru-RU" sz="2000" b="1" dirty="0" smtClean="0"/>
              <a:t>2. Прогнозирование результата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Посещая сайт, клиент заранее представляет себе весь процесс покупки: от поиска товара на сайте – до момента получения.</a:t>
            </a:r>
          </a:p>
          <a:p>
            <a:pPr>
              <a:lnSpc>
                <a:spcPct val="90000"/>
              </a:lnSpc>
            </a:pPr>
            <a:endParaRPr lang="ru-RU" sz="2000" dirty="0"/>
          </a:p>
          <a:p>
            <a:pPr>
              <a:lnSpc>
                <a:spcPct val="90000"/>
              </a:lnSpc>
            </a:pPr>
            <a:r>
              <a:rPr lang="ru-RU" sz="2000" dirty="0" smtClean="0"/>
              <a:t>Таким образом, он заранее снижает неопределенность и риск.</a:t>
            </a:r>
          </a:p>
          <a:p>
            <a:pPr>
              <a:lnSpc>
                <a:spcPct val="90000"/>
              </a:lnSpc>
            </a:pPr>
            <a:endParaRPr lang="ru-RU" sz="2000" dirty="0" smtClean="0"/>
          </a:p>
          <a:p>
            <a:pPr>
              <a:lnSpc>
                <a:spcPct val="90000"/>
              </a:lnSpc>
            </a:pPr>
            <a:r>
              <a:rPr lang="ru-RU" sz="2000" dirty="0" smtClean="0"/>
              <a:t>Расхождение прогноза с реальностью формирует негативное подсознательное мнение.</a:t>
            </a:r>
          </a:p>
          <a:p>
            <a:pPr>
              <a:lnSpc>
                <a:spcPct val="90000"/>
              </a:lnSpc>
            </a:pPr>
            <a:endParaRPr lang="ru-RU" sz="2000" dirty="0" smtClean="0"/>
          </a:p>
          <a:p>
            <a:pPr marL="393700" indent="-393700"/>
            <a:endParaRPr lang="ru-RU" sz="1000" dirty="0" smtClean="0"/>
          </a:p>
          <a:p>
            <a:pPr marL="393700" indent="-393700"/>
            <a:endParaRPr lang="ru-RU" sz="1000" dirty="0" smtClean="0"/>
          </a:p>
          <a:p>
            <a:pPr marL="393700" indent="-393700"/>
            <a:endParaRPr lang="ru-RU" sz="1000" dirty="0" smtClean="0"/>
          </a:p>
          <a:p>
            <a:pPr marL="393700" indent="-393700"/>
            <a:endParaRPr lang="ru-RU" sz="1000" dirty="0" smtClean="0"/>
          </a:p>
          <a:p>
            <a:pPr marL="393700" indent="-393700"/>
            <a:endParaRPr lang="ru-RU" sz="1000" dirty="0" smtClean="0"/>
          </a:p>
          <a:p>
            <a:pPr marL="393700" indent="-393700"/>
            <a:r>
              <a:rPr lang="ru-RU" sz="1000" dirty="0"/>
              <a:t/>
            </a:r>
            <a:br>
              <a:rPr lang="ru-RU" sz="1000" dirty="0"/>
            </a:br>
            <a:endParaRPr lang="ru-RU" sz="1000" dirty="0" smtClean="0"/>
          </a:p>
          <a:p>
            <a:pPr marL="393700" indent="-393700"/>
            <a:endParaRPr lang="ru-RU" sz="1000" dirty="0" smtClean="0"/>
          </a:p>
          <a:p>
            <a:pPr marL="393700" indent="-393700"/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endParaRPr lang="ru-RU" sz="10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-324544" y="-387424"/>
            <a:ext cx="5040560" cy="2088232"/>
            <a:chOff x="1619672" y="-315416"/>
            <a:chExt cx="6731285" cy="2853011"/>
          </a:xfrm>
        </p:grpSpPr>
        <p:pic>
          <p:nvPicPr>
            <p:cNvPr id="10" name="Изображение 9" descr="respice-logoHORIZ-ru-Wtr_0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-315416"/>
              <a:ext cx="5553182" cy="285301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987824" y="1340768"/>
              <a:ext cx="5363133" cy="37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008000"/>
                  </a:solidFill>
                </a:rPr>
                <a:t>у</a:t>
              </a:r>
              <a:r>
                <a:rPr lang="ru-RU" sz="1200" dirty="0" smtClean="0">
                  <a:solidFill>
                    <a:srgbClr val="008000"/>
                  </a:solidFill>
                </a:rPr>
                <a:t>спешные интернет-магазины</a:t>
              </a:r>
              <a:endParaRPr lang="ru-RU" sz="12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442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title"/>
          </p:nvPr>
        </p:nvSpPr>
        <p:spPr>
          <a:xfrm>
            <a:off x="303213" y="260350"/>
            <a:ext cx="8229600" cy="863600"/>
          </a:xfrm>
          <a:ln>
            <a:noFill/>
          </a:ln>
        </p:spPr>
        <p:txBody>
          <a:bodyPr/>
          <a:lstStyle/>
          <a:p>
            <a:pPr algn="r" eaLnBrk="1" hangingPunct="1"/>
            <a:r>
              <a:rPr lang="ru-RU" sz="1800" b="1" dirty="0" smtClean="0">
                <a:solidFill>
                  <a:srgbClr val="FF0000"/>
                </a:solidFill>
                <a:latin typeface="Arial" charset="0"/>
              </a:rPr>
              <a:t>АДАПТАЦИЯ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68313" y="6165850"/>
            <a:ext cx="8207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accent2"/>
                </a:solidFill>
              </a:rPr>
              <a:t>www.infospice.ru</a:t>
            </a:r>
            <a:endParaRPr lang="ru-RU" sz="1200" b="1">
              <a:solidFill>
                <a:schemeClr val="accent2"/>
              </a:solidFill>
            </a:endParaRPr>
          </a:p>
        </p:txBody>
      </p:sp>
      <p:sp>
        <p:nvSpPr>
          <p:cNvPr id="16389" name="Rectangle 6"/>
          <p:cNvSpPr>
            <a:spLocks/>
          </p:cNvSpPr>
          <p:nvPr/>
        </p:nvSpPr>
        <p:spPr bwMode="auto">
          <a:xfrm>
            <a:off x="539552" y="1268760"/>
            <a:ext cx="7920880" cy="432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93700" indent="-393700"/>
            <a:endParaRPr lang="en-US" sz="1000" dirty="0"/>
          </a:p>
          <a:p>
            <a:pPr marL="393700" indent="-393700"/>
            <a:endParaRPr lang="ru-RU" sz="2400" dirty="0" smtClean="0"/>
          </a:p>
          <a:p>
            <a:pPr marL="393700" indent="-393700"/>
            <a:r>
              <a:rPr lang="ru-RU" sz="2000" dirty="0" smtClean="0"/>
              <a:t>Адаптация – это циклический процесс изменения имеющейся информации и прогноза на основе опыта взаимодействия.</a:t>
            </a:r>
          </a:p>
          <a:p>
            <a:pPr marL="393700" indent="-393700"/>
            <a:endParaRPr lang="ru-RU" sz="2000" dirty="0" smtClean="0"/>
          </a:p>
          <a:p>
            <a:pPr>
              <a:lnSpc>
                <a:spcPct val="90000"/>
              </a:lnSpc>
            </a:pPr>
            <a:r>
              <a:rPr lang="ru-RU" sz="2000" b="1" dirty="0" smtClean="0"/>
              <a:t>1. Получение реального опыта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Первый клик уже несет в себе опыт. Чем больше клиент пользуется сайтом, взаимодействует с операторами, тем точнее у него складывается представление о магазине.</a:t>
            </a:r>
          </a:p>
          <a:p>
            <a:pPr>
              <a:lnSpc>
                <a:spcPct val="90000"/>
              </a:lnSpc>
            </a:pPr>
            <a:endParaRPr lang="ru-RU" sz="2000" dirty="0"/>
          </a:p>
          <a:p>
            <a:pPr>
              <a:lnSpc>
                <a:spcPct val="90000"/>
              </a:lnSpc>
            </a:pPr>
            <a:r>
              <a:rPr lang="ru-RU" sz="2000" b="1" dirty="0" smtClean="0"/>
              <a:t>2. Коррекция 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Получая опыт и новую информацию, пользователь корректирует свое поведение и прогноз результата.</a:t>
            </a:r>
          </a:p>
          <a:p>
            <a:pPr marL="393700" indent="-393700"/>
            <a:endParaRPr lang="ru-RU" sz="1000" dirty="0" smtClean="0"/>
          </a:p>
          <a:p>
            <a:pPr marL="393700" indent="-393700"/>
            <a:endParaRPr lang="ru-RU" sz="1000" dirty="0" smtClean="0"/>
          </a:p>
          <a:p>
            <a:pPr marL="393700" indent="-393700"/>
            <a:endParaRPr lang="ru-RU" sz="1000" dirty="0" smtClean="0"/>
          </a:p>
          <a:p>
            <a:pPr marL="393700" indent="-393700"/>
            <a:endParaRPr lang="ru-RU" sz="1000" dirty="0" smtClean="0"/>
          </a:p>
          <a:p>
            <a:pPr marL="393700" indent="-393700"/>
            <a:endParaRPr lang="ru-RU" sz="1000" dirty="0" smtClean="0"/>
          </a:p>
          <a:p>
            <a:pPr marL="393700" indent="-393700"/>
            <a:r>
              <a:rPr lang="ru-RU" sz="1000" dirty="0"/>
              <a:t/>
            </a:r>
            <a:br>
              <a:rPr lang="ru-RU" sz="1000" dirty="0"/>
            </a:br>
            <a:endParaRPr lang="ru-RU" sz="1000" dirty="0" smtClean="0"/>
          </a:p>
          <a:p>
            <a:pPr marL="393700" indent="-393700"/>
            <a:endParaRPr lang="ru-RU" sz="1000" dirty="0" smtClean="0"/>
          </a:p>
          <a:p>
            <a:pPr marL="393700" indent="-393700"/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endParaRPr lang="ru-RU" sz="10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-324544" y="-387424"/>
            <a:ext cx="5040560" cy="2088232"/>
            <a:chOff x="1619672" y="-315416"/>
            <a:chExt cx="6731285" cy="2853011"/>
          </a:xfrm>
        </p:grpSpPr>
        <p:pic>
          <p:nvPicPr>
            <p:cNvPr id="10" name="Изображение 9" descr="respice-logoHORIZ-ru-Wtr_0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-315416"/>
              <a:ext cx="5553182" cy="285301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987824" y="1340768"/>
              <a:ext cx="5363133" cy="37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008000"/>
                  </a:solidFill>
                </a:rPr>
                <a:t>у</a:t>
              </a:r>
              <a:r>
                <a:rPr lang="ru-RU" sz="1200" dirty="0" smtClean="0">
                  <a:solidFill>
                    <a:srgbClr val="008000"/>
                  </a:solidFill>
                </a:rPr>
                <a:t>спешные интернет-магазины</a:t>
              </a:r>
              <a:endParaRPr lang="ru-RU" sz="12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05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title"/>
          </p:nvPr>
        </p:nvSpPr>
        <p:spPr>
          <a:xfrm>
            <a:off x="303213" y="260350"/>
            <a:ext cx="8229600" cy="863600"/>
          </a:xfrm>
        </p:spPr>
        <p:txBody>
          <a:bodyPr/>
          <a:lstStyle/>
          <a:p>
            <a:pPr eaLnBrk="1" hangingPunct="1"/>
            <a:r>
              <a:rPr lang="ru-RU" sz="1800" dirty="0" smtClean="0">
                <a:solidFill>
                  <a:srgbClr val="777777"/>
                </a:solidFill>
                <a:latin typeface="Arial" charset="0"/>
              </a:rPr>
              <a:t>            </a:t>
            </a:r>
          </a:p>
        </p:txBody>
      </p:sp>
      <p:sp>
        <p:nvSpPr>
          <p:cNvPr id="16387" name="Rectangle 4"/>
          <p:cNvSpPr>
            <a:spLocks noGrp="1"/>
          </p:cNvSpPr>
          <p:nvPr>
            <p:ph type="body" idx="1"/>
          </p:nvPr>
        </p:nvSpPr>
        <p:spPr>
          <a:xfrm>
            <a:off x="457200" y="5013176"/>
            <a:ext cx="8229600" cy="1112987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68313" y="6165850"/>
            <a:ext cx="8207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accent2"/>
                </a:solidFill>
              </a:rPr>
              <a:t>www.infospice.ru</a:t>
            </a:r>
            <a:endParaRPr lang="ru-RU" sz="1200" b="1">
              <a:solidFill>
                <a:schemeClr val="accent2"/>
              </a:solidFill>
            </a:endParaRPr>
          </a:p>
        </p:txBody>
      </p:sp>
      <p:sp>
        <p:nvSpPr>
          <p:cNvPr id="16389" name="Rectangle 6"/>
          <p:cNvSpPr>
            <a:spLocks/>
          </p:cNvSpPr>
          <p:nvPr/>
        </p:nvSpPr>
        <p:spPr bwMode="auto">
          <a:xfrm>
            <a:off x="250825" y="981075"/>
            <a:ext cx="8447088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93700" indent="-393700"/>
            <a:endParaRPr lang="ru-RU" sz="10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-324544" y="-387424"/>
            <a:ext cx="5040560" cy="2088232"/>
            <a:chOff x="1619672" y="-315416"/>
            <a:chExt cx="6731285" cy="2853011"/>
          </a:xfrm>
        </p:grpSpPr>
        <p:pic>
          <p:nvPicPr>
            <p:cNvPr id="11" name="Изображение 10" descr="respice-logoHORIZ-ru-Wtr_0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-315416"/>
              <a:ext cx="5553182" cy="285301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987824" y="1340768"/>
              <a:ext cx="5363133" cy="37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008000"/>
                  </a:solidFill>
                </a:rPr>
                <a:t>у</a:t>
              </a:r>
              <a:r>
                <a:rPr lang="ru-RU" sz="1200" dirty="0" smtClean="0">
                  <a:solidFill>
                    <a:srgbClr val="008000"/>
                  </a:solidFill>
                </a:rPr>
                <a:t>спешные интернет-магазины</a:t>
              </a:r>
              <a:endParaRPr lang="ru-RU" sz="1200" dirty="0">
                <a:solidFill>
                  <a:srgbClr val="008000"/>
                </a:solidFill>
              </a:endParaRPr>
            </a:p>
          </p:txBody>
        </p:sp>
      </p:grp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05897586"/>
              </p:ext>
            </p:extLst>
          </p:nvPr>
        </p:nvGraphicFramePr>
        <p:xfrm>
          <a:off x="1187624" y="1653408"/>
          <a:ext cx="6624736" cy="4486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73904" y="692696"/>
            <a:ext cx="6098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Как посетитель работает со </a:t>
            </a:r>
            <a:r>
              <a:rPr lang="ru-RU" sz="2000" dirty="0" smtClean="0">
                <a:solidFill>
                  <a:srgbClr val="2BA942"/>
                </a:solidFill>
              </a:rPr>
              <a:t>знакомым</a:t>
            </a:r>
            <a:r>
              <a:rPr lang="ru-RU" sz="2000" dirty="0" smtClean="0"/>
              <a:t> магазином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989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title"/>
          </p:nvPr>
        </p:nvSpPr>
        <p:spPr>
          <a:xfrm>
            <a:off x="303213" y="260350"/>
            <a:ext cx="8229600" cy="863600"/>
          </a:xfrm>
          <a:ln>
            <a:noFill/>
          </a:ln>
        </p:spPr>
        <p:txBody>
          <a:bodyPr/>
          <a:lstStyle/>
          <a:p>
            <a:pPr algn="r" eaLnBrk="1" hangingPunct="1"/>
            <a:r>
              <a:rPr lang="ru-RU" sz="1800" b="1" dirty="0" smtClean="0">
                <a:solidFill>
                  <a:srgbClr val="FF0000"/>
                </a:solidFill>
                <a:latin typeface="Arial" charset="0"/>
              </a:rPr>
              <a:t>ПРОГНОЗ</a:t>
            </a:r>
          </a:p>
        </p:txBody>
      </p:sp>
      <p:sp>
        <p:nvSpPr>
          <p:cNvPr id="16387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68313" y="6165850"/>
            <a:ext cx="8207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accent2"/>
                </a:solidFill>
              </a:rPr>
              <a:t>www.infospice.ru</a:t>
            </a:r>
            <a:endParaRPr lang="ru-RU" sz="1200" b="1">
              <a:solidFill>
                <a:schemeClr val="accent2"/>
              </a:solidFill>
            </a:endParaRPr>
          </a:p>
        </p:txBody>
      </p:sp>
      <p:sp>
        <p:nvSpPr>
          <p:cNvPr id="16389" name="Rectangle 6"/>
          <p:cNvSpPr>
            <a:spLocks/>
          </p:cNvSpPr>
          <p:nvPr/>
        </p:nvSpPr>
        <p:spPr bwMode="auto">
          <a:xfrm>
            <a:off x="683568" y="2060848"/>
            <a:ext cx="78488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93700" indent="-393700"/>
            <a:endParaRPr lang="en-US" sz="1000" dirty="0"/>
          </a:p>
          <a:p>
            <a:pPr marL="393700" indent="-393700"/>
            <a:r>
              <a:rPr lang="ru-RU" sz="2400" dirty="0" smtClean="0"/>
              <a:t>При повторных посещениях:</a:t>
            </a:r>
          </a:p>
          <a:p>
            <a:pPr marL="393700" indent="-393700"/>
            <a:endParaRPr lang="ru-RU" sz="2000" dirty="0" smtClean="0"/>
          </a:p>
          <a:p>
            <a:pPr marL="393700" indent="-393700"/>
            <a:r>
              <a:rPr lang="ru-RU" sz="2000" dirty="0" smtClean="0"/>
              <a:t>1. Посетитель строит прогноз на основе приобретенного опыта (95%) и неопределенных факторов (5%). </a:t>
            </a:r>
          </a:p>
          <a:p>
            <a:pPr marL="393700" indent="-393700"/>
            <a:endParaRPr lang="ru-RU" sz="2000" dirty="0" smtClean="0"/>
          </a:p>
          <a:p>
            <a:pPr marL="393700" indent="-393700"/>
            <a:r>
              <a:rPr lang="ru-RU" sz="2000" dirty="0" smtClean="0"/>
              <a:t>2. Опыт по предыдущему заказу = прогнозу по новому заказу</a:t>
            </a:r>
          </a:p>
          <a:p>
            <a:pPr>
              <a:lnSpc>
                <a:spcPct val="90000"/>
              </a:lnSpc>
            </a:pPr>
            <a:endParaRPr lang="ru-RU" sz="2000" dirty="0" smtClean="0"/>
          </a:p>
          <a:p>
            <a:pPr>
              <a:lnSpc>
                <a:spcPct val="90000"/>
              </a:lnSpc>
            </a:pPr>
            <a:r>
              <a:rPr lang="ru-RU" sz="2000" dirty="0" smtClean="0"/>
              <a:t>Посетитель думает, что следующий заказ будет как минимум не хуже предыдущего.</a:t>
            </a:r>
          </a:p>
          <a:p>
            <a:pPr>
              <a:lnSpc>
                <a:spcPct val="90000"/>
              </a:lnSpc>
            </a:pPr>
            <a:endParaRPr lang="ru-RU" sz="2000" dirty="0" smtClean="0"/>
          </a:p>
          <a:p>
            <a:pPr>
              <a:lnSpc>
                <a:spcPct val="90000"/>
              </a:lnSpc>
            </a:pPr>
            <a:r>
              <a:rPr lang="ru-RU" sz="2000" dirty="0" smtClean="0"/>
              <a:t>3. После 3-го заказа процедура оценки магазина прекращается, делается финальный вывод.</a:t>
            </a:r>
          </a:p>
          <a:p>
            <a:pPr marL="393700" indent="-393700">
              <a:lnSpc>
                <a:spcPct val="90000"/>
              </a:lnSpc>
              <a:buFont typeface="+mj-lt"/>
              <a:buAutoNum type="arabicPeriod"/>
            </a:pPr>
            <a:endParaRPr lang="ru-RU" sz="2000" dirty="0" smtClean="0"/>
          </a:p>
          <a:p>
            <a:pPr marL="393700" indent="-393700"/>
            <a:endParaRPr lang="ru-RU" sz="1000" dirty="0" smtClean="0"/>
          </a:p>
          <a:p>
            <a:pPr marL="393700" indent="-393700"/>
            <a:endParaRPr lang="ru-RU" sz="1000" dirty="0" smtClean="0"/>
          </a:p>
          <a:p>
            <a:pPr marL="393700" indent="-393700"/>
            <a:endParaRPr lang="ru-RU" sz="1000" dirty="0" smtClean="0"/>
          </a:p>
          <a:p>
            <a:pPr marL="393700" indent="-393700"/>
            <a:endParaRPr lang="ru-RU" sz="1000" dirty="0" smtClean="0"/>
          </a:p>
          <a:p>
            <a:pPr marL="393700" indent="-393700"/>
            <a:endParaRPr lang="ru-RU" sz="1000" dirty="0" smtClean="0"/>
          </a:p>
          <a:p>
            <a:pPr marL="393700" indent="-393700"/>
            <a:r>
              <a:rPr lang="ru-RU" sz="1000" dirty="0"/>
              <a:t/>
            </a:r>
            <a:br>
              <a:rPr lang="ru-RU" sz="1000" dirty="0"/>
            </a:br>
            <a:endParaRPr lang="ru-RU" sz="1000" dirty="0" smtClean="0"/>
          </a:p>
          <a:p>
            <a:pPr marL="393700" indent="-393700"/>
            <a:endParaRPr lang="ru-RU" sz="1000" dirty="0" smtClean="0"/>
          </a:p>
          <a:p>
            <a:pPr marL="393700" indent="-393700"/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endParaRPr lang="ru-RU" sz="10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-324544" y="-387424"/>
            <a:ext cx="5040560" cy="2088232"/>
            <a:chOff x="1619672" y="-315416"/>
            <a:chExt cx="6731285" cy="2853011"/>
          </a:xfrm>
        </p:grpSpPr>
        <p:pic>
          <p:nvPicPr>
            <p:cNvPr id="10" name="Изображение 9" descr="respice-logoHORIZ-ru-Wtr_0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-315416"/>
              <a:ext cx="5553182" cy="285301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987824" y="1340768"/>
              <a:ext cx="5363133" cy="37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008000"/>
                  </a:solidFill>
                </a:rPr>
                <a:t>у</a:t>
              </a:r>
              <a:r>
                <a:rPr lang="ru-RU" sz="1200" dirty="0" smtClean="0">
                  <a:solidFill>
                    <a:srgbClr val="008000"/>
                  </a:solidFill>
                </a:rPr>
                <a:t>спешные интернет-магазины</a:t>
              </a:r>
              <a:endParaRPr lang="ru-RU" sz="12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980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title"/>
          </p:nvPr>
        </p:nvSpPr>
        <p:spPr>
          <a:xfrm>
            <a:off x="303213" y="260350"/>
            <a:ext cx="8229600" cy="863600"/>
          </a:xfrm>
          <a:ln>
            <a:noFill/>
          </a:ln>
        </p:spPr>
        <p:txBody>
          <a:bodyPr/>
          <a:lstStyle/>
          <a:p>
            <a:pPr algn="r" eaLnBrk="1" hangingPunct="1"/>
            <a:r>
              <a:rPr lang="ru-RU" sz="1800" b="1" dirty="0" smtClean="0">
                <a:solidFill>
                  <a:srgbClr val="FF0000"/>
                </a:solidFill>
                <a:latin typeface="Arial" charset="0"/>
              </a:rPr>
              <a:t>АНАЛИЗ</a:t>
            </a:r>
          </a:p>
        </p:txBody>
      </p:sp>
      <p:sp>
        <p:nvSpPr>
          <p:cNvPr id="16387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68313" y="6165850"/>
            <a:ext cx="8207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accent2"/>
                </a:solidFill>
              </a:rPr>
              <a:t>www.infospice.ru</a:t>
            </a:r>
            <a:endParaRPr lang="ru-RU" sz="1200" b="1">
              <a:solidFill>
                <a:schemeClr val="accent2"/>
              </a:solidFill>
            </a:endParaRPr>
          </a:p>
        </p:txBody>
      </p:sp>
      <p:sp>
        <p:nvSpPr>
          <p:cNvPr id="16389" name="Rectangle 6"/>
          <p:cNvSpPr>
            <a:spLocks/>
          </p:cNvSpPr>
          <p:nvPr/>
        </p:nvSpPr>
        <p:spPr bwMode="auto">
          <a:xfrm>
            <a:off x="611560" y="1556792"/>
            <a:ext cx="8136904" cy="432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93700" indent="-393700"/>
            <a:endParaRPr lang="en-US" sz="1000" dirty="0"/>
          </a:p>
          <a:p>
            <a:pPr marL="393700" indent="-393700"/>
            <a:endParaRPr lang="ru-RU" sz="2400" dirty="0" smtClean="0"/>
          </a:p>
          <a:p>
            <a:pPr marL="393700" indent="-393700"/>
            <a:endParaRPr lang="ru-RU" sz="2000" dirty="0" smtClean="0"/>
          </a:p>
          <a:p>
            <a:pPr marL="393700" indent="-393700"/>
            <a:endParaRPr lang="ru-RU" sz="2000" dirty="0" smtClean="0"/>
          </a:p>
          <a:p>
            <a:pPr marL="393700" indent="-393700">
              <a:lnSpc>
                <a:spcPct val="90000"/>
              </a:lnSpc>
              <a:buFont typeface="+mj-lt"/>
              <a:buAutoNum type="arabicPeriod"/>
            </a:pPr>
            <a:r>
              <a:rPr lang="ru-RU" sz="2000" dirty="0" smtClean="0"/>
              <a:t>Выделение главных объектов </a:t>
            </a:r>
          </a:p>
          <a:p>
            <a:pPr marL="393700" indent="-393700">
              <a:lnSpc>
                <a:spcPct val="90000"/>
              </a:lnSpc>
              <a:buFont typeface="+mj-lt"/>
              <a:buAutoNum type="arabicPeriod"/>
            </a:pPr>
            <a:endParaRPr lang="ru-RU" sz="2000" dirty="0"/>
          </a:p>
          <a:p>
            <a:pPr marL="393700" indent="-393700">
              <a:lnSpc>
                <a:spcPct val="90000"/>
              </a:lnSpc>
              <a:buFont typeface="+mj-lt"/>
              <a:buAutoNum type="arabicPeriod"/>
            </a:pPr>
            <a:r>
              <a:rPr lang="ru-RU" sz="2000" dirty="0" smtClean="0"/>
              <a:t>Отделение незнакомых объектов</a:t>
            </a:r>
          </a:p>
          <a:p>
            <a:pPr marL="393700" indent="-393700">
              <a:lnSpc>
                <a:spcPct val="90000"/>
              </a:lnSpc>
              <a:buFont typeface="+mj-lt"/>
              <a:buAutoNum type="arabicPeriod"/>
            </a:pPr>
            <a:endParaRPr lang="ru-RU" sz="2000" dirty="0" smtClean="0"/>
          </a:p>
          <a:p>
            <a:pPr marL="393700" indent="-393700">
              <a:lnSpc>
                <a:spcPct val="90000"/>
              </a:lnSpc>
              <a:buFont typeface="+mj-lt"/>
              <a:buAutoNum type="arabicPeriod"/>
            </a:pPr>
            <a:r>
              <a:rPr lang="ru-RU" sz="2000" dirty="0" smtClean="0"/>
              <a:t>Эмоциональное восприятие и выводы</a:t>
            </a:r>
          </a:p>
          <a:p>
            <a:pPr>
              <a:lnSpc>
                <a:spcPct val="90000"/>
              </a:lnSpc>
            </a:pPr>
            <a:endParaRPr lang="ru-RU" sz="2000" dirty="0" smtClean="0"/>
          </a:p>
          <a:p>
            <a:pPr marL="393700" indent="-393700">
              <a:lnSpc>
                <a:spcPct val="90000"/>
              </a:lnSpc>
              <a:buFont typeface="+mj-lt"/>
              <a:buAutoNum type="arabicPeriod"/>
            </a:pPr>
            <a:r>
              <a:rPr lang="ru-RU" sz="2000" strike="sngStrike" dirty="0" smtClean="0"/>
              <a:t>Шаблонные реакции </a:t>
            </a:r>
            <a:r>
              <a:rPr lang="ru-RU" sz="2000" dirty="0" smtClean="0"/>
              <a:t>Реакция на основе анализа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Вместо шаблонных реакций пользователь строит анализ на основе приобретенного опыта взаимодействия с магазином.</a:t>
            </a:r>
          </a:p>
          <a:p>
            <a:pPr marL="393700" indent="-393700"/>
            <a:endParaRPr lang="ru-RU" sz="1000" dirty="0" smtClean="0"/>
          </a:p>
          <a:p>
            <a:pPr marL="393700" indent="-393700"/>
            <a:endParaRPr lang="ru-RU" sz="1000" dirty="0" smtClean="0"/>
          </a:p>
          <a:p>
            <a:pPr marL="393700" indent="-393700"/>
            <a:endParaRPr lang="ru-RU" sz="1000" dirty="0" smtClean="0"/>
          </a:p>
          <a:p>
            <a:pPr marL="393700" indent="-393700"/>
            <a:endParaRPr lang="ru-RU" sz="1000" dirty="0" smtClean="0"/>
          </a:p>
          <a:p>
            <a:pPr marL="393700" indent="-393700"/>
            <a:endParaRPr lang="ru-RU" sz="1000" dirty="0" smtClean="0"/>
          </a:p>
          <a:p>
            <a:pPr marL="393700" indent="-393700"/>
            <a:r>
              <a:rPr lang="ru-RU" sz="1000" dirty="0"/>
              <a:t/>
            </a:r>
            <a:br>
              <a:rPr lang="ru-RU" sz="1000" dirty="0"/>
            </a:br>
            <a:endParaRPr lang="ru-RU" sz="1000" dirty="0" smtClean="0"/>
          </a:p>
          <a:p>
            <a:pPr marL="393700" indent="-393700"/>
            <a:endParaRPr lang="ru-RU" sz="1000" dirty="0" smtClean="0"/>
          </a:p>
          <a:p>
            <a:pPr marL="393700" indent="-393700"/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endParaRPr lang="ru-RU" sz="10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-324544" y="-387424"/>
            <a:ext cx="5040560" cy="2088232"/>
            <a:chOff x="1619672" y="-315416"/>
            <a:chExt cx="6731285" cy="2853011"/>
          </a:xfrm>
        </p:grpSpPr>
        <p:pic>
          <p:nvPicPr>
            <p:cNvPr id="10" name="Изображение 9" descr="respice-logoHORIZ-ru-Wtr_0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-315416"/>
              <a:ext cx="5553182" cy="285301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987824" y="1340768"/>
              <a:ext cx="5363133" cy="37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008000"/>
                  </a:solidFill>
                </a:rPr>
                <a:t>у</a:t>
              </a:r>
              <a:r>
                <a:rPr lang="ru-RU" sz="1200" dirty="0" smtClean="0">
                  <a:solidFill>
                    <a:srgbClr val="008000"/>
                  </a:solidFill>
                </a:rPr>
                <a:t>спешные интернет-магазины</a:t>
              </a:r>
              <a:endParaRPr lang="ru-RU" sz="12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87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/>
          </p:cNvSpPr>
          <p:nvPr>
            <p:ph type="title"/>
          </p:nvPr>
        </p:nvSpPr>
        <p:spPr>
          <a:xfrm>
            <a:off x="303213" y="260350"/>
            <a:ext cx="8229600" cy="863600"/>
          </a:xfrm>
          <a:ln>
            <a:noFill/>
          </a:ln>
        </p:spPr>
        <p:txBody>
          <a:bodyPr/>
          <a:lstStyle/>
          <a:p>
            <a:pPr algn="r" eaLnBrk="1" hangingPunct="1"/>
            <a:r>
              <a:rPr lang="ru-RU" sz="1800" b="1" dirty="0" smtClean="0">
                <a:solidFill>
                  <a:srgbClr val="FF0000"/>
                </a:solidFill>
                <a:latin typeface="Arial" charset="0"/>
              </a:rPr>
              <a:t>АДАПТАЦИЯ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68313" y="6165850"/>
            <a:ext cx="8207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chemeClr val="accent2"/>
                </a:solidFill>
              </a:rPr>
              <a:t>www.infospice.ru</a:t>
            </a:r>
            <a:endParaRPr lang="ru-RU" sz="1200" b="1">
              <a:solidFill>
                <a:schemeClr val="accent2"/>
              </a:solidFill>
            </a:endParaRPr>
          </a:p>
        </p:txBody>
      </p:sp>
      <p:sp>
        <p:nvSpPr>
          <p:cNvPr id="16389" name="Rectangle 6"/>
          <p:cNvSpPr>
            <a:spLocks/>
          </p:cNvSpPr>
          <p:nvPr/>
        </p:nvSpPr>
        <p:spPr bwMode="auto">
          <a:xfrm>
            <a:off x="683568" y="1412776"/>
            <a:ext cx="813690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93700" indent="-393700"/>
            <a:endParaRPr lang="en-US" sz="1000" dirty="0"/>
          </a:p>
          <a:p>
            <a:pPr marL="393700" indent="-393700"/>
            <a:r>
              <a:rPr lang="ru-RU" sz="2400" dirty="0" smtClean="0"/>
              <a:t>При повторных заказах появляются особенности:</a:t>
            </a:r>
          </a:p>
          <a:p>
            <a:pPr marL="393700" indent="-393700"/>
            <a:endParaRPr lang="ru-RU" sz="2000" dirty="0" smtClean="0"/>
          </a:p>
          <a:p>
            <a:pPr marL="393700" indent="-393700"/>
            <a:endParaRPr lang="ru-RU" sz="2000" dirty="0" smtClean="0"/>
          </a:p>
          <a:p>
            <a:pPr marL="393700" indent="-393700">
              <a:lnSpc>
                <a:spcPct val="90000"/>
              </a:lnSpc>
              <a:buFont typeface="+mj-lt"/>
              <a:buAutoNum type="arabicPeriod"/>
            </a:pPr>
            <a:r>
              <a:rPr lang="ru-RU" sz="2000" dirty="0" smtClean="0"/>
              <a:t>Получение реального опыта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Уже не в той степени корректирует поведение. Поэтому так важен фактор «первого заказа»</a:t>
            </a:r>
          </a:p>
          <a:p>
            <a:pPr marL="393700" indent="-393700">
              <a:lnSpc>
                <a:spcPct val="90000"/>
              </a:lnSpc>
              <a:buFont typeface="+mj-lt"/>
              <a:buAutoNum type="arabicPeriod"/>
            </a:pPr>
            <a:endParaRPr lang="ru-RU" sz="2000" dirty="0"/>
          </a:p>
          <a:p>
            <a:pPr>
              <a:lnSpc>
                <a:spcPct val="90000"/>
              </a:lnSpc>
            </a:pPr>
            <a:r>
              <a:rPr lang="ru-RU" sz="2000" dirty="0" smtClean="0"/>
              <a:t>2. Коррекция и обновление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Только сильные позитивные/негативные факторы опыта могут существенно изменить мнение о магазине.</a:t>
            </a:r>
          </a:p>
          <a:p>
            <a:pPr marL="393700" indent="-393700">
              <a:lnSpc>
                <a:spcPct val="90000"/>
              </a:lnSpc>
              <a:buFont typeface="+mj-lt"/>
              <a:buAutoNum type="arabicPeriod"/>
            </a:pPr>
            <a:endParaRPr lang="ru-RU" sz="2000" dirty="0" smtClean="0"/>
          </a:p>
          <a:p>
            <a:pPr marL="393700" indent="-393700"/>
            <a:endParaRPr lang="ru-RU" sz="1000" dirty="0" smtClean="0"/>
          </a:p>
          <a:p>
            <a:pPr marL="393700" indent="-393700"/>
            <a:endParaRPr lang="ru-RU" sz="1000" dirty="0" smtClean="0"/>
          </a:p>
          <a:p>
            <a:pPr marL="393700" indent="-393700"/>
            <a:endParaRPr lang="ru-RU" sz="1000" dirty="0" smtClean="0"/>
          </a:p>
          <a:p>
            <a:pPr marL="393700" indent="-393700"/>
            <a:endParaRPr lang="ru-RU" sz="1000" dirty="0" smtClean="0"/>
          </a:p>
          <a:p>
            <a:pPr marL="393700" indent="-393700"/>
            <a:endParaRPr lang="ru-RU" sz="1000" dirty="0" smtClean="0"/>
          </a:p>
          <a:p>
            <a:pPr marL="393700" indent="-393700"/>
            <a:r>
              <a:rPr lang="ru-RU" sz="1000" dirty="0"/>
              <a:t/>
            </a:r>
            <a:br>
              <a:rPr lang="ru-RU" sz="1000" dirty="0"/>
            </a:br>
            <a:endParaRPr lang="ru-RU" sz="1000" dirty="0" smtClean="0"/>
          </a:p>
          <a:p>
            <a:pPr marL="393700" indent="-393700"/>
            <a:endParaRPr lang="ru-RU" sz="1000" dirty="0" smtClean="0"/>
          </a:p>
          <a:p>
            <a:pPr marL="393700" indent="-393700"/>
            <a:r>
              <a:rPr lang="ru-RU" sz="1000" dirty="0"/>
              <a:t/>
            </a:r>
            <a:br>
              <a:rPr lang="ru-RU" sz="1000" dirty="0"/>
            </a:br>
            <a:r>
              <a:rPr lang="ru-RU" sz="1000" dirty="0"/>
              <a:t/>
            </a:r>
            <a:br>
              <a:rPr lang="ru-RU" sz="1000" dirty="0"/>
            </a:br>
            <a:endParaRPr lang="ru-RU" sz="10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-324544" y="-387424"/>
            <a:ext cx="5040560" cy="2088232"/>
            <a:chOff x="1619672" y="-315416"/>
            <a:chExt cx="6731285" cy="2853011"/>
          </a:xfrm>
        </p:grpSpPr>
        <p:pic>
          <p:nvPicPr>
            <p:cNvPr id="10" name="Изображение 9" descr="respice-logoHORIZ-ru-Wtr_0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-315416"/>
              <a:ext cx="5553182" cy="285301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987824" y="1340768"/>
              <a:ext cx="5363133" cy="378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solidFill>
                    <a:srgbClr val="008000"/>
                  </a:solidFill>
                </a:rPr>
                <a:t>у</a:t>
              </a:r>
              <a:r>
                <a:rPr lang="ru-RU" sz="1200" dirty="0" smtClean="0">
                  <a:solidFill>
                    <a:srgbClr val="008000"/>
                  </a:solidFill>
                </a:rPr>
                <a:t>спешные интернет-магазины</a:t>
              </a:r>
              <a:endParaRPr lang="ru-RU" sz="1200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667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3437</TotalTime>
  <Words>736</Words>
  <Application>Microsoft Office PowerPoint</Application>
  <PresentationFormat>Экран (4:3)</PresentationFormat>
  <Paragraphs>312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            </vt:lpstr>
      <vt:lpstr>АНАЛИЗ</vt:lpstr>
      <vt:lpstr>ПРОГНОЗ</vt:lpstr>
      <vt:lpstr>АДАПТАЦИЯ</vt:lpstr>
      <vt:lpstr>            </vt:lpstr>
      <vt:lpstr>ПРОГНОЗ</vt:lpstr>
      <vt:lpstr>АНАЛИЗ</vt:lpstr>
      <vt:lpstr>АДАПТАЦИЯ</vt:lpstr>
      <vt:lpstr>ЧТО ДЕЛАЮТ ЛИДЕРЫ ОТРАСЛИ?</vt:lpstr>
      <vt:lpstr>НУЖНО ЛИ ВАМ ПЕРЕЗАПУСКАТЬ МАГАЗИН?</vt:lpstr>
      <vt:lpstr>            ЖИЗНЕННЫЙ ЦИКЛ МАГАЗИНА</vt:lpstr>
      <vt:lpstr>            </vt:lpstr>
      <vt:lpstr>          </vt:lpstr>
      <vt:lpstr>           ТИПИЗАЦИЯ ПОКУПАТЕЛЕЙ</vt:lpstr>
      <vt:lpstr>           СТРАТЕГИЯ ПОИСКА ПО НИЗКОЙ ЦЕНЕ</vt:lpstr>
      <vt:lpstr>           ПРОЦЕСС ЗАВОЕВАНИЯ ДОВЕРИЯ</vt:lpstr>
      <vt:lpstr>         ПОВТОРНЫЕ ПРОДАЖИ</vt:lpstr>
      <vt:lpstr>           А/В ТЕСТИРОВАНИЕ. ПРИМЕР РЕЗУЛЬТАТА</vt:lpstr>
      <vt:lpstr>           А/В ТЕСТИРОВАНИЕ. ПРИМЕР ОТЧЕТА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Владимирова</dc:creator>
  <cp:lastModifiedBy>Элина</cp:lastModifiedBy>
  <cp:revision>246</cp:revision>
  <dcterms:created xsi:type="dcterms:W3CDTF">2010-08-04T07:54:34Z</dcterms:created>
  <dcterms:modified xsi:type="dcterms:W3CDTF">2016-03-30T08:11:19Z</dcterms:modified>
</cp:coreProperties>
</file>