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315" r:id="rId3"/>
    <p:sldId id="340" r:id="rId4"/>
    <p:sldId id="342" r:id="rId5"/>
    <p:sldId id="257" r:id="rId6"/>
    <p:sldId id="318" r:id="rId7"/>
    <p:sldId id="319" r:id="rId8"/>
    <p:sldId id="320" r:id="rId9"/>
    <p:sldId id="321" r:id="rId10"/>
    <p:sldId id="328" r:id="rId11"/>
    <p:sldId id="327" r:id="rId12"/>
    <p:sldId id="324" r:id="rId13"/>
    <p:sldId id="332" r:id="rId14"/>
    <p:sldId id="330" r:id="rId15"/>
    <p:sldId id="345" r:id="rId16"/>
    <p:sldId id="337" r:id="rId17"/>
    <p:sldId id="338" r:id="rId18"/>
    <p:sldId id="343" r:id="rId19"/>
    <p:sldId id="344" r:id="rId20"/>
    <p:sldId id="339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BC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1" autoAdjust="0"/>
    <p:restoredTop sz="9466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209B684-51EE-4643-AB0E-4BDBDF57D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34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Calibri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ru-RU" altLang="ru-RU">
              <a:latin typeface="Calibri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4451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6483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719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95882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6211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0095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Calibri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ru-RU" altLang="ru-RU">
              <a:latin typeface="Calibri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36333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Calibri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ru-RU" altLang="ru-RU">
              <a:latin typeface="Calibri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6669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9144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1046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8132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052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1895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1879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4258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6B1D0-11F4-405C-A787-CDB8FA0D855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CB9548F-93D6-4BF6-8728-DA1361A7DDDE}" type="slidenum">
              <a:rPr lang="ru-RU" altLang="ru-RU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ru-RU" altLang="ru-RU">
              <a:latin typeface="+mn-lt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752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C2236-823F-4817-8F71-96C9C8A869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6021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D55911-55D1-4F2D-9104-796BAB3F2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70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122363"/>
            <a:ext cx="2055813" cy="500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6625" cy="500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41038E-99A5-4290-982E-CCBB925A8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3204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67638" cy="2382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2638" cy="360363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2052638" cy="360363"/>
          </a:xfrm>
        </p:spPr>
        <p:txBody>
          <a:bodyPr/>
          <a:lstStyle>
            <a:lvl1pPr>
              <a:defRPr/>
            </a:lvl1pPr>
          </a:lstStyle>
          <a:p>
            <a:fld id="{88DFFF61-A315-420C-9C15-394005273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0500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70B6F8-CA13-4CCB-AE9E-304EF996B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3043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850F56-8BE7-457C-8A2A-22BF2BFE0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336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608BB6-286E-4312-904B-22A1B11D31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405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3975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25625"/>
            <a:ext cx="3865563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D1CB77-D45D-4B87-8DEE-01A27EBDD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488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58B507-32C7-448F-8414-17CEE1A33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821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70913C-665D-4E2A-BA1D-1EC17A47A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95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FEDF04-D7FD-4EEC-BE13-5E36245DBD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3236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5BA29E-411E-48E9-8233-E220C628B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42078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C44B12-D21A-44C7-BB0D-85AA49D5C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8291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7F667F-BAF9-4D06-A07A-A814307D8C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520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ACAAC2-73B0-4142-A8A1-7D78AABCD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8267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0500" y="365125"/>
            <a:ext cx="1970088" cy="5807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59450" cy="5807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5F6F57-D554-45C8-A429-00BA56ED3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607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CB0DDB-C1F3-458E-A447-0AEB594436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6716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489E47-D1A7-420C-ABEB-5B087475E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2375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E87EF5-91F3-4F32-BE56-8EB89197B0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4305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28762B-0830-42F8-9E4E-034480492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4672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84AF0B-E16C-4E4D-9825-BAADF0D2E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4790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FDE333-9C10-4794-8583-9633C145F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41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61174F-D563-432A-AD6B-169B4C0CE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773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22363"/>
            <a:ext cx="7767638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D244A61-7F4C-4F7D-A794-B36FCDA51C2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19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19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 altLang="ru-RU"/>
              <a:t>21.8.15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2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FDF8BF16-012A-46D4-ACFA-97F9FADF23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5301208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1089" y="2550904"/>
            <a:ext cx="7173034" cy="9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8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На что делать акцент в маркетинге в «молодом» </a:t>
            </a:r>
            <a:r>
              <a:rPr lang="ru-RU" sz="28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Интернет-магазине</a:t>
            </a:r>
            <a:r>
              <a:rPr lang="ru-RU" sz="28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?</a:t>
            </a:r>
            <a:endParaRPr lang="ru-RU" altLang="ru-RU" sz="3000" b="1" dirty="0">
              <a:solidFill>
                <a:srgbClr val="000000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0" y="5423244"/>
            <a:ext cx="958084" cy="95808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23728" y="5728929"/>
            <a:ext cx="2376264" cy="3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49620" y="620688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580112" y="4149080"/>
            <a:ext cx="25202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Александр Иванов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221088"/>
            <a:ext cx="2899072" cy="128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Руководитель отдела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нтернет-маркетинга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5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050875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  <a:p>
            <a:pPr hangingPunct="1">
              <a:lnSpc>
                <a:spcPct val="100000"/>
              </a:lnSpc>
              <a:buClrTx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«Нет смысла заниматься этим вашим SEO…»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2736304" cy="273630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3568" y="2685333"/>
            <a:ext cx="7373447" cy="29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 запуском сайта и в первые месяцы работы акцентировать внимание на базовой внутренней оптимизации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делать акцент на НЧ- и СЧ-запросах, не гоняться за ТОП-запросами – они вам не нужны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появиться во всех возможных отраслевых каталогах и агрегаторах – как правило, это бесплатно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больше хорошего, уникального контента!</a:t>
            </a:r>
          </a:p>
        </p:txBody>
      </p:sp>
    </p:spTree>
    <p:extLst>
      <p:ext uri="{BB962C8B-B14F-4D97-AF65-F5344CB8AC3E}">
        <p14:creationId xmlns="" xmlns:p14="http://schemas.microsoft.com/office/powerpoint/2010/main" val="2721627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266899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8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«Скопирую контент у конкурента…»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1667"/>
            <a:ext cx="2836943" cy="226519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2942419"/>
            <a:ext cx="7373447" cy="29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Экспертные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мнения, обзоры продуктов, сравнения. Хороший и интересный контент – естественные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ссылки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Реально полезный уникальный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контент на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страницах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только там, где он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нужен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UGC –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generated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content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модно, стильно,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молодежно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Отзывы и обсуждения в карточках товаров – выигрывают все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5"/>
              </a:buBlip>
            </a:pP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063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978867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 9</a:t>
            </a:r>
            <a:endParaRPr lang="en-US" sz="2000" b="1" dirty="0" smtClean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Не проработано в</a:t>
            </a:r>
            <a:r>
              <a:rPr lang="ru-RU" alt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заимодействие с покупателем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3568" y="3468677"/>
            <a:ext cx="77048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указывайте реальные цены и условия доставки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телефон должен работать, заявки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обрабатываться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обещаете перезвонить – выполняйте обещания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уведомляйте клиента о состоянии заказа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оперативность – ваше главное преимущество!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14" y="431667"/>
            <a:ext cx="2814234" cy="2080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768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978867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endParaRPr lang="en-US" sz="2000" b="1" dirty="0" smtClean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«Бизнес налажен. Можно отдохнуть!»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5576" y="3212976"/>
            <a:ext cx="7485577" cy="290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постоянная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аналитика –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сайта до рынка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гибкая стратегия продаж с учетом рыночных факторов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следим за трендами и инновациями, в том числе у конкурентов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используем только эффективные маркетинговые мероприятия и инструменты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5" y="431667"/>
            <a:ext cx="2250642" cy="2250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09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626939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Выбор системы управления</a:t>
            </a:r>
            <a:endParaRPr lang="en-US" sz="2000" b="1" dirty="0" smtClean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Повышаем продажи с помощью инструментов 1С-Битрикс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2457545"/>
            <a:ext cx="7485577" cy="34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минимально необходимый каждому набор встроенных маркетинговых инструментов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интуитивный интерфейс, понятный даже новичку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широкие возможности для аналитики без использования множества сторонних сервисов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отслеживание эффективности в режиме он-лайн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маркетинговой стратегией в одном административном интерфейсе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http://f1call.com/obratnii-zvonok-dlia-bitrix/bitrix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1667"/>
            <a:ext cx="2556619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015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7175850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На </a:t>
            </a:r>
            <a:r>
              <a:rPr lang="ru-RU" sz="2800" b="1" dirty="0">
                <a:latin typeface="Roboto" pitchFamily="2" charset="0"/>
                <a:ea typeface="Roboto" pitchFamily="2" charset="0"/>
                <a:cs typeface="Roboto" pitchFamily="2" charset="0"/>
              </a:rPr>
              <a:t>что 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сделать </a:t>
            </a:r>
            <a:r>
              <a:rPr lang="ru-RU" sz="2800" b="1" dirty="0">
                <a:latin typeface="Roboto" pitchFamily="2" charset="0"/>
                <a:ea typeface="Roboto" pitchFamily="2" charset="0"/>
                <a:cs typeface="Roboto" pitchFamily="2" charset="0"/>
              </a:rPr>
              <a:t>упор 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в </a:t>
            </a:r>
            <a:r>
              <a:rPr lang="ru-RU" sz="2800" b="1" dirty="0">
                <a:latin typeface="Roboto" pitchFamily="2" charset="0"/>
                <a:ea typeface="Roboto" pitchFamily="2" charset="0"/>
                <a:cs typeface="Roboto" pitchFamily="2" charset="0"/>
              </a:rPr>
              <a:t>2016 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году?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55576" y="1412776"/>
            <a:ext cx="7373447" cy="47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Аудитория ждет действительно "годный" контент, а не явную рекламу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больше пользователей ищут информацию на альтернативных специализированных площадках (amazon.com, tripadvisor.com, yelp.com)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Новые социальные медиа: мессенджеры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whatsapp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telegram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viber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т.д.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Носимые гаджеты c подключением к Сети получают нишу на рынке: как транслировать информацию?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Продолжает расти роль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видеоконтента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найдите способ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предоставить его клиентам!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839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7175850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На </a:t>
            </a:r>
            <a:r>
              <a:rPr lang="ru-RU" sz="2800" b="1" dirty="0">
                <a:latin typeface="Roboto" pitchFamily="2" charset="0"/>
                <a:ea typeface="Roboto" pitchFamily="2" charset="0"/>
                <a:cs typeface="Roboto" pitchFamily="2" charset="0"/>
              </a:rPr>
              <a:t>что 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сделать </a:t>
            </a:r>
            <a:r>
              <a:rPr lang="ru-RU" sz="2800" b="1" dirty="0">
                <a:latin typeface="Roboto" pitchFamily="2" charset="0"/>
                <a:ea typeface="Roboto" pitchFamily="2" charset="0"/>
                <a:cs typeface="Roboto" pitchFamily="2" charset="0"/>
              </a:rPr>
              <a:t>упор 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в </a:t>
            </a:r>
            <a:r>
              <a:rPr lang="ru-RU" sz="2800" b="1" dirty="0">
                <a:latin typeface="Roboto" pitchFamily="2" charset="0"/>
                <a:ea typeface="Roboto" pitchFamily="2" charset="0"/>
                <a:cs typeface="Roboto" pitchFamily="2" charset="0"/>
              </a:rPr>
              <a:t>2016 году?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55576" y="1412776"/>
            <a:ext cx="7373447" cy="47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Интернет идет все больше офлайн-бизнеса:</a:t>
            </a:r>
            <a:b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рост конкуренции!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Криптовалюты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электронные платежные системы меняют представление о деньгах: предоставьте возможность оплатить любым способом!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Приватность исчезает: заботьтесь о законности операций!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3000"/>
              <a:buBlip>
                <a:blip r:embed="rId4"/>
              </a:buBlip>
            </a:pP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Кибервойны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рыночном уровне: переманивание персонала, информационные атаки, </a:t>
            </a:r>
            <a:b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воровство идей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будьте готовы!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868272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3568" y="1213281"/>
            <a:ext cx="7776864" cy="47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endParaRPr lang="ru-RU" alt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САМОЕ </a:t>
            </a: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ЭФФЕКТИВНОЕ РЕШЕНИЕ: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ОБРАТИТЬСЯ В КОМПАНИЮ IT-УЛЕЙ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МЫ </a:t>
            </a:r>
            <a:r>
              <a:rPr lang="ru-RU" altLang="ru-RU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ЗАСТАВИМ</a:t>
            </a: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ВАШ САЙТ ПРОДАВАТЬ!</a:t>
            </a:r>
          </a:p>
        </p:txBody>
      </p:sp>
    </p:spTree>
    <p:extLst>
      <p:ext uri="{BB962C8B-B14F-4D97-AF65-F5344CB8AC3E}">
        <p14:creationId xmlns="" xmlns:p14="http://schemas.microsoft.com/office/powerpoint/2010/main" val="3369222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3568" y="1213281"/>
            <a:ext cx="7373447" cy="47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endParaRPr lang="ru-RU" alt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60438" y="1546225"/>
            <a:ext cx="7772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74318" y="598062"/>
            <a:ext cx="47525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 smtClean="0"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ПРОМОКОД: </a:t>
            </a:r>
            <a:r>
              <a:rPr lang="ru-RU" altLang="ru-RU" sz="2800" b="1" dirty="0" smtClean="0">
                <a:solidFill>
                  <a:srgbClr val="FFC000"/>
                </a:solidFill>
                <a:latin typeface="Roboto "/>
                <a:ea typeface="Roboto" panose="02000000000000000000" pitchFamily="2" charset="0"/>
                <a:cs typeface="Roboto" panose="02000000000000000000" pitchFamily="2" charset="0"/>
              </a:rPr>
              <a:t>УЛЕЙ2016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2" y="1233031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5333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42" y="0"/>
            <a:ext cx="9144000" cy="6858000"/>
          </a:xfrm>
          <a:prstGeom prst="rect">
            <a:avLst/>
          </a:prstGeom>
          <a:solidFill>
            <a:srgbClr val="FFA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81" y="1975583"/>
            <a:ext cx="1729963" cy="25146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110722" y="4681896"/>
            <a:ext cx="252028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Roboto "/>
              </a:rPr>
              <a:t>Александр Иванов</a:t>
            </a:r>
            <a:endParaRPr lang="en-US" b="1" dirty="0" smtClean="0">
              <a:solidFill>
                <a:schemeClr val="tx1"/>
              </a:solidFill>
              <a:latin typeface="Roboto" panose="0200000000000000000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alx@it-hive.ru</a:t>
            </a:r>
            <a:endParaRPr lang="en-US" dirty="0"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7(495)565-34-20</a:t>
            </a:r>
            <a:endParaRPr lang="ru-RU" dirty="0">
              <a:latin typeface="Roboto 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83981" y="620688"/>
            <a:ext cx="7173034" cy="9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Ваши вопросы?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3320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9198137" cy="1465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81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0191 -0.5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55972 L -1.38889E-6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97560" y="3175484"/>
            <a:ext cx="7518856" cy="23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денег нет – я делаю все сам</a:t>
            </a:r>
            <a:endParaRPr lang="en-US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денег мало – нанимаю компанию или сотрудника в штат</a:t>
            </a:r>
            <a:endParaRPr lang="ru-RU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сть офлайн-бизнес – нанимаю хорошую студию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есть инвестиции – нанимаем крутых ребят</a:t>
            </a: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750" indent="0"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ClrTx/>
              <a:buFontTx/>
              <a:buNone/>
            </a:pP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76672"/>
            <a:ext cx="3906859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Кто они?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Такие разные «молодые» интернет-магазины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07036" y="4077072"/>
            <a:ext cx="7299904" cy="1080120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35957"/>
            <a:ext cx="3782969" cy="149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60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2691958"/>
            <a:ext cx="7404863" cy="30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абстрагироваться от Интернета и изучить рынок в целом</a:t>
            </a:r>
            <a:endParaRPr lang="en-US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проанализировать потенциальных конкурентов</a:t>
            </a: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их предложения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выделить уникальные свойства у вашего товара или услуги, пусть даже с налетом фантазии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3"/>
              </a:buBlip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сделать ваше уникальное предложение понятным для потребителя</a:t>
            </a:r>
            <a:endParaRPr lang="ru-RU" alt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0"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ClrTx/>
              <a:buFontTx/>
              <a:buNone/>
            </a:pP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750" indent="0"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ClrTx/>
              <a:buFontTx/>
              <a:buNone/>
            </a:pPr>
            <a:endParaRPr lang="ru-RU" alt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76672"/>
            <a:ext cx="3906859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 </a:t>
            </a:r>
            <a:r>
              <a:rPr lang="ru-RU" sz="2000" b="1" dirty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Выход на невостребованную нишу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93000"/>
            <a:ext cx="1473943" cy="1458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40456"/>
            <a:ext cx="896868" cy="88756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834851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Незнание своей целевой аудитории</a:t>
            </a:r>
            <a:endParaRPr lang="ru-RU" altLang="ru-R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74392" y="2702363"/>
            <a:ext cx="7425999" cy="32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изучаем интересы своих потенциальных покупателей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alt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выделяем наиболее перспективный и платежеспособный сегмент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>
                <a:latin typeface="Roboto" pitchFamily="2" charset="0"/>
                <a:ea typeface="Roboto" pitchFamily="2" charset="0"/>
                <a:cs typeface="Roboto" pitchFamily="2" charset="0"/>
              </a:rPr>
              <a:t>не врываемся на рынок «для всех и сразу»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alt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чем ограниченнее таргетинг, тем лучше: изучаем своих посетителей с момента запуска проекта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alt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пренебрегаем мобильным трафиком</a:t>
            </a:r>
            <a:endParaRPr lang="ru-RU" alt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4187"/>
            <a:ext cx="3392731" cy="2300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282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014873" cy="21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 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«Я могу развивать Интернет-магазин без посторонней помощи»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83568" y="3140968"/>
            <a:ext cx="73987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нужно осознавать свои бизнес-цели хотя бы на год вперед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нанять хотя бы одного сотрудника, понимающего основы Интернет-маркетинга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привлечь квалифицированных специалистов со стороны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1667"/>
            <a:ext cx="2732890" cy="2239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0218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4266899" cy="12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4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«Мы будем не такими, как все!»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2636911"/>
            <a:ext cx="7373447" cy="327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принимать во внимание сложившиеся стандарты отрасли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учитывать основные параметры успешного юзабилити (корзина в правом верхнем углу, логотип в левом верхнем углу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т.д.)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опираться не только на свое мнение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проводить хотя бы базовые исследования рынка и целевой аудитории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23" y="431667"/>
            <a:ext cx="1621192" cy="1621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102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834851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</a:t>
            </a:r>
            <a:r>
              <a:rPr lang="en-US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5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Бесконечная гонка только за новыми клиентами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3568" y="2852935"/>
            <a:ext cx="7373447" cy="306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учитывать «цикл жизни» клиента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любить уже существующую клиентскую базу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стратегия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маркетинга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ретаргетинговые и ремаркетинговые мероприятия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братная связь от постоянных покупателей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5382"/>
            <a:ext cx="2917210" cy="2059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0901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1165" y="431667"/>
            <a:ext cx="3978867" cy="16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ru-RU" sz="2000" b="1" dirty="0" smtClean="0">
                <a:solidFill>
                  <a:srgbClr val="FFBC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Ошибка 6</a:t>
            </a:r>
            <a:endParaRPr lang="ru-RU" sz="2000" b="1" dirty="0">
              <a:solidFill>
                <a:srgbClr val="FFBC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Попытка сэкономить на </a:t>
            </a:r>
            <a:r>
              <a:rPr lang="en-US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CMS </a:t>
            </a:r>
            <a:r>
              <a:rPr lang="ru-RU" sz="2800" b="1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проекта</a:t>
            </a:r>
            <a:endParaRPr lang="ru-RU" altLang="ru-RU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3981" y="6093296"/>
            <a:ext cx="7173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1" y="6271316"/>
            <a:ext cx="447399" cy="44739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80612" y="6398803"/>
            <a:ext cx="1462829" cy="2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Сделано в </a:t>
            </a:r>
            <a:r>
              <a:rPr lang="en-US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IT-</a:t>
            </a:r>
            <a:r>
              <a:rPr lang="ru-RU" altLang="ru-RU" sz="900" dirty="0"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Улей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5576" y="2891730"/>
            <a:ext cx="7301439" cy="28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55625" indent="-309563"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562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  <a:tab pos="9539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любая необходимость расширения функционала обходится втридорога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тратим время и ресурсы на поиск очевидных решений, документации, квалифицированных разработчиков</a:t>
            </a:r>
          </a:p>
          <a:p>
            <a:pPr hangingPunct="1">
              <a:lnSpc>
                <a:spcPct val="100000"/>
              </a:lnSpc>
              <a:spcBef>
                <a:spcPts val="550"/>
              </a:spcBef>
              <a:spcAft>
                <a:spcPts val="1088"/>
              </a:spcAft>
              <a:buSzPct val="83000"/>
              <a:buBlip>
                <a:blip r:embed="rId4"/>
              </a:buBlip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индивидуальное ядро имеет смысл в случае крупных проектов с многомиллионными инвестициями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1667"/>
            <a:ext cx="1901439" cy="1901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97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35502</TotalTime>
  <Words>755</Words>
  <Application>Microsoft Office PowerPoint</Application>
  <PresentationFormat>Экран (4:3)</PresentationFormat>
  <Paragraphs>148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Панфилова</dc:creator>
  <cp:lastModifiedBy>Хозяин</cp:lastModifiedBy>
  <cp:revision>107</cp:revision>
  <cp:lastPrinted>1601-01-01T00:00:00Z</cp:lastPrinted>
  <dcterms:created xsi:type="dcterms:W3CDTF">1601-01-01T00:00:00Z</dcterms:created>
  <dcterms:modified xsi:type="dcterms:W3CDTF">2016-02-25T11:06:33Z</dcterms:modified>
</cp:coreProperties>
</file>