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529" r:id="rId2"/>
    <p:sldId id="1053" r:id="rId3"/>
    <p:sldId id="1049" r:id="rId4"/>
    <p:sldId id="1051" r:id="rId5"/>
    <p:sldId id="1050" r:id="rId6"/>
    <p:sldId id="1022" r:id="rId7"/>
    <p:sldId id="993" r:id="rId8"/>
    <p:sldId id="995" r:id="rId9"/>
    <p:sldId id="1063" r:id="rId10"/>
    <p:sldId id="1064" r:id="rId11"/>
    <p:sldId id="1014" r:id="rId12"/>
    <p:sldId id="1001" r:id="rId13"/>
    <p:sldId id="999" r:id="rId14"/>
    <p:sldId id="1013" r:id="rId15"/>
    <p:sldId id="1020" r:id="rId16"/>
    <p:sldId id="1037" r:id="rId17"/>
    <p:sldId id="1024" r:id="rId18"/>
    <p:sldId id="1027" r:id="rId19"/>
    <p:sldId id="1065" r:id="rId20"/>
    <p:sldId id="1026" r:id="rId21"/>
    <p:sldId id="1029" r:id="rId22"/>
    <p:sldId id="1038" r:id="rId23"/>
    <p:sldId id="1044" r:id="rId24"/>
    <p:sldId id="1062" r:id="rId25"/>
    <p:sldId id="1055" r:id="rId26"/>
    <p:sldId id="974" r:id="rId27"/>
    <p:sldId id="975" r:id="rId28"/>
    <p:sldId id="977" r:id="rId29"/>
    <p:sldId id="978" r:id="rId30"/>
    <p:sldId id="979" r:id="rId31"/>
    <p:sldId id="1061" r:id="rId32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Наталья Грихина" initials="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2B5F"/>
    <a:srgbClr val="FF966E"/>
    <a:srgbClr val="F8B776"/>
    <a:srgbClr val="CE2E1A"/>
    <a:srgbClr val="E47899"/>
    <a:srgbClr val="FF4934"/>
    <a:srgbClr val="FFFFFF"/>
    <a:srgbClr val="9AC2FF"/>
    <a:srgbClr val="FFFF00"/>
    <a:srgbClr val="BDC3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3864" autoAdjust="0"/>
    <p:restoredTop sz="99306" autoAdjust="0"/>
  </p:normalViewPr>
  <p:slideViewPr>
    <p:cSldViewPr>
      <p:cViewPr>
        <p:scale>
          <a:sx n="103" d="100"/>
          <a:sy n="103" d="100"/>
        </p:scale>
        <p:origin x="-420" y="-360"/>
      </p:cViewPr>
      <p:guideLst>
        <p:guide orient="horz" pos="162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281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39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b="0"/>
            </a:lvl1pPr>
          </a:lstStyle>
          <a:p>
            <a:pPr>
              <a:defRPr/>
            </a:pPr>
            <a:fld id="{57DD0D90-6155-4204-8DC0-79721D667C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466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Заголовок презентации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9189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9FEB7EA-EB89-4E47-8CF3-6BFE75FFEDC7}" type="slidenum">
              <a:rPr lang="ru-RU" b="0">
                <a:solidFill>
                  <a:srgbClr val="000000"/>
                </a:solidFill>
              </a:rPr>
              <a:pPr eaLnBrk="1" hangingPunct="1"/>
              <a:t>11</a:t>
            </a:fld>
            <a:endParaRPr lang="ru-RU" b="0">
              <a:solidFill>
                <a:srgbClr val="000000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dirty="0" smtClean="0"/>
              <a:t>Легко</a:t>
            </a:r>
            <a:r>
              <a:rPr lang="ru-RU" baseline="0" dirty="0" smtClean="0"/>
              <a:t>, удобно, функционально</a:t>
            </a:r>
            <a:endParaRPr lang="ru-RU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EBC135-AAB5-4C9D-8BD8-AA54C43E8757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F58114-20AC-42EF-816B-093A2B52DBD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21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96913"/>
            <a:ext cx="6088063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endParaRPr lang="ru-RU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23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5705500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11B59B6-3201-4034-88B2-5692CFFB863F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ru-RU" altLang="ru-RU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Положитесь на экспертов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EBC135-AAB5-4C9D-8BD8-AA54C43E8757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Как это реализовано для покупателей?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44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1567C-BE9F-4259-A84A-D4404B4D4C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827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3AC6E-D0DE-4064-B53B-75017AF86B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89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CF997-10C2-4D87-B71E-3CDFAF1194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16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05222"/>
            <a:ext cx="8226720" cy="85761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220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4D39C-DBF1-4726-A48B-1837CD8F28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461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69021-B70F-424D-95FB-C3DBB58C8C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479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B9181-A95B-49B3-91FE-506E78F1B1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06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159D8-ED62-420A-A7BD-900EF5727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705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F83C1-98EF-4DB3-91A9-40D7052296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08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37E0C-F20E-46AC-A451-C54B2994D1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524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81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C8D59-34C9-493F-86E0-D818D27A5A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49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2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8FF7A-69D6-4213-9F27-C8A95A2025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812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913E3B47-F62D-4BF2-96BF-078F88DA6C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bitrix24.ru/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hyperlink" Target="http://www.inside.ru/" TargetMode="External"/><Relationship Id="rId4" Type="http://schemas.openxmlformats.org/officeDocument/2006/relationships/hyperlink" Target="mailto:info@inside.r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15" descr="1297914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8" t="30358" r="18513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1431" y="1543050"/>
            <a:ext cx="9155431" cy="1620180"/>
          </a:xfrm>
          <a:prstGeom prst="rect">
            <a:avLst/>
          </a:prstGeom>
          <a:solidFill>
            <a:srgbClr val="32609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103180" y="3932767"/>
            <a:ext cx="6040048" cy="3429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200400" y="4286250"/>
            <a:ext cx="5943600" cy="3429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914400" y="3771900"/>
            <a:ext cx="7924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sz="2800" dirty="0" smtClean="0">
                <a:latin typeface="Calibri" pitchFamily="34" charset="0"/>
                <a:cs typeface="Calibri" pitchFamily="34" charset="0"/>
              </a:rPr>
              <a:t>Олег Степанов</a:t>
            </a:r>
          </a:p>
          <a:p>
            <a:pPr algn="r"/>
            <a:r>
              <a:rPr lang="ru-RU" sz="2000" b="0" dirty="0" smtClean="0"/>
              <a:t>Технический </a:t>
            </a:r>
            <a:r>
              <a:rPr lang="ru-RU" sz="2000" b="0" dirty="0"/>
              <a:t>директор, компания  «Инсайд»</a:t>
            </a:r>
          </a:p>
        </p:txBody>
      </p:sp>
      <p:sp>
        <p:nvSpPr>
          <p:cNvPr id="11" name="Заголовок 3"/>
          <p:cNvSpPr txBox="1">
            <a:spLocks/>
          </p:cNvSpPr>
          <p:nvPr/>
        </p:nvSpPr>
        <p:spPr bwMode="auto">
          <a:xfrm>
            <a:off x="40386" y="1809750"/>
            <a:ext cx="895121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ru-RU" sz="3200" dirty="0">
                <a:solidFill>
                  <a:schemeClr val="bg1"/>
                </a:solidFill>
              </a:rPr>
              <a:t>Рецепт приготовления эффективного интернет-магазина: </a:t>
            </a:r>
            <a:r>
              <a:rPr lang="ru-RU" sz="3200" dirty="0" smtClean="0">
                <a:solidFill>
                  <a:schemeClr val="bg1"/>
                </a:solidFill>
              </a:rPr>
              <a:t>правильный </a:t>
            </a:r>
            <a:r>
              <a:rPr lang="ru-RU" sz="3200" dirty="0">
                <a:solidFill>
                  <a:schemeClr val="bg1"/>
                </a:solidFill>
              </a:rPr>
              <a:t>старт и факторы успеха</a:t>
            </a:r>
          </a:p>
        </p:txBody>
      </p:sp>
      <p:pic>
        <p:nvPicPr>
          <p:cNvPr id="7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814" y="171451"/>
            <a:ext cx="2287587" cy="58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604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0600"/>
            <a:ext cx="9144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4400550"/>
            <a:ext cx="2287587" cy="58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4146"/>
            <a:ext cx="6400800" cy="430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91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592" y="-34290"/>
            <a:ext cx="3063298" cy="80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Dandelion-Fluff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5" t="22385" r="1875" b="3000"/>
          <a:stretch/>
        </p:blipFill>
        <p:spPr bwMode="auto">
          <a:xfrm>
            <a:off x="1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1572474"/>
            <a:ext cx="5105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БЫСТРО</a:t>
            </a:r>
            <a:br>
              <a:rPr lang="ru-RU" sz="2800" dirty="0" smtClean="0">
                <a:solidFill>
                  <a:schemeClr val="bg1"/>
                </a:solidFill>
              </a:rPr>
            </a:br>
            <a:endParaRPr lang="ru-RU" sz="2800" dirty="0" smtClean="0">
              <a:solidFill>
                <a:schemeClr val="bg1"/>
              </a:solidFill>
            </a:endParaRPr>
          </a:p>
          <a:p>
            <a:r>
              <a:rPr lang="ru-RU" sz="2800" dirty="0" smtClean="0">
                <a:solidFill>
                  <a:schemeClr val="bg1"/>
                </a:solidFill>
              </a:rPr>
              <a:t>УДОБНО</a:t>
            </a:r>
            <a:br>
              <a:rPr lang="ru-RU" sz="2800" dirty="0" smtClean="0">
                <a:solidFill>
                  <a:schemeClr val="bg1"/>
                </a:solidFill>
              </a:rPr>
            </a:br>
            <a:endParaRPr lang="ru-RU" sz="2800" dirty="0" smtClean="0">
              <a:solidFill>
                <a:schemeClr val="bg1"/>
              </a:solidFill>
            </a:endParaRPr>
          </a:p>
          <a:p>
            <a:r>
              <a:rPr lang="ru-RU" sz="2800" dirty="0" smtClean="0">
                <a:solidFill>
                  <a:schemeClr val="bg1"/>
                </a:solidFill>
              </a:rPr>
              <a:t>ФУНКЦИОНАЛЬНО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6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814" y="171451"/>
            <a:ext cx="2287587" cy="58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001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2"/>
          <a:srcRect b="6637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/>
          <a:srcRect l="26501" t="28396" r="2686" b="25184"/>
          <a:stretch/>
        </p:blipFill>
        <p:spPr>
          <a:xfrm>
            <a:off x="2527301" y="1511299"/>
            <a:ext cx="6353376" cy="2413001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4"/>
          <a:srcRect l="3009" t="877" r="93125" b="4953"/>
          <a:stretch/>
        </p:blipFill>
        <p:spPr>
          <a:xfrm rot="5400000">
            <a:off x="23286" y="5005918"/>
            <a:ext cx="114299" cy="16086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07005" y="3974646"/>
            <a:ext cx="6459097" cy="1168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6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2"/>
          <a:srcRect l="4852" r="31572"/>
          <a:stretch/>
        </p:blipFill>
        <p:spPr>
          <a:xfrm>
            <a:off x="4589790" y="0"/>
            <a:ext cx="4554210" cy="5143500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16967" y="-114300"/>
            <a:ext cx="4736033" cy="1543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/>
              <a:t>Производительность и скорость проекта.</a:t>
            </a:r>
          </a:p>
          <a:p>
            <a:pPr algn="l"/>
            <a:r>
              <a:rPr lang="ru-RU" sz="2400" b="1" dirty="0" smtClean="0"/>
              <a:t>Технологии</a:t>
            </a:r>
            <a:r>
              <a:rPr lang="en-US" sz="2400" b="1" dirty="0" smtClean="0"/>
              <a:t>:</a:t>
            </a:r>
            <a:endParaRPr lang="en-US" sz="2400" b="1" dirty="0">
              <a:latin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" y="1269921"/>
            <a:ext cx="411317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ru-RU" sz="2200" b="0" dirty="0">
                <a:ea typeface="Calibri"/>
                <a:cs typeface="Calibri"/>
              </a:rPr>
              <a:t>Технология кеширования</a:t>
            </a:r>
            <a:r>
              <a:rPr lang="en-US" sz="2200" b="0" dirty="0">
                <a:ea typeface="Calibri"/>
                <a:cs typeface="Calibri"/>
              </a:rPr>
              <a:t>: </a:t>
            </a:r>
            <a:r>
              <a:rPr lang="ru-RU" sz="2200" b="0" dirty="0" err="1">
                <a:ea typeface="Calibri"/>
                <a:cs typeface="Calibri"/>
              </a:rPr>
              <a:t>автокеширование</a:t>
            </a:r>
            <a:r>
              <a:rPr lang="ru-RU" sz="2200" b="0" dirty="0">
                <a:ea typeface="Calibri"/>
                <a:cs typeface="Calibri"/>
              </a:rPr>
              <a:t>, </a:t>
            </a:r>
            <a:r>
              <a:rPr lang="en-US" sz="2200" b="0" dirty="0">
                <a:ea typeface="Calibri"/>
                <a:cs typeface="Calibri"/>
              </a:rPr>
              <a:t>html</a:t>
            </a:r>
            <a:r>
              <a:rPr lang="ru-RU" sz="2200" b="0" dirty="0">
                <a:ea typeface="Calibri"/>
                <a:cs typeface="Calibri"/>
              </a:rPr>
              <a:t>-</a:t>
            </a:r>
            <a:r>
              <a:rPr lang="ru-RU" sz="2200" b="0" dirty="0" smtClean="0">
                <a:ea typeface="Calibri"/>
                <a:cs typeface="Calibri"/>
              </a:rPr>
              <a:t>кеширование</a:t>
            </a:r>
            <a:r>
              <a:rPr lang="en-US" sz="2200" b="0" dirty="0" smtClean="0">
                <a:ea typeface="Calibri"/>
                <a:cs typeface="Calibri"/>
              </a:rPr>
              <a:t>;</a:t>
            </a:r>
            <a:endParaRPr lang="ru-RU" sz="2200" b="0" dirty="0" smtClean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ru-RU" sz="2200" b="0" dirty="0" smtClean="0">
                <a:ea typeface="Calibri"/>
                <a:cs typeface="Calibri"/>
              </a:rPr>
              <a:t>Сжатие </a:t>
            </a:r>
            <a:r>
              <a:rPr lang="ru-RU" sz="2200" b="0" dirty="0">
                <a:ea typeface="Calibri"/>
                <a:cs typeface="Calibri"/>
              </a:rPr>
              <a:t>и </a:t>
            </a:r>
            <a:r>
              <a:rPr lang="ru-RU" sz="2200" b="0" dirty="0" smtClean="0">
                <a:ea typeface="Calibri"/>
                <a:cs typeface="Calibri"/>
              </a:rPr>
              <a:t>объединение </a:t>
            </a:r>
            <a:r>
              <a:rPr lang="en-US" sz="2200" dirty="0" err="1" smtClean="0">
                <a:ea typeface="Calibri"/>
                <a:cs typeface="Calibri"/>
              </a:rPr>
              <a:t>css</a:t>
            </a:r>
            <a:r>
              <a:rPr lang="en-US" sz="2200" dirty="0" smtClean="0">
                <a:ea typeface="Calibri"/>
                <a:cs typeface="Calibri"/>
              </a:rPr>
              <a:t> </a:t>
            </a:r>
            <a:r>
              <a:rPr lang="ru-RU" sz="2200" dirty="0" smtClean="0">
                <a:ea typeface="Calibri"/>
                <a:cs typeface="Calibri"/>
              </a:rPr>
              <a:t>и </a:t>
            </a:r>
            <a:r>
              <a:rPr lang="en-US" sz="2200" dirty="0" err="1" smtClean="0">
                <a:ea typeface="Calibri"/>
                <a:cs typeface="Calibri"/>
              </a:rPr>
              <a:t>js</a:t>
            </a:r>
            <a:r>
              <a:rPr lang="en-US" sz="2200" b="0" dirty="0" smtClean="0">
                <a:ea typeface="Calibri"/>
                <a:cs typeface="Calibri"/>
              </a:rPr>
              <a:t>;</a:t>
            </a:r>
            <a:endParaRPr lang="ru-RU" sz="2200" b="0" dirty="0" smtClean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ru-RU" sz="2200" b="0" dirty="0" smtClean="0">
                <a:ea typeface="Calibri"/>
                <a:cs typeface="Calibri"/>
              </a:rPr>
              <a:t>Композитный сайт</a:t>
            </a:r>
            <a:r>
              <a:rPr lang="en-US" sz="2200" b="0" dirty="0" smtClean="0">
                <a:ea typeface="Calibri"/>
                <a:cs typeface="Calibri"/>
              </a:rPr>
              <a:t>;</a:t>
            </a:r>
            <a:endParaRPr lang="ru-RU" sz="2200" b="0" dirty="0" smtClean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ru-RU" sz="2200" dirty="0">
                <a:ea typeface="Calibri"/>
                <a:cs typeface="Calibri"/>
              </a:rPr>
              <a:t>И</a:t>
            </a:r>
            <a:r>
              <a:rPr lang="ru-RU" sz="2200" b="0" dirty="0" smtClean="0">
                <a:ea typeface="Calibri"/>
                <a:cs typeface="Calibri"/>
              </a:rPr>
              <a:t>нструменты отладки</a:t>
            </a:r>
            <a:r>
              <a:rPr lang="en-US" sz="2200" dirty="0">
                <a:ea typeface="Calibri"/>
                <a:cs typeface="Calibri"/>
              </a:rPr>
              <a:t>;</a:t>
            </a:r>
            <a:endParaRPr lang="ru-RU" sz="2200" b="0" dirty="0" smtClean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ru-RU" sz="2200" dirty="0">
                <a:ea typeface="Calibri"/>
                <a:cs typeface="Calibri"/>
              </a:rPr>
              <a:t>М</a:t>
            </a:r>
            <a:r>
              <a:rPr lang="ru-RU" sz="2200" b="0" dirty="0" smtClean="0">
                <a:ea typeface="Calibri"/>
                <a:cs typeface="Calibri"/>
              </a:rPr>
              <a:t>онитор производительности</a:t>
            </a:r>
            <a:r>
              <a:rPr lang="en-US" sz="2200" b="0" dirty="0" smtClean="0">
                <a:ea typeface="Calibri"/>
                <a:cs typeface="Calibri"/>
              </a:rPr>
              <a:t>;</a:t>
            </a:r>
            <a:r>
              <a:rPr lang="ru-RU" sz="2200" b="0" dirty="0" smtClean="0">
                <a:ea typeface="Calibri"/>
                <a:cs typeface="Calibri"/>
              </a:rPr>
              <a:t> </a:t>
            </a:r>
          </a:p>
          <a:p>
            <a:pPr marL="342900" indent="-342900">
              <a:buFont typeface="Arial"/>
              <a:buChar char="•"/>
            </a:pPr>
            <a:r>
              <a:rPr lang="ru-RU" sz="2200" b="0" dirty="0" smtClean="0">
                <a:ea typeface="Calibri"/>
                <a:cs typeface="Calibri"/>
              </a:rPr>
              <a:t>Ускорение сайтов – </a:t>
            </a:r>
            <a:r>
              <a:rPr lang="en-US" sz="2200" b="0" dirty="0" smtClean="0">
                <a:ea typeface="Calibri"/>
                <a:cs typeface="Calibri"/>
              </a:rPr>
              <a:t>CDN;</a:t>
            </a:r>
            <a:endParaRPr lang="ru-RU" sz="2200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ru-RU" sz="2200" dirty="0" smtClean="0">
                <a:ea typeface="Calibri"/>
                <a:cs typeface="Calibri"/>
              </a:rPr>
              <a:t>Инспектор сайта</a:t>
            </a:r>
            <a:r>
              <a:rPr lang="en-US" sz="2200" b="0" dirty="0" smtClean="0">
                <a:ea typeface="Calibri"/>
                <a:cs typeface="Calibri"/>
              </a:rPr>
              <a:t>.</a:t>
            </a:r>
            <a:r>
              <a:rPr lang="ru-RU" sz="2200" b="0" dirty="0" smtClean="0">
                <a:ea typeface="Calibri"/>
                <a:cs typeface="Calibri"/>
              </a:rPr>
              <a:t> </a:t>
            </a:r>
            <a:endParaRPr lang="ru-RU" sz="2200" b="0" dirty="0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6324600" y="114301"/>
            <a:ext cx="2819400" cy="678638"/>
          </a:xfrm>
          <a:prstGeom prst="rect">
            <a:avLst/>
          </a:prstGeom>
          <a:solidFill>
            <a:srgbClr val="FFFFFF">
              <a:alpha val="76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6324600" y="114301"/>
            <a:ext cx="2819400" cy="678638"/>
            <a:chOff x="6248400" y="142899"/>
            <a:chExt cx="2819400" cy="904851"/>
          </a:xfrm>
        </p:grpSpPr>
        <p:sp>
          <p:nvSpPr>
            <p:cNvPr id="13" name="Прямоугольник 12"/>
            <p:cNvSpPr/>
            <p:nvPr/>
          </p:nvSpPr>
          <p:spPr bwMode="auto">
            <a:xfrm>
              <a:off x="6248400" y="142899"/>
              <a:ext cx="2819400" cy="904851"/>
            </a:xfrm>
            <a:prstGeom prst="rect">
              <a:avLst/>
            </a:prstGeom>
            <a:solidFill>
              <a:srgbClr val="FFFFFF">
                <a:alpha val="76000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</a:endParaRPr>
            </a:p>
          </p:txBody>
        </p:sp>
        <p:pic>
          <p:nvPicPr>
            <p:cNvPr id="14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1613" y="193675"/>
              <a:ext cx="2287587" cy="777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3016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14277" y="133350"/>
            <a:ext cx="8458200" cy="15430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dirty="0" smtClean="0"/>
              <a:t>Технология «Композитный сайт» дает самый </a:t>
            </a:r>
            <a:r>
              <a:rPr lang="ru-RU" dirty="0"/>
              <a:t>большой прирост скорости отображения </a:t>
            </a:r>
            <a:r>
              <a:rPr lang="ru-RU" dirty="0" smtClean="0"/>
              <a:t>сайта</a:t>
            </a:r>
            <a:endParaRPr lang="ru-RU" b="1" dirty="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3810"/>
            <a:ext cx="9148238" cy="336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2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6324600" y="114301"/>
            <a:ext cx="2819400" cy="678638"/>
            <a:chOff x="6248400" y="142899"/>
            <a:chExt cx="2819400" cy="904851"/>
          </a:xfrm>
        </p:grpSpPr>
        <p:sp>
          <p:nvSpPr>
            <p:cNvPr id="10" name="Прямоугольник 9"/>
            <p:cNvSpPr/>
            <p:nvPr/>
          </p:nvSpPr>
          <p:spPr bwMode="auto">
            <a:xfrm>
              <a:off x="6248400" y="142899"/>
              <a:ext cx="2819400" cy="904851"/>
            </a:xfrm>
            <a:prstGeom prst="rect">
              <a:avLst/>
            </a:prstGeom>
            <a:solidFill>
              <a:srgbClr val="FFFFFF">
                <a:alpha val="76000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</a:endParaRPr>
            </a:p>
          </p:txBody>
        </p:sp>
        <p:pic>
          <p:nvPicPr>
            <p:cNvPr id="15" name="Рисунок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1613" y="193675"/>
              <a:ext cx="2287587" cy="777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123950"/>
            <a:ext cx="2953404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459" y="209550"/>
            <a:ext cx="1852541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85"/>
          <a:stretch/>
        </p:blipFill>
        <p:spPr bwMode="auto">
          <a:xfrm>
            <a:off x="76200" y="1"/>
            <a:ext cx="4391026" cy="507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575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3"/>
          <a:srcRect l="1" t="51" r="36075" b="17628"/>
          <a:stretch/>
        </p:blipFill>
        <p:spPr>
          <a:xfrm>
            <a:off x="4463089" y="1191603"/>
            <a:ext cx="4371641" cy="3588091"/>
          </a:xfrm>
          <a:prstGeom prst="rect">
            <a:avLst/>
          </a:prstGeom>
          <a:ln>
            <a:solidFill>
              <a:srgbClr val="D9D9D9"/>
            </a:solidFill>
          </a:ln>
        </p:spPr>
      </p:pic>
      <p:sp>
        <p:nvSpPr>
          <p:cNvPr id="10243" name="Прямоугольник 2"/>
          <p:cNvSpPr>
            <a:spLocks noChangeArrowheads="1"/>
          </p:cNvSpPr>
          <p:nvPr/>
        </p:nvSpPr>
        <p:spPr bwMode="auto">
          <a:xfrm>
            <a:off x="200888" y="1200150"/>
            <a:ext cx="3733800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Автопересчет цены, при +</a:t>
            </a:r>
            <a:r>
              <a:rPr lang="en-US" sz="2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/</a:t>
            </a:r>
            <a:r>
              <a:rPr lang="ru-RU" sz="2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- товара</a:t>
            </a:r>
            <a:endParaRPr lang="ru-RU" sz="22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Автопересчет цены, от коэффициента</a:t>
            </a:r>
            <a:endParaRPr lang="ru-RU" sz="22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200" b="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Автопересчет</a:t>
            </a:r>
            <a:r>
              <a:rPr lang="ru-RU" sz="2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комплектов по весу, ценам, остаткам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Наборы любой конфигурации и количества</a:t>
            </a: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5068750" y="2373596"/>
            <a:ext cx="3733139" cy="2400361"/>
          </a:xfrm>
          <a:prstGeom prst="rect">
            <a:avLst/>
          </a:prstGeom>
          <a:noFill/>
          <a:ln w="25400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609600" y="889965"/>
            <a:ext cx="8001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148865" y="139077"/>
            <a:ext cx="6467837" cy="707878"/>
          </a:xfrm>
          <a:prstGeom prst="rect">
            <a:avLst/>
          </a:prstGeom>
        </p:spPr>
        <p:txBody>
          <a:bodyPr wrap="square" lIns="121912" tIns="60956" rIns="121912" bIns="60956">
            <a:spAutoFit/>
          </a:bodyPr>
          <a:lstStyle/>
          <a:p>
            <a:r>
              <a:rPr lang="ru-RU" sz="3800" b="1" dirty="0" smtClean="0"/>
              <a:t>Наборы и комплекты</a:t>
            </a:r>
            <a:endParaRPr lang="en-US" sz="38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6324600" y="114301"/>
            <a:ext cx="2819400" cy="678638"/>
            <a:chOff x="6248400" y="142899"/>
            <a:chExt cx="2819400" cy="904851"/>
          </a:xfrm>
        </p:grpSpPr>
        <p:sp>
          <p:nvSpPr>
            <p:cNvPr id="12" name="Прямоугольник 11"/>
            <p:cNvSpPr/>
            <p:nvPr/>
          </p:nvSpPr>
          <p:spPr bwMode="auto">
            <a:xfrm>
              <a:off x="6248400" y="142899"/>
              <a:ext cx="2819400" cy="904851"/>
            </a:xfrm>
            <a:prstGeom prst="rect">
              <a:avLst/>
            </a:prstGeom>
            <a:solidFill>
              <a:srgbClr val="FFFFFF">
                <a:alpha val="76000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</a:endParaRPr>
            </a:p>
          </p:txBody>
        </p:sp>
        <p:pic>
          <p:nvPicPr>
            <p:cNvPr id="13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1613" y="193675"/>
              <a:ext cx="2287587" cy="777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308467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904762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0600"/>
            <a:ext cx="9144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165925"/>
            <a:ext cx="5822680" cy="649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Мобильное приложение для интернет-магазина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2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814" y="171451"/>
            <a:ext cx="2287587" cy="58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6"/>
          <a:stretch>
            <a:fillRect/>
          </a:stretch>
        </p:blipFill>
        <p:spPr>
          <a:xfrm>
            <a:off x="1066800" y="971550"/>
            <a:ext cx="6172200" cy="3777699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 rotWithShape="1">
          <a:blip r:embed="rId7"/>
          <a:srcRect l="54444"/>
          <a:stretch/>
        </p:blipFill>
        <p:spPr>
          <a:xfrm>
            <a:off x="4648200" y="971550"/>
            <a:ext cx="34290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40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User\Desktop\1680614-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9144000" cy="490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одержимое 1"/>
          <p:cNvSpPr>
            <a:spLocks noGrp="1"/>
          </p:cNvSpPr>
          <p:nvPr>
            <p:ph idx="1"/>
          </p:nvPr>
        </p:nvSpPr>
        <p:spPr>
          <a:xfrm>
            <a:off x="152400" y="171451"/>
            <a:ext cx="3581400" cy="1326356"/>
          </a:xfrm>
        </p:spPr>
        <p:txBody>
          <a:bodyPr/>
          <a:lstStyle/>
          <a:p>
            <a:pPr marL="0" indent="0">
              <a:buNone/>
            </a:pPr>
            <a:r>
              <a:rPr lang="ru-RU" sz="5400" b="1" dirty="0" smtClean="0">
                <a:latin typeface="Calibri" pitchFamily="34" charset="0"/>
                <a:cs typeface="Calibri" pitchFamily="34" charset="0"/>
              </a:rPr>
              <a:t>Обработка</a:t>
            </a:r>
          </a:p>
          <a:p>
            <a:pPr marL="0" indent="0">
              <a:buNone/>
            </a:pPr>
            <a:r>
              <a:rPr lang="ru-RU" sz="5400" b="1" dirty="0" smtClean="0">
                <a:latin typeface="Calibri" pitchFamily="34" charset="0"/>
                <a:cs typeface="Calibri" pitchFamily="34" charset="0"/>
              </a:rPr>
              <a:t>заказов</a:t>
            </a:r>
            <a:endParaRPr lang="ru-RU" sz="5400" b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6248400" y="121462"/>
            <a:ext cx="2895600" cy="678638"/>
            <a:chOff x="6248400" y="142899"/>
            <a:chExt cx="2895600" cy="904851"/>
          </a:xfrm>
        </p:grpSpPr>
        <p:sp>
          <p:nvSpPr>
            <p:cNvPr id="13" name="Прямоугольник 12"/>
            <p:cNvSpPr/>
            <p:nvPr/>
          </p:nvSpPr>
          <p:spPr bwMode="auto">
            <a:xfrm>
              <a:off x="6248400" y="142899"/>
              <a:ext cx="2895600" cy="904851"/>
            </a:xfrm>
            <a:prstGeom prst="rect">
              <a:avLst/>
            </a:prstGeom>
            <a:solidFill>
              <a:srgbClr val="FFFFFF">
                <a:alpha val="76000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</a:endParaRPr>
            </a:p>
          </p:txBody>
        </p:sp>
        <p:pic>
          <p:nvPicPr>
            <p:cNvPr id="14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1613" y="193675"/>
              <a:ext cx="2287587" cy="777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724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6" t="6781"/>
          <a:stretch/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6248400" y="121462"/>
            <a:ext cx="2895600" cy="678638"/>
            <a:chOff x="6248400" y="142899"/>
            <a:chExt cx="2895600" cy="904851"/>
          </a:xfrm>
        </p:grpSpPr>
        <p:sp>
          <p:nvSpPr>
            <p:cNvPr id="13" name="Прямоугольник 12"/>
            <p:cNvSpPr/>
            <p:nvPr/>
          </p:nvSpPr>
          <p:spPr bwMode="auto">
            <a:xfrm>
              <a:off x="6248400" y="142899"/>
              <a:ext cx="2895600" cy="904851"/>
            </a:xfrm>
            <a:prstGeom prst="rect">
              <a:avLst/>
            </a:prstGeom>
            <a:solidFill>
              <a:srgbClr val="FFFFFF">
                <a:alpha val="76000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</a:endParaRPr>
            </a:p>
          </p:txBody>
        </p:sp>
        <p:pic>
          <p:nvPicPr>
            <p:cNvPr id="14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1613" y="193675"/>
              <a:ext cx="2287587" cy="777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6569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bm.img.com.ua/berlin/storage/600x500/c/3e/4a43145df44b6447e28a1e0721a293e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014" y="968047"/>
            <a:ext cx="4497386" cy="295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814" y="171451"/>
            <a:ext cx="2287587" cy="58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904762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28600" y="165925"/>
            <a:ext cx="5822680" cy="649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>
                <a:latin typeface="Calibri" pitchFamily="34" charset="0"/>
                <a:ea typeface="Verdana" pitchFamily="34" charset="0"/>
                <a:cs typeface="Calibri" pitchFamily="34" charset="0"/>
              </a:rPr>
              <a:t>Каков рецепт?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8600" y="4486930"/>
            <a:ext cx="86883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0" dirty="0" smtClean="0">
                <a:solidFill>
                  <a:srgbClr val="FF966E"/>
                </a:solidFill>
              </a:rPr>
              <a:t>Дополнительные коэффициенты успешности</a:t>
            </a:r>
            <a:endParaRPr lang="ru-RU" sz="2800" b="0" dirty="0">
              <a:solidFill>
                <a:srgbClr val="FF966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8600" y="3801130"/>
            <a:ext cx="86883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0" dirty="0" smtClean="0">
                <a:solidFill>
                  <a:srgbClr val="7030A0"/>
                </a:solidFill>
              </a:rPr>
              <a:t>Минимизация затрат ресурсов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33940" y="3115330"/>
            <a:ext cx="86883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0" dirty="0" smtClean="0">
                <a:solidFill>
                  <a:srgbClr val="00B050"/>
                </a:solidFill>
              </a:rPr>
              <a:t>Эффективность</a:t>
            </a:r>
            <a:endParaRPr lang="ru-RU" sz="2800" b="0" dirty="0" smtClean="0">
              <a:solidFill>
                <a:srgbClr val="7030A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28600" y="2353330"/>
            <a:ext cx="86883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0" dirty="0" smtClean="0">
                <a:solidFill>
                  <a:srgbClr val="0070C0"/>
                </a:solidFill>
              </a:rPr>
              <a:t>Функциональность</a:t>
            </a:r>
            <a:endParaRPr lang="ru-RU" sz="2800" b="0" dirty="0" smtClean="0">
              <a:solidFill>
                <a:srgbClr val="7030A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28600" y="895350"/>
            <a:ext cx="86883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0" dirty="0" smtClean="0">
                <a:solidFill>
                  <a:srgbClr val="D32B5F"/>
                </a:solidFill>
              </a:rPr>
              <a:t>Привлекательность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28600" y="1657350"/>
            <a:ext cx="86883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0" dirty="0" smtClean="0">
                <a:solidFill>
                  <a:srgbClr val="E47899"/>
                </a:solidFill>
              </a:rPr>
              <a:t>Удобство</a:t>
            </a:r>
            <a:endParaRPr lang="ru-RU" sz="2800" b="0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75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95350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421824" y="50308"/>
            <a:ext cx="5826576" cy="768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3200" dirty="0">
                <a:latin typeface="Calibri" pitchFamily="34" charset="0"/>
                <a:cs typeface="Calibri" pitchFamily="34" charset="0"/>
              </a:rPr>
              <a:t>CRM в каждом </a:t>
            </a:r>
          </a:p>
          <a:p>
            <a:r>
              <a:rPr lang="ru-RU" sz="3200" dirty="0">
                <a:latin typeface="Calibri" pitchFamily="34" charset="0"/>
                <a:cs typeface="Calibri" pitchFamily="34" charset="0"/>
              </a:rPr>
              <a:t>интернет-магазине </a:t>
            </a:r>
            <a:r>
              <a:rPr lang="ru-RU" sz="31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за 2 минуты</a:t>
            </a:r>
            <a:endParaRPr lang="en-US" sz="31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Изображение 8" descr="box-bu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528" y="1371633"/>
            <a:ext cx="2160240" cy="172171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64393" y="3304222"/>
            <a:ext cx="2217402" cy="120032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u="sng" dirty="0" smtClean="0">
                <a:latin typeface="Calibri" pitchFamily="34" charset="0"/>
                <a:cs typeface="Calibri" pitchFamily="34" charset="0"/>
                <a:hlinkClick r:id="rId6"/>
              </a:rPr>
              <a:t>www.bitrix24.ru</a:t>
            </a:r>
            <a:endParaRPr lang="en-US" u="sng" dirty="0" smtClean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CRM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 бесплатно</a:t>
            </a:r>
          </a:p>
          <a:p>
            <a:pPr algn="ctr"/>
            <a:r>
              <a:rPr lang="ru-RU" dirty="0" smtClean="0">
                <a:latin typeface="Calibri" pitchFamily="34" charset="0"/>
                <a:cs typeface="Calibri" pitchFamily="34" charset="0"/>
              </a:rPr>
              <a:t>на </a:t>
            </a:r>
            <a:r>
              <a:rPr lang="ru-RU" dirty="0">
                <a:latin typeface="Calibri" pitchFamily="34" charset="0"/>
                <a:cs typeface="Calibri" pitchFamily="34" charset="0"/>
              </a:rPr>
              <a:t>12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dirty="0">
                <a:latin typeface="Calibri" pitchFamily="34" charset="0"/>
                <a:cs typeface="Calibri" pitchFamily="34" charset="0"/>
              </a:rPr>
              <a:t>человек</a:t>
            </a:r>
            <a:endParaRPr lang="ru-RU" dirty="0" smtClean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ru-RU" dirty="0" smtClean="0">
                <a:latin typeface="Calibri" pitchFamily="34" charset="0"/>
                <a:cs typeface="Calibri" pitchFamily="34" charset="0"/>
              </a:rPr>
              <a:t>1 интернет-магазин 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" name="Изображение 2053" descr="bitrix24-cloud-logo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60399"/>
            <a:ext cx="2411760" cy="1297151"/>
          </a:xfrm>
          <a:prstGeom prst="rect">
            <a:avLst/>
          </a:prstGeom>
        </p:spPr>
      </p:pic>
      <p:cxnSp>
        <p:nvCxnSpPr>
          <p:cNvPr id="17" name="Прямая со стрелкой 16"/>
          <p:cNvCxnSpPr/>
          <p:nvPr/>
        </p:nvCxnSpPr>
        <p:spPr>
          <a:xfrm flipV="1">
            <a:off x="2789672" y="2243908"/>
            <a:ext cx="864096" cy="27003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13" idx="3"/>
          </p:cNvCxnSpPr>
          <p:nvPr/>
        </p:nvCxnSpPr>
        <p:spPr>
          <a:xfrm>
            <a:off x="5569768" y="2232456"/>
            <a:ext cx="864096" cy="27327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814" y="171451"/>
            <a:ext cx="2287587" cy="58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Изображение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0" y="1813638"/>
            <a:ext cx="2057680" cy="152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6012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872" y="971550"/>
            <a:ext cx="7278728" cy="4135347"/>
          </a:xfrm>
          <a:prstGeom prst="rect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95634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Планируйте работу с </a:t>
            </a:r>
            <a:r>
              <a:rPr lang="ru-RU" sz="2800" dirty="0" smtClean="0">
                <a:latin typeface="Calibri" pitchFamily="34" charset="0"/>
                <a:cs typeface="Calibri" pitchFamily="34" charset="0"/>
              </a:rPr>
              <a:t>клиентами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904762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6248400" y="133350"/>
            <a:ext cx="2895600" cy="706823"/>
            <a:chOff x="6248400" y="142899"/>
            <a:chExt cx="2895600" cy="904851"/>
          </a:xfrm>
        </p:grpSpPr>
        <p:sp>
          <p:nvSpPr>
            <p:cNvPr id="10" name="Прямоугольник 9"/>
            <p:cNvSpPr/>
            <p:nvPr/>
          </p:nvSpPr>
          <p:spPr bwMode="auto">
            <a:xfrm>
              <a:off x="6248400" y="142899"/>
              <a:ext cx="2895600" cy="904851"/>
            </a:xfrm>
            <a:prstGeom prst="rect">
              <a:avLst/>
            </a:prstGeom>
            <a:solidFill>
              <a:srgbClr val="FFFFFF">
                <a:alpha val="76000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</a:endParaRPr>
            </a:p>
          </p:txBody>
        </p:sp>
        <p:pic>
          <p:nvPicPr>
            <p:cNvPr id="11" name="Рисунок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1613" y="193675"/>
              <a:ext cx="2287587" cy="777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027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2"/>
          <a:srcRect t="8074" r="18706" b="13226"/>
          <a:stretch/>
        </p:blipFill>
        <p:spPr>
          <a:xfrm>
            <a:off x="-14432" y="1"/>
            <a:ext cx="9158432" cy="51435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5162" y="1532922"/>
            <a:ext cx="8816438" cy="1388078"/>
          </a:xfrm>
          <a:prstGeom prst="rect">
            <a:avLst/>
          </a:prstGeom>
          <a:solidFill>
            <a:srgbClr val="F1F2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73176" y="1895832"/>
            <a:ext cx="8831924" cy="687646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3600" dirty="0"/>
              <a:t>Покупка на </a:t>
            </a:r>
            <a:r>
              <a:rPr lang="ru-RU" sz="3600" dirty="0" err="1"/>
              <a:t>Яндекс.Маркете</a:t>
            </a:r>
            <a:r>
              <a:rPr lang="ru-RU" sz="3600" dirty="0"/>
              <a:t> – </a:t>
            </a:r>
            <a:r>
              <a:rPr lang="ru-RU" sz="3600" dirty="0" smtClean="0"/>
              <a:t>дополнительный </a:t>
            </a:r>
            <a:r>
              <a:rPr lang="ru-RU" sz="3600" dirty="0"/>
              <a:t>источник заказов</a:t>
            </a:r>
            <a:endParaRPr lang="en-US" sz="3600" dirty="0">
              <a:solidFill>
                <a:prstClr val="black"/>
              </a:solidFill>
              <a:cs typeface="Calibri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324600" y="114301"/>
            <a:ext cx="2819400" cy="678638"/>
            <a:chOff x="6248400" y="142899"/>
            <a:chExt cx="2819400" cy="904851"/>
          </a:xfrm>
        </p:grpSpPr>
        <p:sp>
          <p:nvSpPr>
            <p:cNvPr id="10" name="Прямоугольник 9"/>
            <p:cNvSpPr/>
            <p:nvPr/>
          </p:nvSpPr>
          <p:spPr bwMode="auto">
            <a:xfrm>
              <a:off x="6248400" y="142899"/>
              <a:ext cx="2819400" cy="904851"/>
            </a:xfrm>
            <a:prstGeom prst="rect">
              <a:avLst/>
            </a:prstGeom>
            <a:solidFill>
              <a:srgbClr val="FFFFFF">
                <a:alpha val="76000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</a:endParaRPr>
            </a:p>
          </p:txBody>
        </p:sp>
        <p:pic>
          <p:nvPicPr>
            <p:cNvPr id="11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1613" y="193675"/>
              <a:ext cx="2287587" cy="777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8815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2" y="165925"/>
            <a:ext cx="6758528" cy="628650"/>
          </a:xfrm>
          <a:prstGeom prst="rect">
            <a:avLst/>
          </a:prstGeom>
        </p:spPr>
        <p:txBody>
          <a:bodyPr vert="horz" lIns="121866" tIns="60933" rIns="121866" bIns="60933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7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" y="1143001"/>
            <a:ext cx="4604495" cy="3785648"/>
          </a:xfrm>
          <a:prstGeom prst="rect">
            <a:avLst/>
          </a:prstGeom>
        </p:spPr>
        <p:txBody>
          <a:bodyPr wrap="square" lIns="91408" tIns="45718" rIns="91408" bIns="45718">
            <a:spAutoFit/>
          </a:bodyPr>
          <a:lstStyle/>
          <a:p>
            <a:pPr marL="799780" lvl="1" indent="-342770">
              <a:buFont typeface="Arial" panose="020B0604020202020204" pitchFamily="34" charset="0"/>
              <a:buChar char="•"/>
            </a:pPr>
            <a:r>
              <a:rPr lang="ru-RU" sz="2000" b="0" dirty="0"/>
              <a:t>Получение в реальном режиме времени информации о товарах, ценах, остатках в рамках заказов из 1С в интернет-</a:t>
            </a:r>
            <a:r>
              <a:rPr lang="ru-RU" sz="2000" b="0" dirty="0" smtClean="0"/>
              <a:t>магазин</a:t>
            </a:r>
            <a:r>
              <a:rPr lang="en-US" sz="2000" b="0" dirty="0"/>
              <a:t>.</a:t>
            </a:r>
            <a:r>
              <a:rPr lang="ru-RU" sz="2000" b="0" dirty="0" smtClean="0"/>
              <a:t> </a:t>
            </a:r>
            <a:endParaRPr lang="ru-RU" sz="2000" b="0" dirty="0"/>
          </a:p>
          <a:p>
            <a:pPr marL="799780" lvl="1" indent="-342770">
              <a:buFont typeface="Arial" panose="020B0604020202020204" pitchFamily="34" charset="0"/>
              <a:buChar char="•"/>
            </a:pPr>
            <a:endParaRPr lang="ru-RU" sz="2000" b="0" dirty="0"/>
          </a:p>
          <a:p>
            <a:pPr marL="799780" lvl="1" indent="-342770">
              <a:buFont typeface="Arial" panose="020B0604020202020204" pitchFamily="34" charset="0"/>
              <a:buChar char="•"/>
            </a:pPr>
            <a:r>
              <a:rPr lang="ru-RU" sz="2000" b="0" dirty="0"/>
              <a:t>Получение в реальном режиме времени из магазина в 1С информации по заказам, статусам, платежным системам, покупателям, </a:t>
            </a:r>
            <a:r>
              <a:rPr lang="ru-RU" sz="2000" b="0" dirty="0" smtClean="0"/>
              <a:t>контрагентам</a:t>
            </a:r>
            <a:r>
              <a:rPr lang="en-US" sz="2000" b="0" dirty="0" smtClean="0"/>
              <a:t>.</a:t>
            </a:r>
            <a:endParaRPr lang="ru-RU" sz="2000" b="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8864" y="139076"/>
            <a:ext cx="6503984" cy="707878"/>
          </a:xfrm>
          <a:prstGeom prst="rect">
            <a:avLst/>
          </a:prstGeom>
        </p:spPr>
        <p:txBody>
          <a:bodyPr wrap="square" lIns="121912" tIns="60956" rIns="121912" bIns="60956">
            <a:spAutoFit/>
          </a:bodyPr>
          <a:lstStyle/>
          <a:p>
            <a:r>
              <a:rPr lang="en-US" sz="3800" b="1" dirty="0">
                <a:solidFill>
                  <a:prstClr val="black"/>
                </a:solidFill>
              </a:rPr>
              <a:t>Real-time </a:t>
            </a:r>
            <a:r>
              <a:rPr lang="ru-RU" sz="3800" b="1" dirty="0">
                <a:solidFill>
                  <a:prstClr val="black"/>
                </a:solidFill>
              </a:rPr>
              <a:t>обмен</a:t>
            </a:r>
            <a:r>
              <a:rPr lang="en-US" sz="3800" b="1" dirty="0">
                <a:solidFill>
                  <a:prstClr val="black"/>
                </a:solidFill>
              </a:rPr>
              <a:t> </a:t>
            </a:r>
            <a:r>
              <a:rPr lang="ru-RU" sz="3800" b="1" dirty="0">
                <a:solidFill>
                  <a:prstClr val="black"/>
                </a:solidFill>
              </a:rPr>
              <a:t>с 1С</a:t>
            </a:r>
            <a:endParaRPr lang="en-US" sz="3800" b="1" dirty="0">
              <a:solidFill>
                <a:prstClr val="black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609600" y="889965"/>
            <a:ext cx="8001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574" y="1214001"/>
            <a:ext cx="3598203" cy="3577700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6324600" y="114301"/>
            <a:ext cx="2819400" cy="678638"/>
            <a:chOff x="6248400" y="142899"/>
            <a:chExt cx="2819400" cy="904851"/>
          </a:xfrm>
        </p:grpSpPr>
        <p:sp>
          <p:nvSpPr>
            <p:cNvPr id="12" name="Прямоугольник 11"/>
            <p:cNvSpPr/>
            <p:nvPr/>
          </p:nvSpPr>
          <p:spPr bwMode="auto">
            <a:xfrm>
              <a:off x="6248400" y="142899"/>
              <a:ext cx="2819400" cy="904851"/>
            </a:xfrm>
            <a:prstGeom prst="rect">
              <a:avLst/>
            </a:prstGeom>
            <a:solidFill>
              <a:srgbClr val="FFFFFF">
                <a:alpha val="76000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</a:endParaRPr>
            </a:p>
          </p:txBody>
        </p:sp>
        <p:pic>
          <p:nvPicPr>
            <p:cNvPr id="13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1613" y="193675"/>
              <a:ext cx="2287587" cy="777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8076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904762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165925"/>
            <a:ext cx="5822680" cy="649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Еще раз: почему «1С-Битрикс»?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667000" y="895350"/>
            <a:ext cx="6477000" cy="3394472"/>
          </a:xfrm>
        </p:spPr>
        <p:txBody>
          <a:bodyPr/>
          <a:lstStyle/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Готовый функционал</a:t>
            </a: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Быстрый запуск</a:t>
            </a: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Высокая производительность</a:t>
            </a: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Безопасность сайта</a:t>
            </a: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</a:pPr>
            <a:r>
              <a:rPr lang="ru-RU" sz="2400" dirty="0" smtClean="0">
                <a:latin typeface="Calibri"/>
                <a:cs typeface="Calibri"/>
              </a:rPr>
              <a:t>Свой каталог веб-приложений</a:t>
            </a: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Поддержка 24</a:t>
            </a: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Обучение</a:t>
            </a: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</a:pPr>
            <a:r>
              <a:rPr lang="ru-RU" sz="2400" dirty="0" err="1" smtClean="0">
                <a:latin typeface="Calibri"/>
                <a:cs typeface="Calibri"/>
              </a:rPr>
              <a:t>Демо</a:t>
            </a:r>
            <a:r>
              <a:rPr lang="ru-RU" sz="2400" dirty="0" smtClean="0">
                <a:latin typeface="Calibri"/>
                <a:cs typeface="Calibri"/>
              </a:rPr>
              <a:t>-версия на 30 дней</a:t>
            </a: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Партнерская сеть</a:t>
            </a: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Интеграция с 1С</a:t>
            </a: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</a:pPr>
            <a:r>
              <a:rPr lang="ru-RU" sz="2400" dirty="0" smtClean="0">
                <a:latin typeface="Calibri"/>
                <a:cs typeface="Calibri"/>
              </a:rPr>
              <a:t>Регулярно множество вкусных новинок </a:t>
            </a:r>
            <a:r>
              <a:rPr lang="ru-RU" sz="2400" dirty="0" smtClean="0">
                <a:latin typeface="Calibri"/>
                <a:cs typeface="Calibri"/>
                <a:sym typeface="Wingdings" panose="05000000000000000000" pitchFamily="2" charset="2"/>
              </a:rPr>
              <a:t>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7" name="Изображение 6" descr="box-bu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900"/>
            <a:ext cx="2868256" cy="2838450"/>
          </a:xfrm>
          <a:prstGeom prst="rect">
            <a:avLst/>
          </a:prstGeom>
        </p:spPr>
      </p:pic>
      <p:pic>
        <p:nvPicPr>
          <p:cNvPr id="10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814" y="171451"/>
            <a:ext cx="2287587" cy="58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52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66426_6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3" t="10562"/>
          <a:stretch/>
        </p:blipFill>
        <p:spPr bwMode="auto">
          <a:xfrm>
            <a:off x="-64654" y="0"/>
            <a:ext cx="9257146" cy="546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814" y="171451"/>
            <a:ext cx="2287587" cy="58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201985" y="2576740"/>
            <a:ext cx="3884615" cy="833210"/>
          </a:xfrm>
          <a:prstGeom prst="rect">
            <a:avLst/>
          </a:prstGeom>
          <a:solidFill>
            <a:srgbClr val="F1F2F4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76600" y="2601300"/>
            <a:ext cx="3886200" cy="707878"/>
          </a:xfrm>
          <a:prstGeom prst="rect">
            <a:avLst/>
          </a:prstGeom>
        </p:spPr>
        <p:txBody>
          <a:bodyPr wrap="square" lIns="121912" tIns="60956" rIns="121912" bIns="60956">
            <a:spAutoFit/>
          </a:bodyPr>
          <a:lstStyle/>
          <a:p>
            <a:r>
              <a:rPr lang="ru-RU" sz="3800" b="1" dirty="0" smtClean="0">
                <a:solidFill>
                  <a:prstClr val="black"/>
                </a:solidFill>
              </a:rPr>
              <a:t>Перед стартом</a:t>
            </a:r>
            <a:endParaRPr lang="en-US" sz="3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8670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862012"/>
            <a:ext cx="8915400" cy="1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2" descr="http://vvdom.ru/js/ckeditor/kcfinder/upload/images/partn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976" y="3867150"/>
            <a:ext cx="1870074" cy="102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Прямоугольник 1"/>
          <p:cNvSpPr>
            <a:spLocks noChangeArrowheads="1"/>
          </p:cNvSpPr>
          <p:nvPr/>
        </p:nvSpPr>
        <p:spPr bwMode="auto">
          <a:xfrm>
            <a:off x="458789" y="514350"/>
            <a:ext cx="8228011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endParaRPr lang="ru-RU" sz="4000" b="1" dirty="0" smtClean="0"/>
          </a:p>
          <a:p>
            <a:pPr algn="just"/>
            <a:r>
              <a:rPr lang="ru-RU" sz="2800" dirty="0" smtClean="0"/>
              <a:t>     </a:t>
            </a:r>
            <a:r>
              <a:rPr lang="ru-RU" sz="2800" b="1" dirty="0" smtClean="0"/>
              <a:t>Компания</a:t>
            </a:r>
            <a:r>
              <a:rPr lang="ru-RU" sz="2800" dirty="0" smtClean="0"/>
              <a:t> - </a:t>
            </a:r>
            <a:r>
              <a:rPr lang="ru-RU" sz="1600" dirty="0" smtClean="0"/>
              <a:t>гарантии для клиента в виде договоров, соглашений, оплат безналичному расчету, команда профессиональных разработчиков, имеющих опыт, планирование работы, ожидаемый в срок результат и ответственность за него, риски минимальны.</a:t>
            </a:r>
          </a:p>
          <a:p>
            <a:pPr algn="just"/>
            <a:r>
              <a:rPr lang="en-US" dirty="0" smtClean="0"/>
              <a:t>      </a:t>
            </a:r>
            <a:endParaRPr lang="en-US" dirty="0"/>
          </a:p>
          <a:p>
            <a:pPr algn="just"/>
            <a:r>
              <a:rPr lang="en-US" sz="2800" b="1" dirty="0"/>
              <a:t>     </a:t>
            </a:r>
            <a:r>
              <a:rPr lang="ru-RU" sz="2800" b="1" dirty="0" err="1"/>
              <a:t>Фрилансер</a:t>
            </a:r>
            <a:r>
              <a:rPr lang="ru-RU" sz="2800" dirty="0"/>
              <a:t> - </a:t>
            </a:r>
            <a:r>
              <a:rPr lang="ru-RU" sz="1600" dirty="0"/>
              <a:t>отсутствие гарантий и ответственности за работу, легко «скрыться» в случае проблем, вся работа ложится на «плечи» одного человека, низкая стоимость, риски высоки.</a:t>
            </a:r>
          </a:p>
        </p:txBody>
      </p:sp>
      <p:pic>
        <p:nvPicPr>
          <p:cNvPr id="10247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321593"/>
            <a:ext cx="2286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2636043"/>
            <a:ext cx="2286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814" y="171451"/>
            <a:ext cx="2287587" cy="58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81000" y="188960"/>
            <a:ext cx="7543800" cy="553990"/>
          </a:xfrm>
          <a:prstGeom prst="rect">
            <a:avLst/>
          </a:prstGeom>
        </p:spPr>
        <p:txBody>
          <a:bodyPr wrap="square" lIns="121912" tIns="60956" rIns="121912" bIns="60956">
            <a:spAutoFit/>
          </a:bodyPr>
          <a:lstStyle/>
          <a:p>
            <a:pPr algn="just"/>
            <a:r>
              <a:rPr lang="ru-RU" sz="2800" dirty="0"/>
              <a:t>Определиться с  исполнителем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615221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862012"/>
            <a:ext cx="8915400" cy="1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Прямоугольник 1"/>
          <p:cNvSpPr>
            <a:spLocks noChangeArrowheads="1"/>
          </p:cNvSpPr>
          <p:nvPr/>
        </p:nvSpPr>
        <p:spPr bwMode="auto">
          <a:xfrm>
            <a:off x="611188" y="427583"/>
            <a:ext cx="8075612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1" algn="just"/>
            <a:endParaRPr lang="ru-RU" sz="2400" dirty="0"/>
          </a:p>
          <a:p>
            <a:pPr lvl="1" algn="just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стоимость </a:t>
            </a:r>
            <a:r>
              <a:rPr lang="ru-RU" sz="2400" dirty="0"/>
              <a:t>услуг не ниже </a:t>
            </a:r>
            <a:r>
              <a:rPr lang="ru-RU" sz="2400" dirty="0" smtClean="0"/>
              <a:t>рыночной</a:t>
            </a:r>
          </a:p>
          <a:p>
            <a:pPr lvl="1" algn="just"/>
            <a:r>
              <a:rPr lang="ru-RU" sz="2400" dirty="0" smtClean="0"/>
              <a:t>выбирайте </a:t>
            </a:r>
            <a:r>
              <a:rPr lang="ru-RU" sz="2400" dirty="0"/>
              <a:t>среди компаний, имеющих </a:t>
            </a:r>
            <a:r>
              <a:rPr lang="ru-RU" sz="2400" dirty="0" smtClean="0"/>
              <a:t>опыт</a:t>
            </a:r>
            <a:endParaRPr lang="ru-RU" sz="2400" dirty="0"/>
          </a:p>
          <a:p>
            <a:pPr lvl="1" algn="just"/>
            <a:r>
              <a:rPr lang="ru-RU" sz="2400" dirty="0" smtClean="0"/>
              <a:t>компания </a:t>
            </a:r>
            <a:r>
              <a:rPr lang="ru-RU" sz="2400" dirty="0"/>
              <a:t>не должна быть слишком </a:t>
            </a:r>
            <a:r>
              <a:rPr lang="ru-RU" sz="2400" dirty="0" smtClean="0"/>
              <a:t>молодой</a:t>
            </a:r>
          </a:p>
          <a:p>
            <a:pPr lvl="1" algn="just"/>
            <a:r>
              <a:rPr lang="ru-RU" sz="2400" dirty="0" smtClean="0"/>
              <a:t>должен </a:t>
            </a:r>
            <a:r>
              <a:rPr lang="ru-RU" sz="2400" dirty="0"/>
              <a:t>быть заключен </a:t>
            </a:r>
            <a:r>
              <a:rPr lang="ru-RU" sz="2400" dirty="0" smtClean="0"/>
              <a:t>договор</a:t>
            </a:r>
          </a:p>
          <a:p>
            <a:pPr lvl="1" algn="just"/>
            <a:r>
              <a:rPr lang="ru-RU" sz="2400" dirty="0" smtClean="0"/>
              <a:t>сроки</a:t>
            </a:r>
            <a:r>
              <a:rPr lang="ru-RU" sz="2400" dirty="0"/>
              <a:t>, гарантийные </a:t>
            </a:r>
            <a:r>
              <a:rPr lang="ru-RU" sz="2400" dirty="0" smtClean="0"/>
              <a:t>обязательства</a:t>
            </a:r>
          </a:p>
          <a:p>
            <a:pPr lvl="1" algn="just"/>
            <a:r>
              <a:rPr lang="ru-RU" sz="2400" dirty="0" smtClean="0"/>
              <a:t>репутация, сертификаты</a:t>
            </a:r>
            <a:r>
              <a:rPr lang="ru-RU" sz="2400" dirty="0"/>
              <a:t>, статусы, </a:t>
            </a:r>
            <a:r>
              <a:rPr lang="ru-RU" sz="2400" dirty="0" smtClean="0"/>
              <a:t>компетенции</a:t>
            </a:r>
          </a:p>
          <a:p>
            <a:pPr lvl="1" algn="just"/>
            <a:r>
              <a:rPr lang="ru-RU" sz="2400" dirty="0" smtClean="0"/>
              <a:t>рекомендации </a:t>
            </a:r>
            <a:r>
              <a:rPr lang="ru-RU" sz="2400" dirty="0"/>
              <a:t>клиентов, портфолио</a:t>
            </a:r>
          </a:p>
          <a:p>
            <a:pPr lvl="1" algn="just"/>
            <a:r>
              <a:rPr lang="ru-RU" sz="2400" dirty="0" smtClean="0"/>
              <a:t>использование </a:t>
            </a:r>
            <a:r>
              <a:rPr lang="ru-RU" sz="2400" dirty="0"/>
              <a:t>широко распространенной </a:t>
            </a:r>
            <a:r>
              <a:rPr lang="en-US" sz="2400" dirty="0" smtClean="0"/>
              <a:t>CMS</a:t>
            </a:r>
            <a:endParaRPr lang="ru-RU" sz="2400" b="1" dirty="0"/>
          </a:p>
          <a:p>
            <a:pPr algn="just"/>
            <a:r>
              <a:rPr lang="ru-RU" sz="2400" b="1" dirty="0"/>
              <a:t>Ответственно подойдите к выбору подрядчика!</a:t>
            </a:r>
            <a:endParaRPr lang="ru-RU" sz="2400" dirty="0"/>
          </a:p>
        </p:txBody>
      </p:sp>
      <p:pic>
        <p:nvPicPr>
          <p:cNvPr id="11270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47" y="3543300"/>
            <a:ext cx="2286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352550"/>
            <a:ext cx="2286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733550"/>
            <a:ext cx="2286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114550"/>
            <a:ext cx="2286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419350"/>
            <a:ext cx="2286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800350"/>
            <a:ext cx="2286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181350"/>
            <a:ext cx="2286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814" y="171451"/>
            <a:ext cx="2287587" cy="58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24300"/>
            <a:ext cx="2286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658816" y="139076"/>
            <a:ext cx="6503984" cy="707878"/>
          </a:xfrm>
          <a:prstGeom prst="rect">
            <a:avLst/>
          </a:prstGeom>
        </p:spPr>
        <p:txBody>
          <a:bodyPr wrap="square" lIns="121912" tIns="60956" rIns="121912" bIns="60956">
            <a:spAutoFit/>
          </a:bodyPr>
          <a:lstStyle/>
          <a:p>
            <a:r>
              <a:rPr lang="ru-RU" sz="3800" b="1" dirty="0" smtClean="0">
                <a:solidFill>
                  <a:prstClr val="black"/>
                </a:solidFill>
              </a:rPr>
              <a:t>Выбрать компанию</a:t>
            </a:r>
            <a:endParaRPr lang="en-US" sz="3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2008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862012"/>
            <a:ext cx="8915400" cy="1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Прямоугольник 1"/>
          <p:cNvSpPr>
            <a:spLocks noChangeArrowheads="1"/>
          </p:cNvSpPr>
          <p:nvPr/>
        </p:nvSpPr>
        <p:spPr bwMode="auto">
          <a:xfrm>
            <a:off x="611188" y="1069360"/>
            <a:ext cx="8228012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/>
              <a:t>Что важно понимать?</a:t>
            </a:r>
            <a:endParaRPr lang="en-US" sz="2400" b="1" dirty="0"/>
          </a:p>
          <a:p>
            <a:pPr algn="just"/>
            <a:endParaRPr lang="ru-RU" sz="2400" b="1" dirty="0" smtClean="0"/>
          </a:p>
          <a:p>
            <a:pPr lvl="1" algn="just"/>
            <a:r>
              <a:rPr lang="ru-RU" sz="2000" b="1" dirty="0" smtClean="0"/>
              <a:t>Разработка </a:t>
            </a:r>
            <a:r>
              <a:rPr lang="ru-RU" sz="2000" b="1" dirty="0"/>
              <a:t>технического задания </a:t>
            </a:r>
            <a:r>
              <a:rPr lang="ru-RU" sz="2000" dirty="0"/>
              <a:t>– это затраты</a:t>
            </a:r>
          </a:p>
          <a:p>
            <a:pPr lvl="1" algn="just"/>
            <a:r>
              <a:rPr lang="ru-RU" sz="2000" b="1" dirty="0" smtClean="0"/>
              <a:t>Разработка </a:t>
            </a:r>
            <a:r>
              <a:rPr lang="ru-RU" sz="2000" b="1" dirty="0"/>
              <a:t>интернет-магазина </a:t>
            </a:r>
            <a:r>
              <a:rPr lang="ru-RU" sz="2000" dirty="0"/>
              <a:t>– это затраты</a:t>
            </a:r>
          </a:p>
          <a:p>
            <a:pPr lvl="1" algn="just"/>
            <a:r>
              <a:rPr lang="ru-RU" sz="2000" b="1" dirty="0" smtClean="0"/>
              <a:t>Контент </a:t>
            </a:r>
            <a:r>
              <a:rPr lang="ru-RU" sz="2000" dirty="0"/>
              <a:t>– это затраты</a:t>
            </a:r>
          </a:p>
          <a:p>
            <a:pPr lvl="1" algn="just"/>
            <a:r>
              <a:rPr lang="ru-RU" sz="2000" b="1" dirty="0" smtClean="0"/>
              <a:t>Реклама </a:t>
            </a:r>
            <a:r>
              <a:rPr lang="ru-RU" sz="2000" b="1" dirty="0"/>
              <a:t>и обслуживание </a:t>
            </a:r>
            <a:r>
              <a:rPr lang="ru-RU" sz="2000" dirty="0"/>
              <a:t>– это </a:t>
            </a:r>
            <a:r>
              <a:rPr lang="ru-RU" sz="2000" dirty="0" smtClean="0"/>
              <a:t>затраты</a:t>
            </a:r>
          </a:p>
          <a:p>
            <a:pPr lvl="1" algn="just"/>
            <a:r>
              <a:rPr lang="ru-RU" sz="1400" dirty="0"/>
              <a:t/>
            </a:r>
            <a:br>
              <a:rPr lang="ru-RU" sz="1400" dirty="0"/>
            </a:br>
            <a:endParaRPr lang="ru-RU" sz="1400" dirty="0"/>
          </a:p>
        </p:txBody>
      </p:sp>
      <p:pic>
        <p:nvPicPr>
          <p:cNvPr id="7174" name="Picture 2" descr="http://img0.liveinternet.ru/images/attach/c/5/89/41/89041040_4783955_x_2cf1474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51" y="2878931"/>
            <a:ext cx="1585913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" y="2857500"/>
            <a:ext cx="2286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" y="1943100"/>
            <a:ext cx="2286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" y="2247900"/>
            <a:ext cx="2286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4" descr="Особенности создания интернет-магазина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3619042"/>
            <a:ext cx="2894012" cy="1467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" y="2552700"/>
            <a:ext cx="2286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814" y="171451"/>
            <a:ext cx="2287587" cy="58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58816" y="139076"/>
            <a:ext cx="6503984" cy="707878"/>
          </a:xfrm>
          <a:prstGeom prst="rect">
            <a:avLst/>
          </a:prstGeom>
        </p:spPr>
        <p:txBody>
          <a:bodyPr wrap="square" lIns="121912" tIns="60956" rIns="121912" bIns="60956">
            <a:spAutoFit/>
          </a:bodyPr>
          <a:lstStyle/>
          <a:p>
            <a:r>
              <a:rPr lang="ru-RU" sz="3800" b="1" dirty="0" smtClean="0">
                <a:solidFill>
                  <a:prstClr val="black"/>
                </a:solidFill>
              </a:rPr>
              <a:t>Прикинуть бюджет</a:t>
            </a:r>
            <a:endParaRPr lang="en-US" sz="3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8612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Прямоугольник 1"/>
          <p:cNvSpPr>
            <a:spLocks noChangeArrowheads="1"/>
          </p:cNvSpPr>
          <p:nvPr/>
        </p:nvSpPr>
        <p:spPr bwMode="auto">
          <a:xfrm>
            <a:off x="539751" y="514350"/>
            <a:ext cx="7921625" cy="298543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4000" b="1" dirty="0" smtClean="0"/>
              <a:t>Хотим</a:t>
            </a:r>
          </a:p>
          <a:p>
            <a:pPr algn="just">
              <a:defRPr/>
            </a:pPr>
            <a:r>
              <a:rPr lang="ru-RU" sz="3600" b="1" dirty="0" smtClean="0">
                <a:solidFill>
                  <a:srgbClr val="00B050"/>
                </a:solidFill>
              </a:rPr>
              <a:t>          </a:t>
            </a:r>
            <a:r>
              <a:rPr lang="ru-RU" sz="3600" b="1" dirty="0">
                <a:solidFill>
                  <a:srgbClr val="00B050"/>
                </a:solidFill>
              </a:rPr>
              <a:t>эксклюзивно, </a:t>
            </a:r>
          </a:p>
          <a:p>
            <a:pPr algn="just">
              <a:defRPr/>
            </a:pPr>
            <a:r>
              <a:rPr lang="ru-RU" sz="3600" b="1" dirty="0">
                <a:solidFill>
                  <a:srgbClr val="00B050"/>
                </a:solidFill>
              </a:rPr>
              <a:t>                        качественно,</a:t>
            </a:r>
          </a:p>
          <a:p>
            <a:pPr algn="just">
              <a:defRPr/>
            </a:pPr>
            <a:r>
              <a:rPr lang="ru-RU" sz="3600" b="1" dirty="0"/>
              <a:t>                                      </a:t>
            </a:r>
            <a:r>
              <a:rPr lang="ru-RU" sz="3600" b="1" dirty="0">
                <a:solidFill>
                  <a:srgbClr val="002060"/>
                </a:solidFill>
              </a:rPr>
              <a:t>быстро </a:t>
            </a:r>
            <a:r>
              <a:rPr lang="en-US" sz="3600" b="1" dirty="0" smtClean="0">
                <a:solidFill>
                  <a:srgbClr val="002060"/>
                </a:solidFill>
              </a:rPr>
              <a:t/>
            </a:r>
            <a:br>
              <a:rPr lang="en-US" sz="3600" b="1" dirty="0" smtClean="0">
                <a:solidFill>
                  <a:srgbClr val="002060"/>
                </a:solidFill>
              </a:rPr>
            </a:br>
            <a:r>
              <a:rPr lang="ru-RU" sz="4000" b="1" strike="sngStrike" dirty="0" smtClean="0">
                <a:solidFill>
                  <a:srgbClr val="FF0000"/>
                </a:solidFill>
              </a:rPr>
              <a:t>и </a:t>
            </a:r>
            <a:r>
              <a:rPr lang="ru-RU" sz="4000" b="1" strike="sngStrike" dirty="0">
                <a:solidFill>
                  <a:srgbClr val="FF0000"/>
                </a:solidFill>
              </a:rPr>
              <a:t>дешево</a:t>
            </a:r>
            <a:r>
              <a:rPr lang="ru-RU" sz="3600" b="1" dirty="0" smtClean="0">
                <a:solidFill>
                  <a:srgbClr val="FF0000"/>
                </a:solidFill>
              </a:rPr>
              <a:t>!</a:t>
            </a:r>
            <a:endParaRPr lang="ru-RU" sz="3200" b="1" dirty="0"/>
          </a:p>
        </p:txBody>
      </p:sp>
      <p:pic>
        <p:nvPicPr>
          <p:cNvPr id="819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0600"/>
            <a:ext cx="9144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4" descr="http://www.ljplus.ru/img3/u/s/usafuck/_1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71850"/>
            <a:ext cx="2963862" cy="166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C:\Users\User\Desktop\sm_users_img-2479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163" y="3708797"/>
            <a:ext cx="1720850" cy="86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Прямоугольник 1"/>
          <p:cNvSpPr>
            <a:spLocks noChangeArrowheads="1"/>
          </p:cNvSpPr>
          <p:nvPr/>
        </p:nvSpPr>
        <p:spPr bwMode="auto">
          <a:xfrm>
            <a:off x="3394322" y="3640932"/>
            <a:ext cx="298242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just"/>
            <a:r>
              <a:rPr lang="ru-RU" sz="5400" b="1" dirty="0"/>
              <a:t>за</a:t>
            </a:r>
            <a:r>
              <a:rPr lang="ru-RU" sz="7200" b="1" dirty="0"/>
              <a:t>      =</a:t>
            </a:r>
          </a:p>
        </p:txBody>
      </p:sp>
      <p:pic>
        <p:nvPicPr>
          <p:cNvPr id="8202" name="Picture 9" descr="C:\Users\User\Desktop\rubl_rus_16.01,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04048"/>
            <a:ext cx="1120776" cy="710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52800" y="2360533"/>
            <a:ext cx="46482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ru-RU" sz="1400" dirty="0">
              <a:solidFill>
                <a:srgbClr val="FF0000"/>
              </a:solidFill>
            </a:endParaRPr>
          </a:p>
          <a:p>
            <a:pPr algn="just">
              <a:defRPr/>
            </a:pPr>
            <a:endParaRPr lang="ru-RU" dirty="0"/>
          </a:p>
          <a:p>
            <a:pPr algn="r">
              <a:defRPr/>
            </a:pPr>
            <a:r>
              <a:rPr lang="ru-RU" sz="2800" dirty="0"/>
              <a:t>     А сделайте как </a:t>
            </a:r>
            <a:r>
              <a:rPr lang="ru-RU" sz="2800" dirty="0" smtClean="0"/>
              <a:t>у</a:t>
            </a:r>
          </a:p>
          <a:p>
            <a:pPr algn="r">
              <a:defRPr/>
            </a:pPr>
            <a:r>
              <a:rPr lang="ru-RU" sz="2800" dirty="0" smtClean="0"/>
              <a:t> </a:t>
            </a:r>
            <a:r>
              <a:rPr lang="ru-RU" sz="2800" dirty="0"/>
              <a:t>apple.com, за 30.000 руб.</a:t>
            </a:r>
          </a:p>
        </p:txBody>
      </p:sp>
      <p:pic>
        <p:nvPicPr>
          <p:cNvPr id="11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814" y="171451"/>
            <a:ext cx="2287587" cy="58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53383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904762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28600" y="165925"/>
            <a:ext cx="5822680" cy="649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Что касается платформы создания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30708" y="1009650"/>
            <a:ext cx="8691568" cy="1257300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>
                <a:latin typeface="Calibri"/>
                <a:cs typeface="Calibri"/>
              </a:rPr>
              <a:t>Вы – эксперт в своем бизнесе,</a:t>
            </a:r>
          </a:p>
          <a:p>
            <a:pPr marL="0" indent="0">
              <a:buNone/>
            </a:pPr>
            <a:r>
              <a:rPr lang="ru-RU" sz="2400" dirty="0" smtClean="0">
                <a:latin typeface="Calibri"/>
                <a:cs typeface="Calibri"/>
              </a:rPr>
              <a:t>«1С-Битрикс» – эксперт в веб-технологиях, лидер среди </a:t>
            </a:r>
            <a:r>
              <a:rPr lang="en-US" sz="2400" dirty="0" smtClean="0">
                <a:latin typeface="Calibri"/>
                <a:cs typeface="Calibri"/>
              </a:rPr>
              <a:t>CMS </a:t>
            </a:r>
            <a:r>
              <a:rPr lang="ru-RU" sz="2400" dirty="0" smtClean="0">
                <a:latin typeface="Calibri"/>
                <a:cs typeface="Calibri"/>
              </a:rPr>
              <a:t>на Российском рынке.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0708" y="2419350"/>
            <a:ext cx="85084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400" b="0" dirty="0">
                <a:latin typeface="Calibri"/>
                <a:cs typeface="Calibri"/>
              </a:rPr>
              <a:t>В платформе «1С-Битрикс» реализованы современные механизмы работы интернет-магазина, которые решат ваши бизнес-задачи. </a:t>
            </a:r>
          </a:p>
        </p:txBody>
      </p:sp>
      <p:pic>
        <p:nvPicPr>
          <p:cNvPr id="11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814" y="171451"/>
            <a:ext cx="2287587" cy="58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44245" y="3657421"/>
            <a:ext cx="86780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400" b="0" dirty="0" smtClean="0">
                <a:latin typeface="Calibri"/>
                <a:cs typeface="Calibri"/>
              </a:rPr>
              <a:t>А мы - партнеры </a:t>
            </a:r>
            <a:r>
              <a:rPr lang="ru-RU" sz="2400" b="0" dirty="0">
                <a:latin typeface="Calibri"/>
                <a:cs typeface="Calibri"/>
              </a:rPr>
              <a:t>«</a:t>
            </a:r>
            <a:r>
              <a:rPr lang="ru-RU" sz="2400" b="0" dirty="0" smtClean="0">
                <a:latin typeface="Calibri"/>
                <a:cs typeface="Calibri"/>
              </a:rPr>
              <a:t>1С-Битрикс» - поможем Вам выбрать и эффективно воспользоваться инструментом Интернет-Магазин от компании «1С-Битрикс»</a:t>
            </a:r>
            <a:endParaRPr lang="ru-RU" sz="2400" b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30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Олег Степанов\Для федерального семинара битрикс 2014\Подготовка к семинару 04_12_14\Матрешка-Сказки-5-в-1-высота-11-см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101959"/>
            <a:ext cx="5638800" cy="329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Прямоугольник 1"/>
          <p:cNvSpPr>
            <a:spLocks noChangeArrowheads="1"/>
          </p:cNvSpPr>
          <p:nvPr/>
        </p:nvSpPr>
        <p:spPr bwMode="auto">
          <a:xfrm>
            <a:off x="228601" y="951310"/>
            <a:ext cx="7921625" cy="230832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3600" b="1" dirty="0" smtClean="0"/>
              <a:t>Если </a:t>
            </a:r>
            <a:r>
              <a:rPr lang="ru-RU" sz="3600" b="1" dirty="0" smtClean="0">
                <a:solidFill>
                  <a:srgbClr val="00B050"/>
                </a:solidFill>
              </a:rPr>
              <a:t>хочется хорошо</a:t>
            </a:r>
            <a:r>
              <a:rPr lang="ru-RU" sz="3600" b="1" dirty="0" smtClean="0"/>
              <a:t>,</a:t>
            </a:r>
          </a:p>
          <a:p>
            <a:pPr algn="just">
              <a:defRPr/>
            </a:pPr>
            <a:r>
              <a:rPr lang="ru-RU" sz="3600" b="1" dirty="0" smtClean="0">
                <a:solidFill>
                  <a:srgbClr val="FF4934"/>
                </a:solidFill>
              </a:rPr>
              <a:t>а бюджета нет</a:t>
            </a:r>
            <a:r>
              <a:rPr lang="ru-RU" sz="3600" b="1" dirty="0" smtClean="0"/>
              <a:t>, выход –</a:t>
            </a:r>
          </a:p>
          <a:p>
            <a:pPr algn="just">
              <a:defRPr/>
            </a:pPr>
            <a:r>
              <a:rPr lang="ru-RU" sz="3600" dirty="0" smtClean="0">
                <a:solidFill>
                  <a:srgbClr val="D32B5F"/>
                </a:solidFill>
              </a:rPr>
              <a:t>Поэтапное развитие</a:t>
            </a:r>
          </a:p>
          <a:p>
            <a:pPr algn="just">
              <a:defRPr/>
            </a:pPr>
            <a:r>
              <a:rPr lang="ru-RU" sz="3600" dirty="0">
                <a:solidFill>
                  <a:srgbClr val="D32B5F"/>
                </a:solidFill>
              </a:rPr>
              <a:t>п</a:t>
            </a:r>
            <a:r>
              <a:rPr lang="ru-RU" sz="3600" b="1" dirty="0" smtClean="0">
                <a:solidFill>
                  <a:srgbClr val="D32B5F"/>
                </a:solidFill>
              </a:rPr>
              <a:t>роекта.</a:t>
            </a:r>
          </a:p>
        </p:txBody>
      </p:sp>
      <p:pic>
        <p:nvPicPr>
          <p:cNvPr id="819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862012"/>
            <a:ext cx="8915400" cy="1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814" y="171451"/>
            <a:ext cx="2287587" cy="58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55868" y="278465"/>
            <a:ext cx="6221132" cy="433998"/>
          </a:xfrm>
          <a:prstGeom prst="rect">
            <a:avLst/>
          </a:prstGeom>
        </p:spPr>
        <p:txBody>
          <a:bodyPr vert="horz" lIns="121909" tIns="60954" rIns="121909" bIns="60954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 smtClean="0">
                <a:solidFill>
                  <a:srgbClr val="00B050"/>
                </a:solidFill>
                <a:latin typeface="Calibri"/>
                <a:cs typeface="Calibri"/>
              </a:rPr>
              <a:t>Выход есть!</a:t>
            </a:r>
            <a:endParaRPr lang="en-US" b="1" dirty="0">
              <a:solidFill>
                <a:srgbClr val="00B050"/>
              </a:solidFill>
              <a:latin typeface="Calibri"/>
              <a:cs typeface="Calibri"/>
            </a:endParaRPr>
          </a:p>
        </p:txBody>
      </p:sp>
      <p:sp>
        <p:nvSpPr>
          <p:cNvPr id="9" name="Прямоугольник 1"/>
          <p:cNvSpPr>
            <a:spLocks noChangeArrowheads="1"/>
          </p:cNvSpPr>
          <p:nvPr/>
        </p:nvSpPr>
        <p:spPr bwMode="auto">
          <a:xfrm>
            <a:off x="228601" y="4454352"/>
            <a:ext cx="7921625" cy="46166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400" dirty="0">
                <a:solidFill>
                  <a:srgbClr val="00B050"/>
                </a:solidFill>
              </a:rPr>
              <a:t>Пусть сам </a:t>
            </a:r>
            <a:r>
              <a:rPr lang="ru-RU" sz="2400" b="1" dirty="0" smtClean="0">
                <a:solidFill>
                  <a:srgbClr val="00B050"/>
                </a:solidFill>
              </a:rPr>
              <a:t>проект окупает следующие этапы!</a:t>
            </a:r>
          </a:p>
        </p:txBody>
      </p:sp>
    </p:spTree>
    <p:extLst>
      <p:ext uri="{BB962C8B-B14F-4D97-AF65-F5344CB8AC3E}">
        <p14:creationId xmlns:p14="http://schemas.microsoft.com/office/powerpoint/2010/main" val="12451845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Natalia\Downloads\9560810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800100"/>
            <a:ext cx="2814638" cy="433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414338" y="1363266"/>
            <a:ext cx="6596062" cy="267765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smtClean="0">
                <a:latin typeface="+mn-lt"/>
              </a:rPr>
              <a:t>Олег Степанов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smtClean="0">
                <a:latin typeface="+mn-lt"/>
              </a:rPr>
              <a:t>Интернет-агентство «Инсайд»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 smtClean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smtClean="0">
                <a:latin typeface="+mn-lt"/>
              </a:rPr>
              <a:t>Тел</a:t>
            </a:r>
            <a:r>
              <a:rPr lang="ru-RU" sz="2800" dirty="0">
                <a:latin typeface="+mn-lt"/>
              </a:rPr>
              <a:t>.:  +7 (495) </a:t>
            </a:r>
            <a:r>
              <a:rPr lang="ru-RU" sz="2800" dirty="0" smtClean="0">
                <a:latin typeface="+mn-lt"/>
              </a:rPr>
              <a:t>542-88-08</a:t>
            </a:r>
            <a:r>
              <a:rPr lang="en-US" sz="2800" dirty="0">
                <a:latin typeface="+mn-lt"/>
              </a:rPr>
              <a:t/>
            </a:r>
            <a:br>
              <a:rPr lang="en-US" sz="2800" dirty="0">
                <a:latin typeface="+mn-lt"/>
              </a:rPr>
            </a:br>
            <a:r>
              <a:rPr lang="en-US" sz="2800" dirty="0">
                <a:latin typeface="+mn-lt"/>
              </a:rPr>
              <a:t>E-mail</a:t>
            </a:r>
            <a:r>
              <a:rPr lang="en-US" sz="2800" dirty="0" smtClean="0">
                <a:latin typeface="+mn-lt"/>
              </a:rPr>
              <a:t>:</a:t>
            </a:r>
            <a:r>
              <a:rPr lang="ru-RU" sz="2800" dirty="0" smtClean="0">
                <a:latin typeface="+mn-lt"/>
              </a:rPr>
              <a:t> </a:t>
            </a:r>
            <a:r>
              <a:rPr lang="en-US" sz="2800" dirty="0" smtClean="0">
                <a:latin typeface="+mn-lt"/>
                <a:hlinkClick r:id="rId4"/>
              </a:rPr>
              <a:t>info@inside.ru</a:t>
            </a:r>
            <a:endParaRPr lang="ru-RU" sz="280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smtClean="0">
                <a:latin typeface="+mn-lt"/>
              </a:rPr>
              <a:t>Сайт:  </a:t>
            </a:r>
            <a:r>
              <a:rPr lang="en-US" sz="2800" dirty="0" smtClean="0">
                <a:latin typeface="+mn-lt"/>
                <a:hlinkClick r:id="rId5"/>
              </a:rPr>
              <a:t>www.inside.ru</a:t>
            </a:r>
            <a:endParaRPr lang="en-US" sz="2800" dirty="0" smtClean="0">
              <a:latin typeface="+mn-lt"/>
            </a:endParaRPr>
          </a:p>
        </p:txBody>
      </p:sp>
      <p:grpSp>
        <p:nvGrpSpPr>
          <p:cNvPr id="7172" name="Группа 4"/>
          <p:cNvGrpSpPr>
            <a:grpSpLocks/>
          </p:cNvGrpSpPr>
          <p:nvPr/>
        </p:nvGrpSpPr>
        <p:grpSpPr bwMode="auto">
          <a:xfrm>
            <a:off x="6248400" y="133350"/>
            <a:ext cx="2895600" cy="707231"/>
            <a:chOff x="6248400" y="142899"/>
            <a:chExt cx="2895600" cy="904851"/>
          </a:xfrm>
        </p:grpSpPr>
        <p:sp>
          <p:nvSpPr>
            <p:cNvPr id="7174" name="Прямоугольник 5"/>
            <p:cNvSpPr>
              <a:spLocks noChangeArrowheads="1"/>
            </p:cNvSpPr>
            <p:nvPr/>
          </p:nvSpPr>
          <p:spPr bwMode="auto">
            <a:xfrm>
              <a:off x="6248400" y="142899"/>
              <a:ext cx="2895600" cy="904851"/>
            </a:xfrm>
            <a:prstGeom prst="rect">
              <a:avLst/>
            </a:prstGeom>
            <a:solidFill>
              <a:srgbClr val="FFFFFF">
                <a:alpha val="7607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endParaRPr lang="ru-RU" altLang="ru-RU" sz="1200" b="1"/>
            </a:p>
          </p:txBody>
        </p:sp>
        <p:pic>
          <p:nvPicPr>
            <p:cNvPr id="7175" name="Рисунок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1613" y="193675"/>
              <a:ext cx="2287587" cy="777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359373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814" y="171451"/>
            <a:ext cx="2287587" cy="58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06682" y="278465"/>
            <a:ext cx="6221132" cy="433998"/>
          </a:xfrm>
          <a:prstGeom prst="rect">
            <a:avLst/>
          </a:prstGeom>
        </p:spPr>
        <p:txBody>
          <a:bodyPr vert="horz" lIns="121909" tIns="60954" rIns="121909" bIns="60954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800" b="1" dirty="0">
                <a:latin typeface="Calibri"/>
                <a:cs typeface="Calibri"/>
              </a:rPr>
              <a:t>Платформа «1С-Битрикс»</a:t>
            </a:r>
            <a:endParaRPr lang="en-US" sz="3800" b="1" dirty="0"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28801" y="971550"/>
            <a:ext cx="3680455" cy="4021606"/>
          </a:xfrm>
          <a:prstGeom prst="rect">
            <a:avLst/>
          </a:prstGeom>
          <a:noFill/>
        </p:spPr>
        <p:txBody>
          <a:bodyPr wrap="square" lIns="121912" tIns="60956" rIns="121912" bIns="60956" rtlCol="0">
            <a:spAutoFit/>
          </a:bodyPr>
          <a:lstStyle/>
          <a:p>
            <a:pPr marL="380972" indent="-380972">
              <a:spcBef>
                <a:spcPts val="800"/>
              </a:spcBef>
              <a:spcAft>
                <a:spcPts val="800"/>
              </a:spcAft>
              <a:buFont typeface="Arial"/>
              <a:buChar char="•"/>
            </a:pPr>
            <a:r>
              <a:rPr lang="ru-RU" sz="2000" b="1" dirty="0" smtClean="0"/>
              <a:t>170 </a:t>
            </a:r>
            <a:r>
              <a:rPr lang="en-US" sz="2000" b="1" dirty="0"/>
              <a:t>000+ </a:t>
            </a:r>
            <a:r>
              <a:rPr lang="ru-RU" sz="2000" dirty="0" err="1" smtClean="0"/>
              <a:t>внедрени</a:t>
            </a:r>
            <a:r>
              <a:rPr lang="ru-RU" sz="2000" dirty="0" smtClean="0"/>
              <a:t>	й</a:t>
            </a:r>
            <a:endParaRPr lang="ru-RU" sz="2000" dirty="0"/>
          </a:p>
          <a:p>
            <a:pPr marL="380972" indent="-380972">
              <a:spcBef>
                <a:spcPts val="800"/>
              </a:spcBef>
              <a:spcAft>
                <a:spcPts val="800"/>
              </a:spcAft>
              <a:buFont typeface="Arial"/>
              <a:buChar char="•"/>
            </a:pPr>
            <a:r>
              <a:rPr lang="ru-RU" sz="2000" b="1" dirty="0" smtClean="0"/>
              <a:t>27 </a:t>
            </a:r>
            <a:r>
              <a:rPr lang="ru-RU" sz="2000" b="1" dirty="0"/>
              <a:t>000+ </a:t>
            </a:r>
            <a:r>
              <a:rPr lang="ru-RU" sz="2000" dirty="0"/>
              <a:t>интернет-магазинов</a:t>
            </a:r>
          </a:p>
          <a:p>
            <a:pPr marL="380972" indent="-380972">
              <a:spcBef>
                <a:spcPts val="800"/>
              </a:spcBef>
              <a:spcAft>
                <a:spcPts val="800"/>
              </a:spcAft>
              <a:buFont typeface="Arial"/>
              <a:buChar char="•"/>
            </a:pPr>
            <a:r>
              <a:rPr lang="ru-RU" sz="2000" b="1" dirty="0" smtClean="0"/>
              <a:t>12 </a:t>
            </a:r>
            <a:r>
              <a:rPr lang="ru-RU" sz="2000" b="1" dirty="0"/>
              <a:t>000+ </a:t>
            </a:r>
            <a:r>
              <a:rPr lang="ru-RU" sz="2000" dirty="0"/>
              <a:t>партнеров</a:t>
            </a:r>
            <a:endParaRPr lang="en-US" sz="2000" dirty="0"/>
          </a:p>
          <a:p>
            <a:pPr marL="380972" indent="-380972">
              <a:spcBef>
                <a:spcPts val="800"/>
              </a:spcBef>
              <a:spcAft>
                <a:spcPts val="800"/>
              </a:spcAft>
              <a:buFont typeface="Arial"/>
              <a:buChar char="•"/>
            </a:pPr>
            <a:r>
              <a:rPr lang="ru-RU" sz="2000" b="1" dirty="0" smtClean="0"/>
              <a:t>2400</a:t>
            </a:r>
            <a:r>
              <a:rPr lang="en-US" sz="2000" b="1" dirty="0" smtClean="0"/>
              <a:t>+</a:t>
            </a:r>
            <a:r>
              <a:rPr lang="ru-RU" sz="2000" b="1" dirty="0" smtClean="0"/>
              <a:t> </a:t>
            </a:r>
            <a:r>
              <a:rPr lang="ru-RU" sz="2000" dirty="0"/>
              <a:t>веб-приложений для сайтов в </a:t>
            </a:r>
            <a:r>
              <a:rPr lang="ru-RU" sz="2000" dirty="0" err="1"/>
              <a:t>Маркетплейсе</a:t>
            </a:r>
            <a:endParaRPr lang="ru-RU" sz="2000" dirty="0"/>
          </a:p>
          <a:p>
            <a:pPr marL="380972" indent="-380972">
              <a:spcBef>
                <a:spcPts val="800"/>
              </a:spcBef>
              <a:spcAft>
                <a:spcPts val="800"/>
              </a:spcAft>
              <a:buFont typeface="Arial"/>
              <a:buChar char="•"/>
            </a:pPr>
            <a:r>
              <a:rPr lang="ru-RU" sz="2000" b="1" dirty="0" smtClean="0"/>
              <a:t>290+ </a:t>
            </a:r>
            <a:r>
              <a:rPr lang="ru-RU" sz="2000" dirty="0"/>
              <a:t>готовых интернет-магазинов в </a:t>
            </a:r>
            <a:r>
              <a:rPr lang="ru-RU" sz="2000" dirty="0" err="1"/>
              <a:t>Маркетплейсе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7643502" y="4171950"/>
            <a:ext cx="1416910" cy="692489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pPr algn="ctr"/>
            <a:r>
              <a:rPr lang="ru-RU" sz="2100" b="1" dirty="0" smtClean="0">
                <a:solidFill>
                  <a:schemeClr val="accent1">
                    <a:lumMod val="75000"/>
                  </a:schemeClr>
                </a:solidFill>
              </a:rPr>
              <a:t>63,16%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1С-Битрикс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11173737" y="3489848"/>
            <a:ext cx="460307" cy="0"/>
          </a:xfrm>
          <a:prstGeom prst="line">
            <a:avLst/>
          </a:prstGeom>
          <a:ln w="9525" cmpd="sng">
            <a:solidFill>
              <a:schemeClr val="accent1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751989" y="1015889"/>
            <a:ext cx="1264112" cy="353935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bg1">
                    <a:lumMod val="50000"/>
                  </a:schemeClr>
                </a:solidFill>
              </a:rPr>
              <a:t>Июнь 2015</a:t>
            </a:r>
            <a:endParaRPr lang="ru-RU" sz="15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541" y="1581150"/>
            <a:ext cx="2473859" cy="227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7788609" y="3638550"/>
            <a:ext cx="440991" cy="533401"/>
          </a:xfrm>
          <a:prstGeom prst="line">
            <a:avLst/>
          </a:prstGeom>
          <a:ln w="9525" cmpd="sng">
            <a:solidFill>
              <a:schemeClr val="accent1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95" name="Picture 3" descr="C:\Users\User\Desktop\box_cms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809750"/>
            <a:ext cx="1905000" cy="206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96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11"/>
          <p:cNvPicPr>
            <a:picLocks noChangeAspect="1"/>
          </p:cNvPicPr>
          <p:nvPr/>
        </p:nvPicPr>
        <p:blipFill rotWithShape="1">
          <a:blip r:embed="rId2"/>
          <a:srcRect l="16870" t="25444" r="21430" b="6079"/>
          <a:stretch/>
        </p:blipFill>
        <p:spPr>
          <a:xfrm>
            <a:off x="0" y="-76200"/>
            <a:ext cx="9144000" cy="547023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" y="2038350"/>
            <a:ext cx="8716793" cy="1295400"/>
          </a:xfrm>
          <a:prstGeom prst="rect">
            <a:avLst/>
          </a:prstGeom>
          <a:solidFill>
            <a:srgbClr val="F1F2F4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азвание 1"/>
          <p:cNvSpPr>
            <a:spLocks noGrp="1"/>
          </p:cNvSpPr>
          <p:nvPr>
            <p:ph type="title"/>
          </p:nvPr>
        </p:nvSpPr>
        <p:spPr>
          <a:xfrm>
            <a:off x="408712" y="2190750"/>
            <a:ext cx="8265367" cy="838418"/>
          </a:xfrm>
        </p:spPr>
        <p:txBody>
          <a:bodyPr>
            <a:noAutofit/>
          </a:bodyPr>
          <a:lstStyle/>
          <a:p>
            <a:pPr algn="ctr"/>
            <a:r>
              <a:rPr lang="ru-RU" dirty="0" smtClean="0"/>
              <a:t>Посмотрим на ингредиенты успеха от «1С-Битрикс»?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631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28601" y="-57150"/>
            <a:ext cx="7501505" cy="8268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latin typeface="Calibri" pitchFamily="34" charset="0"/>
                <a:cs typeface="Calibri" pitchFamily="34" charset="0"/>
              </a:rPr>
              <a:t>Мастер управления </a:t>
            </a:r>
            <a:r>
              <a:rPr lang="ru-RU" sz="3200" b="1" dirty="0" smtClean="0">
                <a:latin typeface="Calibri" pitchFamily="34" charset="0"/>
                <a:cs typeface="Calibri" pitchFamily="34" charset="0"/>
              </a:rPr>
              <a:t>магазином</a:t>
            </a:r>
            <a:endParaRPr lang="ru-RU" sz="3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1076" y="628650"/>
            <a:ext cx="465543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ru-RU" sz="1800" dirty="0" smtClean="0">
                <a:latin typeface="Calibri" panose="020F0502020204030204" pitchFamily="34" charset="0"/>
              </a:rPr>
              <a:t>Пошаговая </a:t>
            </a:r>
            <a:r>
              <a:rPr lang="ru-RU" sz="1800" dirty="0">
                <a:latin typeface="Calibri" panose="020F0502020204030204" pitchFamily="34" charset="0"/>
              </a:rPr>
              <a:t>инструкция по созданию, наполнению и продвижению </a:t>
            </a:r>
            <a:r>
              <a:rPr lang="ru-RU" sz="1800" dirty="0" smtClean="0">
                <a:latin typeface="Calibri" panose="020F0502020204030204" pitchFamily="34" charset="0"/>
              </a:rPr>
              <a:t>магазина</a:t>
            </a:r>
            <a:r>
              <a:rPr lang="en-US" sz="1800" dirty="0" smtClean="0">
                <a:latin typeface="Calibri" panose="020F0502020204030204" pitchFamily="34" charset="0"/>
              </a:rPr>
              <a:t>;</a:t>
            </a:r>
            <a:endParaRPr lang="ru-RU" sz="1800" dirty="0" smtClean="0">
              <a:latin typeface="Calibri" panose="020F050202020403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ru-RU" sz="1800" dirty="0">
                <a:latin typeface="Calibri" panose="020F0502020204030204" pitchFamily="34" charset="0"/>
              </a:rPr>
              <a:t>Визуализация функционала и структуры </a:t>
            </a:r>
            <a:r>
              <a:rPr lang="ru-RU" sz="1800" dirty="0" smtClean="0">
                <a:latin typeface="Calibri" panose="020F0502020204030204" pitchFamily="34" charset="0"/>
              </a:rPr>
              <a:t>интернет-магазина</a:t>
            </a:r>
            <a:r>
              <a:rPr lang="en-US" sz="1800" dirty="0" smtClean="0">
                <a:latin typeface="Calibri" panose="020F0502020204030204" pitchFamily="34" charset="0"/>
              </a:rPr>
              <a:t>;</a:t>
            </a:r>
            <a:endParaRPr lang="ru-RU" sz="1800" dirty="0">
              <a:latin typeface="Calibri" panose="020F050202020403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ru-RU" sz="1800" dirty="0" smtClean="0">
                <a:latin typeface="Calibri" panose="020F0502020204030204" pitchFamily="34" charset="0"/>
              </a:rPr>
              <a:t>Всегда актуальная документация и быстрый доступ к ней</a:t>
            </a:r>
            <a:r>
              <a:rPr lang="en-US" sz="1800" dirty="0" smtClean="0">
                <a:latin typeface="Calibri" panose="020F0502020204030204" pitchFamily="34" charset="0"/>
              </a:rPr>
              <a:t>;</a:t>
            </a:r>
            <a:endParaRPr lang="ru-RU" sz="1800" dirty="0" smtClean="0">
              <a:latin typeface="Calibri" panose="020F050202020403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ru-RU" sz="1800" dirty="0" smtClean="0">
                <a:latin typeface="Calibri" panose="020F0502020204030204" pitchFamily="34" charset="0"/>
              </a:rPr>
              <a:t>Видеоролики помогут </a:t>
            </a:r>
            <a:r>
              <a:rPr lang="ru-RU" sz="1800" dirty="0">
                <a:latin typeface="Calibri" panose="020F0502020204030204" pitchFamily="34" charset="0"/>
              </a:rPr>
              <a:t>справиться с каждым заданием очень </a:t>
            </a:r>
            <a:r>
              <a:rPr lang="ru-RU" sz="1800" dirty="0" smtClean="0">
                <a:latin typeface="Calibri" panose="020F0502020204030204" pitchFamily="34" charset="0"/>
              </a:rPr>
              <a:t>легко</a:t>
            </a:r>
            <a:r>
              <a:rPr lang="en-US" sz="1800" dirty="0" smtClean="0">
                <a:latin typeface="Calibri" panose="020F0502020204030204" pitchFamily="34" charset="0"/>
              </a:rPr>
              <a:t>;</a:t>
            </a:r>
            <a:endParaRPr lang="ru-RU" sz="1800" dirty="0" smtClean="0">
              <a:latin typeface="Calibri" panose="020F050202020403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ru-RU" sz="1800" dirty="0" smtClean="0">
                <a:latin typeface="Calibri" panose="020F0502020204030204" pitchFamily="34" charset="0"/>
              </a:rPr>
              <a:t>Быстрый </a:t>
            </a:r>
            <a:r>
              <a:rPr lang="ru-RU" sz="1800" dirty="0">
                <a:latin typeface="Calibri" panose="020F0502020204030204" pitchFamily="34" charset="0"/>
              </a:rPr>
              <a:t>запуск интернет-магазина без </a:t>
            </a:r>
            <a:r>
              <a:rPr lang="ru-RU" sz="1800" dirty="0" smtClean="0">
                <a:latin typeface="Calibri" panose="020F0502020204030204" pitchFamily="34" charset="0"/>
              </a:rPr>
              <a:t>ошибок</a:t>
            </a:r>
            <a:r>
              <a:rPr lang="en-US" sz="1800" dirty="0" smtClean="0">
                <a:latin typeface="Calibri" panose="020F0502020204030204" pitchFamily="34" charset="0"/>
              </a:rPr>
              <a:t>.</a:t>
            </a:r>
            <a:endParaRPr lang="ru-RU" sz="1800" dirty="0" smtClean="0">
              <a:latin typeface="Calibri" panose="020F0502020204030204" pitchFamily="34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3"/>
          <a:srcRect r="1164" b="-353"/>
          <a:stretch/>
        </p:blipFill>
        <p:spPr>
          <a:xfrm>
            <a:off x="5334000" y="873179"/>
            <a:ext cx="3581400" cy="4060771"/>
          </a:xfrm>
          <a:prstGeom prst="rect">
            <a:avLst/>
          </a:prstGeom>
          <a:ln>
            <a:solidFill>
              <a:srgbClr val="D9D9D9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408785" y="3985051"/>
            <a:ext cx="49252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Calibri" panose="020F0502020204030204" pitchFamily="34" charset="0"/>
              </a:rPr>
              <a:t>У Вас есть четкий </a:t>
            </a:r>
            <a:r>
              <a:rPr lang="ru-RU" sz="2000" b="1" dirty="0">
                <a:latin typeface="Calibri" panose="020F0502020204030204" pitchFamily="34" charset="0"/>
              </a:rPr>
              <a:t>план по созданию, наполнению и продвижению </a:t>
            </a:r>
            <a:r>
              <a:rPr lang="ru-RU" sz="2000" b="1" dirty="0" smtClean="0">
                <a:latin typeface="Calibri" panose="020F0502020204030204" pitchFamily="34" charset="0"/>
              </a:rPr>
              <a:t>интернет-магазина.</a:t>
            </a:r>
            <a:endParaRPr lang="ru-RU" sz="2000" b="1" dirty="0">
              <a:latin typeface="Calibri" panose="020F0502020204030204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324600" y="114301"/>
            <a:ext cx="2819400" cy="678638"/>
            <a:chOff x="6248400" y="142899"/>
            <a:chExt cx="2819400" cy="904851"/>
          </a:xfrm>
        </p:grpSpPr>
        <p:sp>
          <p:nvSpPr>
            <p:cNvPr id="10" name="Прямоугольник 9"/>
            <p:cNvSpPr/>
            <p:nvPr/>
          </p:nvSpPr>
          <p:spPr bwMode="auto">
            <a:xfrm>
              <a:off x="6248400" y="142899"/>
              <a:ext cx="2819400" cy="904851"/>
            </a:xfrm>
            <a:prstGeom prst="rect">
              <a:avLst/>
            </a:prstGeom>
            <a:solidFill>
              <a:srgbClr val="FFFFFF">
                <a:alpha val="76000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</a:endParaRPr>
            </a:p>
          </p:txBody>
        </p:sp>
        <p:pic>
          <p:nvPicPr>
            <p:cNvPr id="11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1613" y="193675"/>
              <a:ext cx="2287587" cy="777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760112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 bwMode="auto">
          <a:xfrm>
            <a:off x="3957" y="1750131"/>
            <a:ext cx="9140044" cy="1689263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Содержимое 1"/>
          <p:cNvSpPr>
            <a:spLocks noGrp="1"/>
          </p:cNvSpPr>
          <p:nvPr>
            <p:ph idx="1"/>
          </p:nvPr>
        </p:nvSpPr>
        <p:spPr>
          <a:xfrm>
            <a:off x="-152400" y="1733550"/>
            <a:ext cx="8991600" cy="971550"/>
          </a:xfrm>
        </p:spPr>
        <p:txBody>
          <a:bodyPr/>
          <a:lstStyle/>
          <a:p>
            <a:pPr marL="0" indent="0" algn="r">
              <a:buNone/>
            </a:pPr>
            <a:r>
              <a:rPr lang="ru-RU" sz="4800" dirty="0" smtClean="0">
                <a:latin typeface="Calibri" pitchFamily="34" charset="0"/>
                <a:cs typeface="Calibri" pitchFamily="34" charset="0"/>
              </a:rPr>
              <a:t>Внешний вид</a:t>
            </a:r>
          </a:p>
          <a:p>
            <a:pPr marL="0" indent="0" algn="r">
              <a:buNone/>
            </a:pPr>
            <a:r>
              <a:rPr lang="ru-RU" sz="4800" dirty="0" smtClean="0">
                <a:latin typeface="Calibri" pitchFamily="34" charset="0"/>
                <a:cs typeface="Calibri" pitchFamily="34" charset="0"/>
              </a:rPr>
              <a:t>Интернет-магазина из коробки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6248400" y="114301"/>
            <a:ext cx="2895600" cy="678638"/>
            <a:chOff x="6248400" y="142899"/>
            <a:chExt cx="2895600" cy="904851"/>
          </a:xfrm>
        </p:grpSpPr>
        <p:sp>
          <p:nvSpPr>
            <p:cNvPr id="18" name="Прямоугольник 17"/>
            <p:cNvSpPr/>
            <p:nvPr/>
          </p:nvSpPr>
          <p:spPr bwMode="auto">
            <a:xfrm>
              <a:off x="6248400" y="142899"/>
              <a:ext cx="2895600" cy="904851"/>
            </a:xfrm>
            <a:prstGeom prst="rect">
              <a:avLst/>
            </a:prstGeom>
            <a:solidFill>
              <a:srgbClr val="FFFFFF">
                <a:alpha val="76000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</a:endParaRPr>
            </a:p>
          </p:txBody>
        </p:sp>
        <p:pic>
          <p:nvPicPr>
            <p:cNvPr id="19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1613" y="193675"/>
              <a:ext cx="2287587" cy="777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2038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0600"/>
            <a:ext cx="9144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4400550"/>
            <a:ext cx="2287587" cy="58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3350"/>
            <a:ext cx="7543800" cy="4081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953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0600"/>
            <a:ext cx="9144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4400550"/>
            <a:ext cx="2287587" cy="58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009"/>
            <a:ext cx="7696200" cy="4283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91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59315</TotalTime>
  <Words>574</Words>
  <Application>Microsoft Office PowerPoint</Application>
  <PresentationFormat>Экран (16:9)</PresentationFormat>
  <Paragraphs>147</Paragraphs>
  <Slides>31</Slides>
  <Notes>19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Default Design</vt:lpstr>
      <vt:lpstr>Презентация PowerPoint</vt:lpstr>
      <vt:lpstr>Презентация PowerPoint</vt:lpstr>
      <vt:lpstr>Презентация PowerPoint</vt:lpstr>
      <vt:lpstr>Презентация PowerPoint</vt:lpstr>
      <vt:lpstr>Посмотрим на ингредиенты успеха от «1С-Битрикс»?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Bitrix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Битрикс: Управление сайтом</dc:title>
  <dc:creator>Natalia Grikhina</dc:creator>
  <cp:lastModifiedBy>Олег</cp:lastModifiedBy>
  <cp:revision>1555</cp:revision>
  <dcterms:created xsi:type="dcterms:W3CDTF">2004-09-13T11:38:15Z</dcterms:created>
  <dcterms:modified xsi:type="dcterms:W3CDTF">2016-02-24T13:21:35Z</dcterms:modified>
</cp:coreProperties>
</file>