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3"/>
  </p:notesMasterIdLst>
  <p:sldIdLst>
    <p:sldId id="256" r:id="rId2"/>
    <p:sldId id="293" r:id="rId3"/>
    <p:sldId id="276" r:id="rId4"/>
    <p:sldId id="257" r:id="rId5"/>
    <p:sldId id="275" r:id="rId6"/>
    <p:sldId id="277" r:id="rId7"/>
    <p:sldId id="278" r:id="rId8"/>
    <p:sldId id="279" r:id="rId9"/>
    <p:sldId id="280" r:id="rId10"/>
    <p:sldId id="281" r:id="rId11"/>
    <p:sldId id="292" r:id="rId12"/>
    <p:sldId id="283" r:id="rId13"/>
    <p:sldId id="284" r:id="rId14"/>
    <p:sldId id="285" r:id="rId15"/>
    <p:sldId id="286" r:id="rId16"/>
    <p:sldId id="287" r:id="rId17"/>
    <p:sldId id="288" r:id="rId18"/>
    <p:sldId id="289" r:id="rId19"/>
    <p:sldId id="290" r:id="rId20"/>
    <p:sldId id="291" r:id="rId21"/>
    <p:sldId id="274" r:id="rId22"/>
  </p:sldIdLst>
  <p:sldSz cx="10080625" cy="7559675"/>
  <p:notesSz cx="7559675" cy="10691813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0E0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496" autoAdjust="0"/>
  </p:normalViewPr>
  <p:slideViewPr>
    <p:cSldViewPr>
      <p:cViewPr>
        <p:scale>
          <a:sx n="70" d="100"/>
          <a:sy n="70" d="100"/>
        </p:scale>
        <p:origin x="-624" y="21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0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1937" cy="400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5200" cy="480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altLang="ru-RU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8188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1pPr>
          </a:lstStyle>
          <a:p>
            <a:endParaRPr lang="ru-RU" altLang="ru-RU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8187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1pPr>
          </a:lstStyle>
          <a:p>
            <a:endParaRPr lang="ru-RU" altLang="ru-RU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8188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1pPr>
          </a:lstStyle>
          <a:p>
            <a:endParaRPr lang="ru-RU" altLang="ru-RU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8187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1pPr>
          </a:lstStyle>
          <a:p>
            <a:fld id="{3D11F5B8-636E-4A87-BF7D-A7BD207EB91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675851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9266181-B650-4172-BB4D-97CE38E8B302}" type="slidenum">
              <a:rPr lang="ru-RU" altLang="ru-RU"/>
              <a:pPr/>
              <a:t>1</a:t>
            </a:fld>
            <a:endParaRPr lang="ru-RU" altLang="ru-RU"/>
          </a:p>
        </p:txBody>
      </p:sp>
      <p:sp>
        <p:nvSpPr>
          <p:cNvPr id="143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FC29B79-D19B-402C-835D-455199FFB9EB}" type="slidenum">
              <a:rPr lang="ru-RU" altLang="ru-RU"/>
              <a:pPr/>
              <a:t>10</a:t>
            </a:fld>
            <a:endParaRPr lang="ru-RU" altLang="ru-RU"/>
          </a:p>
        </p:txBody>
      </p:sp>
      <p:sp>
        <p:nvSpPr>
          <p:cNvPr id="153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FC29B79-D19B-402C-835D-455199FFB9EB}" type="slidenum">
              <a:rPr lang="ru-RU" altLang="ru-RU"/>
              <a:pPr/>
              <a:t>11</a:t>
            </a:fld>
            <a:endParaRPr lang="ru-RU" altLang="ru-RU"/>
          </a:p>
        </p:txBody>
      </p:sp>
      <p:sp>
        <p:nvSpPr>
          <p:cNvPr id="153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FC29B79-D19B-402C-835D-455199FFB9EB}" type="slidenum">
              <a:rPr lang="ru-RU" altLang="ru-RU"/>
              <a:pPr/>
              <a:t>12</a:t>
            </a:fld>
            <a:endParaRPr lang="ru-RU" altLang="ru-RU"/>
          </a:p>
        </p:txBody>
      </p:sp>
      <p:sp>
        <p:nvSpPr>
          <p:cNvPr id="153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FC29B79-D19B-402C-835D-455199FFB9EB}" type="slidenum">
              <a:rPr lang="ru-RU" altLang="ru-RU"/>
              <a:pPr/>
              <a:t>13</a:t>
            </a:fld>
            <a:endParaRPr lang="ru-RU" altLang="ru-RU"/>
          </a:p>
        </p:txBody>
      </p:sp>
      <p:sp>
        <p:nvSpPr>
          <p:cNvPr id="153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FC29B79-D19B-402C-835D-455199FFB9EB}" type="slidenum">
              <a:rPr lang="ru-RU" altLang="ru-RU"/>
              <a:pPr/>
              <a:t>14</a:t>
            </a:fld>
            <a:endParaRPr lang="ru-RU" altLang="ru-RU"/>
          </a:p>
        </p:txBody>
      </p:sp>
      <p:sp>
        <p:nvSpPr>
          <p:cNvPr id="153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FC29B79-D19B-402C-835D-455199FFB9EB}" type="slidenum">
              <a:rPr lang="ru-RU" altLang="ru-RU"/>
              <a:pPr/>
              <a:t>15</a:t>
            </a:fld>
            <a:endParaRPr lang="ru-RU" altLang="ru-RU"/>
          </a:p>
        </p:txBody>
      </p:sp>
      <p:sp>
        <p:nvSpPr>
          <p:cNvPr id="153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FC29B79-D19B-402C-835D-455199FFB9EB}" type="slidenum">
              <a:rPr lang="ru-RU" altLang="ru-RU"/>
              <a:pPr/>
              <a:t>16</a:t>
            </a:fld>
            <a:endParaRPr lang="ru-RU" altLang="ru-RU"/>
          </a:p>
        </p:txBody>
      </p:sp>
      <p:sp>
        <p:nvSpPr>
          <p:cNvPr id="153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FC29B79-D19B-402C-835D-455199FFB9EB}" type="slidenum">
              <a:rPr lang="ru-RU" altLang="ru-RU"/>
              <a:pPr/>
              <a:t>17</a:t>
            </a:fld>
            <a:endParaRPr lang="ru-RU" altLang="ru-RU"/>
          </a:p>
        </p:txBody>
      </p:sp>
      <p:sp>
        <p:nvSpPr>
          <p:cNvPr id="153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FC29B79-D19B-402C-835D-455199FFB9EB}" type="slidenum">
              <a:rPr lang="ru-RU" altLang="ru-RU"/>
              <a:pPr/>
              <a:t>18</a:t>
            </a:fld>
            <a:endParaRPr lang="ru-RU" altLang="ru-RU"/>
          </a:p>
        </p:txBody>
      </p:sp>
      <p:sp>
        <p:nvSpPr>
          <p:cNvPr id="153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72466DF-2852-46DC-A919-A839AF02FB78}" type="slidenum">
              <a:rPr lang="ru-RU" altLang="ru-RU"/>
              <a:pPr/>
              <a:t>19</a:t>
            </a:fld>
            <a:endParaRPr lang="ru-RU" altLang="ru-RU"/>
          </a:p>
        </p:txBody>
      </p:sp>
      <p:sp>
        <p:nvSpPr>
          <p:cNvPr id="245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FC29B79-D19B-402C-835D-455199FFB9EB}" type="slidenum">
              <a:rPr lang="ru-RU" altLang="ru-RU"/>
              <a:pPr/>
              <a:t>2</a:t>
            </a:fld>
            <a:endParaRPr lang="ru-RU" altLang="ru-RU"/>
          </a:p>
        </p:txBody>
      </p:sp>
      <p:sp>
        <p:nvSpPr>
          <p:cNvPr id="153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FC29B79-D19B-402C-835D-455199FFB9EB}" type="slidenum">
              <a:rPr lang="ru-RU" altLang="ru-RU"/>
              <a:pPr/>
              <a:t>20</a:t>
            </a:fld>
            <a:endParaRPr lang="ru-RU" altLang="ru-RU"/>
          </a:p>
        </p:txBody>
      </p:sp>
      <p:sp>
        <p:nvSpPr>
          <p:cNvPr id="153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9266181-B650-4172-BB4D-97CE38E8B302}" type="slidenum">
              <a:rPr lang="ru-RU" altLang="ru-RU"/>
              <a:pPr/>
              <a:t>21</a:t>
            </a:fld>
            <a:endParaRPr lang="ru-RU" altLang="ru-RU"/>
          </a:p>
        </p:txBody>
      </p:sp>
      <p:sp>
        <p:nvSpPr>
          <p:cNvPr id="143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FC29B79-D19B-402C-835D-455199FFB9EB}" type="slidenum">
              <a:rPr lang="ru-RU" altLang="ru-RU"/>
              <a:pPr/>
              <a:t>3</a:t>
            </a:fld>
            <a:endParaRPr lang="ru-RU" altLang="ru-RU"/>
          </a:p>
        </p:txBody>
      </p:sp>
      <p:sp>
        <p:nvSpPr>
          <p:cNvPr id="153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FC29B79-D19B-402C-835D-455199FFB9EB}" type="slidenum">
              <a:rPr lang="ru-RU" altLang="ru-RU"/>
              <a:pPr/>
              <a:t>4</a:t>
            </a:fld>
            <a:endParaRPr lang="ru-RU" altLang="ru-RU"/>
          </a:p>
        </p:txBody>
      </p:sp>
      <p:sp>
        <p:nvSpPr>
          <p:cNvPr id="153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FC29B79-D19B-402C-835D-455199FFB9EB}" type="slidenum">
              <a:rPr lang="ru-RU" altLang="ru-RU"/>
              <a:pPr/>
              <a:t>5</a:t>
            </a:fld>
            <a:endParaRPr lang="ru-RU" altLang="ru-RU"/>
          </a:p>
        </p:txBody>
      </p:sp>
      <p:sp>
        <p:nvSpPr>
          <p:cNvPr id="153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FC29B79-D19B-402C-835D-455199FFB9EB}" type="slidenum">
              <a:rPr lang="ru-RU" altLang="ru-RU"/>
              <a:pPr/>
              <a:t>6</a:t>
            </a:fld>
            <a:endParaRPr lang="ru-RU" altLang="ru-RU"/>
          </a:p>
        </p:txBody>
      </p:sp>
      <p:sp>
        <p:nvSpPr>
          <p:cNvPr id="153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FC29B79-D19B-402C-835D-455199FFB9EB}" type="slidenum">
              <a:rPr lang="ru-RU" altLang="ru-RU"/>
              <a:pPr/>
              <a:t>7</a:t>
            </a:fld>
            <a:endParaRPr lang="ru-RU" altLang="ru-RU"/>
          </a:p>
        </p:txBody>
      </p:sp>
      <p:sp>
        <p:nvSpPr>
          <p:cNvPr id="153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FC29B79-D19B-402C-835D-455199FFB9EB}" type="slidenum">
              <a:rPr lang="ru-RU" altLang="ru-RU"/>
              <a:pPr/>
              <a:t>8</a:t>
            </a:fld>
            <a:endParaRPr lang="ru-RU" altLang="ru-RU"/>
          </a:p>
        </p:txBody>
      </p:sp>
      <p:sp>
        <p:nvSpPr>
          <p:cNvPr id="153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FC29B79-D19B-402C-835D-455199FFB9EB}" type="slidenum">
              <a:rPr lang="ru-RU" altLang="ru-RU"/>
              <a:pPr/>
              <a:t>9</a:t>
            </a:fld>
            <a:endParaRPr lang="ru-RU" altLang="ru-RU"/>
          </a:p>
        </p:txBody>
      </p:sp>
      <p:sp>
        <p:nvSpPr>
          <p:cNvPr id="153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BA9CC4F-94C3-4CAA-BB63-D2B3FC6D863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14383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6AE0F9C-7D54-4058-A399-6D7400DC9F0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68574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4088" y="301625"/>
            <a:ext cx="2266950" cy="64531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48450" cy="64531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674A0F1-1680-4BC2-9DDA-7DB322877DF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70164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67800" cy="12588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>
          <a:xfrm>
            <a:off x="503238" y="6886575"/>
            <a:ext cx="2344737" cy="517525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3192463" cy="517525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>
          <a:xfrm>
            <a:off x="7227888" y="6886575"/>
            <a:ext cx="2344737" cy="517525"/>
          </a:xfrm>
        </p:spPr>
        <p:txBody>
          <a:bodyPr/>
          <a:lstStyle>
            <a:lvl1pPr>
              <a:defRPr/>
            </a:lvl1pPr>
          </a:lstStyle>
          <a:p>
            <a:fld id="{9C55A18E-BCAE-44FC-B7E5-F87D0641E2C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12647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1F22824-4C2A-4192-8177-86EBB69139B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45564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1ED20A9-1DAF-4D4B-8A35-BF3B8AAD7D3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3162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986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7700" cy="4986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D571513-6B33-4BF9-BA2C-940AF7D4354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444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FE1FDD1-0007-4D58-B317-F256B714CAB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31128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86DE0AE-539A-408D-91BA-3A19F320EFE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98186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80D9541-7DFC-430B-BC6A-168D65FB9A5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18628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AC0F4D9-3DBB-4DD9-A78C-76B513DD62E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28548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8886E0B-F007-4DB1-A276-E3E8F6461E2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54512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7800" cy="125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7800" cy="498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47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endParaRPr lang="ru-RU" altLang="ru-RU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924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447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fld id="{603E99F6-CF3C-4352-BBB9-34E944CDD37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ct val="0"/>
        </a:spcBef>
        <a:spcAft>
          <a:spcPts val="1413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20.jpeg"/><Relationship Id="rId7" Type="http://schemas.openxmlformats.org/officeDocument/2006/relationships/image" Target="../media/image14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24.png"/><Relationship Id="rId5" Type="http://schemas.openxmlformats.org/officeDocument/2006/relationships/image" Target="../media/image4.png"/><Relationship Id="rId10" Type="http://schemas.openxmlformats.org/officeDocument/2006/relationships/image" Target="../media/image23.png"/><Relationship Id="rId4" Type="http://schemas.openxmlformats.org/officeDocument/2006/relationships/image" Target="../media/image3.png"/><Relationship Id="rId9" Type="http://schemas.openxmlformats.org/officeDocument/2006/relationships/image" Target="../media/image22.png"/><Relationship Id="rId1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8.jpe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33.png"/><Relationship Id="rId5" Type="http://schemas.openxmlformats.org/officeDocument/2006/relationships/image" Target="../media/image4.png"/><Relationship Id="rId10" Type="http://schemas.openxmlformats.org/officeDocument/2006/relationships/image" Target="../media/image32.png"/><Relationship Id="rId4" Type="http://schemas.openxmlformats.org/officeDocument/2006/relationships/image" Target="../media/image3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6.png"/><Relationship Id="rId10" Type="http://schemas.openxmlformats.org/officeDocument/2006/relationships/image" Target="../media/image39.png"/><Relationship Id="rId4" Type="http://schemas.openxmlformats.org/officeDocument/2006/relationships/image" Target="../media/image4.png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0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44.png"/><Relationship Id="rId4" Type="http://schemas.openxmlformats.org/officeDocument/2006/relationships/image" Target="../media/image3.png"/><Relationship Id="rId9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5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48.png"/><Relationship Id="rId4" Type="http://schemas.openxmlformats.org/officeDocument/2006/relationships/image" Target="../media/image3.png"/><Relationship Id="rId9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6.png"/><Relationship Id="rId10" Type="http://schemas.openxmlformats.org/officeDocument/2006/relationships/image" Target="../media/image52.png"/><Relationship Id="rId4" Type="http://schemas.openxmlformats.org/officeDocument/2006/relationships/image" Target="../media/image4.png"/><Relationship Id="rId9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18" Type="http://schemas.openxmlformats.org/officeDocument/2006/relationships/image" Target="../media/image66.png"/><Relationship Id="rId26" Type="http://schemas.openxmlformats.org/officeDocument/2006/relationships/image" Target="../media/image74.png"/><Relationship Id="rId3" Type="http://schemas.openxmlformats.org/officeDocument/2006/relationships/image" Target="../media/image54.png"/><Relationship Id="rId21" Type="http://schemas.openxmlformats.org/officeDocument/2006/relationships/image" Target="../media/image69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5" Type="http://schemas.openxmlformats.org/officeDocument/2006/relationships/image" Target="../media/image73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64.png"/><Relationship Id="rId20" Type="http://schemas.openxmlformats.org/officeDocument/2006/relationships/image" Target="../media/image68.png"/><Relationship Id="rId29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59.png"/><Relationship Id="rId24" Type="http://schemas.openxmlformats.org/officeDocument/2006/relationships/image" Target="../media/image72.png"/><Relationship Id="rId5" Type="http://schemas.openxmlformats.org/officeDocument/2006/relationships/image" Target="../media/image4.png"/><Relationship Id="rId15" Type="http://schemas.openxmlformats.org/officeDocument/2006/relationships/image" Target="../media/image63.png"/><Relationship Id="rId23" Type="http://schemas.openxmlformats.org/officeDocument/2006/relationships/image" Target="../media/image71.png"/><Relationship Id="rId28" Type="http://schemas.openxmlformats.org/officeDocument/2006/relationships/image" Target="../media/image76.png"/><Relationship Id="rId10" Type="http://schemas.openxmlformats.org/officeDocument/2006/relationships/image" Target="../media/image58.png"/><Relationship Id="rId19" Type="http://schemas.openxmlformats.org/officeDocument/2006/relationships/image" Target="../media/image67.png"/><Relationship Id="rId4" Type="http://schemas.openxmlformats.org/officeDocument/2006/relationships/image" Target="../media/image3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Relationship Id="rId22" Type="http://schemas.openxmlformats.org/officeDocument/2006/relationships/image" Target="../media/image70.png"/><Relationship Id="rId27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431800" y="1368425"/>
            <a:ext cx="8064500" cy="147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r" hangingPunct="1">
              <a:lnSpc>
                <a:spcPct val="110000"/>
              </a:lnSpc>
              <a:buClrTx/>
              <a:buFontTx/>
              <a:buNone/>
            </a:pPr>
            <a:r>
              <a:rPr lang="ru-RU" altLang="ru-RU" sz="4000" b="1">
                <a:latin typeface="Trebuchet MS" pitchFamily="32" charset="0"/>
              </a:rPr>
              <a:t>Умный Интернет-магазин — максимальная эффективность</a:t>
            </a:r>
          </a:p>
        </p:txBody>
      </p:sp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1871663" y="4379913"/>
            <a:ext cx="5430837" cy="1163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r" hangingPunct="1">
              <a:lnSpc>
                <a:spcPct val="110000"/>
              </a:lnSpc>
              <a:buClrTx/>
              <a:buFontTx/>
              <a:buNone/>
            </a:pPr>
            <a:r>
              <a:rPr lang="ru-RU" altLang="ru-RU" sz="4400">
                <a:latin typeface="Trebuchet MS" pitchFamily="32" charset="0"/>
              </a:rPr>
              <a:t>Фомичев Андрей</a:t>
            </a:r>
          </a:p>
          <a:p>
            <a:pPr algn="r" hangingPunct="1">
              <a:lnSpc>
                <a:spcPct val="110000"/>
              </a:lnSpc>
              <a:buClrTx/>
              <a:buFontTx/>
              <a:buNone/>
            </a:pPr>
            <a:r>
              <a:rPr lang="ru-RU" altLang="ru-RU" sz="2000">
                <a:latin typeface="Trebuchet MS" pitchFamily="32" charset="0"/>
              </a:rPr>
              <a:t>IT-Улей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263" y="3168650"/>
            <a:ext cx="2438400" cy="240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79038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150813"/>
            <a:ext cx="1304925" cy="128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539750" y="1588"/>
            <a:ext cx="7488238" cy="136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hangingPunct="1">
              <a:lnSpc>
                <a:spcPct val="110000"/>
              </a:lnSpc>
              <a:buClrTx/>
              <a:buFontTx/>
              <a:buNone/>
            </a:pPr>
            <a:r>
              <a:rPr lang="ru-RU" altLang="ru-RU" sz="4000" b="1">
                <a:solidFill>
                  <a:srgbClr val="FFFFFF"/>
                </a:solidFill>
                <a:latin typeface="Trebuchet MS" pitchFamily="32" charset="0"/>
              </a:rPr>
              <a:t>РАЗБОР ОШИБОК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7991475" y="863600"/>
            <a:ext cx="10795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r" hangingPunct="1">
              <a:lnSpc>
                <a:spcPct val="110000"/>
              </a:lnSpc>
              <a:buClrTx/>
              <a:buFontTx/>
              <a:buNone/>
            </a:pPr>
            <a:r>
              <a:rPr lang="ru-RU" altLang="ru-RU" b="1">
                <a:latin typeface="Roboto Condensed" charset="0"/>
              </a:rPr>
              <a:t>IT-УЛЕЙ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1007864" y="1944688"/>
            <a:ext cx="8567936" cy="61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342900" indent="-339725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hangingPunct="1">
              <a:lnSpc>
                <a:spcPct val="100000"/>
              </a:lnSpc>
              <a:spcBef>
                <a:spcPts val="638"/>
              </a:spcBef>
              <a:spcAft>
                <a:spcPts val="1425"/>
              </a:spcAft>
              <a:buClrTx/>
              <a:buFontTx/>
              <a:buNone/>
            </a:pPr>
            <a:r>
              <a:rPr lang="ru-RU" altLang="ru-RU" sz="2800" b="1" dirty="0" smtClean="0">
                <a:latin typeface="Trebuchet MS" pitchFamily="32" charset="0"/>
              </a:rPr>
              <a:t>Оформление </a:t>
            </a:r>
            <a:r>
              <a:rPr lang="ru-RU" altLang="ru-RU" sz="2800" b="1" dirty="0">
                <a:latin typeface="Trebuchet MS" pitchFamily="32" charset="0"/>
              </a:rPr>
              <a:t>заказа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799206" y="2843733"/>
            <a:ext cx="9002019" cy="4306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342900" indent="-339725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lvl="0" indent="-3429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Blip>
                <a:blip r:embed="rId5"/>
              </a:buBlip>
            </a:pPr>
            <a:r>
              <a:rPr lang="ru-RU" sz="2600" dirty="0">
                <a:latin typeface="Trebuchet MS" panose="020B0603020202020204" pitchFamily="34" charset="0"/>
                <a:ea typeface="Times New Roman"/>
                <a:cs typeface="Times New Roman"/>
              </a:rPr>
              <a:t>Обязательная регистрация;</a:t>
            </a:r>
          </a:p>
          <a:p>
            <a:pPr lvl="0" indent="-3429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Blip>
                <a:blip r:embed="rId5"/>
              </a:buBlip>
            </a:pPr>
            <a:r>
              <a:rPr lang="ru-RU" sz="2600" dirty="0">
                <a:latin typeface="Trebuchet MS" panose="020B0603020202020204" pitchFamily="34" charset="0"/>
                <a:ea typeface="Times New Roman"/>
                <a:cs typeface="Times New Roman"/>
              </a:rPr>
              <a:t>Много шагов в регистрации заказа;</a:t>
            </a:r>
          </a:p>
          <a:p>
            <a:pPr lvl="0" indent="-3429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Blip>
                <a:blip r:embed="rId5"/>
              </a:buBlip>
            </a:pPr>
            <a:r>
              <a:rPr lang="ru-RU" sz="2600" dirty="0">
                <a:latin typeface="Trebuchet MS" panose="020B0603020202020204" pitchFamily="34" charset="0"/>
                <a:ea typeface="Times New Roman"/>
                <a:cs typeface="Times New Roman"/>
              </a:rPr>
              <a:t>Много полей заказа;</a:t>
            </a:r>
          </a:p>
          <a:p>
            <a:pPr lvl="0" indent="-3429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Blip>
                <a:blip r:embed="rId5"/>
              </a:buBlip>
            </a:pPr>
            <a:r>
              <a:rPr lang="ru-RU" sz="2600" dirty="0">
                <a:latin typeface="Trebuchet MS" panose="020B0603020202020204" pitchFamily="34" charset="0"/>
                <a:ea typeface="Times New Roman"/>
                <a:cs typeface="Times New Roman"/>
              </a:rPr>
              <a:t>Нет быстрого </a:t>
            </a:r>
            <a:r>
              <a:rPr lang="ru-RU" sz="2600" dirty="0" smtClean="0">
                <a:latin typeface="Trebuchet MS" panose="020B0603020202020204" pitchFamily="34" charset="0"/>
                <a:ea typeface="Times New Roman"/>
                <a:cs typeface="Times New Roman"/>
              </a:rPr>
              <a:t>заказа;</a:t>
            </a:r>
            <a:endParaRPr lang="en-US" sz="2600" dirty="0" smtClean="0">
              <a:latin typeface="Trebuchet MS" panose="020B0603020202020204" pitchFamily="34" charset="0"/>
              <a:ea typeface="Times New Roman"/>
              <a:cs typeface="Times New Roman"/>
            </a:endParaRPr>
          </a:p>
          <a:p>
            <a:pPr lvl="0" indent="-3429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Blip>
                <a:blip r:embed="rId5"/>
              </a:buBlip>
            </a:pPr>
            <a:r>
              <a:rPr lang="ru-RU" sz="2600" dirty="0">
                <a:latin typeface="Trebuchet MS" panose="020B0603020202020204" pitchFamily="34" charset="0"/>
                <a:ea typeface="Times New Roman"/>
                <a:cs typeface="Times New Roman"/>
              </a:rPr>
              <a:t>Мало вариантов </a:t>
            </a:r>
            <a:r>
              <a:rPr lang="ru-RU" sz="2600" dirty="0" smtClean="0">
                <a:latin typeface="Trebuchet MS" panose="020B0603020202020204" pitchFamily="34" charset="0"/>
                <a:ea typeface="Times New Roman"/>
                <a:cs typeface="Times New Roman"/>
              </a:rPr>
              <a:t>оплаты / доставки, нет информации </a:t>
            </a:r>
            <a:r>
              <a:rPr lang="ru-RU" sz="2600" dirty="0">
                <a:latin typeface="Trebuchet MS" panose="020B0603020202020204" pitchFamily="34" charset="0"/>
                <a:ea typeface="Times New Roman"/>
                <a:cs typeface="Times New Roman"/>
              </a:rPr>
              <a:t>о сроках и стоимости доставки;</a:t>
            </a:r>
          </a:p>
          <a:p>
            <a:pPr lvl="0" indent="-3429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Blip>
                <a:blip r:embed="rId5"/>
              </a:buBlip>
            </a:pPr>
            <a:r>
              <a:rPr lang="ru-RU" sz="2600" dirty="0">
                <a:latin typeface="Trebuchet MS" panose="020B0603020202020204" pitchFamily="34" charset="0"/>
                <a:ea typeface="Times New Roman"/>
                <a:cs typeface="Times New Roman"/>
              </a:rPr>
              <a:t>Нет онлайн-консультанта</a:t>
            </a:r>
          </a:p>
          <a:p>
            <a:pPr lvl="0" indent="-3429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Blip>
                <a:blip r:embed="rId5"/>
              </a:buBlip>
            </a:pPr>
            <a:endParaRPr lang="ru-RU" sz="2600" dirty="0">
              <a:latin typeface="Trebuchet MS" panose="020B0603020202020204" pitchFamily="34" charset="0"/>
              <a:ea typeface="Times New Roman"/>
              <a:cs typeface="Times New Roman"/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998663"/>
            <a:ext cx="360363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6" name="Picture 2" descr="D:\IT-Улей\Проекты\it-hive.ru\apps4bitrix\ithive.musicshop\подготовка к семинару\Оформление заказа - bebecatalog_ru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84" y="-476250"/>
            <a:ext cx="9525000" cy="971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 bwMode="auto">
          <a:xfrm>
            <a:off x="719931" y="2359025"/>
            <a:ext cx="6480621" cy="2356916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719931" y="4793649"/>
            <a:ext cx="6480621" cy="1866508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  <p:pic>
        <p:nvPicPr>
          <p:cNvPr id="1027" name="Picture 3" descr="D:\IT-Улей\Проекты\it-hive.ru\apps4bitrix\ithive.musicshop\подготовка к семинару\Оформление заказа - brunomoretti_ru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40" y="-2227885"/>
            <a:ext cx="9525000" cy="1414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43380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5.44625E-7 -2.6223E-6 L 5.44625E-7 -0.37896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9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  <p:bldP spid="2" grpId="0" animBg="1"/>
      <p:bldP spid="2" grpId="1" animBg="1"/>
      <p:bldP spid="12" grpId="0" animBg="1"/>
      <p:bldP spid="1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565" y="3563813"/>
            <a:ext cx="3586311" cy="40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79038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150813"/>
            <a:ext cx="1304925" cy="128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539750" y="1588"/>
            <a:ext cx="7488238" cy="136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hangingPunct="1">
              <a:lnSpc>
                <a:spcPct val="110000"/>
              </a:lnSpc>
              <a:buClrTx/>
              <a:buFontTx/>
              <a:buNone/>
            </a:pPr>
            <a:r>
              <a:rPr lang="ru-RU" altLang="ru-RU" sz="4000" b="1">
                <a:solidFill>
                  <a:srgbClr val="FFFFFF"/>
                </a:solidFill>
                <a:latin typeface="Trebuchet MS" pitchFamily="32" charset="0"/>
              </a:rPr>
              <a:t>РАЗБОР ОШИБОК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7991475" y="863600"/>
            <a:ext cx="10795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r" hangingPunct="1">
              <a:lnSpc>
                <a:spcPct val="110000"/>
              </a:lnSpc>
              <a:buClrTx/>
              <a:buFontTx/>
              <a:buNone/>
            </a:pPr>
            <a:r>
              <a:rPr lang="ru-RU" altLang="ru-RU" b="1">
                <a:latin typeface="Roboto Condensed" charset="0"/>
              </a:rPr>
              <a:t>IT-УЛЕЙ</a:t>
            </a:r>
          </a:p>
        </p:txBody>
      </p:sp>
      <p:sp>
        <p:nvSpPr>
          <p:cNvPr id="10" name="Text Box 1"/>
          <p:cNvSpPr txBox="1">
            <a:spLocks noChangeArrowheads="1"/>
          </p:cNvSpPr>
          <p:nvPr/>
        </p:nvSpPr>
        <p:spPr bwMode="auto">
          <a:xfrm>
            <a:off x="542879" y="1619597"/>
            <a:ext cx="7488237" cy="254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hangingPunct="1">
              <a:lnSpc>
                <a:spcPct val="110000"/>
              </a:lnSpc>
              <a:buClrTx/>
              <a:buFontTx/>
              <a:buNone/>
            </a:pPr>
            <a:r>
              <a:rPr lang="ru-RU" altLang="ru-RU" sz="4400" b="1" dirty="0">
                <a:latin typeface="Trebuchet MS" pitchFamily="32" charset="0"/>
              </a:rPr>
              <a:t>Как </a:t>
            </a:r>
            <a:r>
              <a:rPr lang="ru-RU" altLang="ru-RU" sz="4400" b="1" dirty="0" smtClean="0">
                <a:latin typeface="Trebuchet MS" pitchFamily="32" charset="0"/>
              </a:rPr>
              <a:t>не допустить таких ошибок и сохранить бюджет на развитие?</a:t>
            </a:r>
            <a:endParaRPr lang="ru-RU" altLang="ru-RU" sz="4400" b="1" dirty="0">
              <a:latin typeface="Trebuchet MS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3062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79038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150813"/>
            <a:ext cx="1304925" cy="128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539750" y="1588"/>
            <a:ext cx="7488238" cy="136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hangingPunct="1">
              <a:lnSpc>
                <a:spcPct val="110000"/>
              </a:lnSpc>
              <a:buClrTx/>
              <a:buFontTx/>
              <a:buNone/>
            </a:pPr>
            <a:r>
              <a:rPr lang="ru-RU" altLang="ru-RU" sz="4000" b="1" dirty="0" smtClean="0">
                <a:solidFill>
                  <a:srgbClr val="FFFFFF"/>
                </a:solidFill>
                <a:latin typeface="Trebuchet MS" pitchFamily="32" charset="0"/>
              </a:rPr>
              <a:t>НАБЛЮДЕНИЯ</a:t>
            </a:r>
            <a:endParaRPr lang="ru-RU" altLang="ru-RU" sz="4000" b="1" dirty="0">
              <a:solidFill>
                <a:srgbClr val="FFFFFF"/>
              </a:solidFill>
              <a:latin typeface="Trebuchet MS" pitchFamily="32" charset="0"/>
            </a:endParaRP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7991475" y="863600"/>
            <a:ext cx="10795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r" hangingPunct="1">
              <a:lnSpc>
                <a:spcPct val="110000"/>
              </a:lnSpc>
              <a:buClrTx/>
              <a:buFontTx/>
              <a:buNone/>
            </a:pPr>
            <a:r>
              <a:rPr lang="ru-RU" altLang="ru-RU" b="1">
                <a:latin typeface="Roboto Condensed" charset="0"/>
              </a:rPr>
              <a:t>IT-УЛЕЙ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1007864" y="1944688"/>
            <a:ext cx="8567936" cy="61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342900" indent="-339725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hangingPunct="1">
              <a:lnSpc>
                <a:spcPct val="100000"/>
              </a:lnSpc>
              <a:spcBef>
                <a:spcPts val="638"/>
              </a:spcBef>
              <a:spcAft>
                <a:spcPts val="1425"/>
              </a:spcAft>
              <a:buClrTx/>
              <a:buFontTx/>
              <a:buNone/>
            </a:pPr>
            <a:r>
              <a:rPr lang="ru-RU" altLang="ru-RU" sz="2800" b="1" dirty="0">
                <a:latin typeface="Trebuchet MS" pitchFamily="32" charset="0"/>
              </a:rPr>
              <a:t>От возникновения потребности до покупки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799206" y="2843733"/>
            <a:ext cx="9002019" cy="4306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342900" indent="-339725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lvl="0" indent="-3429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Blip>
                <a:blip r:embed="rId5"/>
              </a:buBlip>
            </a:pPr>
            <a:r>
              <a:rPr lang="ru-RU" sz="2600" dirty="0">
                <a:latin typeface="Trebuchet MS" panose="020B0603020202020204" pitchFamily="34" charset="0"/>
                <a:ea typeface="Times New Roman"/>
                <a:cs typeface="Times New Roman"/>
              </a:rPr>
              <a:t>Пользователь осознано ищет конкретный товар (бренд/модель)</a:t>
            </a:r>
          </a:p>
          <a:p>
            <a:pPr lvl="0" indent="-3429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Blip>
                <a:blip r:embed="rId5"/>
              </a:buBlip>
            </a:pPr>
            <a:r>
              <a:rPr lang="ru-RU" sz="2600" dirty="0">
                <a:latin typeface="Trebuchet MS" panose="020B0603020202020204" pitchFamily="34" charset="0"/>
                <a:ea typeface="Times New Roman"/>
                <a:cs typeface="Times New Roman"/>
              </a:rPr>
              <a:t>Пользователь ищет товар, но точно не знает какой выбрать</a:t>
            </a:r>
          </a:p>
        </p:txBody>
      </p:sp>
    </p:spTree>
    <p:extLst>
      <p:ext uri="{BB962C8B-B14F-4D97-AF65-F5344CB8AC3E}">
        <p14:creationId xmlns:p14="http://schemas.microsoft.com/office/powerpoint/2010/main" val="6205869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morepsd.ru/wp-content/uploads/2013/04/piro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832" y="4144303"/>
            <a:ext cx="4509393" cy="300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79038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150813"/>
            <a:ext cx="1304925" cy="128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539750" y="1588"/>
            <a:ext cx="7488238" cy="136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hangingPunct="1">
              <a:lnSpc>
                <a:spcPct val="110000"/>
              </a:lnSpc>
              <a:buClrTx/>
              <a:buFontTx/>
              <a:buNone/>
            </a:pPr>
            <a:r>
              <a:rPr lang="ru-RU" altLang="ru-RU" sz="4000" b="1" dirty="0">
                <a:solidFill>
                  <a:srgbClr val="FFFFFF"/>
                </a:solidFill>
                <a:latin typeface="Trebuchet MS" pitchFamily="32" charset="0"/>
              </a:rPr>
              <a:t>ГОТОВОЕ РЕШЕНИЕ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7991475" y="863600"/>
            <a:ext cx="10795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r" hangingPunct="1">
              <a:lnSpc>
                <a:spcPct val="110000"/>
              </a:lnSpc>
              <a:buClrTx/>
              <a:buFontTx/>
              <a:buNone/>
            </a:pPr>
            <a:r>
              <a:rPr lang="ru-RU" altLang="ru-RU" b="1">
                <a:latin typeface="Roboto Condensed" charset="0"/>
              </a:rPr>
              <a:t>IT-УЛЕЙ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1007864" y="1944688"/>
            <a:ext cx="8567936" cy="61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342900" indent="-339725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hangingPunct="1">
              <a:lnSpc>
                <a:spcPct val="100000"/>
              </a:lnSpc>
              <a:spcBef>
                <a:spcPts val="638"/>
              </a:spcBef>
              <a:spcAft>
                <a:spcPts val="1425"/>
              </a:spcAft>
              <a:buClrTx/>
              <a:buFontTx/>
              <a:buNone/>
            </a:pPr>
            <a:r>
              <a:rPr lang="ru-RU" altLang="ru-RU" sz="2800" b="1" dirty="0">
                <a:latin typeface="Trebuchet MS" pitchFamily="32" charset="0"/>
              </a:rPr>
              <a:t>Источники покупателей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799206" y="2843733"/>
            <a:ext cx="9002019" cy="4306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342900" indent="-339725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lvl="0" indent="-3429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Blip>
                <a:blip r:embed="rId6"/>
              </a:buBlip>
            </a:pPr>
            <a:r>
              <a:rPr lang="ru-RU" sz="2600" dirty="0" err="1" smtClean="0">
                <a:latin typeface="Trebuchet MS" panose="020B0603020202020204" pitchFamily="34" charset="0"/>
                <a:ea typeface="Times New Roman"/>
                <a:cs typeface="Times New Roman"/>
              </a:rPr>
              <a:t>Яндекс.Маркет</a:t>
            </a:r>
            <a:endParaRPr lang="ru-RU" sz="2600" dirty="0">
              <a:latin typeface="Trebuchet MS" panose="020B0603020202020204" pitchFamily="34" charset="0"/>
              <a:ea typeface="Times New Roman"/>
              <a:cs typeface="Times New Roman"/>
            </a:endParaRPr>
          </a:p>
          <a:p>
            <a:pPr lvl="0" indent="-3429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Blip>
                <a:blip r:embed="rId6"/>
              </a:buBlip>
            </a:pPr>
            <a:r>
              <a:rPr lang="ru-RU" sz="2600" dirty="0">
                <a:latin typeface="Trebuchet MS" panose="020B0603020202020204" pitchFamily="34" charset="0"/>
                <a:ea typeface="Times New Roman"/>
                <a:cs typeface="Times New Roman"/>
              </a:rPr>
              <a:t>Поисковые </a:t>
            </a:r>
            <a:r>
              <a:rPr lang="ru-RU" sz="2600" dirty="0" smtClean="0">
                <a:latin typeface="Trebuchet MS" panose="020B0603020202020204" pitchFamily="34" charset="0"/>
                <a:ea typeface="Times New Roman"/>
                <a:cs typeface="Times New Roman"/>
              </a:rPr>
              <a:t>системы: оптимизация сайта и </a:t>
            </a:r>
            <a:r>
              <a:rPr lang="ru-RU" sz="2600" dirty="0" err="1" smtClean="0">
                <a:latin typeface="Trebuchet MS" panose="020B0603020202020204" pitchFamily="34" charset="0"/>
                <a:ea typeface="Times New Roman"/>
                <a:cs typeface="Times New Roman"/>
              </a:rPr>
              <a:t>сниппетов</a:t>
            </a:r>
            <a:r>
              <a:rPr lang="ru-RU" sz="2600" dirty="0" smtClean="0">
                <a:latin typeface="Trebuchet MS" panose="020B0603020202020204" pitchFamily="34" charset="0"/>
                <a:ea typeface="Times New Roman"/>
                <a:cs typeface="Times New Roman"/>
              </a:rPr>
              <a:t>, использование </a:t>
            </a:r>
            <a:r>
              <a:rPr lang="ru-RU" sz="2600" dirty="0" err="1" smtClean="0">
                <a:latin typeface="Trebuchet MS" panose="020B0603020202020204" pitchFamily="34" charset="0"/>
                <a:ea typeface="Times New Roman"/>
                <a:cs typeface="Times New Roman"/>
              </a:rPr>
              <a:t>микроразметки</a:t>
            </a:r>
            <a:endParaRPr lang="ru-RU" sz="2600" dirty="0">
              <a:latin typeface="Trebuchet MS" panose="020B0603020202020204" pitchFamily="34" charset="0"/>
              <a:ea typeface="Times New Roman"/>
              <a:cs typeface="Times New Roman"/>
            </a:endParaRPr>
          </a:p>
          <a:p>
            <a:pPr lvl="0" indent="-3429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Blip>
                <a:blip r:embed="rId6"/>
              </a:buBlip>
            </a:pPr>
            <a:r>
              <a:rPr lang="ru-RU" sz="2600" dirty="0">
                <a:latin typeface="Trebuchet MS" panose="020B0603020202020204" pitchFamily="34" charset="0"/>
                <a:ea typeface="Times New Roman"/>
                <a:cs typeface="Times New Roman"/>
              </a:rPr>
              <a:t>Социальные сети</a:t>
            </a:r>
          </a:p>
          <a:p>
            <a:pPr lvl="0" indent="-3429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Blip>
                <a:blip r:embed="rId6"/>
              </a:buBlip>
            </a:pPr>
            <a:r>
              <a:rPr lang="ru-RU" sz="2600" dirty="0">
                <a:latin typeface="Trebuchet MS" panose="020B0603020202020204" pitchFamily="34" charset="0"/>
                <a:ea typeface="Times New Roman"/>
                <a:cs typeface="Times New Roman"/>
              </a:rPr>
              <a:t>Офлайн реклама</a:t>
            </a:r>
          </a:p>
        </p:txBody>
      </p:sp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998663"/>
            <a:ext cx="360362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307975"/>
            <a:ext cx="9772650" cy="694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r="25018"/>
          <a:stretch/>
        </p:blipFill>
        <p:spPr bwMode="auto">
          <a:xfrm>
            <a:off x="151007" y="314796"/>
            <a:ext cx="975600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 bwMode="auto">
          <a:xfrm>
            <a:off x="3829824" y="1024908"/>
            <a:ext cx="720080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Прямая соединительная линия 16"/>
          <p:cNvCxnSpPr/>
          <p:nvPr/>
        </p:nvCxnSpPr>
        <p:spPr bwMode="auto">
          <a:xfrm>
            <a:off x="4638537" y="1024908"/>
            <a:ext cx="2706031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Прямая соединительная линия 18"/>
          <p:cNvCxnSpPr/>
          <p:nvPr/>
        </p:nvCxnSpPr>
        <p:spPr bwMode="auto">
          <a:xfrm>
            <a:off x="6696496" y="1944688"/>
            <a:ext cx="1331492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Прямая соединительная линия 20"/>
          <p:cNvCxnSpPr/>
          <p:nvPr/>
        </p:nvCxnSpPr>
        <p:spPr bwMode="auto">
          <a:xfrm>
            <a:off x="3132756" y="2816437"/>
            <a:ext cx="1151113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Прямая соединительная линия 22"/>
          <p:cNvCxnSpPr/>
          <p:nvPr/>
        </p:nvCxnSpPr>
        <p:spPr bwMode="auto">
          <a:xfrm>
            <a:off x="2808064" y="2987749"/>
            <a:ext cx="1151113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Прямая соединительная линия 23"/>
          <p:cNvCxnSpPr/>
          <p:nvPr/>
        </p:nvCxnSpPr>
        <p:spPr bwMode="auto">
          <a:xfrm>
            <a:off x="4840439" y="3565560"/>
            <a:ext cx="1279993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636588"/>
            <a:ext cx="9525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54" t="28113" r="5447" b="8118"/>
          <a:stretch/>
        </p:blipFill>
        <p:spPr bwMode="auto">
          <a:xfrm>
            <a:off x="7457520" y="2380621"/>
            <a:ext cx="2052000" cy="44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 bwMode="auto">
          <a:xfrm>
            <a:off x="8856736" y="2555701"/>
            <a:ext cx="504056" cy="504056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731838"/>
            <a:ext cx="9525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 bwMode="auto">
          <a:xfrm>
            <a:off x="2376016" y="4540029"/>
            <a:ext cx="4032448" cy="112943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84" y="884238"/>
            <a:ext cx="9525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 bwMode="auto">
          <a:xfrm>
            <a:off x="1813600" y="3172709"/>
            <a:ext cx="4752528" cy="273630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  <p:pic>
        <p:nvPicPr>
          <p:cNvPr id="2050" name="Picture 2" descr="D:\IT-Улей\Проекты\it-hive.ru\apps4bitrix\ithive.musicshop\подготовка к семинару\Оффлайн-реклама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28" y="-5239679"/>
            <a:ext cx="9055872" cy="1362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 bwMode="auto">
          <a:xfrm>
            <a:off x="7231616" y="1808325"/>
            <a:ext cx="256968" cy="25696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6568012" y="2427217"/>
            <a:ext cx="745492" cy="745492"/>
          </a:xfrm>
          <a:prstGeom prst="rect">
            <a:avLst/>
          </a:prstGeom>
          <a:noFill/>
          <a:ln w="38100" cap="flat" cmpd="sng" algn="ctr">
            <a:solidFill>
              <a:schemeClr val="accent1">
                <a:lumMod val="60000"/>
                <a:lumOff val="4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28" name="Прямоугольник 27"/>
          <p:cNvSpPr/>
          <p:nvPr/>
        </p:nvSpPr>
        <p:spPr bwMode="auto">
          <a:xfrm>
            <a:off x="7258912" y="5692989"/>
            <a:ext cx="256968" cy="25696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29" name="Прямоугольник 28"/>
          <p:cNvSpPr/>
          <p:nvPr/>
        </p:nvSpPr>
        <p:spPr bwMode="auto">
          <a:xfrm>
            <a:off x="6595308" y="6311881"/>
            <a:ext cx="745492" cy="745492"/>
          </a:xfrm>
          <a:prstGeom prst="rect">
            <a:avLst/>
          </a:prstGeom>
          <a:noFill/>
          <a:ln w="38100" cap="flat" cmpd="sng" algn="ctr">
            <a:solidFill>
              <a:schemeClr val="accent1">
                <a:lumMod val="60000"/>
                <a:lumOff val="4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97176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2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2" grpId="0" animBg="1"/>
      <p:bldP spid="27" grpId="0" animBg="1"/>
      <p:bldP spid="28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http://www.1-ka.ru/upload/taynyiy-pokupate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383" y="2843733"/>
            <a:ext cx="4112841" cy="466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79038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150813"/>
            <a:ext cx="1304925" cy="128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539750" y="1588"/>
            <a:ext cx="7488238" cy="136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hangingPunct="1">
              <a:lnSpc>
                <a:spcPct val="110000"/>
              </a:lnSpc>
              <a:buClrTx/>
              <a:buFontTx/>
              <a:buNone/>
            </a:pPr>
            <a:r>
              <a:rPr lang="ru-RU" altLang="ru-RU" sz="4000" b="1" dirty="0">
                <a:solidFill>
                  <a:srgbClr val="FFFFFF"/>
                </a:solidFill>
                <a:latin typeface="Trebuchet MS" pitchFamily="32" charset="0"/>
              </a:rPr>
              <a:t>ГОТОВОЕ РЕШЕНИЕ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7991475" y="863600"/>
            <a:ext cx="10795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r" hangingPunct="1">
              <a:lnSpc>
                <a:spcPct val="110000"/>
              </a:lnSpc>
              <a:buClrTx/>
              <a:buFontTx/>
              <a:buNone/>
            </a:pPr>
            <a:r>
              <a:rPr lang="ru-RU" altLang="ru-RU" b="1">
                <a:latin typeface="Roboto Condensed" charset="0"/>
              </a:rPr>
              <a:t>IT-УЛЕЙ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1007864" y="1944688"/>
            <a:ext cx="8567936" cy="61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342900" indent="-339725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hangingPunct="1">
              <a:lnSpc>
                <a:spcPct val="100000"/>
              </a:lnSpc>
              <a:spcBef>
                <a:spcPts val="638"/>
              </a:spcBef>
              <a:spcAft>
                <a:spcPts val="1425"/>
              </a:spcAft>
              <a:buClrTx/>
              <a:buFontTx/>
              <a:buNone/>
            </a:pPr>
            <a:r>
              <a:rPr lang="ru-RU" altLang="ru-RU" sz="2800" b="1" dirty="0">
                <a:latin typeface="Trebuchet MS" pitchFamily="32" charset="0"/>
              </a:rPr>
              <a:t>Неопределившийся пользователь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799206" y="2843733"/>
            <a:ext cx="9002019" cy="4306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342900" indent="-339725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lvl="0" indent="-3429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Blip>
                <a:blip r:embed="rId6"/>
              </a:buBlip>
            </a:pPr>
            <a:r>
              <a:rPr lang="ru-RU" sz="2600" dirty="0">
                <a:latin typeface="Trebuchet MS" panose="020B0603020202020204" pitchFamily="34" charset="0"/>
                <a:ea typeface="Times New Roman"/>
                <a:cs typeface="Times New Roman"/>
              </a:rPr>
              <a:t>Использует морфологический поиск</a:t>
            </a:r>
          </a:p>
          <a:p>
            <a:pPr lvl="0" indent="-3429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Blip>
                <a:blip r:embed="rId6"/>
              </a:buBlip>
            </a:pPr>
            <a:r>
              <a:rPr lang="ru-RU" sz="2600" dirty="0">
                <a:latin typeface="Trebuchet MS" panose="020B0603020202020204" pitchFamily="34" charset="0"/>
                <a:ea typeface="Times New Roman"/>
                <a:cs typeface="Times New Roman"/>
              </a:rPr>
              <a:t>Использует параметрический поиск</a:t>
            </a:r>
          </a:p>
          <a:p>
            <a:pPr lvl="0" indent="-3429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Blip>
                <a:blip r:embed="rId6"/>
              </a:buBlip>
            </a:pPr>
            <a:r>
              <a:rPr lang="ru-RU" sz="2600" dirty="0">
                <a:latin typeface="Trebuchet MS" panose="020B0603020202020204" pitchFamily="34" charset="0"/>
                <a:ea typeface="Times New Roman"/>
                <a:cs typeface="Times New Roman"/>
              </a:rPr>
              <a:t>Использует сравнение</a:t>
            </a:r>
          </a:p>
          <a:p>
            <a:pPr lvl="0" indent="-3429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Blip>
                <a:blip r:embed="rId6"/>
              </a:buBlip>
            </a:pPr>
            <a:r>
              <a:rPr lang="ru-RU" sz="2600" dirty="0">
                <a:latin typeface="Trebuchet MS" panose="020B0603020202020204" pitchFamily="34" charset="0"/>
                <a:ea typeface="Times New Roman"/>
                <a:cs typeface="Times New Roman"/>
              </a:rPr>
              <a:t>Смотрит отзывы и рейтинги</a:t>
            </a:r>
          </a:p>
        </p:txBody>
      </p:sp>
      <p:pic>
        <p:nvPicPr>
          <p:cNvPr id="1026" name="Picture 2" descr="D:\IT-Улей\Проекты\it-hive.ru\apps4bitrix\ithive.musicshop\подготовка к семинару\Умный поиск - universalshop_it-hive_ru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3038" y="0"/>
            <a:ext cx="12849226" cy="930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IT-Улей\Проекты\it-hive.ru\apps4bitrix\ithive.musicshop\подготовка к семинару\Умный поиск 0 - universalshop_it-hive_ru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0408" y="1588"/>
            <a:ext cx="12849226" cy="925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 bwMode="auto">
          <a:xfrm>
            <a:off x="6768504" y="863600"/>
            <a:ext cx="2807296" cy="504825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  <p:pic>
        <p:nvPicPr>
          <p:cNvPr id="1031" name="Picture 7" descr="D:\IT-Улей\Проекты\it-hive.ru\apps4bitrix\ithive.musicshop\подготовка к семинару\Умный фильтр - solution_ithiveslf_tmweb_ru_s2_catalog_gitary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0408" y="1588"/>
            <a:ext cx="12849226" cy="1686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:\IT-Улей\Проекты\it-hive.ru\apps4bitrix\ithive.musicshop\подготовка к семинару\Умный фильтр 2 - solution_ithiveslf_tmweb_ru_s2_catalog_gitary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324" y="872280"/>
            <a:ext cx="1485900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 bwMode="auto">
          <a:xfrm>
            <a:off x="359792" y="611485"/>
            <a:ext cx="1857532" cy="881571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  <p:pic>
        <p:nvPicPr>
          <p:cNvPr id="1033" name="Picture 9" descr="D:\IT-Улей\Проекты\it-hive.ru\apps4bitrix\ithive.musicshop\подготовка к семинару\Сравнение - solution_ithiveslf_tmweb_ru_s2_catalog_gitary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059" y="1170410"/>
            <a:ext cx="2343150" cy="569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:\IT-Улей\Проекты\it-hive.ru\apps4bitrix\ithive.musicshop\подготовка к семинару\Сравнение 2 - solution_ithiveslf_tmweb_ru_s2_catalog_gitary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950" y="6097238"/>
            <a:ext cx="981075" cy="2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 bwMode="auto">
          <a:xfrm>
            <a:off x="2467033" y="1170410"/>
            <a:ext cx="2321176" cy="334698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21" name="Прямоугольник 20"/>
          <p:cNvSpPr/>
          <p:nvPr/>
        </p:nvSpPr>
        <p:spPr bwMode="auto">
          <a:xfrm>
            <a:off x="2467033" y="5993725"/>
            <a:ext cx="2321176" cy="467883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23" name="Прямоугольник 22"/>
          <p:cNvSpPr/>
          <p:nvPr/>
        </p:nvSpPr>
        <p:spPr bwMode="auto">
          <a:xfrm>
            <a:off x="287784" y="2163763"/>
            <a:ext cx="2016224" cy="1256129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  <p:pic>
        <p:nvPicPr>
          <p:cNvPr id="1036" name="Picture 12" descr="D:\IT-Улей\Проекты\it-hive.ru\apps4bitrix\ithive.musicshop\подготовка к семинару\Сравнение-3---solution_ithiveslf_tmweb_ru_s2_catalog_gitary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" y="0"/>
            <a:ext cx="13335001" cy="952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D:\IT-Улей\Проекты\it-hive.ru\apps4bitrix\ithive.musicshop\подготовка к семинару\Рейтинги и отзывы - solution_ithiveslf_tmweb_ru_s2_catalog_akusticheskie_gitary_hw200_ak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0408" y="1588"/>
            <a:ext cx="12849226" cy="131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 bwMode="auto">
          <a:xfrm>
            <a:off x="7515880" y="2651237"/>
            <a:ext cx="1772904" cy="21996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444420" y="4211885"/>
            <a:ext cx="8988380" cy="295154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813102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8283E-6 -3.39282E-6 L -4.68283E-6 -0.97774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98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8283E-6 -0.97774 L -4.68283E-6 -0.21583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0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21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  <p:bldP spid="2" grpId="0" animBg="1"/>
      <p:bldP spid="2" grpId="1" animBg="1"/>
      <p:bldP spid="3" grpId="0" animBg="1"/>
      <p:bldP spid="3" grpId="1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4" grpId="0" animBg="1"/>
      <p:bldP spid="4" grpId="1" animBg="1"/>
      <p:bldP spid="27" grpId="0" animBg="1"/>
      <p:bldP spid="2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79038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150813"/>
            <a:ext cx="1304925" cy="128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539750" y="1588"/>
            <a:ext cx="7488238" cy="136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hangingPunct="1">
              <a:lnSpc>
                <a:spcPct val="110000"/>
              </a:lnSpc>
              <a:buClrTx/>
              <a:buFontTx/>
              <a:buNone/>
            </a:pPr>
            <a:r>
              <a:rPr lang="ru-RU" altLang="ru-RU" sz="4000" b="1" dirty="0">
                <a:solidFill>
                  <a:srgbClr val="FFFFFF"/>
                </a:solidFill>
                <a:latin typeface="Trebuchet MS" pitchFamily="32" charset="0"/>
              </a:rPr>
              <a:t>ГОТОВОЕ РЕШЕНИЕ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7991475" y="863600"/>
            <a:ext cx="10795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r" hangingPunct="1">
              <a:lnSpc>
                <a:spcPct val="110000"/>
              </a:lnSpc>
              <a:buClrTx/>
              <a:buFontTx/>
              <a:buNone/>
            </a:pPr>
            <a:r>
              <a:rPr lang="ru-RU" altLang="ru-RU" b="1">
                <a:latin typeface="Roboto Condensed" charset="0"/>
              </a:rPr>
              <a:t>IT-УЛЕЙ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1007864" y="1944688"/>
            <a:ext cx="8567936" cy="61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342900" indent="-339725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hangingPunct="1">
              <a:lnSpc>
                <a:spcPct val="100000"/>
              </a:lnSpc>
              <a:spcBef>
                <a:spcPts val="638"/>
              </a:spcBef>
              <a:spcAft>
                <a:spcPts val="1425"/>
              </a:spcAft>
              <a:buClrTx/>
              <a:buFontTx/>
              <a:buNone/>
            </a:pPr>
            <a:r>
              <a:rPr lang="ru-RU" altLang="ru-RU" sz="2800" b="1" dirty="0">
                <a:latin typeface="Trebuchet MS" pitchFamily="32" charset="0"/>
              </a:rPr>
              <a:t>Дополнительные инструменты навигации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799206" y="2843733"/>
            <a:ext cx="9002019" cy="4306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342900" indent="-339725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lvl="0" indent="-3429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Blip>
                <a:blip r:embed="rId5"/>
              </a:buBlip>
            </a:pPr>
            <a:r>
              <a:rPr lang="ru-RU" sz="2600" dirty="0">
                <a:latin typeface="Trebuchet MS" panose="020B0603020202020204" pitchFamily="34" charset="0"/>
                <a:ea typeface="Times New Roman"/>
                <a:cs typeface="Times New Roman"/>
              </a:rPr>
              <a:t>Просмотренные товары</a:t>
            </a:r>
          </a:p>
          <a:p>
            <a:pPr lvl="0" indent="-3429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Blip>
                <a:blip r:embed="rId5"/>
              </a:buBlip>
            </a:pPr>
            <a:r>
              <a:rPr lang="ru-RU" sz="2600" dirty="0">
                <a:latin typeface="Trebuchet MS" panose="020B0603020202020204" pitchFamily="34" charset="0"/>
                <a:ea typeface="Times New Roman"/>
                <a:cs typeface="Times New Roman"/>
              </a:rPr>
              <a:t>Закладки/Избранное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365" y="3851845"/>
            <a:ext cx="3520397" cy="316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80224" y="627632"/>
            <a:ext cx="12849225" cy="644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D:\IT-Улей\Проекты\it-hive.ru\apps4bitrix\ithive.musicshop\подготовка к семинару\Сравнение - solution_ithiveslf_tmweb_ru_s2_catalog_gitary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9"/>
          <a:stretch/>
        </p:blipFill>
        <p:spPr bwMode="auto">
          <a:xfrm>
            <a:off x="3867944" y="1594367"/>
            <a:ext cx="2343150" cy="53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IT-Улей\Проекты\it-hive.ru\apps4bitrix\ithive.musicshop\подготовка к семинару\Рейтинги и отзывы - solution_ithiveslf_tmweb_ru_s2_catalog_akusticheskie_gitary_hw200_ak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4" t="8743" r="14581" b="56116"/>
          <a:stretch/>
        </p:blipFill>
        <p:spPr bwMode="auto">
          <a:xfrm>
            <a:off x="485519" y="1954367"/>
            <a:ext cx="9108000" cy="46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 bwMode="auto">
          <a:xfrm>
            <a:off x="5025871" y="6521423"/>
            <a:ext cx="1008905" cy="241806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7659896" y="3006679"/>
            <a:ext cx="1008905" cy="241806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80224" y="627631"/>
            <a:ext cx="12849225" cy="644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63513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  <p:bldP spid="4" grpId="0" animBg="1"/>
      <p:bldP spid="4" grpId="1" animBg="1"/>
      <p:bldP spid="14" grpId="0" animBg="1"/>
      <p:bldP spid="1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595" y="3563813"/>
            <a:ext cx="5123479" cy="3714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79038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150813"/>
            <a:ext cx="1304925" cy="128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539750" y="1588"/>
            <a:ext cx="7488238" cy="136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hangingPunct="1">
              <a:lnSpc>
                <a:spcPct val="110000"/>
              </a:lnSpc>
              <a:buClrTx/>
              <a:buFontTx/>
              <a:buNone/>
            </a:pPr>
            <a:r>
              <a:rPr lang="ru-RU" altLang="ru-RU" sz="4000" b="1" dirty="0">
                <a:solidFill>
                  <a:srgbClr val="FFFFFF"/>
                </a:solidFill>
                <a:latin typeface="Trebuchet MS" pitchFamily="32" charset="0"/>
              </a:rPr>
              <a:t>ГОТОВОЕ РЕШЕНИЕ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7991475" y="863600"/>
            <a:ext cx="10795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r" hangingPunct="1">
              <a:lnSpc>
                <a:spcPct val="110000"/>
              </a:lnSpc>
              <a:buClrTx/>
              <a:buFontTx/>
              <a:buNone/>
            </a:pPr>
            <a:r>
              <a:rPr lang="ru-RU" altLang="ru-RU" b="1">
                <a:latin typeface="Roboto Condensed" charset="0"/>
              </a:rPr>
              <a:t>IT-УЛЕЙ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1007864" y="1944688"/>
            <a:ext cx="8567936" cy="61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342900" indent="-339725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hangingPunct="1">
              <a:lnSpc>
                <a:spcPct val="100000"/>
              </a:lnSpc>
              <a:spcBef>
                <a:spcPts val="638"/>
              </a:spcBef>
              <a:spcAft>
                <a:spcPts val="1425"/>
              </a:spcAft>
              <a:buClrTx/>
              <a:buFontTx/>
              <a:buNone/>
            </a:pPr>
            <a:r>
              <a:rPr lang="ru-RU" altLang="ru-RU" sz="2800" b="1" dirty="0">
                <a:latin typeface="Trebuchet MS" pitchFamily="32" charset="0"/>
              </a:rPr>
              <a:t>Определяемся «Где купить?»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799206" y="2843733"/>
            <a:ext cx="9002019" cy="4306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342900" indent="-339725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lvl="0" indent="-3429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Blip>
                <a:blip r:embed="rId6"/>
              </a:buBlip>
            </a:pPr>
            <a:r>
              <a:rPr lang="ru-RU" sz="2600" dirty="0">
                <a:latin typeface="Trebuchet MS" panose="020B0603020202020204" pitchFamily="34" charset="0"/>
                <a:ea typeface="Times New Roman"/>
                <a:cs typeface="Times New Roman"/>
              </a:rPr>
              <a:t>Цена</a:t>
            </a:r>
          </a:p>
          <a:p>
            <a:pPr lvl="0" indent="-3429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Blip>
                <a:blip r:embed="rId6"/>
              </a:buBlip>
            </a:pPr>
            <a:r>
              <a:rPr lang="ru-RU" sz="2600" dirty="0">
                <a:latin typeface="Trebuchet MS" panose="020B0603020202020204" pitchFamily="34" charset="0"/>
                <a:ea typeface="Times New Roman"/>
                <a:cs typeface="Times New Roman"/>
              </a:rPr>
              <a:t>Отзывы о магазине</a:t>
            </a:r>
          </a:p>
          <a:p>
            <a:pPr lvl="0" indent="-3429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Blip>
                <a:blip r:embed="rId6"/>
              </a:buBlip>
            </a:pPr>
            <a:r>
              <a:rPr lang="ru-RU" sz="2600" dirty="0">
                <a:latin typeface="Trebuchet MS" panose="020B0603020202020204" pitchFamily="34" charset="0"/>
                <a:ea typeface="Times New Roman"/>
                <a:cs typeface="Times New Roman"/>
              </a:rPr>
              <a:t>Акции, бонусные программы</a:t>
            </a:r>
            <a:r>
              <a:rPr lang="ru-RU" sz="2600" dirty="0" smtClean="0">
                <a:latin typeface="Trebuchet MS" panose="020B0603020202020204" pitchFamily="34" charset="0"/>
                <a:ea typeface="Times New Roman"/>
                <a:cs typeface="Times New Roman"/>
              </a:rPr>
              <a:t>,</a:t>
            </a:r>
            <a:br>
              <a:rPr lang="ru-RU" sz="2600" dirty="0" smtClean="0">
                <a:latin typeface="Trebuchet MS" panose="020B0603020202020204" pitchFamily="34" charset="0"/>
                <a:ea typeface="Times New Roman"/>
                <a:cs typeface="Times New Roman"/>
              </a:rPr>
            </a:br>
            <a:r>
              <a:rPr lang="ru-RU" sz="2600" dirty="0" smtClean="0">
                <a:latin typeface="Trebuchet MS" panose="020B0603020202020204" pitchFamily="34" charset="0"/>
                <a:ea typeface="Times New Roman"/>
                <a:cs typeface="Times New Roman"/>
              </a:rPr>
              <a:t>онлайн </a:t>
            </a:r>
            <a:r>
              <a:rPr lang="ru-RU" sz="2600" dirty="0">
                <a:latin typeface="Trebuchet MS" panose="020B0603020202020204" pitchFamily="34" charset="0"/>
                <a:ea typeface="Times New Roman"/>
                <a:cs typeface="Times New Roman"/>
              </a:rPr>
              <a:t>кредит</a:t>
            </a:r>
          </a:p>
          <a:p>
            <a:pPr lvl="0" indent="-3429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Blip>
                <a:blip r:embed="rId6"/>
              </a:buBlip>
            </a:pPr>
            <a:r>
              <a:rPr lang="ru-RU" sz="2600" dirty="0">
                <a:latin typeface="Trebuchet MS" panose="020B0603020202020204" pitchFamily="34" charset="0"/>
                <a:ea typeface="Times New Roman"/>
                <a:cs typeface="Times New Roman"/>
              </a:rPr>
              <a:t>Удобная доставка и оплата</a:t>
            </a:r>
          </a:p>
          <a:p>
            <a:pPr lvl="0" indent="-3429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Blip>
                <a:blip r:embed="rId6"/>
              </a:buBlip>
            </a:pPr>
            <a:r>
              <a:rPr lang="ru-RU" sz="2600" dirty="0">
                <a:latin typeface="Trebuchet MS" panose="020B0603020202020204" pitchFamily="34" charset="0"/>
                <a:ea typeface="Times New Roman"/>
                <a:cs typeface="Times New Roman"/>
              </a:rPr>
              <a:t>Цена с доставкой</a:t>
            </a:r>
          </a:p>
          <a:p>
            <a:pPr lvl="0" indent="-3429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Blip>
                <a:blip r:embed="rId6"/>
              </a:buBlip>
            </a:pPr>
            <a:r>
              <a:rPr lang="ru-RU" sz="2600" dirty="0">
                <a:latin typeface="Trebuchet MS" panose="020B0603020202020204" pitchFamily="34" charset="0"/>
                <a:ea typeface="Times New Roman"/>
                <a:cs typeface="Times New Roman"/>
              </a:rPr>
              <a:t>Удобное оформление заказа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944" y="1588"/>
            <a:ext cx="10448925" cy="1058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976" y="-1705384"/>
            <a:ext cx="10448925" cy="1265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 bwMode="auto">
          <a:xfrm>
            <a:off x="8455356" y="5127517"/>
            <a:ext cx="792484" cy="72690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5688384" y="4067869"/>
            <a:ext cx="3744416" cy="792088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  <p:pic>
        <p:nvPicPr>
          <p:cNvPr id="3079" name="Picture 7" descr="D:\IT-Улей\Проекты\it-hive.ru\apps4bitrix\ithive.musicshop\подготовка к семинару\Быстрое оформление заказа с подпиской - test_ithiveslf_tmweb_ru_personal_order_mak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68" y="-1188715"/>
            <a:ext cx="9753600" cy="1397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:\IT-Улей\Проекты\it-hive.ru\apps4bitrix\ithive.musicshop\подготовка к семинару\Полное-оформление-заказа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68" y="-1188715"/>
            <a:ext cx="9753600" cy="2328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 bwMode="auto">
          <a:xfrm>
            <a:off x="2736056" y="782797"/>
            <a:ext cx="1547813" cy="28416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2736055" y="1588518"/>
            <a:ext cx="5795169" cy="2047303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22" name="Прямоугольник 21"/>
          <p:cNvSpPr/>
          <p:nvPr/>
        </p:nvSpPr>
        <p:spPr bwMode="auto">
          <a:xfrm>
            <a:off x="2736056" y="1802607"/>
            <a:ext cx="6696744" cy="10690198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651064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5533E-6 -1.89586E-6 L 0.13742 -1.89586E-6 " pathEditMode="relative" rAng="0" ptsTypes="AA">
                                      <p:cBhvr>
                                        <p:cTn id="8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63" y="0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98032E-6 -1.96935E-6 L 4.98032E-6 -0.92085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98032E-6 -0.92085 L 4.98032E-6 0.00273 " pathEditMode="relative" rAng="0" ptsTypes="AA">
                                      <p:cBhvr>
                                        <p:cTn id="100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1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63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742 -1.89586E-6 L 0.26602 -1.89586E-6 " pathEditMode="relative" rAng="0" ptsTypes="AA">
                                      <p:cBhvr>
                                        <p:cTn id="10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2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  <p:bldP spid="4" grpId="0" animBg="1"/>
      <p:bldP spid="4" grpId="1" animBg="1"/>
      <p:bldP spid="16" grpId="0" animBg="1"/>
      <p:bldP spid="16" grpId="1" animBg="1"/>
      <p:bldP spid="5" grpId="0" animBg="1"/>
      <p:bldP spid="5" grpId="1" animBg="1"/>
      <p:bldP spid="5" grpId="2" animBg="1"/>
      <p:bldP spid="5" grpId="3" animBg="1"/>
      <p:bldP spid="5" grpId="4" animBg="1"/>
      <p:bldP spid="19" grpId="0" animBg="1"/>
      <p:bldP spid="19" grpId="1" animBg="1"/>
      <p:bldP spid="22" grpId="0" animBg="1"/>
      <p:bldP spid="2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yastrebova.ru/wp-content/uploads/2011/06/773805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925" y="3567576"/>
            <a:ext cx="4333875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79038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150813"/>
            <a:ext cx="1304925" cy="128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539750" y="1588"/>
            <a:ext cx="7488238" cy="136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hangingPunct="1">
              <a:lnSpc>
                <a:spcPct val="110000"/>
              </a:lnSpc>
              <a:buClrTx/>
              <a:buFontTx/>
              <a:buNone/>
            </a:pPr>
            <a:r>
              <a:rPr lang="ru-RU" altLang="ru-RU" sz="4000" b="1" dirty="0">
                <a:solidFill>
                  <a:srgbClr val="FFFFFF"/>
                </a:solidFill>
                <a:latin typeface="Trebuchet MS" pitchFamily="32" charset="0"/>
              </a:rPr>
              <a:t>ГОТОВОЕ РЕШЕНИЕ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7991475" y="863600"/>
            <a:ext cx="10795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r" hangingPunct="1">
              <a:lnSpc>
                <a:spcPct val="110000"/>
              </a:lnSpc>
              <a:buClrTx/>
              <a:buFontTx/>
              <a:buNone/>
            </a:pPr>
            <a:r>
              <a:rPr lang="ru-RU" altLang="ru-RU" b="1">
                <a:latin typeface="Roboto Condensed" charset="0"/>
              </a:rPr>
              <a:t>IT-УЛЕЙ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1007864" y="1944688"/>
            <a:ext cx="8567936" cy="61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342900" indent="-339725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hangingPunct="1">
              <a:lnSpc>
                <a:spcPct val="100000"/>
              </a:lnSpc>
              <a:spcBef>
                <a:spcPts val="638"/>
              </a:spcBef>
              <a:spcAft>
                <a:spcPts val="1425"/>
              </a:spcAft>
              <a:buClrTx/>
              <a:buFontTx/>
              <a:buNone/>
            </a:pPr>
            <a:r>
              <a:rPr lang="ru-RU" altLang="ru-RU" sz="2800" b="1" dirty="0" smtClean="0">
                <a:latin typeface="Trebuchet MS" pitchFamily="32" charset="0"/>
              </a:rPr>
              <a:t>Увеличение средней </a:t>
            </a:r>
            <a:r>
              <a:rPr lang="ru-RU" altLang="ru-RU" sz="2800" b="1" dirty="0">
                <a:latin typeface="Trebuchet MS" pitchFamily="32" charset="0"/>
              </a:rPr>
              <a:t>суммы чека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799206" y="2843733"/>
            <a:ext cx="9002019" cy="4306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342900" indent="-339725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lvl="0" indent="-3429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Blip>
                <a:blip r:embed="rId6"/>
              </a:buBlip>
            </a:pPr>
            <a:r>
              <a:rPr lang="ru-RU" sz="2600" dirty="0">
                <a:latin typeface="Trebuchet MS" panose="020B0603020202020204" pitchFamily="34" charset="0"/>
                <a:ea typeface="Times New Roman"/>
                <a:cs typeface="Times New Roman"/>
              </a:rPr>
              <a:t>Сопутствующие товары на странице товара</a:t>
            </a:r>
          </a:p>
          <a:p>
            <a:pPr lvl="0" indent="-3429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Blip>
                <a:blip r:embed="rId6"/>
              </a:buBlip>
            </a:pPr>
            <a:r>
              <a:rPr lang="ru-RU" sz="2600" dirty="0">
                <a:latin typeface="Trebuchet MS" panose="020B0603020202020204" pitchFamily="34" charset="0"/>
                <a:ea typeface="Times New Roman"/>
                <a:cs typeface="Times New Roman"/>
              </a:rPr>
              <a:t>Сопутствующие товары в </a:t>
            </a:r>
            <a:r>
              <a:rPr lang="ru-RU" sz="2600" dirty="0" smtClean="0">
                <a:latin typeface="Trebuchet MS" panose="020B0603020202020204" pitchFamily="34" charset="0"/>
                <a:ea typeface="Times New Roman"/>
                <a:cs typeface="Times New Roman"/>
              </a:rPr>
              <a:t>корзине</a:t>
            </a:r>
          </a:p>
          <a:p>
            <a:pPr lvl="0" indent="-3429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Blip>
                <a:blip r:embed="rId6"/>
              </a:buBlip>
            </a:pPr>
            <a:r>
              <a:rPr lang="ru-RU" sz="2600" dirty="0" smtClean="0">
                <a:latin typeface="Trebuchet MS" panose="020B0603020202020204" pitchFamily="34" charset="0"/>
                <a:ea typeface="Times New Roman"/>
                <a:cs typeface="Times New Roman"/>
              </a:rPr>
              <a:t>Наборы/</a:t>
            </a:r>
            <a:r>
              <a:rPr lang="ru-RU" sz="2600" dirty="0" err="1" smtClean="0">
                <a:latin typeface="Trebuchet MS" panose="020B0603020202020204" pitchFamily="34" charset="0"/>
                <a:ea typeface="Times New Roman"/>
                <a:cs typeface="Times New Roman"/>
              </a:rPr>
              <a:t>Бандлы</a:t>
            </a:r>
            <a:endParaRPr lang="ru-RU" sz="2600" dirty="0">
              <a:latin typeface="Trebuchet MS" panose="020B0603020202020204" pitchFamily="34" charset="0"/>
              <a:ea typeface="Times New Roman"/>
              <a:cs typeface="Times New Roman"/>
            </a:endParaRPr>
          </a:p>
          <a:p>
            <a:pPr lvl="0" indent="-3429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Blip>
                <a:blip r:embed="rId6"/>
              </a:buBlip>
            </a:pPr>
            <a:r>
              <a:rPr lang="ru-RU" sz="2600" dirty="0" smtClean="0">
                <a:latin typeface="Trebuchet MS" panose="020B0603020202020204" pitchFamily="34" charset="0"/>
                <a:ea typeface="Times New Roman"/>
                <a:cs typeface="Times New Roman"/>
              </a:rPr>
              <a:t>«Предложите клиенту» </a:t>
            </a:r>
            <a:r>
              <a:rPr lang="ru-RU" sz="2600" dirty="0">
                <a:latin typeface="Trebuchet MS" panose="020B0603020202020204" pitchFamily="34" charset="0"/>
                <a:ea typeface="Times New Roman"/>
                <a:cs typeface="Times New Roman"/>
              </a:rPr>
              <a:t>в </a:t>
            </a:r>
            <a:r>
              <a:rPr lang="ru-RU" sz="2600" dirty="0" err="1">
                <a:latin typeface="Trebuchet MS" panose="020B0603020202020204" pitchFamily="34" charset="0"/>
                <a:ea typeface="Times New Roman"/>
                <a:cs typeface="Times New Roman"/>
              </a:rPr>
              <a:t>админке</a:t>
            </a:r>
            <a:endParaRPr lang="ru-RU" sz="2600" dirty="0">
              <a:latin typeface="Trebuchet MS" panose="020B0603020202020204" pitchFamily="34" charset="0"/>
              <a:ea typeface="Times New Roman"/>
              <a:cs typeface="Times New Roman"/>
            </a:endParaRPr>
          </a:p>
        </p:txBody>
      </p:sp>
      <p:pic>
        <p:nvPicPr>
          <p:cNvPr id="2" name="Picture 2" descr="D:\IT-Улей\Проекты\it-hive.ru\apps4bitrix\ithive.musicshop\подготовка к семинару\Сопутствующие-к-товару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8400" y="-1980803"/>
            <a:ext cx="12849225" cy="1344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 bwMode="auto">
          <a:xfrm>
            <a:off x="539750" y="4555730"/>
            <a:ext cx="6869112" cy="288032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  <p:pic>
        <p:nvPicPr>
          <p:cNvPr id="4" name="Picture 3" descr="D:\IT-Улей\Проекты\it-hive.ru\apps4bitrix\ithive.musicshop\подготовка к семинару\Сопутствующие-в-корзине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8400" y="-1548755"/>
            <a:ext cx="12839701" cy="12077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 bwMode="auto">
          <a:xfrm>
            <a:off x="2706688" y="4520706"/>
            <a:ext cx="6869112" cy="288032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150" y="-2772891"/>
            <a:ext cx="10448925" cy="1265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 bwMode="auto">
          <a:xfrm>
            <a:off x="2706688" y="4838450"/>
            <a:ext cx="6726112" cy="2578957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8560" y="760413"/>
            <a:ext cx="12849225" cy="603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19"/>
          <p:cNvSpPr/>
          <p:nvPr/>
        </p:nvSpPr>
        <p:spPr bwMode="auto">
          <a:xfrm>
            <a:off x="539750" y="3406307"/>
            <a:ext cx="4499769" cy="310983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882668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  <p:bldP spid="3" grpId="0" animBg="1"/>
      <p:bldP spid="3" grpId="1" animBg="1"/>
      <p:bldP spid="12" grpId="0" animBg="1"/>
      <p:bldP spid="12" grpId="1" animBg="1"/>
      <p:bldP spid="17" grpId="0" animBg="1"/>
      <p:bldP spid="17" grpId="1" animBg="1"/>
      <p:bldP spid="20" grpId="0" animBg="1"/>
      <p:bldP spid="2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79038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150813"/>
            <a:ext cx="1304925" cy="128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539750" y="1588"/>
            <a:ext cx="7488238" cy="136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hangingPunct="1">
              <a:lnSpc>
                <a:spcPct val="110000"/>
              </a:lnSpc>
              <a:buClrTx/>
              <a:buFontTx/>
              <a:buNone/>
            </a:pPr>
            <a:r>
              <a:rPr lang="ru-RU" altLang="ru-RU" sz="4000" b="1" dirty="0">
                <a:solidFill>
                  <a:srgbClr val="FFFFFF"/>
                </a:solidFill>
                <a:latin typeface="Trebuchet MS" pitchFamily="32" charset="0"/>
              </a:rPr>
              <a:t>ГОТОВОЕ РЕШЕНИЕ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7991475" y="863600"/>
            <a:ext cx="10795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r" hangingPunct="1">
              <a:lnSpc>
                <a:spcPct val="110000"/>
              </a:lnSpc>
              <a:buClrTx/>
              <a:buFontTx/>
              <a:buNone/>
            </a:pPr>
            <a:r>
              <a:rPr lang="ru-RU" altLang="ru-RU" b="1">
                <a:latin typeface="Roboto Condensed" charset="0"/>
              </a:rPr>
              <a:t>IT-УЛЕЙ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1007864" y="1944688"/>
            <a:ext cx="8567936" cy="61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342900" indent="-339725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hangingPunct="1">
              <a:lnSpc>
                <a:spcPct val="100000"/>
              </a:lnSpc>
              <a:spcBef>
                <a:spcPts val="638"/>
              </a:spcBef>
              <a:spcAft>
                <a:spcPts val="1425"/>
              </a:spcAft>
              <a:buClrTx/>
              <a:buFontTx/>
              <a:buNone/>
            </a:pPr>
            <a:r>
              <a:rPr lang="ru-RU" altLang="ru-RU" sz="2800" b="1" dirty="0">
                <a:latin typeface="Trebuchet MS" pitchFamily="32" charset="0"/>
              </a:rPr>
              <a:t>Как уменьшить отказы?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799206" y="2843733"/>
            <a:ext cx="9002019" cy="4306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342900" indent="-339725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lvl="0" indent="-3429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Blip>
                <a:blip r:embed="rId5"/>
              </a:buBlip>
            </a:pPr>
            <a:r>
              <a:rPr lang="ru-RU" sz="2600" dirty="0">
                <a:latin typeface="Trebuchet MS" panose="020B0603020202020204" pitchFamily="34" charset="0"/>
                <a:ea typeface="Times New Roman"/>
                <a:cs typeface="Times New Roman"/>
              </a:rPr>
              <a:t>Онлайн-консультант</a:t>
            </a:r>
          </a:p>
          <a:p>
            <a:pPr lvl="0" indent="-3429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Blip>
                <a:blip r:embed="rId5"/>
              </a:buBlip>
            </a:pPr>
            <a:r>
              <a:rPr lang="ru-RU" sz="2600" dirty="0">
                <a:latin typeface="Trebuchet MS" panose="020B0603020202020204" pitchFamily="34" charset="0"/>
                <a:ea typeface="Times New Roman"/>
                <a:cs typeface="Times New Roman"/>
              </a:rPr>
              <a:t>Обратный </a:t>
            </a:r>
            <a:r>
              <a:rPr lang="ru-RU" sz="2600" dirty="0" smtClean="0">
                <a:latin typeface="Trebuchet MS" panose="020B0603020202020204" pitchFamily="34" charset="0"/>
                <a:ea typeface="Times New Roman"/>
                <a:cs typeface="Times New Roman"/>
              </a:rPr>
              <a:t>звонок</a:t>
            </a:r>
          </a:p>
          <a:p>
            <a:pPr lvl="0" indent="-3429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Blip>
                <a:blip r:embed="rId5"/>
              </a:buBlip>
            </a:pPr>
            <a:r>
              <a:rPr lang="ru-RU" sz="2600" dirty="0" smtClean="0">
                <a:latin typeface="Trebuchet MS" panose="020B0603020202020204" pitchFamily="34" charset="0"/>
                <a:ea typeface="Times New Roman"/>
                <a:cs typeface="Times New Roman"/>
              </a:rPr>
              <a:t>Заказ в 1 клик</a:t>
            </a:r>
          </a:p>
          <a:p>
            <a:pPr lvl="0" indent="-3429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Blip>
                <a:blip r:embed="rId5"/>
              </a:buBlip>
            </a:pPr>
            <a:r>
              <a:rPr lang="ru-RU" sz="2600" dirty="0" smtClean="0">
                <a:latin typeface="Trebuchet MS" panose="020B0603020202020204" pitchFamily="34" charset="0"/>
                <a:ea typeface="Times New Roman"/>
                <a:cs typeface="Times New Roman"/>
              </a:rPr>
              <a:t>Ремаркетинг</a:t>
            </a:r>
            <a:endParaRPr lang="ru-RU" sz="2600" dirty="0">
              <a:latin typeface="Trebuchet MS" panose="020B0603020202020204" pitchFamily="34" charset="0"/>
              <a:ea typeface="Times New Roman"/>
              <a:cs typeface="Times New Roman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424" y="2455755"/>
            <a:ext cx="3527376" cy="5103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-1400201" y="-119065"/>
            <a:ext cx="12849225" cy="13115926"/>
            <a:chOff x="-1400201" y="-119065"/>
            <a:chExt cx="12849225" cy="13115926"/>
          </a:xfrm>
        </p:grpSpPr>
        <p:pic>
          <p:nvPicPr>
            <p:cNvPr id="5122" name="Picture 2" descr="D:\IT-Улей\Проекты\it-hive.ru\apps4bitrix\ithive.musicshop\подготовка к семинару\Рейтинги и отзывы - solution_ithiveslf_tmweb_ru_s2_catalog_akusticheskie_gitary_hw200_ak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00201" y="-119065"/>
              <a:ext cx="12849225" cy="131159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6456" y="3937501"/>
              <a:ext cx="771514" cy="720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Прямоугольник 2"/>
          <p:cNvSpPr/>
          <p:nvPr/>
        </p:nvSpPr>
        <p:spPr bwMode="auto">
          <a:xfrm>
            <a:off x="4923592" y="4324837"/>
            <a:ext cx="1368152" cy="36004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-1400201" y="-119065"/>
            <a:ext cx="12849225" cy="13115926"/>
          </a:xfrm>
          <a:prstGeom prst="rect">
            <a:avLst/>
          </a:prstGeom>
          <a:solidFill>
            <a:schemeClr val="tx1">
              <a:alpha val="7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163" y="2760663"/>
            <a:ext cx="3924300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 descr="D:\IT-Улей\Проекты\it-hive.ru\apps4bitrix\ithive.musicshop\подготовка к семинару\Ремаркетинг - cityliner2_ru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4138" y="-4861123"/>
            <a:ext cx="12849226" cy="2209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 bwMode="auto">
          <a:xfrm>
            <a:off x="1439912" y="150813"/>
            <a:ext cx="5282301" cy="16128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439912" y="1749301"/>
            <a:ext cx="5282301" cy="246258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527797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18" grpId="0" animBg="1"/>
      <p:bldP spid="1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240088" y="899517"/>
            <a:ext cx="6119812" cy="156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hangingPunct="1">
              <a:lnSpc>
                <a:spcPct val="110000"/>
              </a:lnSpc>
              <a:buClrTx/>
              <a:buFontTx/>
              <a:buNone/>
            </a:pPr>
            <a:r>
              <a:rPr lang="ru-RU" altLang="ru-RU" sz="4400" b="1" dirty="0">
                <a:latin typeface="Trebuchet MS" pitchFamily="32" charset="0"/>
              </a:rPr>
              <a:t>«Универсальный Интернет-магазин»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70879"/>
            <a:ext cx="2952750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539750" y="3779837"/>
            <a:ext cx="8820150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ctr" hangingPunct="1">
              <a:lnSpc>
                <a:spcPct val="110000"/>
              </a:lnSpc>
              <a:buClrTx/>
              <a:buFontTx/>
              <a:buNone/>
            </a:pPr>
            <a:r>
              <a:rPr lang="ru-RU" altLang="ru-RU" sz="4800" b="1" dirty="0" smtClean="0">
                <a:latin typeface="Trebuchet MS" pitchFamily="32" charset="0"/>
              </a:rPr>
              <a:t>Доступен в каталоге </a:t>
            </a:r>
            <a:r>
              <a:rPr lang="en-US" altLang="ru-RU" sz="4800" b="1" dirty="0" smtClean="0">
                <a:latin typeface="Trebuchet MS" pitchFamily="32" charset="0"/>
              </a:rPr>
              <a:t>Marketplace 1</a:t>
            </a:r>
            <a:r>
              <a:rPr lang="ru-RU" altLang="ru-RU" sz="4800" b="1" dirty="0" smtClean="0">
                <a:latin typeface="Trebuchet MS" pitchFamily="32" charset="0"/>
              </a:rPr>
              <a:t>С-</a:t>
            </a:r>
            <a:r>
              <a:rPr lang="ru-RU" altLang="ru-RU" sz="4800" b="1" dirty="0" err="1" smtClean="0">
                <a:latin typeface="Trebuchet MS" pitchFamily="32" charset="0"/>
              </a:rPr>
              <a:t>Битрикс</a:t>
            </a:r>
            <a:r>
              <a:rPr lang="ru-RU" altLang="ru-RU" sz="4800" b="1" dirty="0" smtClean="0">
                <a:latin typeface="Trebuchet MS" pitchFamily="32" charset="0"/>
              </a:rPr>
              <a:t> за </a:t>
            </a:r>
            <a:r>
              <a:rPr lang="ru-RU" altLang="ru-RU" sz="6000" b="1" dirty="0" smtClean="0">
                <a:solidFill>
                  <a:srgbClr val="FF0000"/>
                </a:solidFill>
                <a:latin typeface="Trebuchet MS" pitchFamily="32" charset="0"/>
              </a:rPr>
              <a:t>19 900 </a:t>
            </a:r>
            <a:r>
              <a:rPr lang="ru-RU" altLang="ru-RU" sz="4800" b="1" dirty="0" smtClean="0">
                <a:latin typeface="Trebuchet MS" pitchFamily="32" charset="0"/>
              </a:rPr>
              <a:t>руб.</a:t>
            </a:r>
            <a:endParaRPr lang="ru-RU" altLang="ru-RU" sz="4800" b="1" dirty="0">
              <a:latin typeface="Trebuchet MS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3444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79038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150813"/>
            <a:ext cx="1304925" cy="128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539750" y="1588"/>
            <a:ext cx="7488238" cy="136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hangingPunct="1">
              <a:lnSpc>
                <a:spcPct val="110000"/>
              </a:lnSpc>
              <a:buClrTx/>
              <a:buFontTx/>
              <a:buNone/>
            </a:pPr>
            <a:r>
              <a:rPr lang="ru-RU" altLang="ru-RU" sz="4000" b="1" dirty="0" smtClean="0">
                <a:solidFill>
                  <a:srgbClr val="FFFFFF"/>
                </a:solidFill>
                <a:latin typeface="Trebuchet MS" pitchFamily="32" charset="0"/>
              </a:rPr>
              <a:t>РАЗРАБОТКА</a:t>
            </a:r>
            <a:endParaRPr lang="ru-RU" altLang="ru-RU" sz="4000" b="1" dirty="0">
              <a:solidFill>
                <a:srgbClr val="FFFFFF"/>
              </a:solidFill>
              <a:latin typeface="Trebuchet MS" pitchFamily="32" charset="0"/>
            </a:endParaRP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7991475" y="863600"/>
            <a:ext cx="10795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r" hangingPunct="1">
              <a:lnSpc>
                <a:spcPct val="110000"/>
              </a:lnSpc>
              <a:buClrTx/>
              <a:buFontTx/>
              <a:buNone/>
            </a:pPr>
            <a:r>
              <a:rPr lang="ru-RU" altLang="ru-RU" b="1">
                <a:latin typeface="Roboto Condensed" charset="0"/>
              </a:rPr>
              <a:t>IT-УЛЕЙ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1007864" y="1944688"/>
            <a:ext cx="8567936" cy="61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342900" indent="-339725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hangingPunct="1">
              <a:lnSpc>
                <a:spcPct val="100000"/>
              </a:lnSpc>
              <a:spcBef>
                <a:spcPts val="638"/>
              </a:spcBef>
              <a:spcAft>
                <a:spcPts val="1425"/>
              </a:spcAft>
              <a:buClrTx/>
              <a:buFontTx/>
              <a:buNone/>
            </a:pPr>
            <a:r>
              <a:rPr lang="ru-RU" altLang="ru-RU" sz="2800" b="1" dirty="0" smtClean="0">
                <a:latin typeface="Trebuchet MS" pitchFamily="32" charset="0"/>
              </a:rPr>
              <a:t>Этапы разработки интернет-магазина</a:t>
            </a:r>
            <a:endParaRPr lang="ru-RU" altLang="ru-RU" sz="2800" b="1" dirty="0">
              <a:latin typeface="Trebuchet MS" pitchFamily="32" charset="0"/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019727"/>
            <a:ext cx="360362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799206" y="2843733"/>
            <a:ext cx="9002019" cy="4306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342900" indent="-339725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lvl="0" indent="-3429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Blip>
                <a:blip r:embed="rId6"/>
              </a:buBlip>
            </a:pPr>
            <a:r>
              <a:rPr lang="ru-RU" sz="2600" dirty="0" smtClean="0">
                <a:latin typeface="Trebuchet MS" panose="020B0603020202020204" pitchFamily="34" charset="0"/>
                <a:ea typeface="Times New Roman"/>
                <a:cs typeface="Times New Roman"/>
              </a:rPr>
              <a:t>Проектирование / </a:t>
            </a:r>
            <a:r>
              <a:rPr lang="ru-RU" sz="2600" dirty="0" err="1" smtClean="0">
                <a:latin typeface="Trebuchet MS" panose="020B0603020202020204" pitchFamily="34" charset="0"/>
                <a:ea typeface="Times New Roman"/>
                <a:cs typeface="Times New Roman"/>
              </a:rPr>
              <a:t>прототипирование</a:t>
            </a:r>
            <a:r>
              <a:rPr lang="ru-RU" sz="2600" dirty="0" smtClean="0">
                <a:latin typeface="Trebuchet MS" panose="020B0603020202020204" pitchFamily="34" charset="0"/>
                <a:ea typeface="Times New Roman"/>
                <a:cs typeface="Times New Roman"/>
              </a:rPr>
              <a:t> / разработка ТЗ; </a:t>
            </a:r>
          </a:p>
          <a:p>
            <a:pPr lvl="0" indent="-3429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Blip>
                <a:blip r:embed="rId6"/>
              </a:buBlip>
            </a:pPr>
            <a:r>
              <a:rPr lang="ru-RU" sz="2600" dirty="0" smtClean="0">
                <a:latin typeface="Trebuchet MS" panose="020B0603020202020204" pitchFamily="34" charset="0"/>
                <a:ea typeface="Times New Roman"/>
                <a:cs typeface="Times New Roman"/>
              </a:rPr>
              <a:t>Дизайн; </a:t>
            </a:r>
          </a:p>
          <a:p>
            <a:pPr lvl="0" indent="-3429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Blip>
                <a:blip r:embed="rId6"/>
              </a:buBlip>
            </a:pPr>
            <a:r>
              <a:rPr lang="ru-RU" sz="2600" dirty="0" smtClean="0">
                <a:latin typeface="Trebuchet MS" panose="020B0603020202020204" pitchFamily="34" charset="0"/>
                <a:ea typeface="Times New Roman"/>
                <a:cs typeface="Times New Roman"/>
              </a:rPr>
              <a:t>Верстка; </a:t>
            </a:r>
          </a:p>
          <a:p>
            <a:pPr lvl="0" indent="-3429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Blip>
                <a:blip r:embed="rId6"/>
              </a:buBlip>
            </a:pPr>
            <a:r>
              <a:rPr lang="ru-RU" sz="2600" dirty="0" smtClean="0">
                <a:latin typeface="Trebuchet MS" panose="020B0603020202020204" pitchFamily="34" charset="0"/>
                <a:ea typeface="Times New Roman"/>
                <a:cs typeface="Times New Roman"/>
              </a:rPr>
              <a:t>Интеграции </a:t>
            </a:r>
            <a:r>
              <a:rPr lang="ru-RU" sz="2600" dirty="0">
                <a:latin typeface="Trebuchet MS" panose="020B0603020202020204" pitchFamily="34" charset="0"/>
                <a:ea typeface="Times New Roman"/>
                <a:cs typeface="Times New Roman"/>
              </a:rPr>
              <a:t>с системой управления </a:t>
            </a:r>
            <a:endParaRPr lang="ru-RU" sz="2600" dirty="0" smtClean="0">
              <a:latin typeface="Trebuchet MS" panose="020B0603020202020204" pitchFamily="34" charset="0"/>
              <a:ea typeface="Times New Roman"/>
              <a:cs typeface="Times New Roman"/>
            </a:endParaRPr>
          </a:p>
          <a:p>
            <a:pPr lvl="0" indent="-3429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Blip>
                <a:blip r:embed="rId6"/>
              </a:buBlip>
            </a:pPr>
            <a:r>
              <a:rPr lang="ru-RU" sz="2600" dirty="0" smtClean="0">
                <a:latin typeface="Trebuchet MS" panose="020B0603020202020204" pitchFamily="34" charset="0"/>
                <a:ea typeface="Times New Roman"/>
                <a:cs typeface="Times New Roman"/>
              </a:rPr>
              <a:t>Наполнение;</a:t>
            </a:r>
          </a:p>
          <a:p>
            <a:pPr lvl="0" indent="-3429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Blip>
                <a:blip r:embed="rId6"/>
              </a:buBlip>
            </a:pPr>
            <a:r>
              <a:rPr lang="ru-RU" sz="2600" dirty="0" smtClean="0">
                <a:latin typeface="Trebuchet MS" panose="020B0603020202020204" pitchFamily="34" charset="0"/>
                <a:ea typeface="Times New Roman"/>
                <a:cs typeface="Times New Roman"/>
              </a:rPr>
              <a:t>Тестирование, </a:t>
            </a:r>
            <a:r>
              <a:rPr lang="ru-RU" sz="2600" dirty="0" err="1" smtClean="0">
                <a:latin typeface="Trebuchet MS" panose="020B0603020202020204" pitchFamily="34" charset="0"/>
                <a:ea typeface="Times New Roman"/>
                <a:cs typeface="Times New Roman"/>
              </a:rPr>
              <a:t>юзабилити</a:t>
            </a:r>
            <a:r>
              <a:rPr lang="ru-RU" sz="2600" dirty="0" smtClean="0">
                <a:latin typeface="Trebuchet MS" panose="020B0603020202020204" pitchFamily="34" charset="0"/>
                <a:ea typeface="Times New Roman"/>
                <a:cs typeface="Times New Roman"/>
              </a:rPr>
              <a:t>;</a:t>
            </a:r>
          </a:p>
          <a:p>
            <a:pPr lvl="0" indent="-3429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Blip>
                <a:blip r:embed="rId6"/>
              </a:buBlip>
            </a:pPr>
            <a:r>
              <a:rPr lang="ru-RU" sz="2800" dirty="0" smtClean="0"/>
              <a:t>Поддержка</a:t>
            </a:r>
            <a:r>
              <a:rPr lang="ru-RU" sz="2800" dirty="0"/>
              <a:t>, продвижение, </a:t>
            </a:r>
            <a:r>
              <a:rPr lang="ru-RU" sz="2800" dirty="0" smtClean="0"/>
              <a:t>реклама;</a:t>
            </a:r>
            <a:endParaRPr lang="ru-RU" sz="2600" dirty="0">
              <a:latin typeface="Trebuchet MS" panose="020B0603020202020204" pitchFamily="34" charset="0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883632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360" y="4211885"/>
            <a:ext cx="4443446" cy="3333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79038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150813"/>
            <a:ext cx="1304925" cy="128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539750" y="1588"/>
            <a:ext cx="7488238" cy="136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hangingPunct="1">
              <a:lnSpc>
                <a:spcPct val="110000"/>
              </a:lnSpc>
              <a:buClrTx/>
              <a:buFontTx/>
              <a:buNone/>
            </a:pPr>
            <a:r>
              <a:rPr lang="ru-RU" altLang="ru-RU" sz="4000" b="1" dirty="0">
                <a:solidFill>
                  <a:srgbClr val="FFFFFF"/>
                </a:solidFill>
                <a:latin typeface="Trebuchet MS" pitchFamily="32" charset="0"/>
              </a:rPr>
              <a:t>УНИВЕРСАЛЬНЫЙ И-М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7991475" y="863600"/>
            <a:ext cx="10795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r" hangingPunct="1">
              <a:lnSpc>
                <a:spcPct val="110000"/>
              </a:lnSpc>
              <a:buClrTx/>
              <a:buFontTx/>
              <a:buNone/>
            </a:pPr>
            <a:r>
              <a:rPr lang="ru-RU" altLang="ru-RU" b="1">
                <a:latin typeface="Roboto Condensed" charset="0"/>
              </a:rPr>
              <a:t>IT-УЛЕЙ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1007864" y="1944688"/>
            <a:ext cx="8567936" cy="61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342900" indent="-339725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hangingPunct="1">
              <a:lnSpc>
                <a:spcPct val="100000"/>
              </a:lnSpc>
              <a:spcBef>
                <a:spcPts val="638"/>
              </a:spcBef>
              <a:spcAft>
                <a:spcPts val="1425"/>
              </a:spcAft>
              <a:buClrTx/>
              <a:buFontTx/>
              <a:buNone/>
            </a:pPr>
            <a:r>
              <a:rPr lang="ru-RU" altLang="ru-RU" sz="2800" b="1" dirty="0" smtClean="0">
                <a:latin typeface="Trebuchet MS" pitchFamily="32" charset="0"/>
              </a:rPr>
              <a:t>В чем его универсальность?</a:t>
            </a:r>
            <a:endParaRPr lang="ru-RU" altLang="ru-RU" sz="2800" b="1" dirty="0">
              <a:latin typeface="Trebuchet MS" pitchFamily="32" charset="0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799206" y="2843733"/>
            <a:ext cx="9002019" cy="4306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342900" indent="-339725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lvl="0" indent="-3429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Blip>
                <a:blip r:embed="rId6"/>
              </a:buBlip>
            </a:pPr>
            <a:r>
              <a:rPr lang="ru-RU" sz="2600" dirty="0" smtClean="0">
                <a:latin typeface="Trebuchet MS" panose="020B0603020202020204" pitchFamily="34" charset="0"/>
                <a:ea typeface="Times New Roman"/>
                <a:cs typeface="Times New Roman"/>
              </a:rPr>
              <a:t>Богатый функционал</a:t>
            </a:r>
            <a:endParaRPr lang="ru-RU" sz="2600" dirty="0">
              <a:latin typeface="Trebuchet MS" panose="020B0603020202020204" pitchFamily="34" charset="0"/>
              <a:ea typeface="Times New Roman"/>
              <a:cs typeface="Times New Roman"/>
            </a:endParaRPr>
          </a:p>
          <a:p>
            <a:pPr lvl="0" indent="-3429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Blip>
                <a:blip r:embed="rId6"/>
              </a:buBlip>
            </a:pPr>
            <a:r>
              <a:rPr lang="ru-RU" sz="2600" dirty="0" smtClean="0">
                <a:latin typeface="Trebuchet MS" panose="020B0603020202020204" pitchFamily="34" charset="0"/>
                <a:ea typeface="Times New Roman"/>
                <a:cs typeface="Times New Roman"/>
              </a:rPr>
              <a:t>Много цветовых схем</a:t>
            </a:r>
          </a:p>
          <a:p>
            <a:pPr lvl="0" indent="-3429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Blip>
                <a:blip r:embed="rId6"/>
              </a:buBlip>
            </a:pPr>
            <a:r>
              <a:rPr lang="ru-RU" sz="2600" dirty="0" smtClean="0">
                <a:latin typeface="Trebuchet MS" panose="020B0603020202020204" pitchFamily="34" charset="0"/>
                <a:ea typeface="Times New Roman"/>
                <a:cs typeface="Times New Roman"/>
              </a:rPr>
              <a:t>Шаблоны на две ширины</a:t>
            </a:r>
            <a:endParaRPr lang="ru-RU" sz="2600" dirty="0">
              <a:latin typeface="Trebuchet MS" panose="020B0603020202020204" pitchFamily="34" charset="0"/>
              <a:ea typeface="Times New Roman"/>
              <a:cs typeface="Times New Roman"/>
            </a:endParaRPr>
          </a:p>
          <a:p>
            <a:pPr lvl="0" indent="-3429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Blip>
                <a:blip r:embed="rId6"/>
              </a:buBlip>
            </a:pPr>
            <a:r>
              <a:rPr lang="ru-RU" sz="2600" dirty="0" smtClean="0">
                <a:latin typeface="Trebuchet MS" panose="020B0603020202020204" pitchFamily="34" charset="0"/>
                <a:ea typeface="Times New Roman"/>
                <a:cs typeface="Times New Roman"/>
              </a:rPr>
              <a:t>5 шаблонов списка товаров</a:t>
            </a:r>
          </a:p>
          <a:p>
            <a:pPr lvl="0" indent="-3429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Blip>
                <a:blip r:embed="rId6"/>
              </a:buBlip>
            </a:pPr>
            <a:r>
              <a:rPr lang="ru-RU" sz="2600" dirty="0">
                <a:latin typeface="Trebuchet MS" panose="020B0603020202020204" pitchFamily="34" charset="0"/>
                <a:ea typeface="Times New Roman"/>
                <a:cs typeface="Times New Roman"/>
              </a:rPr>
              <a:t>Сменные фоновые </a:t>
            </a:r>
            <a:r>
              <a:rPr lang="ru-RU" sz="2600" dirty="0" smtClean="0">
                <a:latin typeface="Trebuchet MS" panose="020B0603020202020204" pitchFamily="34" charset="0"/>
                <a:ea typeface="Times New Roman"/>
                <a:cs typeface="Times New Roman"/>
              </a:rPr>
              <a:t>изображения</a:t>
            </a:r>
          </a:p>
          <a:p>
            <a:pPr lvl="0" indent="-3429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Blip>
                <a:blip r:embed="rId6"/>
              </a:buBlip>
            </a:pPr>
            <a:r>
              <a:rPr lang="ru-RU" sz="2600" dirty="0" smtClean="0">
                <a:latin typeface="Trebuchet MS" panose="020B0603020202020204" pitchFamily="34" charset="0"/>
                <a:ea typeface="Times New Roman"/>
                <a:cs typeface="Times New Roman"/>
              </a:rPr>
              <a:t>Руководство пользователя</a:t>
            </a:r>
          </a:p>
          <a:p>
            <a:pPr lvl="0" indent="-3429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Blip>
                <a:blip r:embed="rId6"/>
              </a:buBlip>
            </a:pPr>
            <a:r>
              <a:rPr lang="ru-RU" sz="2600" dirty="0" smtClean="0">
                <a:latin typeface="Trebuchet MS" panose="020B0603020202020204" pitchFamily="34" charset="0"/>
                <a:ea typeface="Times New Roman"/>
                <a:cs typeface="Times New Roman"/>
              </a:rPr>
              <a:t>Видеоматериалы</a:t>
            </a:r>
            <a:endParaRPr lang="ru-RU" sz="2600" dirty="0">
              <a:latin typeface="Trebuchet MS" panose="020B0603020202020204" pitchFamily="34" charset="0"/>
              <a:ea typeface="Times New Roman"/>
              <a:cs typeface="Times New Roman"/>
            </a:endParaRPr>
          </a:p>
        </p:txBody>
      </p:sp>
      <p:pic>
        <p:nvPicPr>
          <p:cNvPr id="6147" name="Picture 3" descr="D:\IT-Улей\Проекты\it-hive.ru\apps4bitrix\ithive.musicshop\подготовка к семинару\Цветовые-схемы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2296" y="1979637"/>
            <a:ext cx="11049001" cy="723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272" y="0"/>
            <a:ext cx="10639425" cy="1689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272" y="-36587"/>
            <a:ext cx="10639425" cy="1504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264" y="-36587"/>
            <a:ext cx="10467975" cy="1276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 descr="D:\IT-Улей\Проекты\it-hive.ru\apps4bitrix\ithive.musicshop\подготовка к семинару\Умный фильтр 0 - solution_ithiveslf_tmweb_ru_s2_catalog_gitary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775" y="-25327"/>
            <a:ext cx="10563225" cy="1223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5" name="Picture 11" descr="D:\IT-Улей\Проекты\it-hive.ru\apps4bitrix\ithive.musicshop\подготовка к семинару\Узкая-страница-товара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900" y="-108595"/>
            <a:ext cx="10639425" cy="1127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D:\IT-Улей\Проекты\it-hive.ru\apps4bitrix\ithive.musicshop\подготовка к семинару\широкая страница товара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255" y="-108595"/>
            <a:ext cx="10344151" cy="831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 bwMode="auto">
          <a:xfrm>
            <a:off x="-432296" y="-108595"/>
            <a:ext cx="11049001" cy="93272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  <p:pic>
        <p:nvPicPr>
          <p:cNvPr id="1026" name="Picture 2" descr="D:\IT-Улей\Проекты\it-hive.ru\apps4bitrix\ithive.musicshop\подготовка к семинару\Список товаров - плитка в 2 шт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87414"/>
            <a:ext cx="6848475" cy="1106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IT-Улей\Проекты\it-hive.ru\apps4bitrix\ithive.musicshop\подготовка к семинару\Список товаров - плитка в 4 шт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219" y="-77531"/>
            <a:ext cx="6819900" cy="12468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D:\IT-Улей\Проекты\it-hive.ru\apps4bitrix\ithive.musicshop\подготовка к семинару\Список товаров - плитка в 3 шт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8" y="-108595"/>
            <a:ext cx="6962775" cy="1061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IT-Улей\Проекты\it-hive.ru\apps4bitrix\ithive.musicshop\подготовка к семинару\Список товаров - подробный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-108595"/>
            <a:ext cx="6915150" cy="1183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IT-Улей\Проекты\it-hive.ru\apps4bitrix\ithive.musicshop\подготовка к семинару\Список товаров - краткий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-100690"/>
            <a:ext cx="6838950" cy="11715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IT-Улей\Проекты\it-hive.ru\apps4bitrix\ithive.musicshop\подготовка к семинару\Разные фоны 1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8" y="-36021"/>
            <a:ext cx="10087484" cy="1670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:\IT-Улей\Проекты\it-hive.ru\apps4bitrix\ithive.musicshop\подготовка к семинару\Разные фоны 2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" y="-36587"/>
            <a:ext cx="10063485" cy="16665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D:\IT-Улей\Проекты\it-hive.ru\apps4bitrix\ithive.musicshop\подготовка к семинару\Разные фоны 11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" y="-31324"/>
            <a:ext cx="10128127" cy="1677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:\IT-Улей\Проекты\it-hive.ru\apps4bitrix\ithive.musicshop\подготовка к семинару\Разные фоны 10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" y="-31324"/>
            <a:ext cx="10128127" cy="1677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D:\IT-Улей\Проекты\it-hive.ru\apps4bitrix\ithive.musicshop\подготовка к семинару\Разные фоны 9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" y="-31324"/>
            <a:ext cx="10128127" cy="1677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D:\IT-Улей\Проекты\it-hive.ru\apps4bitrix\ithive.musicshop\подготовка к семинару\Разные фоны 8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" y="-31324"/>
            <a:ext cx="10128127" cy="1677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D:\IT-Улей\Проекты\it-hive.ru\apps4bitrix\ithive.musicshop\подготовка к семинару\Разные фоны 7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" y="-31324"/>
            <a:ext cx="10128127" cy="1677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D:\IT-Улей\Проекты\it-hive.ru\apps4bitrix\ithive.musicshop\подготовка к семинару\Разные фоны 6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" y="-31324"/>
            <a:ext cx="10128127" cy="1677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D:\IT-Улей\Проекты\it-hive.ru\apps4bitrix\ithive.musicshop\подготовка к семинару\Разные фоны 5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" y="-31324"/>
            <a:ext cx="10128127" cy="1677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D:\IT-Улей\Проекты\it-hive.ru\apps4bitrix\ithive.musicshop\подготовка к семинару\Разные фоны 4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" y="-31324"/>
            <a:ext cx="10128127" cy="1677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D:\IT-Улей\Проекты\it-hive.ru\apps4bitrix\ithive.musicshop\подготовка к семинару\Разные фоны 3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" y="-31324"/>
            <a:ext cx="10128127" cy="1677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40702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9073E-7 -3.00651E-6 L -1.29073E-7 -1.16985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84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9073E-7 -2.22129E-6 L -1.29073E-7 -0.99034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9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7552E-6 3.01071E-6 L -3.47552E-6 -0.56792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84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  <p:bldP spid="3" grpId="0" animBg="1"/>
      <p:bldP spid="3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1871663" y="4379913"/>
            <a:ext cx="5430837" cy="1163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r" hangingPunct="1">
              <a:lnSpc>
                <a:spcPct val="110000"/>
              </a:lnSpc>
              <a:buClrTx/>
              <a:buFontTx/>
              <a:buNone/>
            </a:pPr>
            <a:r>
              <a:rPr lang="ru-RU" altLang="ru-RU" sz="4400">
                <a:latin typeface="Trebuchet MS" pitchFamily="32" charset="0"/>
              </a:rPr>
              <a:t>Фомичев Андрей</a:t>
            </a:r>
          </a:p>
          <a:p>
            <a:pPr algn="r" hangingPunct="1">
              <a:lnSpc>
                <a:spcPct val="110000"/>
              </a:lnSpc>
              <a:buClrTx/>
              <a:buFontTx/>
              <a:buNone/>
            </a:pPr>
            <a:r>
              <a:rPr lang="ru-RU" altLang="ru-RU" sz="2000">
                <a:latin typeface="Trebuchet MS" pitchFamily="32" charset="0"/>
              </a:rPr>
              <a:t>IT-Улей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263" y="3168650"/>
            <a:ext cx="2438400" cy="240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1008063" y="1122363"/>
            <a:ext cx="7488237" cy="254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ctr" hangingPunct="1">
              <a:lnSpc>
                <a:spcPct val="110000"/>
              </a:lnSpc>
              <a:buClrTx/>
              <a:buFontTx/>
              <a:buNone/>
            </a:pPr>
            <a:r>
              <a:rPr lang="ru-RU" altLang="ru-RU" sz="4400" b="1" dirty="0" smtClean="0">
                <a:latin typeface="Trebuchet MS" pitchFamily="32" charset="0"/>
              </a:rPr>
              <a:t>Ваши вопросы</a:t>
            </a:r>
            <a:endParaRPr lang="ru-RU" altLang="ru-RU" sz="4400" b="1" dirty="0">
              <a:latin typeface="Trebuchet MS" pitchFamily="32" charset="0"/>
            </a:endParaRPr>
          </a:p>
          <a:p>
            <a:pPr algn="ctr" hangingPunct="1">
              <a:lnSpc>
                <a:spcPct val="110000"/>
              </a:lnSpc>
              <a:buClrTx/>
              <a:buFontTx/>
              <a:buNone/>
            </a:pPr>
            <a:r>
              <a:rPr lang="ru-RU" altLang="ru-RU" sz="3600" dirty="0" smtClean="0">
                <a:latin typeface="Trebuchet MS" pitchFamily="32" charset="0"/>
              </a:rPr>
              <a:t>Спасибо за внимание!</a:t>
            </a:r>
            <a:endParaRPr lang="ru-RU" altLang="ru-RU" sz="3600" dirty="0">
              <a:latin typeface="Trebuchet MS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2859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79038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150813"/>
            <a:ext cx="1304925" cy="128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539750" y="1588"/>
            <a:ext cx="7488238" cy="136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hangingPunct="1">
              <a:lnSpc>
                <a:spcPct val="110000"/>
              </a:lnSpc>
              <a:buClrTx/>
              <a:buFontTx/>
              <a:buNone/>
            </a:pPr>
            <a:r>
              <a:rPr lang="ru-RU" altLang="ru-RU" sz="4000" b="1">
                <a:solidFill>
                  <a:srgbClr val="FFFFFF"/>
                </a:solidFill>
                <a:latin typeface="Trebuchet MS" pitchFamily="32" charset="0"/>
              </a:rPr>
              <a:t>РАЗБОР ОШИБОК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7991475" y="863600"/>
            <a:ext cx="10795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r" hangingPunct="1">
              <a:lnSpc>
                <a:spcPct val="110000"/>
              </a:lnSpc>
              <a:buClrTx/>
              <a:buFontTx/>
              <a:buNone/>
            </a:pPr>
            <a:r>
              <a:rPr lang="ru-RU" altLang="ru-RU" b="1">
                <a:latin typeface="Roboto Condensed" charset="0"/>
              </a:rPr>
              <a:t>IT-УЛЕЙ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1007864" y="1944688"/>
            <a:ext cx="8567936" cy="61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342900" indent="-339725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hangingPunct="1">
              <a:lnSpc>
                <a:spcPct val="100000"/>
              </a:lnSpc>
              <a:spcBef>
                <a:spcPts val="638"/>
              </a:spcBef>
              <a:spcAft>
                <a:spcPts val="1425"/>
              </a:spcAft>
              <a:buClrTx/>
              <a:buFontTx/>
              <a:buNone/>
            </a:pPr>
            <a:r>
              <a:rPr lang="ru-RU" altLang="ru-RU" sz="2800" b="1" dirty="0">
                <a:latin typeface="Trebuchet MS" pitchFamily="32" charset="0"/>
              </a:rPr>
              <a:t>Изображения товаров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799206" y="2843733"/>
            <a:ext cx="9002019" cy="4306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342900" indent="-339725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lvl="0" indent="-3429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Blip>
                <a:blip r:embed="rId5"/>
              </a:buBlip>
            </a:pPr>
            <a:r>
              <a:rPr lang="ru-RU" sz="2600" dirty="0">
                <a:latin typeface="Trebuchet MS" panose="020B0603020202020204" pitchFamily="34" charset="0"/>
                <a:ea typeface="Times New Roman"/>
                <a:cs typeface="Times New Roman"/>
              </a:rPr>
              <a:t>Плохое качество / фон;</a:t>
            </a:r>
          </a:p>
          <a:p>
            <a:pPr lvl="0" indent="-3429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Blip>
                <a:blip r:embed="rId5"/>
              </a:buBlip>
            </a:pPr>
            <a:r>
              <a:rPr lang="ru-RU" sz="2600" dirty="0">
                <a:latin typeface="Trebuchet MS" panose="020B0603020202020204" pitchFamily="34" charset="0"/>
                <a:ea typeface="Times New Roman"/>
                <a:cs typeface="Times New Roman"/>
              </a:rPr>
              <a:t>Малый размер;</a:t>
            </a:r>
          </a:p>
          <a:p>
            <a:pPr lvl="0" indent="-3429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Blip>
                <a:blip r:embed="rId5"/>
              </a:buBlip>
            </a:pPr>
            <a:r>
              <a:rPr lang="ru-RU" sz="2600" dirty="0">
                <a:latin typeface="Trebuchet MS" panose="020B0603020202020204" pitchFamily="34" charset="0"/>
                <a:ea typeface="Times New Roman"/>
                <a:cs typeface="Times New Roman"/>
              </a:rPr>
              <a:t>Нет разных ракурсов;</a:t>
            </a:r>
          </a:p>
          <a:p>
            <a:pPr lvl="0" indent="-3429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Blip>
                <a:blip r:embed="rId5"/>
              </a:buBlip>
            </a:pPr>
            <a:r>
              <a:rPr lang="ru-RU" sz="2600" dirty="0">
                <a:latin typeface="Trebuchet MS" panose="020B0603020202020204" pitchFamily="34" charset="0"/>
                <a:ea typeface="Times New Roman"/>
                <a:cs typeface="Times New Roman"/>
              </a:rPr>
              <a:t>Не уделяется внимание деталям</a:t>
            </a:r>
          </a:p>
          <a:p>
            <a:pPr lvl="0" indent="-3429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Blip>
                <a:blip r:embed="rId5"/>
              </a:buBlip>
            </a:pPr>
            <a:r>
              <a:rPr lang="ru-RU" sz="2600" dirty="0">
                <a:latin typeface="Trebuchet MS" panose="020B0603020202020204" pitchFamily="34" charset="0"/>
                <a:ea typeface="Times New Roman"/>
                <a:cs typeface="Times New Roman"/>
              </a:rPr>
              <a:t>Не </a:t>
            </a:r>
            <a:r>
              <a:rPr lang="ru-RU" sz="2600" dirty="0" smtClean="0">
                <a:latin typeface="Trebuchet MS" panose="020B0603020202020204" pitchFamily="34" charset="0"/>
                <a:ea typeface="Times New Roman"/>
                <a:cs typeface="Times New Roman"/>
              </a:rPr>
              <a:t>уникальные / чужой авторский знак</a:t>
            </a:r>
            <a:endParaRPr lang="ru-RU" sz="2600" dirty="0">
              <a:latin typeface="Trebuchet MS" panose="020B0603020202020204" pitchFamily="34" charset="0"/>
              <a:ea typeface="Times New Roman"/>
              <a:cs typeface="Times New Roman"/>
            </a:endParaRPr>
          </a:p>
        </p:txBody>
      </p:sp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998663"/>
            <a:ext cx="360362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61550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79038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150813"/>
            <a:ext cx="1304925" cy="128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539750" y="1588"/>
            <a:ext cx="7488238" cy="136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hangingPunct="1">
              <a:lnSpc>
                <a:spcPct val="110000"/>
              </a:lnSpc>
              <a:buClrTx/>
              <a:buFontTx/>
              <a:buNone/>
            </a:pPr>
            <a:r>
              <a:rPr lang="ru-RU" altLang="ru-RU" sz="4000" b="1">
                <a:solidFill>
                  <a:srgbClr val="FFFFFF"/>
                </a:solidFill>
                <a:latin typeface="Trebuchet MS" pitchFamily="32" charset="0"/>
              </a:rPr>
              <a:t>РАЗБОР ОШИБОК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7991475" y="863600"/>
            <a:ext cx="10795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r" hangingPunct="1">
              <a:lnSpc>
                <a:spcPct val="110000"/>
              </a:lnSpc>
              <a:buClrTx/>
              <a:buFontTx/>
              <a:buNone/>
            </a:pPr>
            <a:r>
              <a:rPr lang="ru-RU" altLang="ru-RU" b="1">
                <a:latin typeface="Roboto Condensed" charset="0"/>
              </a:rPr>
              <a:t>IT-УЛЕЙ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1007864" y="1944688"/>
            <a:ext cx="8567936" cy="61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342900" indent="-339725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hangingPunct="1">
              <a:lnSpc>
                <a:spcPct val="100000"/>
              </a:lnSpc>
              <a:spcBef>
                <a:spcPts val="638"/>
              </a:spcBef>
              <a:spcAft>
                <a:spcPts val="1425"/>
              </a:spcAft>
              <a:buClrTx/>
              <a:buFontTx/>
              <a:buNone/>
            </a:pPr>
            <a:r>
              <a:rPr lang="ru-RU" altLang="ru-RU" sz="2800" b="1" dirty="0">
                <a:latin typeface="Trebuchet MS" pitchFamily="32" charset="0"/>
              </a:rPr>
              <a:t>Описания </a:t>
            </a:r>
            <a:r>
              <a:rPr lang="ru-RU" altLang="ru-RU" sz="2800" b="1" dirty="0" smtClean="0">
                <a:latin typeface="Trebuchet MS" pitchFamily="32" charset="0"/>
              </a:rPr>
              <a:t>товаров</a:t>
            </a:r>
            <a:endParaRPr lang="ru-RU" altLang="ru-RU" sz="2800" b="1" dirty="0">
              <a:latin typeface="Trebuchet MS" pitchFamily="32" charset="0"/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019727"/>
            <a:ext cx="360362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799206" y="2843733"/>
            <a:ext cx="9002019" cy="4306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342900" indent="-339725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lvl="0" indent="-3429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Blip>
                <a:blip r:embed="rId6"/>
              </a:buBlip>
            </a:pPr>
            <a:r>
              <a:rPr lang="ru-RU" sz="2600" dirty="0" smtClean="0">
                <a:latin typeface="Trebuchet MS" panose="020B0603020202020204" pitchFamily="34" charset="0"/>
                <a:ea typeface="Times New Roman"/>
                <a:cs typeface="Times New Roman"/>
              </a:rPr>
              <a:t>В </a:t>
            </a:r>
            <a:r>
              <a:rPr lang="ru-RU" sz="2600" dirty="0">
                <a:latin typeface="Trebuchet MS" panose="020B0603020202020204" pitchFamily="34" charset="0"/>
                <a:ea typeface="Times New Roman"/>
                <a:cs typeface="Times New Roman"/>
              </a:rPr>
              <a:t>описаниях не раскрыты потребности в товаре для целевой аудитории, не продающие описания, нет призыва к действию в конце описания;</a:t>
            </a:r>
          </a:p>
          <a:p>
            <a:pPr lvl="0" indent="-3429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Blip>
                <a:blip r:embed="rId6"/>
              </a:buBlip>
            </a:pPr>
            <a:r>
              <a:rPr lang="ru-RU" sz="2600" dirty="0">
                <a:latin typeface="Trebuchet MS" panose="020B0603020202020204" pitchFamily="34" charset="0"/>
                <a:ea typeface="Times New Roman"/>
                <a:cs typeface="Times New Roman"/>
              </a:rPr>
              <a:t>Не уникальные описания, не соответствующие правилам поисковой оптимизации</a:t>
            </a:r>
            <a:r>
              <a:rPr lang="ru-RU" sz="2600" dirty="0" smtClean="0">
                <a:latin typeface="Trebuchet MS" panose="020B0603020202020204" pitchFamily="34" charset="0"/>
                <a:ea typeface="Times New Roman"/>
                <a:cs typeface="Times New Roman"/>
              </a:rPr>
              <a:t>;</a:t>
            </a:r>
            <a:endParaRPr lang="en-US" sz="2600" dirty="0" smtClean="0">
              <a:latin typeface="Trebuchet MS" panose="020B0603020202020204" pitchFamily="34" charset="0"/>
              <a:ea typeface="Times New Roman"/>
              <a:cs typeface="Times New Roman"/>
            </a:endParaRPr>
          </a:p>
          <a:p>
            <a:pPr indent="-3429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Blip>
                <a:blip r:embed="rId6"/>
              </a:buBlip>
            </a:pPr>
            <a:r>
              <a:rPr lang="ru-RU" sz="2600" dirty="0">
                <a:latin typeface="Trebuchet MS" panose="020B0603020202020204" pitchFamily="34" charset="0"/>
                <a:ea typeface="Times New Roman"/>
                <a:cs typeface="Times New Roman"/>
              </a:rPr>
              <a:t>Описания как для роботов</a:t>
            </a:r>
            <a:r>
              <a:rPr lang="ru-RU" sz="2600" dirty="0" smtClean="0">
                <a:latin typeface="Trebuchet MS" panose="020B0603020202020204" pitchFamily="34" charset="0"/>
                <a:ea typeface="Times New Roman"/>
                <a:cs typeface="Times New Roman"/>
              </a:rPr>
              <a:t>;</a:t>
            </a:r>
            <a:endParaRPr lang="ru-RU" sz="2600" dirty="0">
              <a:latin typeface="Trebuchet MS" panose="020B0603020202020204" pitchFamily="34" charset="0"/>
              <a:ea typeface="Times New Roman"/>
              <a:cs typeface="Times New Roman"/>
            </a:endParaRPr>
          </a:p>
          <a:p>
            <a:pPr lvl="0" indent="-3429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Blip>
                <a:blip r:embed="rId6"/>
              </a:buBlip>
            </a:pPr>
            <a:r>
              <a:rPr lang="ru-RU" sz="2600" dirty="0">
                <a:latin typeface="Trebuchet MS" panose="020B0603020202020204" pitchFamily="34" charset="0"/>
                <a:ea typeface="Times New Roman"/>
                <a:cs typeface="Times New Roman"/>
              </a:rPr>
              <a:t>В описаниях присутствуют ошибки;</a:t>
            </a:r>
          </a:p>
          <a:p>
            <a:pPr lvl="0" indent="-3429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Blip>
                <a:blip r:embed="rId6"/>
              </a:buBlip>
            </a:pPr>
            <a:r>
              <a:rPr lang="ru-RU" sz="2600" dirty="0">
                <a:latin typeface="Trebuchet MS" panose="020B0603020202020204" pitchFamily="34" charset="0"/>
                <a:ea typeface="Times New Roman"/>
                <a:cs typeface="Times New Roman"/>
              </a:rPr>
              <a:t>Громоздкие описания</a:t>
            </a:r>
            <a:r>
              <a:rPr lang="ru-RU" sz="2600" dirty="0" smtClean="0">
                <a:latin typeface="Trebuchet MS" panose="020B0603020202020204" pitchFamily="34" charset="0"/>
                <a:ea typeface="Times New Roman"/>
                <a:cs typeface="Times New Roman"/>
              </a:rPr>
              <a:t>;</a:t>
            </a:r>
            <a:endParaRPr lang="ru-RU" sz="2600" dirty="0">
              <a:latin typeface="Trebuchet MS" panose="020B0603020202020204" pitchFamily="34" charset="0"/>
              <a:ea typeface="Times New Roman"/>
              <a:cs typeface="Times New Roman"/>
            </a:endParaRPr>
          </a:p>
        </p:txBody>
      </p:sp>
      <p:pic>
        <p:nvPicPr>
          <p:cNvPr id="1026" name="Picture 2" descr="D:\IT-Улей\Проекты\it-hive.ru\apps4bitrix\ithive.musicshop\подготовка к семинару\Описания товаров - kachkishop_ru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395461"/>
            <a:ext cx="9525000" cy="1616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IT-Улей\Проекты\it-hive.ru\apps4bitrix\ithive.musicshop\подготовка к семинару\Описания товаров - molotok_ru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-9325619"/>
            <a:ext cx="9525000" cy="2988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9108E-6 -2.13731E-6 L -3.89108E-6 -0.42116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10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9108E-6 9.95171E-7 L -3.89108E-6 -0.56204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81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79038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150813"/>
            <a:ext cx="1304925" cy="128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539750" y="1588"/>
            <a:ext cx="7488238" cy="136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hangingPunct="1">
              <a:lnSpc>
                <a:spcPct val="110000"/>
              </a:lnSpc>
              <a:buClrTx/>
              <a:buFontTx/>
              <a:buNone/>
            </a:pPr>
            <a:r>
              <a:rPr lang="ru-RU" altLang="ru-RU" sz="4000" b="1">
                <a:solidFill>
                  <a:srgbClr val="FFFFFF"/>
                </a:solidFill>
                <a:latin typeface="Trebuchet MS" pitchFamily="32" charset="0"/>
              </a:rPr>
              <a:t>РАЗБОР ОШИБОК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7991475" y="863600"/>
            <a:ext cx="10795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r" hangingPunct="1">
              <a:lnSpc>
                <a:spcPct val="110000"/>
              </a:lnSpc>
              <a:buClrTx/>
              <a:buFontTx/>
              <a:buNone/>
            </a:pPr>
            <a:r>
              <a:rPr lang="ru-RU" altLang="ru-RU" b="1">
                <a:latin typeface="Roboto Condensed" charset="0"/>
              </a:rPr>
              <a:t>IT-УЛЕЙ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1007864" y="1944688"/>
            <a:ext cx="8567936" cy="61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342900" indent="-339725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hangingPunct="1">
              <a:lnSpc>
                <a:spcPct val="100000"/>
              </a:lnSpc>
              <a:spcBef>
                <a:spcPts val="638"/>
              </a:spcBef>
              <a:spcAft>
                <a:spcPts val="1425"/>
              </a:spcAft>
              <a:buClrTx/>
              <a:buFontTx/>
              <a:buNone/>
            </a:pPr>
            <a:r>
              <a:rPr lang="ru-RU" altLang="ru-RU" sz="2800" b="1" dirty="0">
                <a:latin typeface="Trebuchet MS" pitchFamily="32" charset="0"/>
              </a:rPr>
              <a:t>Характеристики товаров</a:t>
            </a: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019727"/>
            <a:ext cx="360362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799206" y="2843733"/>
            <a:ext cx="9002019" cy="4306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342900" indent="-339725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lvl="0" indent="-3429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Blip>
                <a:blip r:embed="rId6"/>
              </a:buBlip>
            </a:pPr>
            <a:r>
              <a:rPr lang="ru-RU" sz="2600" dirty="0">
                <a:latin typeface="Trebuchet MS" panose="020B0603020202020204" pitchFamily="34" charset="0"/>
                <a:ea typeface="Times New Roman"/>
                <a:cs typeface="Times New Roman"/>
              </a:rPr>
              <a:t>Характеристики не заполнены;</a:t>
            </a:r>
          </a:p>
          <a:p>
            <a:pPr lvl="0" indent="-3429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Blip>
                <a:blip r:embed="rId6"/>
              </a:buBlip>
            </a:pPr>
            <a:r>
              <a:rPr lang="ru-RU" sz="2600" dirty="0">
                <a:latin typeface="Trebuchet MS" panose="020B0603020202020204" pitchFamily="34" charset="0"/>
                <a:ea typeface="Times New Roman"/>
                <a:cs typeface="Times New Roman"/>
              </a:rPr>
              <a:t>Характеристики заполнены сплошным текстом;</a:t>
            </a:r>
          </a:p>
          <a:p>
            <a:pPr lvl="0" indent="-3429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Blip>
                <a:blip r:embed="rId6"/>
              </a:buBlip>
            </a:pPr>
            <a:r>
              <a:rPr lang="ru-RU" sz="2600" dirty="0">
                <a:latin typeface="Trebuchet MS" panose="020B0603020202020204" pitchFamily="34" charset="0"/>
                <a:ea typeface="Times New Roman"/>
                <a:cs typeface="Times New Roman"/>
              </a:rPr>
              <a:t>Характеристики рассчитаны только на специалистов;</a:t>
            </a:r>
          </a:p>
          <a:p>
            <a:pPr lvl="0" indent="-3429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Blip>
                <a:blip r:embed="rId6"/>
              </a:buBlip>
            </a:pPr>
            <a:r>
              <a:rPr lang="ru-RU" sz="2600" dirty="0">
                <a:latin typeface="Trebuchet MS" panose="020B0603020202020204" pitchFamily="34" charset="0"/>
                <a:ea typeface="Times New Roman"/>
                <a:cs typeface="Times New Roman"/>
              </a:rPr>
              <a:t>Для каждой вариации товара (цвет, размер и т. п.) созданы свои страницы;</a:t>
            </a:r>
          </a:p>
        </p:txBody>
      </p:sp>
      <p:pic>
        <p:nvPicPr>
          <p:cNvPr id="3074" name="Picture 2" descr="D:\IT-Улей\Проекты\it-hive.ru\apps4bitrix\ithive.musicshop\подготовка к семинару\Характеристики товаров - prizmtattoo_ru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84" y="-4501083"/>
            <a:ext cx="9525000" cy="5088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IT-Улей\Проекты\it-hive.ru\apps4bitrix\ithive.musicshop\подготовка к семинару\Характеристики товаров - muztorg_ru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84" y="-2567387"/>
            <a:ext cx="9534525" cy="1671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 bwMode="auto">
          <a:xfrm>
            <a:off x="2592040" y="2943037"/>
            <a:ext cx="1872208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Прямая соединительная линия 12"/>
          <p:cNvCxnSpPr/>
          <p:nvPr/>
        </p:nvCxnSpPr>
        <p:spPr bwMode="auto">
          <a:xfrm>
            <a:off x="2592040" y="3087053"/>
            <a:ext cx="1872208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Прямая соединительная линия 13"/>
          <p:cNvCxnSpPr/>
          <p:nvPr/>
        </p:nvCxnSpPr>
        <p:spPr bwMode="auto">
          <a:xfrm>
            <a:off x="2592040" y="5219997"/>
            <a:ext cx="936104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Прямоугольник 4"/>
          <p:cNvSpPr/>
          <p:nvPr/>
        </p:nvSpPr>
        <p:spPr bwMode="auto">
          <a:xfrm>
            <a:off x="431800" y="1880333"/>
            <a:ext cx="1764258" cy="261958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767213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44625E-7 -3.84212E-6 L -0.0011 -0.62796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" y="-314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011 -0.62796 L -0.0011 0.2024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5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1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7323E-6 -3.02121E-6 L -0.00142 -2.59332 " pathEditMode="relative" rAng="0" ptsTypes="AA">
                                      <p:cBhvr>
                                        <p:cTn id="7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" y="-1296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  <p:bldP spid="5" grpId="0" animBg="1"/>
      <p:bldP spid="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79038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150813"/>
            <a:ext cx="1304925" cy="128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539750" y="1588"/>
            <a:ext cx="7488238" cy="136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hangingPunct="1">
              <a:lnSpc>
                <a:spcPct val="110000"/>
              </a:lnSpc>
              <a:buClrTx/>
              <a:buFontTx/>
              <a:buNone/>
            </a:pPr>
            <a:r>
              <a:rPr lang="ru-RU" altLang="ru-RU" sz="4000" b="1">
                <a:solidFill>
                  <a:srgbClr val="FFFFFF"/>
                </a:solidFill>
                <a:latin typeface="Trebuchet MS" pitchFamily="32" charset="0"/>
              </a:rPr>
              <a:t>РАЗБОР ОШИБОК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7991475" y="863600"/>
            <a:ext cx="10795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r" hangingPunct="1">
              <a:lnSpc>
                <a:spcPct val="110000"/>
              </a:lnSpc>
              <a:buClrTx/>
              <a:buFontTx/>
              <a:buNone/>
            </a:pPr>
            <a:r>
              <a:rPr lang="ru-RU" altLang="ru-RU" b="1">
                <a:latin typeface="Roboto Condensed" charset="0"/>
              </a:rPr>
              <a:t>IT-УЛЕЙ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1007864" y="1944688"/>
            <a:ext cx="8567936" cy="61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342900" indent="-339725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hangingPunct="1">
              <a:lnSpc>
                <a:spcPct val="100000"/>
              </a:lnSpc>
              <a:spcBef>
                <a:spcPts val="638"/>
              </a:spcBef>
              <a:spcAft>
                <a:spcPts val="1425"/>
              </a:spcAft>
              <a:buClrTx/>
              <a:buFontTx/>
              <a:buNone/>
            </a:pPr>
            <a:r>
              <a:rPr lang="ru-RU" altLang="ru-RU" sz="2800" b="1" dirty="0">
                <a:latin typeface="Trebuchet MS" pitchFamily="32" charset="0"/>
              </a:rPr>
              <a:t>Видео-описания товаров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799206" y="2843733"/>
            <a:ext cx="9002019" cy="4306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342900" indent="-339725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lvl="0" indent="-3429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Blip>
                <a:blip r:embed="rId5"/>
              </a:buBlip>
            </a:pPr>
            <a:r>
              <a:rPr lang="ru-RU" sz="2600" dirty="0">
                <a:latin typeface="Trebuchet MS" panose="020B0603020202020204" pitchFamily="34" charset="0"/>
                <a:ea typeface="Times New Roman"/>
                <a:cs typeface="Times New Roman"/>
              </a:rPr>
              <a:t>Их нет</a:t>
            </a:r>
            <a:r>
              <a:rPr lang="ru-RU" sz="2600" dirty="0" smtClean="0">
                <a:latin typeface="Trebuchet MS" panose="020B0603020202020204" pitchFamily="34" charset="0"/>
                <a:ea typeface="Times New Roman"/>
                <a:cs typeface="Times New Roman"/>
              </a:rPr>
              <a:t>;</a:t>
            </a:r>
            <a:endParaRPr lang="en-US" sz="2600" dirty="0" smtClean="0">
              <a:latin typeface="Trebuchet MS" panose="020B0603020202020204" pitchFamily="34" charset="0"/>
              <a:ea typeface="Times New Roman"/>
              <a:cs typeface="Times New Roman"/>
            </a:endParaRPr>
          </a:p>
          <a:p>
            <a:pPr lvl="0" indent="-3429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Blip>
                <a:blip r:embed="rId5"/>
              </a:buBlip>
            </a:pPr>
            <a:r>
              <a:rPr lang="ru-RU" sz="2600" dirty="0" smtClean="0">
                <a:latin typeface="Trebuchet MS" panose="020B0603020202020204" pitchFamily="34" charset="0"/>
                <a:ea typeface="Times New Roman"/>
                <a:cs typeface="Times New Roman"/>
              </a:rPr>
              <a:t>С</a:t>
            </a:r>
            <a:r>
              <a:rPr lang="en-US" sz="2600" dirty="0" smtClean="0">
                <a:latin typeface="Trebuchet MS" panose="020B0603020202020204" pitchFamily="34" charset="0"/>
                <a:ea typeface="Times New Roman"/>
                <a:cs typeface="Times New Roman"/>
              </a:rPr>
              <a:t> </a:t>
            </a:r>
            <a:r>
              <a:rPr lang="ru-RU" sz="2600" dirty="0" smtClean="0">
                <a:latin typeface="Trebuchet MS" panose="020B0603020202020204" pitchFamily="34" charset="0"/>
                <a:ea typeface="Times New Roman"/>
                <a:cs typeface="Times New Roman"/>
              </a:rPr>
              <a:t>чужим авторским знаком;</a:t>
            </a:r>
            <a:endParaRPr lang="ru-RU" sz="2600" dirty="0">
              <a:latin typeface="Trebuchet MS" panose="020B0603020202020204" pitchFamily="34" charset="0"/>
              <a:ea typeface="Times New Roman"/>
              <a:cs typeface="Times New Roman"/>
            </a:endParaRPr>
          </a:p>
          <a:p>
            <a:pPr lvl="0" indent="-3429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Blip>
                <a:blip r:embed="rId5"/>
              </a:buBlip>
            </a:pPr>
            <a:r>
              <a:rPr lang="ru-RU" sz="2600" dirty="0">
                <a:latin typeface="Trebuchet MS" panose="020B0603020202020204" pitchFamily="34" charset="0"/>
                <a:ea typeface="Times New Roman"/>
                <a:cs typeface="Times New Roman"/>
              </a:rPr>
              <a:t>Плохой звук / качество видео ;</a:t>
            </a:r>
          </a:p>
          <a:p>
            <a:pPr lvl="0" indent="-3429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Blip>
                <a:blip r:embed="rId5"/>
              </a:buBlip>
            </a:pPr>
            <a:r>
              <a:rPr lang="ru-RU" sz="2600" dirty="0">
                <a:latin typeface="Trebuchet MS" panose="020B0603020202020204" pitchFamily="34" charset="0"/>
                <a:ea typeface="Times New Roman"/>
                <a:cs typeface="Times New Roman"/>
              </a:rPr>
              <a:t>Длинные, не эффективные, не интересные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979315"/>
            <a:ext cx="360362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00804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79038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150813"/>
            <a:ext cx="1304925" cy="128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539750" y="1588"/>
            <a:ext cx="7488238" cy="136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hangingPunct="1">
              <a:lnSpc>
                <a:spcPct val="110000"/>
              </a:lnSpc>
              <a:buClrTx/>
              <a:buFontTx/>
              <a:buNone/>
            </a:pPr>
            <a:r>
              <a:rPr lang="ru-RU" altLang="ru-RU" sz="4000" b="1">
                <a:solidFill>
                  <a:srgbClr val="FFFFFF"/>
                </a:solidFill>
                <a:latin typeface="Trebuchet MS" pitchFamily="32" charset="0"/>
              </a:rPr>
              <a:t>РАЗБОР ОШИБОК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7991475" y="863600"/>
            <a:ext cx="10795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r" hangingPunct="1">
              <a:lnSpc>
                <a:spcPct val="110000"/>
              </a:lnSpc>
              <a:buClrTx/>
              <a:buFontTx/>
              <a:buNone/>
            </a:pPr>
            <a:r>
              <a:rPr lang="ru-RU" altLang="ru-RU" b="1">
                <a:latin typeface="Roboto Condensed" charset="0"/>
              </a:rPr>
              <a:t>IT-УЛЕЙ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1007864" y="1944688"/>
            <a:ext cx="8567936" cy="61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342900" indent="-339725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hangingPunct="1">
              <a:lnSpc>
                <a:spcPct val="100000"/>
              </a:lnSpc>
              <a:spcBef>
                <a:spcPts val="638"/>
              </a:spcBef>
              <a:spcAft>
                <a:spcPts val="1425"/>
              </a:spcAft>
              <a:buClrTx/>
              <a:buFontTx/>
              <a:buNone/>
            </a:pPr>
            <a:r>
              <a:rPr lang="ru-RU" altLang="ru-RU" sz="2800" b="1" dirty="0">
                <a:latin typeface="Trebuchet MS" pitchFamily="32" charset="0"/>
              </a:rPr>
              <a:t>Отзывы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799206" y="2843733"/>
            <a:ext cx="9002019" cy="4306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342900" indent="-339725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lvl="0" indent="-3429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Blip>
                <a:blip r:embed="rId5"/>
              </a:buBlip>
            </a:pPr>
            <a:r>
              <a:rPr lang="ru-RU" sz="2600" dirty="0">
                <a:latin typeface="Trebuchet MS" panose="020B0603020202020204" pitchFamily="34" charset="0"/>
                <a:ea typeface="Times New Roman"/>
                <a:cs typeface="Times New Roman"/>
              </a:rPr>
              <a:t>Нет отзывов о магазине, о товарах;</a:t>
            </a:r>
          </a:p>
          <a:p>
            <a:pPr lvl="0" indent="-3429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Blip>
                <a:blip r:embed="rId5"/>
              </a:buBlip>
            </a:pPr>
            <a:r>
              <a:rPr lang="ru-RU" sz="2600" dirty="0">
                <a:latin typeface="Trebuchet MS" panose="020B0603020202020204" pitchFamily="34" charset="0"/>
                <a:ea typeface="Times New Roman"/>
                <a:cs typeface="Times New Roman"/>
              </a:rPr>
              <a:t>Нет ответов на отзывы;</a:t>
            </a:r>
          </a:p>
          <a:p>
            <a:pPr lvl="0" indent="-3429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Blip>
                <a:blip r:embed="rId5"/>
              </a:buBlip>
            </a:pPr>
            <a:r>
              <a:rPr lang="ru-RU" sz="2600" dirty="0">
                <a:latin typeface="Trebuchet MS" panose="020B0603020202020204" pitchFamily="34" charset="0"/>
                <a:ea typeface="Times New Roman"/>
                <a:cs typeface="Times New Roman"/>
              </a:rPr>
              <a:t>Не на видном месте;</a:t>
            </a:r>
          </a:p>
          <a:p>
            <a:pPr lvl="0" indent="-3429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Blip>
                <a:blip r:embed="rId5"/>
              </a:buBlip>
            </a:pPr>
            <a:r>
              <a:rPr lang="ru-RU" sz="2600" dirty="0">
                <a:latin typeface="Trebuchet MS" panose="020B0603020202020204" pitchFamily="34" charset="0"/>
                <a:ea typeface="Times New Roman"/>
                <a:cs typeface="Times New Roman"/>
              </a:rPr>
              <a:t>Нет отрицательных отзывов</a:t>
            </a:r>
            <a:r>
              <a:rPr lang="ru-RU" sz="2600" dirty="0" smtClean="0">
                <a:latin typeface="Trebuchet MS" panose="020B0603020202020204" pitchFamily="34" charset="0"/>
                <a:ea typeface="Times New Roman"/>
                <a:cs typeface="Times New Roman"/>
              </a:rPr>
              <a:t>;</a:t>
            </a:r>
            <a:endParaRPr lang="ru-RU" sz="2600" dirty="0">
              <a:latin typeface="Trebuchet MS" panose="020B0603020202020204" pitchFamily="34" charset="0"/>
              <a:ea typeface="Times New Roman"/>
              <a:cs typeface="Times New Roman"/>
            </a:endParaRPr>
          </a:p>
        </p:txBody>
      </p:sp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979637"/>
            <a:ext cx="360363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95495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79038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150813"/>
            <a:ext cx="1304925" cy="128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539750" y="1588"/>
            <a:ext cx="7488238" cy="136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hangingPunct="1">
              <a:lnSpc>
                <a:spcPct val="110000"/>
              </a:lnSpc>
              <a:buClrTx/>
              <a:buFontTx/>
              <a:buNone/>
            </a:pPr>
            <a:r>
              <a:rPr lang="ru-RU" altLang="ru-RU" sz="4000" b="1">
                <a:solidFill>
                  <a:srgbClr val="FFFFFF"/>
                </a:solidFill>
                <a:latin typeface="Trebuchet MS" pitchFamily="32" charset="0"/>
              </a:rPr>
              <a:t>РАЗБОР ОШИБОК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7991475" y="863600"/>
            <a:ext cx="10795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r" hangingPunct="1">
              <a:lnSpc>
                <a:spcPct val="110000"/>
              </a:lnSpc>
              <a:buClrTx/>
              <a:buFontTx/>
              <a:buNone/>
            </a:pPr>
            <a:r>
              <a:rPr lang="ru-RU" altLang="ru-RU" b="1">
                <a:latin typeface="Roboto Condensed" charset="0"/>
              </a:rPr>
              <a:t>IT-УЛЕЙ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1007864" y="1944688"/>
            <a:ext cx="8567936" cy="61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342900" indent="-339725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hangingPunct="1">
              <a:lnSpc>
                <a:spcPct val="100000"/>
              </a:lnSpc>
              <a:spcBef>
                <a:spcPts val="638"/>
              </a:spcBef>
              <a:spcAft>
                <a:spcPts val="1425"/>
              </a:spcAft>
              <a:buClrTx/>
              <a:buFontTx/>
              <a:buNone/>
            </a:pPr>
            <a:r>
              <a:rPr lang="ru-RU" altLang="ru-RU" sz="2800" b="1" dirty="0">
                <a:latin typeface="Trebuchet MS" pitchFamily="32" charset="0"/>
              </a:rPr>
              <a:t>Цены и призывы к действию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799206" y="2843733"/>
            <a:ext cx="9002019" cy="4306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342900" indent="-339725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lvl="0" indent="-3429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Blip>
                <a:blip r:embed="rId5"/>
              </a:buBlip>
            </a:pPr>
            <a:r>
              <a:rPr lang="ru-RU" sz="2600" dirty="0" smtClean="0">
                <a:latin typeface="Trebuchet MS" panose="020B0603020202020204" pitchFamily="34" charset="0"/>
                <a:ea typeface="Times New Roman"/>
                <a:cs typeface="Times New Roman"/>
              </a:rPr>
              <a:t>Нет цен</a:t>
            </a:r>
            <a:r>
              <a:rPr lang="ru-RU" sz="2600" dirty="0" smtClean="0">
                <a:latin typeface="Trebuchet MS" panose="020B0603020202020204" pitchFamily="34" charset="0"/>
                <a:ea typeface="Times New Roman"/>
                <a:cs typeface="Times New Roman"/>
              </a:rPr>
              <a:t>;</a:t>
            </a:r>
            <a:endParaRPr lang="ru-RU" sz="2600" dirty="0">
              <a:latin typeface="Trebuchet MS" panose="020B0603020202020204" pitchFamily="34" charset="0"/>
              <a:ea typeface="Times New Roman"/>
              <a:cs typeface="Times New Roman"/>
            </a:endParaRPr>
          </a:p>
          <a:p>
            <a:pPr lvl="0" indent="-3429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Blip>
                <a:blip r:embed="rId5"/>
              </a:buBlip>
            </a:pPr>
            <a:r>
              <a:rPr lang="ru-RU" sz="2600" dirty="0">
                <a:latin typeface="Trebuchet MS" panose="020B0603020202020204" pitchFamily="34" charset="0"/>
                <a:ea typeface="Times New Roman"/>
                <a:cs typeface="Times New Roman"/>
              </a:rPr>
              <a:t>Неясно, как купить;</a:t>
            </a:r>
          </a:p>
          <a:p>
            <a:pPr lvl="0" indent="-3429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Blip>
                <a:blip r:embed="rId5"/>
              </a:buBlip>
            </a:pPr>
            <a:r>
              <a:rPr lang="ru-RU" sz="2600" dirty="0">
                <a:latin typeface="Trebuchet MS" panose="020B0603020202020204" pitchFamily="34" charset="0"/>
                <a:ea typeface="Times New Roman"/>
                <a:cs typeface="Times New Roman"/>
              </a:rPr>
              <a:t>Дорого;</a:t>
            </a:r>
          </a:p>
          <a:p>
            <a:pPr lvl="0" indent="-3429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Blip>
                <a:blip r:embed="rId5"/>
              </a:buBlip>
            </a:pPr>
            <a:r>
              <a:rPr lang="ru-RU" sz="2600" dirty="0">
                <a:latin typeface="Trebuchet MS" panose="020B0603020202020204" pitchFamily="34" charset="0"/>
                <a:ea typeface="Times New Roman"/>
                <a:cs typeface="Times New Roman"/>
              </a:rPr>
              <a:t>Мелко указаны цены;</a:t>
            </a:r>
          </a:p>
          <a:p>
            <a:pPr lvl="0" indent="-3429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Blip>
                <a:blip r:embed="rId5"/>
              </a:buBlip>
            </a:pPr>
            <a:r>
              <a:rPr lang="ru-RU" sz="2600" dirty="0">
                <a:latin typeface="Trebuchet MS" panose="020B0603020202020204" pitchFamily="34" charset="0"/>
                <a:ea typeface="Times New Roman"/>
                <a:cs typeface="Times New Roman"/>
              </a:rPr>
              <a:t>Корзина не на виду</a:t>
            </a:r>
          </a:p>
        </p:txBody>
      </p:sp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051323"/>
            <a:ext cx="360362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75470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79038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150813"/>
            <a:ext cx="1304925" cy="128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539750" y="1588"/>
            <a:ext cx="7488238" cy="136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hangingPunct="1">
              <a:lnSpc>
                <a:spcPct val="110000"/>
              </a:lnSpc>
              <a:buClrTx/>
              <a:buFontTx/>
              <a:buNone/>
            </a:pPr>
            <a:r>
              <a:rPr lang="ru-RU" altLang="ru-RU" sz="4000" b="1">
                <a:solidFill>
                  <a:srgbClr val="FFFFFF"/>
                </a:solidFill>
                <a:latin typeface="Trebuchet MS" pitchFamily="32" charset="0"/>
              </a:rPr>
              <a:t>РАЗБОР ОШИБОК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7991475" y="863600"/>
            <a:ext cx="10795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r" hangingPunct="1">
              <a:lnSpc>
                <a:spcPct val="110000"/>
              </a:lnSpc>
              <a:buClrTx/>
              <a:buFontTx/>
              <a:buNone/>
            </a:pPr>
            <a:r>
              <a:rPr lang="ru-RU" altLang="ru-RU" b="1">
                <a:latin typeface="Roboto Condensed" charset="0"/>
              </a:rPr>
              <a:t>IT-УЛЕЙ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1007864" y="1944688"/>
            <a:ext cx="8567936" cy="61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342900" indent="-339725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hangingPunct="1">
              <a:lnSpc>
                <a:spcPct val="100000"/>
              </a:lnSpc>
              <a:spcBef>
                <a:spcPts val="638"/>
              </a:spcBef>
              <a:spcAft>
                <a:spcPts val="1425"/>
              </a:spcAft>
              <a:buClrTx/>
              <a:buFontTx/>
              <a:buNone/>
            </a:pPr>
            <a:r>
              <a:rPr lang="ru-RU" altLang="ru-RU" sz="2800" b="1" dirty="0">
                <a:latin typeface="Trebuchet MS" pitchFamily="32" charset="0"/>
              </a:rPr>
              <a:t>База клиентов и рассылки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799206" y="2843733"/>
            <a:ext cx="9002019" cy="4306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342900" indent="-339725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lvl="0" indent="-3429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Blip>
                <a:blip r:embed="rId5"/>
              </a:buBlip>
            </a:pPr>
            <a:r>
              <a:rPr lang="ru-RU" sz="2600" dirty="0">
                <a:latin typeface="Trebuchet MS" panose="020B0603020202020204" pitchFamily="34" charset="0"/>
                <a:ea typeface="Times New Roman"/>
                <a:cs typeface="Times New Roman"/>
              </a:rPr>
              <a:t>Мало возможностей подписаться;</a:t>
            </a:r>
          </a:p>
          <a:p>
            <a:pPr lvl="0" indent="-3429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Blip>
                <a:blip r:embed="rId5"/>
              </a:buBlip>
            </a:pPr>
            <a:r>
              <a:rPr lang="ru-RU" sz="2600" dirty="0">
                <a:latin typeface="Trebuchet MS" panose="020B0603020202020204" pitchFamily="34" charset="0"/>
                <a:ea typeface="Times New Roman"/>
                <a:cs typeface="Times New Roman"/>
              </a:rPr>
              <a:t>Подписчикам не предоставляются бонусы;</a:t>
            </a:r>
          </a:p>
          <a:p>
            <a:pPr lvl="0" indent="-3429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Blip>
                <a:blip r:embed="rId5"/>
              </a:buBlip>
            </a:pPr>
            <a:r>
              <a:rPr lang="ru-RU" sz="2600" dirty="0">
                <a:latin typeface="Trebuchet MS" panose="020B0603020202020204" pitchFamily="34" charset="0"/>
                <a:ea typeface="Times New Roman"/>
                <a:cs typeface="Times New Roman"/>
              </a:rPr>
              <a:t>Неинтересный контент рассылок;</a:t>
            </a:r>
          </a:p>
          <a:p>
            <a:pPr lvl="0" indent="-3429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Blip>
                <a:blip r:embed="rId5"/>
              </a:buBlip>
            </a:pPr>
            <a:r>
              <a:rPr lang="ru-RU" sz="2600" dirty="0">
                <a:latin typeface="Trebuchet MS" panose="020B0603020202020204" pitchFamily="34" charset="0"/>
                <a:ea typeface="Times New Roman"/>
                <a:cs typeface="Times New Roman"/>
              </a:rPr>
              <a:t>Навязчивость, частые рассылки</a:t>
            </a:r>
          </a:p>
        </p:txBody>
      </p:sp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979637"/>
            <a:ext cx="360363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04989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1890</TotalTime>
  <Words>501</Words>
  <Application>Microsoft Office PowerPoint</Application>
  <PresentationFormat>Произвольный</PresentationFormat>
  <Paragraphs>161</Paragraphs>
  <Slides>21</Slides>
  <Notes>21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Фомичевы</dc:creator>
  <cp:lastModifiedBy>Фомичев</cp:lastModifiedBy>
  <cp:revision>137</cp:revision>
  <cp:lastPrinted>1601-01-01T00:00:00Z</cp:lastPrinted>
  <dcterms:created xsi:type="dcterms:W3CDTF">2013-10-11T09:38:58Z</dcterms:created>
  <dcterms:modified xsi:type="dcterms:W3CDTF">2013-10-21T22:22:48Z</dcterms:modified>
</cp:coreProperties>
</file>