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7" r:id="rId2"/>
    <p:sldId id="279" r:id="rId3"/>
    <p:sldId id="280" r:id="rId4"/>
    <p:sldId id="281" r:id="rId5"/>
    <p:sldId id="290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78" r:id="rId15"/>
    <p:sldId id="257" r:id="rId16"/>
    <p:sldId id="258" r:id="rId17"/>
    <p:sldId id="262" r:id="rId18"/>
    <p:sldId id="261" r:id="rId19"/>
    <p:sldId id="263" r:id="rId20"/>
    <p:sldId id="264" r:id="rId21"/>
    <p:sldId id="265" r:id="rId22"/>
    <p:sldId id="266" r:id="rId23"/>
    <p:sldId id="292" r:id="rId24"/>
    <p:sldId id="291" r:id="rId25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8B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9" autoAdjust="0"/>
    <p:restoredTop sz="94740" autoAdjust="0"/>
  </p:normalViewPr>
  <p:slideViewPr>
    <p:cSldViewPr snapToGrid="0" snapToObjects="1">
      <p:cViewPr varScale="1">
        <p:scale>
          <a:sx n="124" d="100"/>
          <a:sy n="124" d="100"/>
        </p:scale>
        <p:origin x="218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1752E-85E3-D245-B95E-8EF8A2A71FAF}" type="datetimeFigureOut">
              <a:rPr lang="ru-RU" smtClean="0"/>
              <a:t>13.04.16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DEBF1-19E9-6B43-A182-76703D59E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228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1752E-85E3-D245-B95E-8EF8A2A71FAF}" type="datetimeFigureOut">
              <a:rPr lang="ru-RU" smtClean="0"/>
              <a:t>13.04.16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DEBF1-19E9-6B43-A182-76703D59E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639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1752E-85E3-D245-B95E-8EF8A2A71FAF}" type="datetimeFigureOut">
              <a:rPr lang="ru-RU" smtClean="0"/>
              <a:t>13.04.16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DEBF1-19E9-6B43-A182-76703D59E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385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1752E-85E3-D245-B95E-8EF8A2A71FAF}" type="datetimeFigureOut">
              <a:rPr lang="ru-RU" smtClean="0"/>
              <a:t>13.04.16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DEBF1-19E9-6B43-A182-76703D59E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917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1752E-85E3-D245-B95E-8EF8A2A71FAF}" type="datetimeFigureOut">
              <a:rPr lang="ru-RU" smtClean="0"/>
              <a:t>13.04.16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DEBF1-19E9-6B43-A182-76703D59E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761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1752E-85E3-D245-B95E-8EF8A2A71FAF}" type="datetimeFigureOut">
              <a:rPr lang="ru-RU" smtClean="0"/>
              <a:t>13.04.16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DEBF1-19E9-6B43-A182-76703D59E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397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1752E-85E3-D245-B95E-8EF8A2A71FAF}" type="datetimeFigureOut">
              <a:rPr lang="ru-RU" smtClean="0"/>
              <a:t>13.04.16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DEBF1-19E9-6B43-A182-76703D59E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32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1752E-85E3-D245-B95E-8EF8A2A71FAF}" type="datetimeFigureOut">
              <a:rPr lang="ru-RU" smtClean="0"/>
              <a:t>13.04.16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DEBF1-19E9-6B43-A182-76703D59E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526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1752E-85E3-D245-B95E-8EF8A2A71FAF}" type="datetimeFigureOut">
              <a:rPr lang="ru-RU" smtClean="0"/>
              <a:t>13.04.16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DEBF1-19E9-6B43-A182-76703D59E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85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1752E-85E3-D245-B95E-8EF8A2A71FAF}" type="datetimeFigureOut">
              <a:rPr lang="ru-RU" smtClean="0"/>
              <a:t>13.04.16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DEBF1-19E9-6B43-A182-76703D59E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05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1752E-85E3-D245-B95E-8EF8A2A71FAF}" type="datetimeFigureOut">
              <a:rPr lang="ru-RU" smtClean="0"/>
              <a:t>13.04.16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DEBF1-19E9-6B43-A182-76703D59E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000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1752E-85E3-D245-B95E-8EF8A2A71FAF}" type="datetimeFigureOut">
              <a:rPr lang="ru-RU" smtClean="0"/>
              <a:t>13.04.16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DEBF1-19E9-6B43-A182-76703D59E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216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Relationship Id="rId3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.png"/><Relationship Id="rId6" Type="http://schemas.openxmlformats.org/officeDocument/2006/relationships/image" Target="../media/image30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1.gif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hyperlink" Target="mailto:vasily@bquadro.ru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2.png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online-payment-processing-solution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" r="6146" b="632"/>
          <a:stretch/>
        </p:blipFill>
        <p:spPr>
          <a:xfrm>
            <a:off x="0" y="-18571"/>
            <a:ext cx="9144000" cy="687657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04802" y="2328247"/>
            <a:ext cx="8610600" cy="1200325"/>
          </a:xfrm>
          <a:prstGeom prst="rect">
            <a:avLst/>
          </a:prstGeom>
        </p:spPr>
        <p:txBody>
          <a:bodyPr wrap="square" lIns="91402" tIns="45718" rIns="91402" bIns="45718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GothamPro"/>
                <a:cs typeface="GothamPro"/>
              </a:rPr>
              <a:t>5 </a:t>
            </a:r>
            <a:r>
              <a:rPr lang="ru-RU" sz="2400" b="1" dirty="0">
                <a:solidFill>
                  <a:schemeClr val="bg1"/>
                </a:solidFill>
                <a:latin typeface="GothamPro"/>
                <a:cs typeface="GothamPro"/>
              </a:rPr>
              <a:t>быстрых рецептов </a:t>
            </a:r>
            <a:endParaRPr lang="ru-RU" sz="2400" b="1" dirty="0" smtClean="0">
              <a:solidFill>
                <a:schemeClr val="bg1"/>
              </a:solidFill>
              <a:latin typeface="GothamPro"/>
              <a:cs typeface="GothamPro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GothamPro"/>
                <a:cs typeface="GothamPro"/>
              </a:rPr>
              <a:t>по </a:t>
            </a:r>
            <a:r>
              <a:rPr lang="ru-RU" sz="2400" b="1" dirty="0">
                <a:solidFill>
                  <a:schemeClr val="bg1"/>
                </a:solidFill>
                <a:latin typeface="GothamPro"/>
                <a:cs typeface="GothamPro"/>
              </a:rPr>
              <a:t>увеличению посещаемости и продаж </a:t>
            </a:r>
            <a:endParaRPr lang="ru-RU" sz="2400" b="1" dirty="0" smtClean="0">
              <a:solidFill>
                <a:schemeClr val="bg1"/>
              </a:solidFill>
              <a:latin typeface="GothamPro"/>
              <a:cs typeface="GothamPro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GothamPro"/>
                <a:cs typeface="GothamPro"/>
              </a:rPr>
              <a:t>для </a:t>
            </a:r>
            <a:r>
              <a:rPr lang="ru-RU" sz="2400" b="1" dirty="0">
                <a:solidFill>
                  <a:schemeClr val="bg1"/>
                </a:solidFill>
                <a:latin typeface="GothamPro"/>
                <a:cs typeface="GothamPro"/>
              </a:rPr>
              <a:t>вашего </a:t>
            </a:r>
            <a:r>
              <a:rPr lang="ru-RU" sz="2400" b="1" dirty="0" smtClean="0">
                <a:solidFill>
                  <a:schemeClr val="bg1"/>
                </a:solidFill>
                <a:latin typeface="GothamPro"/>
                <a:cs typeface="GothamPro"/>
              </a:rPr>
              <a:t>магазина</a:t>
            </a:r>
            <a:endParaRPr lang="ru-RU" sz="2400" b="1" dirty="0">
              <a:solidFill>
                <a:schemeClr val="bg1"/>
              </a:solidFill>
              <a:latin typeface="GothamPro"/>
              <a:cs typeface="GothamPro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69772" y="4404013"/>
            <a:ext cx="3999537" cy="56938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600" b="1" dirty="0" smtClean="0">
                <a:solidFill>
                  <a:srgbClr val="FFFFFF"/>
                </a:solidFill>
                <a:latin typeface="GothamPro"/>
                <a:cs typeface="GothamPro"/>
              </a:rPr>
              <a:t>ВАСИЛИЙ ВИШНЯКОВ</a:t>
            </a:r>
          </a:p>
          <a:p>
            <a:pPr algn="ctr">
              <a:spcAft>
                <a:spcPts val="600"/>
              </a:spcAft>
            </a:pPr>
            <a:r>
              <a:rPr lang="ru-RU" sz="1000" b="1" dirty="0" smtClean="0">
                <a:solidFill>
                  <a:srgbClr val="FFFFFF"/>
                </a:solidFill>
                <a:latin typeface="GothamPro"/>
                <a:cs typeface="GothamPro"/>
              </a:rPr>
              <a:t>Генеральный директор «Би-</a:t>
            </a:r>
            <a:r>
              <a:rPr lang="ru-RU" sz="1000" b="1" dirty="0" err="1" smtClean="0">
                <a:solidFill>
                  <a:srgbClr val="FFFFFF"/>
                </a:solidFill>
                <a:latin typeface="GothamPro"/>
                <a:cs typeface="GothamPro"/>
              </a:rPr>
              <a:t>Квадро</a:t>
            </a:r>
            <a:r>
              <a:rPr lang="ru-RU" sz="1000" b="1" dirty="0" smtClean="0">
                <a:solidFill>
                  <a:srgbClr val="FFFFFF"/>
                </a:solidFill>
                <a:latin typeface="GothamPro"/>
                <a:cs typeface="GothamPro"/>
              </a:rPr>
              <a:t>»</a:t>
            </a:r>
            <a:endParaRPr lang="ru-RU" sz="1000" b="1" dirty="0">
              <a:solidFill>
                <a:srgbClr val="FFFFFF"/>
              </a:solidFill>
              <a:latin typeface="GothamPro"/>
              <a:cs typeface="GothamPro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134667" y="3887180"/>
            <a:ext cx="886067" cy="95736"/>
          </a:xfrm>
          <a:prstGeom prst="roundRect">
            <a:avLst>
              <a:gd name="adj" fmla="val 37357"/>
            </a:avLst>
          </a:prstGeom>
          <a:solidFill>
            <a:srgbClr val="CB024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648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21" y="1143000"/>
            <a:ext cx="8913812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Создание тегов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Изображение 7" descr="Снимок экрана 2015-06-04 в 3.55.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20" y="1342869"/>
            <a:ext cx="8341223" cy="5131166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7239002" y="1"/>
            <a:ext cx="1527941" cy="437663"/>
            <a:chOff x="7239002" y="1"/>
            <a:chExt cx="1527941" cy="437663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239002" y="1"/>
              <a:ext cx="1527941" cy="437663"/>
            </a:xfrm>
            <a:prstGeom prst="rect">
              <a:avLst/>
            </a:prstGeom>
            <a:solidFill>
              <a:srgbClr val="E400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1" name="Изображение 10" descr="Bquadro-logo-прозрачное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9111" y="92739"/>
              <a:ext cx="1044000" cy="2547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55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5720" y="1582709"/>
            <a:ext cx="7162357" cy="5102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72"/>
              </a:spcBef>
            </a:pPr>
            <a:r>
              <a:rPr lang="ru-RU" sz="2800" dirty="0" smtClean="0"/>
              <a:t>Основная задача – создать страницу под каждое ключевое словосочетание из полного семантического ядра</a:t>
            </a:r>
          </a:p>
          <a:p>
            <a:pPr>
              <a:spcBef>
                <a:spcPts val="2472"/>
              </a:spcBef>
            </a:pPr>
            <a:r>
              <a:rPr lang="ru-RU" sz="2800" b="1" dirty="0" smtClean="0"/>
              <a:t>Основные работы</a:t>
            </a:r>
            <a:endParaRPr lang="ru-RU" sz="2800" b="1" dirty="0"/>
          </a:p>
          <a:p>
            <a:pPr marL="457200" indent="-457200">
              <a:spcBef>
                <a:spcPts val="1272"/>
              </a:spcBef>
              <a:buFont typeface="Arial"/>
              <a:buChar char="•"/>
            </a:pPr>
            <a:r>
              <a:rPr lang="ru-RU" sz="2800" dirty="0" smtClean="0"/>
              <a:t>Подготовить тексты</a:t>
            </a:r>
          </a:p>
          <a:p>
            <a:pPr marL="457200" indent="-457200">
              <a:spcBef>
                <a:spcPts val="1272"/>
              </a:spcBef>
              <a:buFont typeface="Arial"/>
              <a:buChar char="•"/>
            </a:pPr>
            <a:r>
              <a:rPr lang="ru-RU" sz="2800" dirty="0" smtClean="0"/>
              <a:t>Прописать </a:t>
            </a:r>
            <a:r>
              <a:rPr lang="en-US" sz="2800" dirty="0" smtClean="0"/>
              <a:t>title </a:t>
            </a:r>
            <a:r>
              <a:rPr lang="ru-RU" sz="2800" dirty="0" smtClean="0"/>
              <a:t>и </a:t>
            </a:r>
            <a:r>
              <a:rPr lang="en-US" sz="2800" dirty="0" smtClean="0"/>
              <a:t>meta-</a:t>
            </a:r>
            <a:r>
              <a:rPr lang="ru-RU" sz="2800" dirty="0" smtClean="0"/>
              <a:t>теги</a:t>
            </a:r>
            <a:endParaRPr lang="en-US" sz="2800" dirty="0" smtClean="0"/>
          </a:p>
          <a:p>
            <a:pPr marL="457200" indent="-457200">
              <a:spcBef>
                <a:spcPts val="1272"/>
              </a:spcBef>
              <a:buFont typeface="Arial"/>
              <a:buChar char="•"/>
            </a:pPr>
            <a:r>
              <a:rPr lang="ru-RU" sz="2800" dirty="0" smtClean="0"/>
              <a:t>Установить правильный тег </a:t>
            </a:r>
            <a:r>
              <a:rPr lang="en-US" sz="2800" dirty="0" smtClean="0"/>
              <a:t>&lt;H1&gt;</a:t>
            </a:r>
          </a:p>
          <a:p>
            <a:pPr marL="457200" indent="-457200">
              <a:spcBef>
                <a:spcPts val="1272"/>
              </a:spcBef>
              <a:buFont typeface="Arial"/>
              <a:buChar char="•"/>
            </a:pPr>
            <a:r>
              <a:rPr lang="ru-RU" sz="2800" dirty="0" smtClean="0"/>
              <a:t>Настроить перелинковку страниц</a:t>
            </a:r>
          </a:p>
          <a:p>
            <a:pPr>
              <a:spcBef>
                <a:spcPts val="1272"/>
              </a:spcBef>
            </a:pPr>
            <a:r>
              <a:rPr lang="en-US" sz="2800" dirty="0" smtClean="0"/>
              <a:t> </a:t>
            </a:r>
            <a:endParaRPr lang="ru-RU" sz="2800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21" y="1143000"/>
            <a:ext cx="8913812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Подготовка и оптимизация страниц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7239002" y="1"/>
            <a:ext cx="1527941" cy="437663"/>
            <a:chOff x="7239002" y="1"/>
            <a:chExt cx="1527941" cy="437663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239002" y="1"/>
              <a:ext cx="1527941" cy="437663"/>
            </a:xfrm>
            <a:prstGeom prst="rect">
              <a:avLst/>
            </a:prstGeom>
            <a:solidFill>
              <a:srgbClr val="E400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0" name="Изображение 9" descr="Bquadro-logo-прозрачное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9111" y="92739"/>
              <a:ext cx="1044000" cy="2547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91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5720" y="2119642"/>
            <a:ext cx="7162357" cy="331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472"/>
              </a:spcBef>
            </a:pPr>
            <a:r>
              <a:rPr lang="ru-RU" sz="2800" dirty="0" smtClean="0"/>
              <a:t>Создаем возможность публикации отзывов о товаре для посетителей сайта</a:t>
            </a:r>
          </a:p>
          <a:p>
            <a:pPr>
              <a:spcBef>
                <a:spcPts val="2472"/>
              </a:spcBef>
            </a:pPr>
            <a:r>
              <a:rPr lang="ru-RU" sz="2800" dirty="0" smtClean="0"/>
              <a:t>Создаем систему автоматического напоминания о публикации отзыва для покупателей, получивших заказ</a:t>
            </a:r>
          </a:p>
          <a:p>
            <a:pPr>
              <a:spcBef>
                <a:spcPts val="2472"/>
              </a:spcBef>
            </a:pPr>
            <a:r>
              <a:rPr lang="ru-RU" sz="2800" dirty="0" smtClean="0"/>
              <a:t>Пишем отзывы сами на основной товар</a:t>
            </a:r>
            <a:endParaRPr lang="ru-RU" sz="2800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21" y="1143000"/>
            <a:ext cx="8913812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Пишем отзывы для товаров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7239002" y="1"/>
            <a:ext cx="1527941" cy="437663"/>
            <a:chOff x="7239002" y="1"/>
            <a:chExt cx="1527941" cy="437663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239002" y="1"/>
              <a:ext cx="1527941" cy="437663"/>
            </a:xfrm>
            <a:prstGeom prst="rect">
              <a:avLst/>
            </a:prstGeom>
            <a:solidFill>
              <a:srgbClr val="E400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0" name="Изображение 9" descr="Bquadro-logo-прозрачное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9111" y="92739"/>
              <a:ext cx="1044000" cy="2547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337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 descr="MP90043317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1"/>
            <a:ext cx="5111194" cy="685799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25720" y="2119642"/>
            <a:ext cx="4248571" cy="3465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72"/>
              </a:spcBef>
            </a:pPr>
            <a:r>
              <a:rPr lang="ru-RU" sz="2800" dirty="0" smtClean="0"/>
              <a:t>Первые результаты через 3 месяца</a:t>
            </a:r>
          </a:p>
          <a:p>
            <a:pPr>
              <a:spcBef>
                <a:spcPts val="3072"/>
              </a:spcBef>
            </a:pPr>
            <a:r>
              <a:rPr lang="ru-RU" sz="2800" dirty="0" smtClean="0"/>
              <a:t>Серьезные результаты через 6-8 месяцев</a:t>
            </a:r>
          </a:p>
          <a:p>
            <a:pPr>
              <a:spcBef>
                <a:spcPts val="3072"/>
              </a:spcBef>
            </a:pPr>
            <a:r>
              <a:rPr lang="ru-RU" sz="2800" dirty="0" smtClean="0"/>
              <a:t>Через год рост продаж в 5-10 раз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Получаем результат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7239002" y="1"/>
            <a:ext cx="1527941" cy="437663"/>
            <a:chOff x="7239002" y="1"/>
            <a:chExt cx="1527941" cy="43766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239002" y="1"/>
              <a:ext cx="1527941" cy="437663"/>
            </a:xfrm>
            <a:prstGeom prst="rect">
              <a:avLst/>
            </a:prstGeom>
            <a:solidFill>
              <a:srgbClr val="E400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2" name="Изображение 11" descr="Bquadro-logo-прозрачное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9111" y="92739"/>
              <a:ext cx="1044000" cy="2547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807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wood-floor-tiles-bathroom-with-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09"/>
            <a:ext cx="9144000" cy="68812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8601" y="2847601"/>
            <a:ext cx="8686800" cy="1419054"/>
          </a:xfrm>
          <a:prstGeom prst="rect">
            <a:avLst/>
          </a:prstGeom>
          <a:solidFill>
            <a:srgbClr val="F1F2F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4801" y="2847600"/>
            <a:ext cx="8610600" cy="1277269"/>
          </a:xfrm>
          <a:prstGeom prst="rect">
            <a:avLst/>
          </a:prstGeom>
        </p:spPr>
        <p:txBody>
          <a:bodyPr wrap="square" lIns="91402" tIns="45718" rIns="91402" bIns="45718">
            <a:spAutoFit/>
          </a:bodyPr>
          <a:lstStyle/>
          <a:p>
            <a:pPr algn="ctr"/>
            <a:r>
              <a:rPr lang="ru-RU" sz="3200" dirty="0"/>
              <a:t>История </a:t>
            </a:r>
            <a:r>
              <a:rPr lang="ru-RU" sz="3200" dirty="0" smtClean="0"/>
              <a:t>успеха </a:t>
            </a:r>
          </a:p>
          <a:p>
            <a:pPr algn="ctr">
              <a:spcBef>
                <a:spcPts val="600"/>
              </a:spcBef>
            </a:pPr>
            <a:r>
              <a:rPr lang="ru-RU" sz="2000" dirty="0"/>
              <a:t>Р</a:t>
            </a:r>
            <a:r>
              <a:rPr lang="ru-RU" sz="2000" dirty="0" smtClean="0"/>
              <a:t>ост </a:t>
            </a:r>
            <a:r>
              <a:rPr lang="ru-RU" sz="2000" dirty="0" smtClean="0"/>
              <a:t>дохода</a:t>
            </a:r>
            <a:r>
              <a:rPr lang="ru-RU" sz="2000" dirty="0" smtClean="0"/>
              <a:t> </a:t>
            </a:r>
            <a:r>
              <a:rPr lang="ru-RU" sz="2000" dirty="0"/>
              <a:t>на </a:t>
            </a:r>
            <a:r>
              <a:rPr lang="ru-RU" sz="2000" dirty="0" smtClean="0"/>
              <a:t>60</a:t>
            </a:r>
            <a:r>
              <a:rPr lang="ru-RU" sz="2000" dirty="0"/>
              <a:t>% интернет-магазина </a:t>
            </a:r>
            <a:r>
              <a:rPr lang="ru-RU" sz="2000" dirty="0" err="1"/>
              <a:t>aquadomspb.ru</a:t>
            </a:r>
            <a:r>
              <a:rPr lang="ru-RU" sz="2000" dirty="0"/>
              <a:t> </a:t>
            </a:r>
            <a:endParaRPr lang="ru-RU" sz="2000" dirty="0" smtClean="0"/>
          </a:p>
          <a:p>
            <a:pPr algn="ctr"/>
            <a:r>
              <a:rPr lang="ru-RU" sz="2000" dirty="0" smtClean="0"/>
              <a:t>после </a:t>
            </a:r>
            <a:r>
              <a:rPr lang="ru-RU" sz="2000" dirty="0"/>
              <a:t>перехода на «1С-Битрикс»</a:t>
            </a:r>
            <a:r>
              <a:rPr lang="ru-RU" sz="2000" dirty="0" smtClean="0"/>
              <a:t> </a:t>
            </a:r>
            <a:endParaRPr lang="en-US" sz="2000" dirty="0" smtClean="0"/>
          </a:p>
        </p:txBody>
      </p:sp>
      <p:grpSp>
        <p:nvGrpSpPr>
          <p:cNvPr id="9" name="Группа 8"/>
          <p:cNvGrpSpPr/>
          <p:nvPr/>
        </p:nvGrpSpPr>
        <p:grpSpPr>
          <a:xfrm>
            <a:off x="7239002" y="1"/>
            <a:ext cx="1527941" cy="437663"/>
            <a:chOff x="7239002" y="1"/>
            <a:chExt cx="1527941" cy="437663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239002" y="1"/>
              <a:ext cx="1527941" cy="437663"/>
            </a:xfrm>
            <a:prstGeom prst="rect">
              <a:avLst/>
            </a:prstGeom>
            <a:solidFill>
              <a:srgbClr val="E400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1" name="Изображение 10" descr="Bquadro-logo-прозрачное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9111" y="92739"/>
              <a:ext cx="1044000" cy="2547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8757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8564" y="1497841"/>
            <a:ext cx="6790438" cy="4773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72"/>
              </a:spcBef>
            </a:pPr>
            <a:r>
              <a:rPr lang="ru-RU" sz="2800" dirty="0" err="1" smtClean="0"/>
              <a:t>Самописная</a:t>
            </a:r>
            <a:r>
              <a:rPr lang="ru-RU" sz="2800" dirty="0" smtClean="0"/>
              <a:t> система управления сайтом (</a:t>
            </a:r>
            <a:r>
              <a:rPr lang="en-US" sz="2800" dirty="0" smtClean="0"/>
              <a:t>CMS) </a:t>
            </a:r>
            <a:r>
              <a:rPr lang="ru-RU" sz="2800" dirty="0" smtClean="0"/>
              <a:t>не отвечала целям Заказчика и мешала достижению новых показателей</a:t>
            </a:r>
            <a:endParaRPr lang="ru-RU" dirty="0" smtClean="0"/>
          </a:p>
          <a:p>
            <a:pPr>
              <a:spcBef>
                <a:spcPts val="2472"/>
              </a:spcBef>
            </a:pPr>
            <a:r>
              <a:rPr lang="ru-RU" sz="2800" dirty="0" smtClean="0"/>
              <a:t>Сайту были нужны:</a:t>
            </a:r>
          </a:p>
          <a:p>
            <a:pPr marL="457200" indent="-457200">
              <a:spcBef>
                <a:spcPts val="1272"/>
              </a:spcBef>
              <a:buFont typeface="Arial"/>
              <a:buChar char="•"/>
            </a:pPr>
            <a:r>
              <a:rPr lang="ru-RU" dirty="0" smtClean="0"/>
              <a:t>Фильтры для поиска в категориях</a:t>
            </a:r>
          </a:p>
          <a:p>
            <a:pPr marL="457200" indent="-457200">
              <a:spcBef>
                <a:spcPts val="1272"/>
              </a:spcBef>
              <a:buFont typeface="Arial"/>
              <a:buChar char="•"/>
            </a:pPr>
            <a:r>
              <a:rPr lang="ru-RU" dirty="0" smtClean="0"/>
              <a:t>Возможность создавать теги внутри категорий</a:t>
            </a:r>
          </a:p>
          <a:p>
            <a:pPr marL="457200" indent="-457200">
              <a:spcBef>
                <a:spcPts val="1272"/>
              </a:spcBef>
              <a:buFont typeface="Arial"/>
              <a:buChar char="•"/>
            </a:pPr>
            <a:r>
              <a:rPr lang="ru-RU" dirty="0" smtClean="0"/>
              <a:t>Синхронизация со складской программой</a:t>
            </a:r>
          </a:p>
          <a:p>
            <a:pPr marL="457200" indent="-457200">
              <a:spcBef>
                <a:spcPts val="1272"/>
              </a:spcBef>
              <a:buFont typeface="Arial"/>
              <a:buChar char="•"/>
            </a:pPr>
            <a:r>
              <a:rPr lang="ru-RU" dirty="0" smtClean="0"/>
              <a:t>Разные цены и склады для регионов</a:t>
            </a:r>
          </a:p>
          <a:p>
            <a:pPr marL="457200" indent="-457200">
              <a:spcBef>
                <a:spcPts val="1272"/>
              </a:spcBef>
              <a:buFont typeface="Arial"/>
              <a:buChar char="•"/>
            </a:pPr>
            <a:r>
              <a:rPr lang="ru-RU" dirty="0" smtClean="0"/>
              <a:t>Ускорение работы сайта с возможностью анализа узких мест</a:t>
            </a:r>
          </a:p>
          <a:p>
            <a:pPr marL="457200" indent="-457200">
              <a:spcBef>
                <a:spcPts val="1272"/>
              </a:spcBef>
              <a:buFont typeface="Arial"/>
              <a:buChar char="•"/>
            </a:pPr>
            <a:endParaRPr lang="en-US" dirty="0" smtClean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21" y="1143000"/>
            <a:ext cx="8913812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Переход на 1С-Битрикс. Зачем?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7239002" y="1"/>
            <a:ext cx="1527941" cy="437663"/>
            <a:chOff x="7239002" y="1"/>
            <a:chExt cx="1527941" cy="437663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239002" y="1"/>
              <a:ext cx="1527941" cy="437663"/>
            </a:xfrm>
            <a:prstGeom prst="rect">
              <a:avLst/>
            </a:prstGeom>
            <a:solidFill>
              <a:srgbClr val="E400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0" name="Изображение 9" descr="Bquadro-logo-прозрачное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9111" y="92739"/>
              <a:ext cx="1044000" cy="2547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559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 descr="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1"/>
            <a:ext cx="5111194" cy="6857999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48564" y="1246619"/>
            <a:ext cx="4365904" cy="4881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72"/>
              </a:spcBef>
            </a:pPr>
            <a:r>
              <a:rPr lang="ru-RU" sz="2800" dirty="0" smtClean="0"/>
              <a:t>ТОП10 поисковых систем по всем основным товарным категориям</a:t>
            </a:r>
          </a:p>
          <a:p>
            <a:pPr>
              <a:spcBef>
                <a:spcPts val="1872"/>
              </a:spcBef>
            </a:pPr>
            <a:r>
              <a:rPr lang="ru-RU" sz="2800" dirty="0" smtClean="0"/>
              <a:t>Ежегодный прирост аудитории 15-20</a:t>
            </a:r>
            <a:r>
              <a:rPr lang="en-US" sz="2800" dirty="0" smtClean="0"/>
              <a:t>%</a:t>
            </a:r>
          </a:p>
          <a:p>
            <a:pPr>
              <a:spcBef>
                <a:spcPts val="1872"/>
              </a:spcBef>
            </a:pPr>
            <a:r>
              <a:rPr lang="ru-RU" sz="2800" dirty="0" smtClean="0"/>
              <a:t>Медленный рост товарной номенклатуры, сдерживающийся отсутствием связи со складской программой</a:t>
            </a:r>
            <a:endParaRPr lang="en-US" dirty="0" smtClean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Что было до перехода?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7239002" y="1"/>
            <a:ext cx="1527941" cy="437663"/>
            <a:chOff x="7239002" y="1"/>
            <a:chExt cx="1527941" cy="43766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239002" y="1"/>
              <a:ext cx="1527941" cy="437663"/>
            </a:xfrm>
            <a:prstGeom prst="rect">
              <a:avLst/>
            </a:prstGeom>
            <a:solidFill>
              <a:srgbClr val="E400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2" name="Изображение 11" descr="Bquadro-logo-прозрачное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9111" y="92739"/>
              <a:ext cx="1044000" cy="2547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919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 descr="16195-1-133581871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8" r="23706"/>
          <a:stretch/>
        </p:blipFill>
        <p:spPr>
          <a:xfrm>
            <a:off x="3980784" y="0"/>
            <a:ext cx="5163216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8564" y="1935818"/>
            <a:ext cx="3288597" cy="3681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472"/>
              </a:spcBef>
            </a:pPr>
            <a:r>
              <a:rPr lang="ru-RU" sz="2400" dirty="0" smtClean="0"/>
              <a:t>Для </a:t>
            </a:r>
            <a:r>
              <a:rPr lang="ru-RU" sz="2600" dirty="0" smtClean="0"/>
              <a:t>перехода</a:t>
            </a:r>
            <a:r>
              <a:rPr lang="ru-RU" sz="2400" dirty="0" smtClean="0"/>
              <a:t> была выбрана редакция    1С-Битрикс «Бизнес»</a:t>
            </a:r>
          </a:p>
          <a:p>
            <a:pPr>
              <a:spcBef>
                <a:spcPts val="2472"/>
              </a:spcBef>
            </a:pPr>
            <a:r>
              <a:rPr lang="ru-RU" sz="2400" dirty="0" smtClean="0"/>
              <a:t>Создание нового сайта заняло 1 месяц</a:t>
            </a:r>
          </a:p>
          <a:p>
            <a:pPr>
              <a:spcBef>
                <a:spcPts val="2472"/>
              </a:spcBef>
            </a:pPr>
            <a:r>
              <a:rPr lang="ru-RU" sz="2400" dirty="0" smtClean="0"/>
              <a:t>2 недели ушло на полное тестирование сайта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5720" y="221233"/>
            <a:ext cx="3555064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Разработка на </a:t>
            </a:r>
          </a:p>
          <a:p>
            <a:pPr algn="l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1С-Битрикс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7239002" y="1"/>
            <a:ext cx="1527941" cy="437663"/>
            <a:chOff x="7239002" y="1"/>
            <a:chExt cx="1527941" cy="437663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239002" y="1"/>
              <a:ext cx="1527941" cy="437663"/>
            </a:xfrm>
            <a:prstGeom prst="rect">
              <a:avLst/>
            </a:prstGeom>
            <a:solidFill>
              <a:srgbClr val="E400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1" name="Изображение 10" descr="Bquadro-logo-прозрачное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9111" y="92739"/>
              <a:ext cx="1044000" cy="2547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1418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 descr="o-PAPER-AIRPLANE-facebook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2" r="558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8564" y="1497841"/>
            <a:ext cx="7953432" cy="4865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72"/>
              </a:spcBef>
            </a:pPr>
            <a:r>
              <a:rPr lang="ru-RU" sz="3200" dirty="0" smtClean="0"/>
              <a:t>Цель №1 – не потерять поисковый трафик</a:t>
            </a:r>
          </a:p>
          <a:p>
            <a:pPr>
              <a:spcBef>
                <a:spcPts val="1272"/>
              </a:spcBef>
            </a:pPr>
            <a:endParaRPr lang="en-US" dirty="0" smtClean="0"/>
          </a:p>
          <a:p>
            <a:pPr marL="457200" indent="-457200">
              <a:spcBef>
                <a:spcPts val="1272"/>
              </a:spcBef>
              <a:buFont typeface="Arial"/>
              <a:buChar char="•"/>
            </a:pPr>
            <a:r>
              <a:rPr lang="ru-RU" sz="2800" dirty="0" smtClean="0"/>
              <a:t>Перенос всех товаров</a:t>
            </a:r>
          </a:p>
          <a:p>
            <a:pPr marL="457200" indent="-457200">
              <a:spcBef>
                <a:spcPts val="1272"/>
              </a:spcBef>
              <a:buFont typeface="Arial"/>
              <a:buChar char="•"/>
            </a:pPr>
            <a:r>
              <a:rPr lang="ru-RU" sz="2800" dirty="0" smtClean="0"/>
              <a:t>Составление карты </a:t>
            </a:r>
            <a:r>
              <a:rPr lang="ru-RU" sz="2800" dirty="0" err="1" smtClean="0"/>
              <a:t>редиректов</a:t>
            </a:r>
            <a:endParaRPr lang="ru-RU" sz="2800" dirty="0" smtClean="0"/>
          </a:p>
          <a:p>
            <a:pPr marL="457200" indent="-457200">
              <a:spcBef>
                <a:spcPts val="1272"/>
              </a:spcBef>
              <a:buFont typeface="Arial"/>
              <a:buChar char="•"/>
            </a:pPr>
            <a:r>
              <a:rPr lang="ru-RU" sz="2800" dirty="0" smtClean="0"/>
              <a:t>Настройка перелинковки страниц</a:t>
            </a:r>
          </a:p>
          <a:p>
            <a:pPr marL="457200" indent="-457200">
              <a:spcBef>
                <a:spcPts val="1272"/>
              </a:spcBef>
              <a:buFont typeface="Arial"/>
              <a:buChar char="•"/>
            </a:pPr>
            <a:r>
              <a:rPr lang="ru-RU" sz="2800" dirty="0" smtClean="0"/>
              <a:t>Настройка и оптимизация всех страниц </a:t>
            </a:r>
          </a:p>
          <a:p>
            <a:pPr marL="457200" indent="-457200">
              <a:spcBef>
                <a:spcPts val="1272"/>
              </a:spcBef>
              <a:buFont typeface="Arial"/>
              <a:buChar char="•"/>
            </a:pPr>
            <a:r>
              <a:rPr lang="ru-RU" sz="2800" dirty="0" smtClean="0"/>
              <a:t>Подготовка файлов выгрузок для товарных каталогов</a:t>
            </a:r>
          </a:p>
          <a:p>
            <a:pPr>
              <a:spcBef>
                <a:spcPts val="1272"/>
              </a:spcBef>
            </a:pPr>
            <a:endParaRPr lang="ru-RU" dirty="0" smtClean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Подготовка к запуску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7239002" y="1"/>
            <a:ext cx="1527941" cy="437663"/>
            <a:chOff x="7239002" y="1"/>
            <a:chExt cx="1527941" cy="437663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239002" y="1"/>
              <a:ext cx="1527941" cy="437663"/>
            </a:xfrm>
            <a:prstGeom prst="rect">
              <a:avLst/>
            </a:prstGeom>
            <a:solidFill>
              <a:srgbClr val="E400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1" name="Изображение 10" descr="Bquadro-logo-прозрачное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9111" y="92739"/>
              <a:ext cx="1044000" cy="2547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30534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8563" y="1497841"/>
            <a:ext cx="7006757" cy="4989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72"/>
              </a:spcBef>
            </a:pPr>
            <a:r>
              <a:rPr lang="ru-RU" sz="3200" dirty="0" smtClean="0"/>
              <a:t>Тотальный контроль</a:t>
            </a:r>
          </a:p>
          <a:p>
            <a:pPr marL="457200" indent="-457200">
              <a:spcBef>
                <a:spcPts val="2472"/>
              </a:spcBef>
              <a:buFont typeface="Arial"/>
              <a:buChar char="•"/>
            </a:pPr>
            <a:r>
              <a:rPr lang="ru-RU" sz="2400" dirty="0"/>
              <a:t>Д</a:t>
            </a:r>
            <a:r>
              <a:rPr lang="ru-RU" sz="2400" dirty="0" smtClean="0"/>
              <a:t>ействий посетителей</a:t>
            </a:r>
          </a:p>
          <a:p>
            <a:pPr marL="457200" indent="-457200">
              <a:spcBef>
                <a:spcPts val="1272"/>
              </a:spcBef>
              <a:buFont typeface="Arial"/>
              <a:buChar char="•"/>
            </a:pPr>
            <a:r>
              <a:rPr lang="ru-RU" sz="2400" dirty="0" smtClean="0"/>
              <a:t>Действий покупателей</a:t>
            </a:r>
          </a:p>
          <a:p>
            <a:pPr marL="457200" indent="-457200">
              <a:spcBef>
                <a:spcPts val="1272"/>
              </a:spcBef>
              <a:buFont typeface="Arial"/>
              <a:buChar char="•"/>
            </a:pPr>
            <a:r>
              <a:rPr lang="ru-RU" sz="2400" dirty="0"/>
              <a:t>О</a:t>
            </a:r>
            <a:r>
              <a:rPr lang="ru-RU" sz="2400" dirty="0" smtClean="0"/>
              <a:t>тказов по страницам</a:t>
            </a:r>
          </a:p>
          <a:p>
            <a:pPr marL="457200" indent="-457200">
              <a:spcBef>
                <a:spcPts val="1272"/>
              </a:spcBef>
              <a:buFont typeface="Arial"/>
              <a:buChar char="•"/>
            </a:pPr>
            <a:r>
              <a:rPr lang="ru-RU" sz="2400" dirty="0"/>
              <a:t>О</a:t>
            </a:r>
            <a:r>
              <a:rPr lang="ru-RU" sz="2400" dirty="0" smtClean="0"/>
              <a:t>тсутствующих страниц («битых ссылок»)</a:t>
            </a:r>
          </a:p>
          <a:p>
            <a:pPr marL="457200" indent="-457200">
              <a:spcBef>
                <a:spcPts val="1272"/>
              </a:spcBef>
              <a:buFont typeface="Arial"/>
              <a:buChar char="•"/>
            </a:pPr>
            <a:r>
              <a:rPr lang="ru-RU" sz="2400" dirty="0"/>
              <a:t>И</a:t>
            </a:r>
            <a:r>
              <a:rPr lang="ru-RU" sz="2400" dirty="0" smtClean="0"/>
              <a:t>ндексации сайта поисковыми системами</a:t>
            </a:r>
          </a:p>
          <a:p>
            <a:pPr marL="457200" indent="-457200">
              <a:spcBef>
                <a:spcPts val="1272"/>
              </a:spcBef>
              <a:buFont typeface="Arial"/>
              <a:buChar char="•"/>
            </a:pPr>
            <a:r>
              <a:rPr lang="ru-RU" sz="2400" dirty="0"/>
              <a:t>С</a:t>
            </a:r>
            <a:r>
              <a:rPr lang="ru-RU" sz="2400" dirty="0" smtClean="0"/>
              <a:t>корости работы сайта</a:t>
            </a:r>
          </a:p>
          <a:p>
            <a:pPr marL="457200" indent="-457200">
              <a:spcBef>
                <a:spcPts val="1272"/>
              </a:spcBef>
              <a:buFont typeface="Arial"/>
              <a:buChar char="•"/>
            </a:pPr>
            <a:r>
              <a:rPr lang="ru-RU" sz="2400" dirty="0"/>
              <a:t>К</a:t>
            </a:r>
            <a:r>
              <a:rPr lang="ru-RU" sz="2400" dirty="0" smtClean="0"/>
              <a:t>орректности выгружаемой в товарные каталоги информации 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21" y="1143000"/>
            <a:ext cx="8913812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Первые дни на новом движке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Изображение 8" descr="felkialtoje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71"/>
          <a:stretch/>
        </p:blipFill>
        <p:spPr>
          <a:xfrm>
            <a:off x="7063563" y="1388112"/>
            <a:ext cx="1914317" cy="3048000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7239002" y="1"/>
            <a:ext cx="1527941" cy="437663"/>
            <a:chOff x="7239002" y="1"/>
            <a:chExt cx="1527941" cy="43766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239002" y="1"/>
              <a:ext cx="1527941" cy="437663"/>
            </a:xfrm>
            <a:prstGeom prst="rect">
              <a:avLst/>
            </a:prstGeom>
            <a:solidFill>
              <a:srgbClr val="E400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2" name="Изображение 11" descr="Bquadro-logo-прозрачное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9111" y="92739"/>
              <a:ext cx="1044000" cy="2547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790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5720" y="1759722"/>
            <a:ext cx="6790438" cy="289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72"/>
              </a:spcBef>
            </a:pPr>
            <a:r>
              <a:rPr lang="ru-RU" sz="2800" dirty="0" smtClean="0"/>
              <a:t>Количество </a:t>
            </a:r>
            <a:r>
              <a:rPr lang="ru-RU" sz="2800" dirty="0" smtClean="0"/>
              <a:t>посетителей сайта</a:t>
            </a:r>
            <a:r>
              <a:rPr lang="ru-RU" sz="2800" dirty="0" smtClean="0"/>
              <a:t> </a:t>
            </a:r>
            <a:r>
              <a:rPr lang="ru-RU" sz="2800" dirty="0" smtClean="0"/>
              <a:t>зависит </a:t>
            </a:r>
            <a:r>
              <a:rPr lang="ru-RU" sz="2800" dirty="0" smtClean="0"/>
              <a:t>от:</a:t>
            </a:r>
            <a:endParaRPr lang="ru-RU" sz="2800" dirty="0" smtClean="0"/>
          </a:p>
          <a:p>
            <a:pPr marL="457200" indent="-457200">
              <a:spcBef>
                <a:spcPts val="1272"/>
              </a:spcBef>
              <a:buFont typeface="Arial"/>
              <a:buChar char="•"/>
            </a:pPr>
            <a:r>
              <a:rPr lang="ru-RU" sz="2800" dirty="0" smtClean="0"/>
              <a:t>Количества товаров</a:t>
            </a:r>
          </a:p>
          <a:p>
            <a:pPr marL="457200" indent="-457200">
              <a:spcBef>
                <a:spcPts val="1272"/>
              </a:spcBef>
              <a:buFont typeface="Arial"/>
              <a:buChar char="•"/>
            </a:pPr>
            <a:r>
              <a:rPr lang="ru-RU" sz="2800" dirty="0"/>
              <a:t>Успешности поисковой </a:t>
            </a:r>
            <a:r>
              <a:rPr lang="ru-RU" sz="2800" dirty="0" smtClean="0"/>
              <a:t>оптимизации</a:t>
            </a:r>
          </a:p>
          <a:p>
            <a:pPr marL="457200" indent="-457200">
              <a:spcBef>
                <a:spcPts val="1272"/>
              </a:spcBef>
              <a:buFont typeface="Arial"/>
              <a:buChar char="•"/>
            </a:pPr>
            <a:r>
              <a:rPr lang="ru-RU" sz="2800" dirty="0" smtClean="0"/>
              <a:t>Количества регионов</a:t>
            </a:r>
          </a:p>
          <a:p>
            <a:pPr marL="457200" indent="-457200">
              <a:spcBef>
                <a:spcPts val="1272"/>
              </a:spcBef>
              <a:buFont typeface="Arial"/>
              <a:buChar char="•"/>
            </a:pPr>
            <a:r>
              <a:rPr lang="ru-RU" sz="2800" dirty="0" smtClean="0"/>
              <a:t>Количества розничных магазинов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21" y="1143000"/>
            <a:ext cx="8913812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Сколько трафика должно 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быть?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7239002" y="1"/>
            <a:ext cx="1527941" cy="437663"/>
            <a:chOff x="7239002" y="1"/>
            <a:chExt cx="1527941" cy="437663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239002" y="1"/>
              <a:ext cx="1527941" cy="437663"/>
            </a:xfrm>
            <a:prstGeom prst="rect">
              <a:avLst/>
            </a:prstGeom>
            <a:solidFill>
              <a:srgbClr val="E400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0" name="Изображение 9" descr="Bquadro-logo-прозрачное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9111" y="92739"/>
              <a:ext cx="1044000" cy="2547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86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 descr="Alaska-01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" r="4114"/>
          <a:stretch/>
        </p:blipFill>
        <p:spPr>
          <a:xfrm>
            <a:off x="0" y="-15440"/>
            <a:ext cx="9144000" cy="687344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5558448"/>
            <a:ext cx="9144000" cy="1299551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48564" y="576520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Достигнутые результаты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7239002" y="1"/>
            <a:ext cx="1527941" cy="437663"/>
            <a:chOff x="7239002" y="1"/>
            <a:chExt cx="1527941" cy="43766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239002" y="1"/>
              <a:ext cx="1527941" cy="437663"/>
            </a:xfrm>
            <a:prstGeom prst="rect">
              <a:avLst/>
            </a:prstGeom>
            <a:solidFill>
              <a:srgbClr val="E400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2" name="Изображение 11" descr="Bquadro-logo-прозрачное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9111" y="92739"/>
              <a:ext cx="1044000" cy="2547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278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21" y="1143000"/>
            <a:ext cx="8913812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Динамика роста аудитории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Изображение 9" descr="Снимок экрана 2015-06-04 в 2.16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20" y="1859840"/>
            <a:ext cx="8341223" cy="1799305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 rotWithShape="1">
          <a:blip r:embed="rId4"/>
          <a:srcRect b="44764"/>
          <a:stretch/>
        </p:blipFill>
        <p:spPr>
          <a:xfrm>
            <a:off x="6543137" y="4480160"/>
            <a:ext cx="2223806" cy="622925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 rotWithShape="1">
          <a:blip r:embed="rId5"/>
          <a:srcRect b="44847"/>
          <a:stretch/>
        </p:blipFill>
        <p:spPr>
          <a:xfrm>
            <a:off x="3479867" y="4480161"/>
            <a:ext cx="2195450" cy="622924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 rotWithShape="1">
          <a:blip r:embed="rId6"/>
          <a:srcRect b="44764"/>
          <a:stretch/>
        </p:blipFill>
        <p:spPr>
          <a:xfrm>
            <a:off x="425720" y="4480160"/>
            <a:ext cx="2274817" cy="622924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7239002" y="1"/>
            <a:ext cx="1527941" cy="437663"/>
            <a:chOff x="7239002" y="1"/>
            <a:chExt cx="1527941" cy="437663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239002" y="1"/>
              <a:ext cx="1527941" cy="437663"/>
            </a:xfrm>
            <a:prstGeom prst="rect">
              <a:avLst/>
            </a:prstGeom>
            <a:solidFill>
              <a:srgbClr val="E400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6" name="Изображение 15" descr="Bquadro-logo-прозрачное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9111" y="92739"/>
              <a:ext cx="1044000" cy="254736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177378" y="469479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18B27"/>
                </a:solidFill>
              </a:rPr>
              <a:t>+</a:t>
            </a:r>
            <a:endParaRPr lang="ru-RU" dirty="0">
              <a:solidFill>
                <a:srgbClr val="118B27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10376" y="469943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18B27"/>
                </a:solidFill>
              </a:rPr>
              <a:t>+</a:t>
            </a:r>
            <a:endParaRPr lang="ru-RU" dirty="0">
              <a:solidFill>
                <a:srgbClr val="118B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83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21" y="1666981"/>
            <a:ext cx="8913812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53800" y="611649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Динамика электронной 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торговли</a:t>
            </a:r>
          </a:p>
          <a:p>
            <a:pPr algn="l"/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ч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ерез 6 месяцев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Изображение 7" descr="Снимок экрана 2015-06-04 в 2.29.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20" y="2498086"/>
            <a:ext cx="8341223" cy="1366162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 rotWithShape="1">
          <a:blip r:embed="rId4"/>
          <a:srcRect b="54082"/>
          <a:stretch/>
        </p:blipFill>
        <p:spPr>
          <a:xfrm>
            <a:off x="425720" y="4768341"/>
            <a:ext cx="2333550" cy="656159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5"/>
          <a:srcRect b="47452"/>
          <a:stretch/>
        </p:blipFill>
        <p:spPr>
          <a:xfrm>
            <a:off x="3140908" y="4752810"/>
            <a:ext cx="2722541" cy="757391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 rotWithShape="1">
          <a:blip r:embed="rId6"/>
          <a:srcRect b="47757"/>
          <a:stretch/>
        </p:blipFill>
        <p:spPr>
          <a:xfrm>
            <a:off x="5973827" y="4761991"/>
            <a:ext cx="2793116" cy="748210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7239002" y="1"/>
            <a:ext cx="1527941" cy="437663"/>
            <a:chOff x="7239002" y="1"/>
            <a:chExt cx="1527941" cy="437663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239002" y="1"/>
              <a:ext cx="1527941" cy="437663"/>
            </a:xfrm>
            <a:prstGeom prst="rect">
              <a:avLst/>
            </a:prstGeom>
            <a:solidFill>
              <a:srgbClr val="E400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4" name="Изображение 13" descr="Bquadro-logo-прозрачное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9111" y="92739"/>
              <a:ext cx="1044000" cy="254736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191982" y="501621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18B27"/>
                </a:solidFill>
              </a:rPr>
              <a:t>+</a:t>
            </a:r>
            <a:endParaRPr lang="ru-RU" dirty="0">
              <a:solidFill>
                <a:srgbClr val="118B27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71990" y="508754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18B27"/>
                </a:solidFill>
              </a:rPr>
              <a:t>+</a:t>
            </a:r>
            <a:endParaRPr lang="ru-RU" dirty="0">
              <a:solidFill>
                <a:srgbClr val="118B27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44572" y="509875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18B27"/>
                </a:solidFill>
              </a:rPr>
              <a:t>+</a:t>
            </a:r>
            <a:endParaRPr lang="ru-RU" dirty="0">
              <a:solidFill>
                <a:srgbClr val="118B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5091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345" y="4671343"/>
            <a:ext cx="2215930" cy="835235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564" y="4748775"/>
            <a:ext cx="1702352" cy="740153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23" y="4707136"/>
            <a:ext cx="1951720" cy="717544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7239002" y="1"/>
            <a:ext cx="1527941" cy="437663"/>
            <a:chOff x="7239002" y="1"/>
            <a:chExt cx="1527941" cy="437663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7239002" y="1"/>
              <a:ext cx="1527941" cy="437663"/>
            </a:xfrm>
            <a:prstGeom prst="rect">
              <a:avLst/>
            </a:prstGeom>
            <a:solidFill>
              <a:srgbClr val="E400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6" name="Изображение 5" descr="Bquadro-logo-прозрачное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9111" y="92739"/>
              <a:ext cx="1044000" cy="254736"/>
            </a:xfrm>
            <a:prstGeom prst="rect">
              <a:avLst/>
            </a:prstGeom>
          </p:spPr>
        </p:pic>
      </p:grp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20" y="2620481"/>
            <a:ext cx="8465906" cy="134907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1982" y="496484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18B27"/>
                </a:solidFill>
              </a:rPr>
              <a:t>+</a:t>
            </a:r>
            <a:endParaRPr lang="ru-RU" dirty="0">
              <a:solidFill>
                <a:srgbClr val="118B27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71990" y="503617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18B27"/>
                </a:solidFill>
              </a:rPr>
              <a:t>+</a:t>
            </a:r>
            <a:endParaRPr lang="ru-RU" dirty="0">
              <a:solidFill>
                <a:srgbClr val="118B27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44572" y="504738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18B27"/>
                </a:solidFill>
              </a:rPr>
              <a:t>+</a:t>
            </a:r>
            <a:endParaRPr lang="ru-RU" dirty="0">
              <a:solidFill>
                <a:srgbClr val="118B27"/>
              </a:solidFill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21" y="1666981"/>
            <a:ext cx="8913812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353800" y="611649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Динамика электронной 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торговли</a:t>
            </a:r>
          </a:p>
          <a:p>
            <a:pPr algn="l"/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ч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ерез 12 месяцев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400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70714" y="4156638"/>
            <a:ext cx="442869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Василий Вишняков</a:t>
            </a:r>
          </a:p>
          <a:p>
            <a:r>
              <a:rPr lang="ru-RU" dirty="0" smtClean="0"/>
              <a:t>Генеральный директор интернет-агентства </a:t>
            </a:r>
            <a:endParaRPr lang="en-US" dirty="0" smtClean="0"/>
          </a:p>
          <a:p>
            <a:r>
              <a:rPr lang="ru-RU" dirty="0" smtClean="0"/>
              <a:t>«Би-</a:t>
            </a:r>
            <a:r>
              <a:rPr lang="ru-RU" dirty="0" err="1" smtClean="0"/>
              <a:t>Квадро</a:t>
            </a:r>
            <a:r>
              <a:rPr lang="ru-RU" dirty="0" smtClean="0"/>
              <a:t>»</a:t>
            </a:r>
          </a:p>
          <a:p>
            <a:endParaRPr lang="en-US" dirty="0" smtClean="0"/>
          </a:p>
          <a:p>
            <a:r>
              <a:rPr lang="ru-RU" dirty="0" smtClean="0"/>
              <a:t>Телефон: +7 (905) 222-55-11</a:t>
            </a:r>
            <a:endParaRPr lang="en-US" dirty="0" smtClean="0"/>
          </a:p>
          <a:p>
            <a:r>
              <a:rPr lang="ru-RU" dirty="0" smtClean="0"/>
              <a:t>Эл. почта: </a:t>
            </a:r>
            <a:r>
              <a:rPr lang="en-US" dirty="0" smtClean="0">
                <a:hlinkClick r:id="rId2"/>
              </a:rPr>
              <a:t>vasily@bquadro.ru</a:t>
            </a:r>
            <a:endParaRPr lang="en-US" dirty="0" smtClean="0"/>
          </a:p>
          <a:p>
            <a:r>
              <a:rPr lang="en-US" dirty="0" smtClean="0"/>
              <a:t>Skype: </a:t>
            </a:r>
            <a:r>
              <a:rPr lang="en-US" dirty="0" err="1" smtClean="0"/>
              <a:t>vasilyvishnyakov</a:t>
            </a:r>
            <a:endParaRPr lang="ru-RU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21" y="1143000"/>
            <a:ext cx="8913812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Спасибо за внимание!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70714" y="2041849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А теперь вопросы?</a:t>
            </a:r>
            <a:endParaRPr lang="en-US" sz="32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Изображение 12" descr="Cloud-Question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416" y="1914522"/>
            <a:ext cx="4318479" cy="3873692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7239002" y="1"/>
            <a:ext cx="1527941" cy="437663"/>
            <a:chOff x="7239002" y="1"/>
            <a:chExt cx="1527941" cy="437663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239002" y="1"/>
              <a:ext cx="1527941" cy="437663"/>
            </a:xfrm>
            <a:prstGeom prst="rect">
              <a:avLst/>
            </a:prstGeom>
            <a:solidFill>
              <a:srgbClr val="E400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6" name="Изображение 15" descr="Bquadro-logo-прозрачное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9111" y="92739"/>
              <a:ext cx="1044000" cy="2547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5969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5720" y="2119642"/>
            <a:ext cx="7162357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72"/>
              </a:spcBef>
              <a:buFont typeface="+mj-lt"/>
              <a:buAutoNum type="arabicPeriod"/>
            </a:pPr>
            <a:r>
              <a:rPr lang="ru-RU" sz="2800" dirty="0" smtClean="0"/>
              <a:t>Прямой ввод адреса</a:t>
            </a:r>
          </a:p>
          <a:p>
            <a:pPr marL="342900" indent="-342900">
              <a:spcBef>
                <a:spcPts val="1272"/>
              </a:spcBef>
              <a:buFont typeface="+mj-lt"/>
              <a:buAutoNum type="arabicPeriod"/>
            </a:pPr>
            <a:r>
              <a:rPr lang="ru-RU" sz="2800" dirty="0" smtClean="0"/>
              <a:t>Поисковый органический</a:t>
            </a:r>
          </a:p>
          <a:p>
            <a:pPr marL="342900" indent="-342900">
              <a:spcBef>
                <a:spcPts val="1272"/>
              </a:spcBef>
              <a:buFont typeface="+mj-lt"/>
              <a:buAutoNum type="arabicPeriod"/>
            </a:pPr>
            <a:r>
              <a:rPr lang="ru-RU" sz="2800" dirty="0" smtClean="0"/>
              <a:t>Социальный (переходы из соц. сетей)</a:t>
            </a:r>
          </a:p>
          <a:p>
            <a:pPr marL="342900" indent="-342900">
              <a:spcBef>
                <a:spcPts val="1272"/>
              </a:spcBef>
              <a:buFont typeface="+mj-lt"/>
              <a:buAutoNum type="arabicPeriod"/>
            </a:pPr>
            <a:r>
              <a:rPr lang="ru-RU" sz="2800" dirty="0" smtClean="0"/>
              <a:t>Контекстная реклама</a:t>
            </a:r>
          </a:p>
          <a:p>
            <a:pPr marL="342900" indent="-342900">
              <a:spcBef>
                <a:spcPts val="1272"/>
              </a:spcBef>
              <a:buFont typeface="+mj-lt"/>
              <a:buAutoNum type="arabicPeriod"/>
            </a:pPr>
            <a:r>
              <a:rPr lang="ru-RU" sz="2800" dirty="0" smtClean="0"/>
              <a:t>Переходы с других сайтов</a:t>
            </a:r>
          </a:p>
          <a:p>
            <a:pPr marL="342900" indent="-342900">
              <a:spcBef>
                <a:spcPts val="1272"/>
              </a:spcBef>
              <a:buFont typeface="+mj-lt"/>
              <a:buAutoNum type="arabicPeriod"/>
            </a:pPr>
            <a:endParaRPr lang="ru-RU" sz="2800" dirty="0" smtClean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21" y="1143000"/>
            <a:ext cx="8913812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Виды трафика на сайт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7213094" y="2119642"/>
            <a:ext cx="1553849" cy="3183443"/>
            <a:chOff x="7213094" y="2119642"/>
            <a:chExt cx="1553849" cy="3183443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931029" y="2119642"/>
              <a:ext cx="835914" cy="1657467"/>
            </a:xfrm>
            <a:prstGeom prst="rect">
              <a:avLst/>
            </a:prstGeom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dirty="0" smtClean="0">
                  <a:solidFill>
                    <a:schemeClr val="tx1"/>
                  </a:solidFill>
                </a:rPr>
                <a:t>медленный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931029" y="3883509"/>
              <a:ext cx="835914" cy="1419576"/>
            </a:xfrm>
            <a:prstGeom prst="rect">
              <a:avLst/>
            </a:prstGeom>
            <a:gradFill>
              <a:gsLst>
                <a:gs pos="0">
                  <a:srgbClr val="008000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dirty="0" smtClean="0">
                  <a:solidFill>
                    <a:srgbClr val="000000"/>
                  </a:solidFill>
                </a:rPr>
                <a:t>быстрый</a:t>
              </a:r>
              <a:endParaRPr lang="ru-RU" dirty="0">
                <a:solidFill>
                  <a:srgbClr val="000000"/>
                </a:solidFill>
              </a:endParaRPr>
            </a:p>
          </p:txBody>
        </p:sp>
        <p:sp>
          <p:nvSpPr>
            <p:cNvPr id="9" name="Закрывающая фигурная скобка 8"/>
            <p:cNvSpPr/>
            <p:nvPr/>
          </p:nvSpPr>
          <p:spPr>
            <a:xfrm>
              <a:off x="7239002" y="2119642"/>
              <a:ext cx="484451" cy="1657467"/>
            </a:xfrm>
            <a:prstGeom prst="rightBrace">
              <a:avLst>
                <a:gd name="adj1" fmla="val 43531"/>
                <a:gd name="adj2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Закрывающая фигурная скобка 12"/>
            <p:cNvSpPr/>
            <p:nvPr/>
          </p:nvSpPr>
          <p:spPr>
            <a:xfrm>
              <a:off x="7213094" y="3777109"/>
              <a:ext cx="484451" cy="1309751"/>
            </a:xfrm>
            <a:prstGeom prst="rightBrace">
              <a:avLst>
                <a:gd name="adj1" fmla="val 43531"/>
                <a:gd name="adj2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7239002" y="1"/>
            <a:ext cx="1527941" cy="437663"/>
            <a:chOff x="7239002" y="1"/>
            <a:chExt cx="1527941" cy="437663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239002" y="1"/>
              <a:ext cx="1527941" cy="437663"/>
            </a:xfrm>
            <a:prstGeom prst="rect">
              <a:avLst/>
            </a:prstGeom>
            <a:solidFill>
              <a:srgbClr val="E400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7" name="Изображение 16" descr="Bquadro-logo-прозрачное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9111" y="92739"/>
              <a:ext cx="1044000" cy="2547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3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8564" y="1497841"/>
            <a:ext cx="6790438" cy="403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72"/>
              </a:spcBef>
            </a:pPr>
            <a:r>
              <a:rPr lang="ru-RU" sz="2800" dirty="0" smtClean="0"/>
              <a:t>Контекстная реклама</a:t>
            </a:r>
          </a:p>
          <a:p>
            <a:pPr marL="457200" indent="-457200">
              <a:spcBef>
                <a:spcPts val="1272"/>
              </a:spcBef>
              <a:buFont typeface="Arial"/>
              <a:buChar char="•"/>
            </a:pPr>
            <a:r>
              <a:rPr lang="ru-RU" dirty="0" smtClean="0"/>
              <a:t>Делаем объявления из наименований товаров</a:t>
            </a:r>
          </a:p>
          <a:p>
            <a:pPr marL="457200" indent="-457200">
              <a:spcBef>
                <a:spcPts val="1272"/>
              </a:spcBef>
              <a:buFont typeface="Arial"/>
              <a:buChar char="•"/>
            </a:pPr>
            <a:r>
              <a:rPr lang="ru-RU" dirty="0" smtClean="0"/>
              <a:t>Одновременно запускаем Яндекс </a:t>
            </a:r>
            <a:r>
              <a:rPr lang="ru-RU" dirty="0" err="1" smtClean="0"/>
              <a:t>Директ</a:t>
            </a:r>
            <a:r>
              <a:rPr lang="ru-RU" dirty="0" smtClean="0"/>
              <a:t> и </a:t>
            </a:r>
            <a:r>
              <a:rPr lang="en-US" dirty="0" smtClean="0"/>
              <a:t>Google </a:t>
            </a:r>
            <a:r>
              <a:rPr lang="en-US" dirty="0" err="1" smtClean="0"/>
              <a:t>Adwords</a:t>
            </a:r>
            <a:endParaRPr lang="en-US" dirty="0" smtClean="0"/>
          </a:p>
          <a:p>
            <a:pPr marL="457200" indent="-457200">
              <a:spcBef>
                <a:spcPts val="1272"/>
              </a:spcBef>
              <a:buFont typeface="Arial"/>
              <a:buChar char="•"/>
            </a:pPr>
            <a:r>
              <a:rPr lang="ru-RU" dirty="0" smtClean="0"/>
              <a:t>Сокращаем расходы на контекст с ростом более дешевого трафика</a:t>
            </a:r>
          </a:p>
          <a:p>
            <a:pPr>
              <a:spcBef>
                <a:spcPts val="1272"/>
              </a:spcBef>
            </a:pPr>
            <a:endParaRPr lang="ru-RU" dirty="0" smtClean="0"/>
          </a:p>
          <a:p>
            <a:pPr>
              <a:spcBef>
                <a:spcPts val="1272"/>
              </a:spcBef>
            </a:pPr>
            <a:r>
              <a:rPr lang="ru-RU" sz="2800" dirty="0" smtClean="0"/>
              <a:t>Выгрузки товаров в товарные каталоги</a:t>
            </a:r>
          </a:p>
          <a:p>
            <a:pPr marL="457200" indent="-457200">
              <a:spcBef>
                <a:spcPts val="1272"/>
              </a:spcBef>
              <a:buFont typeface="Arial"/>
              <a:buChar char="•"/>
            </a:pPr>
            <a:r>
              <a:rPr lang="ru-RU" dirty="0" smtClean="0"/>
              <a:t>Начинаем с </a:t>
            </a:r>
            <a:r>
              <a:rPr lang="ru-RU" dirty="0" smtClean="0"/>
              <a:t>Яндекс </a:t>
            </a:r>
            <a:r>
              <a:rPr lang="ru-RU" dirty="0" err="1" smtClean="0"/>
              <a:t>Маркета</a:t>
            </a:r>
            <a:r>
              <a:rPr lang="ru-RU" dirty="0" smtClean="0"/>
              <a:t> </a:t>
            </a:r>
            <a:r>
              <a:rPr lang="ru-RU" dirty="0" smtClean="0"/>
              <a:t>– 30-40</a:t>
            </a:r>
            <a:r>
              <a:rPr lang="en-US" dirty="0" smtClean="0"/>
              <a:t>% </a:t>
            </a:r>
            <a:r>
              <a:rPr lang="ru-RU" dirty="0" smtClean="0"/>
              <a:t>переходов</a:t>
            </a:r>
          </a:p>
          <a:p>
            <a:pPr marL="457200" indent="-457200">
              <a:spcBef>
                <a:spcPts val="1272"/>
              </a:spcBef>
              <a:buFont typeface="Arial"/>
              <a:buChar char="•"/>
            </a:pPr>
            <a:r>
              <a:rPr lang="ru-RU" dirty="0" smtClean="0"/>
              <a:t>Подключаем другие системы (около 10 основных) </a:t>
            </a:r>
            <a:endParaRPr lang="en-US" dirty="0" smtClean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21" y="1143000"/>
            <a:ext cx="8913812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Привлекаем быстрый трафик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7239002" y="1"/>
            <a:ext cx="1527941" cy="437663"/>
            <a:chOff x="7239002" y="1"/>
            <a:chExt cx="1527941" cy="437663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239002" y="1"/>
              <a:ext cx="1527941" cy="437663"/>
            </a:xfrm>
            <a:prstGeom prst="rect">
              <a:avLst/>
            </a:prstGeom>
            <a:solidFill>
              <a:srgbClr val="E400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0" name="Изображение 9" descr="Bquadro-logo-прозрачное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9111" y="92739"/>
              <a:ext cx="1044000" cy="2547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804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14277098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597" y="1921153"/>
            <a:ext cx="1820920" cy="18209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5720" y="1601504"/>
            <a:ext cx="5165877" cy="4616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Позволяет привлечь дополнительный трафик на сайт, причем часто недорогой</a:t>
            </a:r>
            <a:endParaRPr lang="en-US" sz="2800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2800" dirty="0" smtClean="0"/>
              <a:t>У товаров необходимо наличие информации для выгрузки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dirty="0" smtClean="0"/>
              <a:t>Цена</a:t>
            </a:r>
          </a:p>
          <a:p>
            <a:pPr marL="285750" indent="-285750">
              <a:buFont typeface="Arial"/>
              <a:buChar char="•"/>
            </a:pPr>
            <a:r>
              <a:rPr lang="ru-RU" dirty="0" smtClean="0"/>
              <a:t>Доставка</a:t>
            </a:r>
          </a:p>
          <a:p>
            <a:pPr marL="285750" indent="-285750">
              <a:buFont typeface="Arial"/>
              <a:buChar char="•"/>
            </a:pPr>
            <a:r>
              <a:rPr lang="ru-RU" dirty="0" smtClean="0"/>
              <a:t>Наличие</a:t>
            </a:r>
          </a:p>
          <a:p>
            <a:pPr marL="285750" indent="-285750">
              <a:buFont typeface="Arial"/>
              <a:buChar char="•"/>
            </a:pPr>
            <a:r>
              <a:rPr lang="ru-RU" dirty="0" smtClean="0"/>
              <a:t>Артикул</a:t>
            </a:r>
          </a:p>
          <a:p>
            <a:pPr marL="285750" indent="-285750">
              <a:buFont typeface="Arial"/>
              <a:buChar char="•"/>
            </a:pPr>
            <a:r>
              <a:rPr lang="ru-RU" dirty="0" smtClean="0"/>
              <a:t>Цвет, размер и пр. </a:t>
            </a:r>
            <a:r>
              <a:rPr lang="ru-RU" dirty="0"/>
              <a:t>а</a:t>
            </a:r>
            <a:r>
              <a:rPr lang="ru-RU" dirty="0" smtClean="0"/>
              <a:t>трибуты</a:t>
            </a:r>
          </a:p>
          <a:p>
            <a:endParaRPr lang="ru-RU" dirty="0"/>
          </a:p>
        </p:txBody>
      </p:sp>
      <p:pic>
        <p:nvPicPr>
          <p:cNvPr id="6" name="Изображение 5" descr="6acb6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915" y="1417638"/>
            <a:ext cx="1839731" cy="1226487"/>
          </a:xfrm>
          <a:prstGeom prst="rect">
            <a:avLst/>
          </a:prstGeom>
        </p:spPr>
      </p:pic>
      <p:pic>
        <p:nvPicPr>
          <p:cNvPr id="7" name="Изображение 6" descr="logo_main-tra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328" y="3477347"/>
            <a:ext cx="1392758" cy="711854"/>
          </a:xfrm>
          <a:prstGeom prst="rect">
            <a:avLst/>
          </a:prstGeom>
        </p:spPr>
      </p:pic>
      <p:pic>
        <p:nvPicPr>
          <p:cNvPr id="8" name="Изображение 7" descr="logo-02ddb59a57daf4a2f15616b6f02e7f3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785" y="4655081"/>
            <a:ext cx="2068907" cy="338373"/>
          </a:xfrm>
          <a:prstGeom prst="rect">
            <a:avLst/>
          </a:prstGeom>
        </p:spPr>
      </p:pic>
      <p:pic>
        <p:nvPicPr>
          <p:cNvPr id="9" name="Изображение 8" descr="pulscen_logo-d52a8b7cf07a54529c049cbd772da78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143" y="5576302"/>
            <a:ext cx="2418502" cy="336487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21" y="1143000"/>
            <a:ext cx="8913812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Выгрузки в товарные каталоги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7239002" y="1"/>
            <a:ext cx="1527941" cy="437663"/>
            <a:chOff x="7239002" y="1"/>
            <a:chExt cx="1527941" cy="437663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239002" y="1"/>
              <a:ext cx="1527941" cy="437663"/>
            </a:xfrm>
            <a:prstGeom prst="rect">
              <a:avLst/>
            </a:prstGeom>
            <a:solidFill>
              <a:srgbClr val="E400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4" name="Изображение 13" descr="Bquadro-logo-прозрачное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9111" y="92739"/>
              <a:ext cx="1044000" cy="2547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928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8564" y="1679569"/>
            <a:ext cx="6790438" cy="3634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2472"/>
              </a:spcBef>
              <a:buFont typeface="Arial"/>
              <a:buChar char="•"/>
            </a:pPr>
            <a:r>
              <a:rPr lang="ru-RU" sz="2400" dirty="0" smtClean="0"/>
              <a:t>Сайты продвигаются по фиксированному списку ключевых слов</a:t>
            </a:r>
          </a:p>
          <a:p>
            <a:pPr marL="457200" indent="-457200">
              <a:spcBef>
                <a:spcPts val="2472"/>
              </a:spcBef>
              <a:buFont typeface="Arial"/>
              <a:buChar char="•"/>
            </a:pPr>
            <a:r>
              <a:rPr lang="ru-RU" sz="2400" dirty="0" smtClean="0"/>
              <a:t>В списке 30-100 ключевых словосочетаний</a:t>
            </a:r>
          </a:p>
          <a:p>
            <a:pPr marL="457200" indent="-457200">
              <a:spcBef>
                <a:spcPts val="2472"/>
              </a:spcBef>
              <a:buFont typeface="Arial"/>
              <a:buChar char="•"/>
            </a:pPr>
            <a:r>
              <a:rPr lang="en-US" sz="2400" dirty="0" smtClean="0"/>
              <a:t>SEO-</a:t>
            </a:r>
            <a:r>
              <a:rPr lang="ru-RU" sz="2400" dirty="0" smtClean="0"/>
              <a:t>компания отвечает только за позиции слов в поисковых системах</a:t>
            </a:r>
          </a:p>
          <a:p>
            <a:pPr marL="457200" indent="-457200">
              <a:spcBef>
                <a:spcPts val="2472"/>
              </a:spcBef>
              <a:buFont typeface="Arial"/>
              <a:buChar char="•"/>
            </a:pPr>
            <a:r>
              <a:rPr lang="ru-RU" sz="2400" dirty="0" smtClean="0"/>
              <a:t>Удобством использования сайта (</a:t>
            </a:r>
            <a:r>
              <a:rPr lang="ru-RU" sz="2400" dirty="0" err="1" smtClean="0"/>
              <a:t>юзабилити</a:t>
            </a:r>
            <a:r>
              <a:rPr lang="ru-RU" sz="2400" dirty="0" smtClean="0"/>
              <a:t>) и продажами (конверсиями) никто не занимается</a:t>
            </a:r>
            <a:endParaRPr lang="en-US" sz="2400" dirty="0" smtClean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21" y="1143000"/>
            <a:ext cx="8913812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Текущая ситуация с продвижением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7239002" y="1"/>
            <a:ext cx="1527941" cy="437663"/>
            <a:chOff x="7239002" y="1"/>
            <a:chExt cx="1527941" cy="437663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239002" y="1"/>
              <a:ext cx="1527941" cy="437663"/>
            </a:xfrm>
            <a:prstGeom prst="rect">
              <a:avLst/>
            </a:prstGeom>
            <a:solidFill>
              <a:srgbClr val="E400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0" name="Изображение 9" descr="Bquadro-logo-прозрачное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9111" y="92739"/>
              <a:ext cx="1044000" cy="2547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471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blue_space_by_turkeydude14-d37gdmz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5404375"/>
            <a:ext cx="9144000" cy="145362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25720" y="5715274"/>
            <a:ext cx="6758528" cy="6625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Поисковая оптимизация 2.0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94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 descr="img1937287_Namyitoe_zolot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2" r="27323"/>
          <a:stretch/>
        </p:blipFill>
        <p:spPr>
          <a:xfrm>
            <a:off x="4765944" y="0"/>
            <a:ext cx="4378056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5720" y="1582787"/>
            <a:ext cx="4060143" cy="488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72"/>
              </a:spcBef>
            </a:pPr>
            <a:r>
              <a:rPr lang="ru-RU" sz="2800" dirty="0" smtClean="0"/>
              <a:t>Весь ваш каталог товаров (категории + товары)</a:t>
            </a:r>
          </a:p>
          <a:p>
            <a:pPr lvl="1">
              <a:spcBef>
                <a:spcPts val="72"/>
              </a:spcBef>
            </a:pPr>
            <a:r>
              <a:rPr lang="ru-RU" sz="2800" dirty="0" smtClean="0"/>
              <a:t>			+</a:t>
            </a:r>
          </a:p>
          <a:p>
            <a:pPr>
              <a:spcBef>
                <a:spcPts val="72"/>
              </a:spcBef>
            </a:pPr>
            <a:r>
              <a:rPr lang="ru-RU" sz="2800" dirty="0" smtClean="0"/>
              <a:t>Каталоги ваших конкурентов</a:t>
            </a:r>
          </a:p>
          <a:p>
            <a:pPr lvl="4">
              <a:spcBef>
                <a:spcPts val="72"/>
              </a:spcBef>
            </a:pPr>
            <a:r>
              <a:rPr lang="ru-RU" sz="2800" dirty="0" smtClean="0"/>
              <a:t>+</a:t>
            </a:r>
          </a:p>
          <a:p>
            <a:pPr>
              <a:spcBef>
                <a:spcPts val="72"/>
              </a:spcBef>
            </a:pPr>
            <a:r>
              <a:rPr lang="ru-RU" sz="2800" dirty="0" smtClean="0"/>
              <a:t>Подсказки поисковых систем</a:t>
            </a:r>
          </a:p>
          <a:p>
            <a:pPr lvl="4">
              <a:spcBef>
                <a:spcPts val="72"/>
              </a:spcBef>
            </a:pPr>
            <a:r>
              <a:rPr lang="ru-RU" sz="2800" dirty="0" smtClean="0"/>
              <a:t>=</a:t>
            </a:r>
          </a:p>
          <a:p>
            <a:pPr>
              <a:spcBef>
                <a:spcPts val="72"/>
              </a:spcBef>
            </a:pPr>
            <a:r>
              <a:rPr lang="ru-RU" sz="2800" dirty="0" smtClean="0"/>
              <a:t>Полное семантическое ядро</a:t>
            </a:r>
            <a:endParaRPr lang="ru-RU" sz="2800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5721" y="221233"/>
            <a:ext cx="4340224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Сбор семантического ядра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7239002" y="1"/>
            <a:ext cx="1527941" cy="437663"/>
            <a:chOff x="7239002" y="1"/>
            <a:chExt cx="1527941" cy="437663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239002" y="1"/>
              <a:ext cx="1527941" cy="437663"/>
            </a:xfrm>
            <a:prstGeom prst="rect">
              <a:avLst/>
            </a:prstGeom>
            <a:solidFill>
              <a:srgbClr val="E400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1" name="Изображение 10" descr="Bquadro-logo-прозрачное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9111" y="92739"/>
              <a:ext cx="1044000" cy="2547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15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5720" y="1386376"/>
            <a:ext cx="7404045" cy="4422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72"/>
              </a:spcBef>
            </a:pPr>
            <a:r>
              <a:rPr lang="ru-RU" sz="2800" dirty="0" smtClean="0"/>
              <a:t>Группировка позволяет построить навигацию</a:t>
            </a:r>
          </a:p>
          <a:p>
            <a:pPr marL="457200" indent="-457200">
              <a:spcBef>
                <a:spcPts val="1272"/>
              </a:spcBef>
              <a:buFont typeface="Arial"/>
              <a:buChar char="•"/>
            </a:pPr>
            <a:r>
              <a:rPr lang="ru-RU" sz="2800" dirty="0" smtClean="0"/>
              <a:t>Дерево категорий</a:t>
            </a:r>
          </a:p>
          <a:p>
            <a:pPr marL="457200" indent="-457200">
              <a:spcBef>
                <a:spcPts val="1272"/>
              </a:spcBef>
              <a:buFont typeface="Arial"/>
              <a:buChar char="•"/>
            </a:pPr>
            <a:r>
              <a:rPr lang="ru-RU" sz="2800" dirty="0" smtClean="0"/>
              <a:t>Теги</a:t>
            </a:r>
          </a:p>
          <a:p>
            <a:pPr marL="457200" indent="-457200">
              <a:spcBef>
                <a:spcPts val="1272"/>
              </a:spcBef>
              <a:buFont typeface="Arial"/>
              <a:buChar char="•"/>
            </a:pPr>
            <a:r>
              <a:rPr lang="ru-RU" sz="2800" dirty="0" smtClean="0"/>
              <a:t>Фильтры</a:t>
            </a:r>
            <a:endParaRPr lang="ru-RU" sz="2800" dirty="0"/>
          </a:p>
          <a:p>
            <a:pPr>
              <a:spcBef>
                <a:spcPts val="3072"/>
              </a:spcBef>
            </a:pPr>
            <a:r>
              <a:rPr lang="ru-RU" sz="2800" dirty="0" smtClean="0"/>
              <a:t>Вы можете открыть для себя востребованные ниши, в которых нет предложения или вы можете предложить клиентам хорошие условия</a:t>
            </a:r>
            <a:endParaRPr lang="ru-RU" sz="2800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21" y="1143000"/>
            <a:ext cx="8913812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Группировка ключевых слов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7239002" y="1"/>
            <a:ext cx="1527941" cy="437663"/>
            <a:chOff x="7239002" y="1"/>
            <a:chExt cx="1527941" cy="437663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239002" y="1"/>
              <a:ext cx="1527941" cy="437663"/>
            </a:xfrm>
            <a:prstGeom prst="rect">
              <a:avLst/>
            </a:prstGeom>
            <a:solidFill>
              <a:srgbClr val="E400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0" name="Изображение 9" descr="Bquadro-logo-прозрачное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9111" y="92739"/>
              <a:ext cx="1044000" cy="2547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559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560</Words>
  <Application>Microsoft Macintosh PowerPoint</Application>
  <PresentationFormat>Экран (4:3)</PresentationFormat>
  <Paragraphs>135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Calibri</vt:lpstr>
      <vt:lpstr>GothamPro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Василий</dc:creator>
  <cp:lastModifiedBy>пользователь Microsoft Office</cp:lastModifiedBy>
  <cp:revision>53</cp:revision>
  <dcterms:created xsi:type="dcterms:W3CDTF">2015-06-03T18:55:56Z</dcterms:created>
  <dcterms:modified xsi:type="dcterms:W3CDTF">2016-04-13T15:46:00Z</dcterms:modified>
</cp:coreProperties>
</file>