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415" r:id="rId2"/>
    <p:sldId id="418" r:id="rId3"/>
    <p:sldId id="414" r:id="rId4"/>
    <p:sldId id="325" r:id="rId5"/>
    <p:sldId id="273" r:id="rId6"/>
    <p:sldId id="274" r:id="rId7"/>
    <p:sldId id="346" r:id="rId8"/>
    <p:sldId id="347" r:id="rId9"/>
    <p:sldId id="388" r:id="rId10"/>
    <p:sldId id="299" r:id="rId11"/>
    <p:sldId id="297" r:id="rId12"/>
    <p:sldId id="426" r:id="rId13"/>
    <p:sldId id="427" r:id="rId14"/>
    <p:sldId id="439" r:id="rId15"/>
    <p:sldId id="428" r:id="rId16"/>
    <p:sldId id="429" r:id="rId17"/>
    <p:sldId id="430" r:id="rId18"/>
    <p:sldId id="431" r:id="rId19"/>
    <p:sldId id="432" r:id="rId20"/>
    <p:sldId id="436" r:id="rId21"/>
    <p:sldId id="437" r:id="rId22"/>
    <p:sldId id="434" r:id="rId23"/>
    <p:sldId id="480" r:id="rId24"/>
    <p:sldId id="326" r:id="rId25"/>
    <p:sldId id="277" r:id="rId26"/>
    <p:sldId id="280" r:id="rId27"/>
    <p:sldId id="279" r:id="rId28"/>
    <p:sldId id="356" r:id="rId29"/>
    <p:sldId id="281" r:id="rId30"/>
    <p:sldId id="441" r:id="rId31"/>
    <p:sldId id="442" r:id="rId32"/>
    <p:sldId id="443" r:id="rId33"/>
    <p:sldId id="444" r:id="rId34"/>
    <p:sldId id="395" r:id="rId35"/>
    <p:sldId id="393" r:id="rId36"/>
    <p:sldId id="394" r:id="rId37"/>
    <p:sldId id="447" r:id="rId38"/>
    <p:sldId id="438" r:id="rId39"/>
    <p:sldId id="449" r:id="rId40"/>
    <p:sldId id="450" r:id="rId41"/>
    <p:sldId id="451" r:id="rId42"/>
    <p:sldId id="452" r:id="rId43"/>
    <p:sldId id="455" r:id="rId44"/>
    <p:sldId id="456" r:id="rId45"/>
    <p:sldId id="457" r:id="rId46"/>
    <p:sldId id="458" r:id="rId47"/>
    <p:sldId id="459" r:id="rId48"/>
    <p:sldId id="460" r:id="rId49"/>
    <p:sldId id="461" r:id="rId50"/>
    <p:sldId id="462" r:id="rId51"/>
    <p:sldId id="463" r:id="rId52"/>
    <p:sldId id="464" r:id="rId53"/>
    <p:sldId id="466" r:id="rId54"/>
    <p:sldId id="467" r:id="rId55"/>
    <p:sldId id="483" r:id="rId56"/>
    <p:sldId id="484" r:id="rId57"/>
    <p:sldId id="468" r:id="rId58"/>
    <p:sldId id="469" r:id="rId59"/>
    <p:sldId id="470" r:id="rId60"/>
    <p:sldId id="471" r:id="rId61"/>
    <p:sldId id="472" r:id="rId62"/>
    <p:sldId id="473" r:id="rId63"/>
    <p:sldId id="474" r:id="rId64"/>
    <p:sldId id="477" r:id="rId65"/>
    <p:sldId id="478" r:id="rId66"/>
    <p:sldId id="479" r:id="rId67"/>
    <p:sldId id="383" r:id="rId68"/>
    <p:sldId id="372" r:id="rId69"/>
    <p:sldId id="485" r:id="rId70"/>
    <p:sldId id="365" r:id="rId71"/>
    <p:sldId id="366" r:id="rId72"/>
    <p:sldId id="446" r:id="rId73"/>
    <p:sldId id="328" r:id="rId7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7" autoAdjust="0"/>
    <p:restoredTop sz="97990" autoAdjust="0"/>
  </p:normalViewPr>
  <p:slideViewPr>
    <p:cSldViewPr>
      <p:cViewPr>
        <p:scale>
          <a:sx n="90" d="100"/>
          <a:sy n="90" d="100"/>
        </p:scale>
        <p:origin x="-846" y="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311FF-F303-4054-8E0C-11BF4AC5785F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952DD-4F77-4CE8-8712-574F682FD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232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10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11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13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14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15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16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17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18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20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8430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21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22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25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26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27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29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35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36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19005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38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5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68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69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70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71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/>
              <a:pPr>
                <a:defRPr/>
              </a:pPr>
              <a:t>72</a:t>
            </a:fld>
            <a:endParaRPr lang="ru-RU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4D4F43C-E054-4E97-ADCA-9E30D7826908}" type="slidenum">
              <a:rPr lang="ru-RU" b="0" smtClean="0"/>
              <a:pPr eaLnBrk="1" hangingPunct="1">
                <a:defRPr/>
              </a:pPr>
              <a:t>73</a:t>
            </a:fld>
            <a:endParaRPr lang="ru-RU" b="0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6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709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856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67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59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205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93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274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278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833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09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02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23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B9965-0652-4E0C-AD27-5DBA3E768E64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11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64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3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.png"/><Relationship Id="rId7" Type="http://schemas.openxmlformats.org/officeDocument/2006/relationships/image" Target="../media/image6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0.png"/><Relationship Id="rId7" Type="http://schemas.openxmlformats.org/officeDocument/2006/relationships/image" Target="../media/image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9.png"/><Relationship Id="rId7" Type="http://schemas.openxmlformats.org/officeDocument/2006/relationships/image" Target="../media/image10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10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1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59.png"/><Relationship Id="rId4" Type="http://schemas.openxmlformats.org/officeDocument/2006/relationships/image" Target="../media/image10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14.png"/><Relationship Id="rId4" Type="http://schemas.openxmlformats.org/officeDocument/2006/relationships/hyperlink" Target="http://dl.bitrix24.com/b24/bitrix24_desktop.dmg" TargetMode="External"/><Relationship Id="rId9" Type="http://schemas.openxmlformats.org/officeDocument/2006/relationships/hyperlink" Target="http://dl.bitrix24.com/b24/bitrix24_desktop.exe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17.png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20270049_pri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134" r="504" b="19434"/>
          <a:stretch/>
        </p:blipFill>
        <p:spPr>
          <a:xfrm>
            <a:off x="0" y="0"/>
            <a:ext cx="9144000" cy="68708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3140" y="2276872"/>
            <a:ext cx="9167140" cy="2304256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2348880"/>
            <a:ext cx="3302000" cy="1142492"/>
          </a:xfrm>
          <a:prstGeom prst="rect">
            <a:avLst/>
          </a:prstGeom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5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95188" y="2743180"/>
            <a:ext cx="834219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400" dirty="0" smtClean="0">
                <a:solidFill>
                  <a:srgbClr val="000000"/>
                </a:solidFill>
                <a:latin typeface="+mj-lt"/>
              </a:rPr>
              <a:t>  </a:t>
            </a:r>
            <a:r>
              <a:rPr lang="ru-RU" sz="4400" dirty="0">
                <a:solidFill>
                  <a:srgbClr val="000000"/>
                </a:solidFill>
                <a:latin typeface="+mj-lt"/>
              </a:rPr>
              <a:t/>
            </a:r>
            <a:br>
              <a:rPr lang="ru-RU" sz="4400" dirty="0">
                <a:solidFill>
                  <a:srgbClr val="000000"/>
                </a:solidFill>
                <a:latin typeface="+mj-lt"/>
              </a:rPr>
            </a:br>
            <a:r>
              <a:rPr lang="ru-RU" sz="3200" dirty="0">
                <a:solidFill>
                  <a:srgbClr val="000000"/>
                </a:solidFill>
                <a:latin typeface="+mj-lt"/>
              </a:rPr>
              <a:t>Рабочие инструменты </a:t>
            </a:r>
            <a:r>
              <a:rPr lang="ru-RU" sz="3200" dirty="0" smtClean="0">
                <a:solidFill>
                  <a:srgbClr val="000000"/>
                </a:solidFill>
                <a:latin typeface="+mj-lt"/>
              </a:rPr>
              <a:t>для совместной работы</a:t>
            </a:r>
            <a:endParaRPr lang="ru-RU" sz="4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4419600" y="4748773"/>
            <a:ext cx="4723627" cy="45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4495800" y="5220084"/>
            <a:ext cx="4648200" cy="45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3886200" y="5691395"/>
            <a:ext cx="5257800" cy="45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33600" y="4686684"/>
            <a:ext cx="6629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000" dirty="0" smtClean="0">
                <a:latin typeface="Calibri"/>
                <a:cs typeface="Calibri"/>
              </a:rPr>
              <a:t>Денис Донченко</a:t>
            </a:r>
            <a:endParaRPr lang="ru-RU" sz="3000" b="0" dirty="0">
              <a:latin typeface="Calibri"/>
              <a:cs typeface="Calibri"/>
            </a:endParaRPr>
          </a:p>
          <a:p>
            <a:pPr algn="r"/>
            <a:r>
              <a:rPr lang="ru-RU" sz="3000" dirty="0" smtClean="0">
                <a:latin typeface="Calibri"/>
                <a:cs typeface="Calibri"/>
              </a:rPr>
              <a:t>1С-Битрикс</a:t>
            </a:r>
            <a:endParaRPr lang="ru-RU" sz="30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773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Оповещения</a:t>
            </a:r>
            <a:endParaRPr lang="ru-RU" sz="3000" dirty="0"/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512" y="1219967"/>
            <a:ext cx="37444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Вы всегда в курсе событий!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2084746"/>
            <a:ext cx="37372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000" dirty="0"/>
              <a:t>Центр нотификации «Битрикс24» выводит информацию о </a:t>
            </a:r>
            <a:r>
              <a:rPr lang="ru-RU" sz="2000" dirty="0" smtClean="0"/>
              <a:t>приглашениях</a:t>
            </a:r>
            <a:r>
              <a:rPr lang="en-US" sz="2000" dirty="0" smtClean="0"/>
              <a:t>.</a:t>
            </a:r>
            <a:endParaRPr lang="ru-RU" sz="2000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33157" y="3284984"/>
            <a:ext cx="37892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000" dirty="0" smtClean="0"/>
              <a:t>Сообщает </a:t>
            </a:r>
            <a:r>
              <a:rPr lang="ru-RU" sz="2000" dirty="0"/>
              <a:t>о новых «лайках», поставленных задачах, комментариях и прочих </a:t>
            </a:r>
            <a:r>
              <a:rPr lang="ru-RU" sz="2000" dirty="0" smtClean="0"/>
              <a:t>событиях</a:t>
            </a:r>
            <a:r>
              <a:rPr lang="en-US" sz="2000" dirty="0" smtClean="0"/>
              <a:t>.</a:t>
            </a:r>
            <a:endParaRPr lang="ru-RU" sz="2000" dirty="0"/>
          </a:p>
        </p:txBody>
      </p:sp>
      <p:pic>
        <p:nvPicPr>
          <p:cNvPr id="14338" name="Picture 2" descr="http://www.bitrix24.ru/images/content/notifications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700" y="1405739"/>
            <a:ext cx="4916696" cy="313429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948263" y="2832269"/>
            <a:ext cx="2101427" cy="1656184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3143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Фотогалерея</a:t>
            </a:r>
            <a:endParaRPr lang="ru-RU" sz="3000" dirty="0"/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61614" y="1234715"/>
            <a:ext cx="39344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000" dirty="0"/>
              <a:t>Вы можете создавать общие галереи компании и </a:t>
            </a:r>
            <a:r>
              <a:rPr lang="ru-RU" sz="2000" dirty="0" smtClean="0"/>
              <a:t>персональные - </a:t>
            </a:r>
            <a:r>
              <a:rPr lang="ru-RU" sz="2000" dirty="0"/>
              <a:t>для каждого сотрудника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2708920"/>
            <a:ext cx="39334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000" dirty="0"/>
              <a:t>Загружайте ваши фотографии быстро и удобно, используя средства массовой загрузки фотографий, проводите голосование и добавляйте комментарии!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50052" y="4941168"/>
            <a:ext cx="39325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000" dirty="0" smtClean="0"/>
              <a:t>Все </a:t>
            </a:r>
            <a:r>
              <a:rPr lang="ru-RU" sz="2000" dirty="0"/>
              <a:t>загруженные вами фотографии отобразятся в «Живой ленте»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292" name="Picture 4" descr="http://www.bitrix24.ru/images/content/albu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507" y="1376243"/>
            <a:ext cx="4916696" cy="3158434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4842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я\Downloads\7873761_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0988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Управление задачами и проектами</a:t>
            </a:r>
          </a:p>
        </p:txBody>
      </p:sp>
      <p:pic>
        <p:nvPicPr>
          <p:cNvPr id="13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80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Управление задачами</a:t>
            </a:r>
            <a:endParaRPr lang="en-US" sz="3000" b="1" dirty="0" smtClean="0"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964" y="1817855"/>
            <a:ext cx="40662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/>
              <a:t>с</a:t>
            </a:r>
            <a:r>
              <a:rPr lang="ru-RU" sz="2000" dirty="0" smtClean="0"/>
              <a:t>отрудник </a:t>
            </a:r>
            <a:r>
              <a:rPr lang="ru-RU" sz="2000" dirty="0"/>
              <a:t>может самостоятельно ставить себе задачи, принимать их от руководителя, делегировать своим </a:t>
            </a:r>
            <a:r>
              <a:rPr lang="ru-RU" sz="2000" dirty="0" smtClean="0"/>
              <a:t>подчиненным</a:t>
            </a: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9996" y="3351874"/>
            <a:ext cx="44760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000" dirty="0"/>
              <a:t>и</a:t>
            </a:r>
            <a:r>
              <a:rPr lang="ru-RU" sz="2000" dirty="0" smtClean="0"/>
              <a:t>нтеграция задач </a:t>
            </a:r>
            <a:r>
              <a:rPr lang="ru-RU" sz="2000" dirty="0"/>
              <a:t>с </a:t>
            </a:r>
            <a:r>
              <a:rPr lang="ru-RU" sz="2000" dirty="0" smtClean="0"/>
              <a:t>календарями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161274"/>
            <a:ext cx="4536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000" dirty="0"/>
              <a:t>р</a:t>
            </a:r>
            <a:r>
              <a:rPr lang="ru-RU" sz="2000" dirty="0" smtClean="0"/>
              <a:t>абота с задачами  в </a:t>
            </a:r>
            <a:r>
              <a:rPr lang="ru-RU" sz="2000" dirty="0" err="1"/>
              <a:t>Экстранете</a:t>
            </a:r>
            <a:r>
              <a:rPr lang="ru-RU" sz="2000" dirty="0"/>
              <a:t> вместе с </a:t>
            </a:r>
            <a:r>
              <a:rPr lang="ru-RU" sz="2000" dirty="0" smtClean="0"/>
              <a:t>партнерами </a:t>
            </a:r>
            <a:r>
              <a:rPr lang="ru-RU" sz="2000" dirty="0"/>
              <a:t>и </a:t>
            </a:r>
            <a:r>
              <a:rPr lang="ru-RU" sz="2000" dirty="0" smtClean="0"/>
              <a:t>клиентами </a:t>
            </a:r>
            <a:endParaRPr lang="ru-RU" sz="2000" dirty="0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 rotWithShape="1">
          <a:blip r:embed="rId6"/>
          <a:srcRect b="33876"/>
          <a:stretch/>
        </p:blipFill>
        <p:spPr>
          <a:xfrm>
            <a:off x="4494345" y="1911714"/>
            <a:ext cx="4489638" cy="252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904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/>
          <p:cNvPicPr>
            <a:picLocks noChangeAspect="1"/>
          </p:cNvPicPr>
          <p:nvPr/>
        </p:nvPicPr>
        <p:blipFill rotWithShape="1">
          <a:blip r:embed="rId3"/>
          <a:srcRect b="33876"/>
          <a:stretch/>
        </p:blipFill>
        <p:spPr>
          <a:xfrm>
            <a:off x="-1" y="854348"/>
            <a:ext cx="9154403" cy="514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8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Диаграмма </a:t>
            </a:r>
            <a:r>
              <a:rPr lang="ru-RU" sz="3000" b="1" dirty="0" err="1" smtClean="0"/>
              <a:t>Ганта</a:t>
            </a:r>
            <a:endParaRPr lang="en-US" sz="3000" b="1" dirty="0" smtClean="0"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868" y="1239528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">
              <a:spcBef>
                <a:spcPts val="600"/>
              </a:spcBef>
              <a:spcAft>
                <a:spcPts val="600"/>
              </a:spcAft>
            </a:pPr>
            <a:r>
              <a:rPr lang="ru-RU" sz="2000" dirty="0"/>
              <a:t>Задачи над проектом можно представить в виде диаграммы </a:t>
            </a:r>
            <a:r>
              <a:rPr lang="ru-RU" sz="2000" dirty="0" err="1"/>
              <a:t>Ганта</a:t>
            </a:r>
            <a:r>
              <a:rPr lang="ru-RU" sz="2000" dirty="0"/>
              <a:t> - классической ленточной диаграммы, которая наглядно отображает </a:t>
            </a:r>
            <a:r>
              <a:rPr lang="ru-RU" sz="2000" dirty="0" smtClean="0"/>
              <a:t>временные рамки задач.</a:t>
            </a: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://www.bitrix24.ru/images/content/gant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39" y="2383650"/>
            <a:ext cx="5783888" cy="3947664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4729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Отчеты по задачам</a:t>
            </a:r>
            <a:endParaRPr lang="ru-RU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576868" y="1239528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/>
              <a:t>Вы </a:t>
            </a:r>
            <a:r>
              <a:rPr lang="ru-RU" sz="2000" dirty="0"/>
              <a:t>можете быстро оценить работу с задачами, узнать, сколько времени каждый сотрудник потратил на отдельную задачу или на проект, сколько задач в работе, сколько </a:t>
            </a:r>
            <a:r>
              <a:rPr lang="ru-RU" sz="2000" dirty="0" smtClean="0"/>
              <a:t>завершено и </a:t>
            </a:r>
            <a:r>
              <a:rPr lang="ru-RU" sz="2000" dirty="0"/>
              <a:t>т.д.</a:t>
            </a:r>
            <a:endParaRPr lang="ru-RU" sz="2000" dirty="0" smtClean="0"/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http://www.bitrix24.ru/images/content/report_task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22" y="2407457"/>
            <a:ext cx="6024046" cy="3838418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4312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Управление проектами</a:t>
            </a:r>
            <a:endParaRPr lang="ru-RU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576867" y="1239528"/>
            <a:ext cx="8452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">
              <a:spcBef>
                <a:spcPts val="600"/>
              </a:spcBef>
              <a:spcAft>
                <a:spcPts val="600"/>
              </a:spcAft>
            </a:pPr>
            <a:r>
              <a:rPr lang="ru-RU" sz="2000" dirty="0"/>
              <a:t>Объедините сотрудников в рабочие группы с помощью привычных всем механизмов из социальных сетей, организуйте совместную работу над проектами, оптимизируйте общение с помощью внутренней системы </a:t>
            </a:r>
            <a:r>
              <a:rPr lang="ru-RU" sz="2000" dirty="0" smtClean="0"/>
              <a:t>связи!</a:t>
            </a: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://www.bitrix24.ru/images/content/workgroup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564" y="2567229"/>
            <a:ext cx="5725673" cy="3786467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6424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Конструктор отчетов</a:t>
            </a:r>
            <a:endParaRPr lang="ru-RU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576867" y="1239528"/>
            <a:ext cx="8452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">
              <a:spcBef>
                <a:spcPts val="600"/>
              </a:spcBef>
              <a:spcAft>
                <a:spcPts val="600"/>
              </a:spcAft>
            </a:pPr>
            <a:r>
              <a:rPr lang="ru-RU" sz="2000" dirty="0"/>
              <a:t>С помощью конструктора отчетов сотрудники вашей компании собирают, отфильтровывают, сортируют данные и представляют их руководителям в необходимом виде.</a:t>
            </a:r>
            <a:endParaRPr lang="ru-RU" sz="2000" dirty="0" smtClean="0"/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http://www.bitrix24.ru/images/content/task_repor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245" y="2422634"/>
            <a:ext cx="6258000" cy="398282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5612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7467637_print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1487" b="45"/>
          <a:stretch/>
        </p:blipFill>
        <p:spPr>
          <a:xfrm>
            <a:off x="1" y="0"/>
            <a:ext cx="9143999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992413"/>
            <a:ext cx="9144000" cy="287317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62599" y="3002029"/>
            <a:ext cx="867670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atin typeface="Calibri"/>
                <a:cs typeface="Calibri"/>
              </a:rPr>
              <a:t>Бизнес-чат и видео</a:t>
            </a:r>
            <a:endParaRPr lang="en-US" b="1" dirty="0">
              <a:latin typeface="Calibri"/>
              <a:cs typeface="Calibri"/>
            </a:endParaRPr>
          </a:p>
        </p:txBody>
      </p:sp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5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65" y="2132596"/>
            <a:ext cx="2300101" cy="79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0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 descr="11799133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5" t="347" b="-128"/>
          <a:stretch/>
        </p:blipFill>
        <p:spPr>
          <a:xfrm>
            <a:off x="0" y="0"/>
            <a:ext cx="9144000" cy="687211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343173" y="1807411"/>
            <a:ext cx="5524971" cy="4213877"/>
          </a:xfrm>
          <a:prstGeom prst="roundRect">
            <a:avLst>
              <a:gd name="adj" fmla="val 1747"/>
            </a:avLst>
          </a:prstGeom>
          <a:solidFill>
            <a:srgbClr val="FFFFFF">
              <a:alpha val="8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2067434" y="1844672"/>
            <a:ext cx="2819332" cy="101600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>
              <a:buSzPct val="25000"/>
            </a:pPr>
            <a:r>
              <a:rPr lang="ru-RU" sz="2800" b="1" dirty="0" smtClean="0"/>
              <a:t>объединяет:</a:t>
            </a:r>
            <a:endParaRPr lang="ru-RU" sz="2800" b="1" dirty="0"/>
          </a:p>
        </p:txBody>
      </p:sp>
      <p:sp>
        <p:nvSpPr>
          <p:cNvPr id="2" name="Текст 1"/>
          <p:cNvSpPr>
            <a:spLocks noGrp="1"/>
          </p:cNvSpPr>
          <p:nvPr>
            <p:ph type="body" idx="2"/>
          </p:nvPr>
        </p:nvSpPr>
        <p:spPr>
          <a:xfrm>
            <a:off x="566105" y="2765273"/>
            <a:ext cx="4847809" cy="3184007"/>
          </a:xfrm>
        </p:spPr>
        <p:txBody>
          <a:bodyPr>
            <a:normAutofit fontScale="92500" lnSpcReduction="10000"/>
          </a:bodyPr>
          <a:lstStyle/>
          <a:p>
            <a:pPr marL="342900" indent="-238125">
              <a:lnSpc>
                <a:spcPct val="80000"/>
              </a:lnSpc>
              <a:buSzPct val="83333"/>
            </a:pPr>
            <a:r>
              <a:rPr lang="ru-RU" sz="2800" dirty="0" smtClean="0"/>
              <a:t>Знания</a:t>
            </a:r>
          </a:p>
          <a:p>
            <a:pPr marL="342900" indent="-238125">
              <a:lnSpc>
                <a:spcPct val="80000"/>
              </a:lnSpc>
              <a:buSzPct val="83333"/>
            </a:pPr>
            <a:r>
              <a:rPr lang="ru-RU" sz="2800" dirty="0" smtClean="0"/>
              <a:t>Рабочие инструменты</a:t>
            </a:r>
          </a:p>
          <a:p>
            <a:pPr marL="342900" indent="-238125">
              <a:lnSpc>
                <a:spcPct val="80000"/>
              </a:lnSpc>
              <a:buSzPct val="83333"/>
            </a:pPr>
            <a:r>
              <a:rPr lang="ru-RU" sz="2800" dirty="0" smtClean="0"/>
              <a:t>Процессы</a:t>
            </a:r>
          </a:p>
          <a:p>
            <a:pPr marL="342900" indent="-238125">
              <a:lnSpc>
                <a:spcPct val="80000"/>
              </a:lnSpc>
              <a:buSzPct val="83333"/>
            </a:pPr>
            <a:r>
              <a:rPr lang="ru-RU" sz="2800" dirty="0" smtClean="0"/>
              <a:t>Людей </a:t>
            </a:r>
          </a:p>
          <a:p>
            <a:pPr marL="342900" indent="-238125">
              <a:lnSpc>
                <a:spcPct val="80000"/>
              </a:lnSpc>
              <a:buSzPct val="83333"/>
            </a:pPr>
            <a:r>
              <a:rPr lang="ru-RU" sz="2800" dirty="0" smtClean="0"/>
              <a:t>Эмоции</a:t>
            </a:r>
          </a:p>
          <a:p>
            <a:pPr marL="104775" indent="0">
              <a:buSzPct val="83333"/>
              <a:buNone/>
            </a:pPr>
            <a:endParaRPr lang="ru-RU" sz="1900" dirty="0" smtClean="0"/>
          </a:p>
          <a:p>
            <a:pPr marL="104775" indent="0">
              <a:buSzPct val="83333"/>
              <a:buNone/>
            </a:pPr>
            <a:r>
              <a:rPr lang="ru-RU" sz="2800" dirty="0" smtClean="0"/>
              <a:t>Все это - для достижения общих целей всей компании. </a:t>
            </a:r>
            <a:endParaRPr lang="ru-RU" sz="2800" dirty="0"/>
          </a:p>
          <a:p>
            <a:endParaRPr lang="ru-RU" sz="2800" dirty="0"/>
          </a:p>
        </p:txBody>
      </p:sp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72" y="2055292"/>
            <a:ext cx="1660061" cy="574381"/>
          </a:xfrm>
          <a:prstGeom prst="rect">
            <a:avLst/>
          </a:prstGeom>
        </p:spPr>
      </p:pic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" y="11275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73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Внутренние сообщения</a:t>
            </a:r>
            <a:endParaRPr lang="en-US" sz="3000" b="1" dirty="0">
              <a:latin typeface="Verdana" pitchFamily="34" charset="0"/>
            </a:endParaRP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6479" y="1234716"/>
            <a:ext cx="38173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000" dirty="0" smtClean="0"/>
              <a:t>Вы </a:t>
            </a:r>
            <a:r>
              <a:rPr lang="ru-RU" sz="2000" dirty="0"/>
              <a:t>можете написать сообщение в один клик, прямо из «Живой ленты»</a:t>
            </a:r>
            <a:r>
              <a:rPr lang="ru-RU" sz="2000" dirty="0" smtClean="0"/>
              <a:t>!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2420888"/>
            <a:ext cx="38164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000" dirty="0"/>
              <a:t>В сообщениях предусмотрена адресация лично сотруднику, сразу нескольким сотрудникам, отделу компании или рабочей группе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95077" y="4514317"/>
            <a:ext cx="38155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000" dirty="0"/>
              <a:t>К сообщению можно прикрепить документ, фотографию или видео и обсудить с коллегами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1266" name="Picture 2" descr="http://www.bitrix24.ru/images/content/microblo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68760"/>
            <a:ext cx="4829700" cy="282553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4261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Веб-</a:t>
            </a:r>
            <a:r>
              <a:rPr lang="ru-RU" sz="3000" b="1" dirty="0" err="1" smtClean="0"/>
              <a:t>мессенджер</a:t>
            </a:r>
            <a:endParaRPr lang="en-US" sz="3000" b="1" dirty="0">
              <a:latin typeface="Verdana" pitchFamily="34" charset="0"/>
            </a:endParaRP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3788" y="1234251"/>
            <a:ext cx="3839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Вы </a:t>
            </a:r>
            <a:r>
              <a:rPr lang="ru-RU" dirty="0"/>
              <a:t>можете обмениваться сообщениями и файлами </a:t>
            </a:r>
            <a:r>
              <a:rPr lang="ru-RU" dirty="0" smtClean="0"/>
              <a:t>через браузер!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228671"/>
            <a:ext cx="40466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/>
              <a:t>Вся переписка с коллегами хранится в истории, при этом нужное сообщение легко найти с помощью встроенного </a:t>
            </a:r>
            <a:r>
              <a:rPr lang="ru-RU" dirty="0" smtClean="0"/>
              <a:t>поиска.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2336" y="3464604"/>
            <a:ext cx="4201392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/>
              <a:t>Индикатор присутствия покажет, кто из коллег находится в </a:t>
            </a:r>
            <a:r>
              <a:rPr lang="ru-RU" dirty="0" err="1"/>
              <a:t>онлайне</a:t>
            </a:r>
            <a:r>
              <a:rPr lang="ru-RU" dirty="0" smtClean="0"/>
              <a:t>.</a:t>
            </a:r>
          </a:p>
          <a:p>
            <a:pPr marL="176213" indent="-176213">
              <a:spcBef>
                <a:spcPts val="600"/>
              </a:spcBef>
              <a:buFont typeface="Arial"/>
              <a:buChar char="•"/>
            </a:pPr>
            <a:r>
              <a:rPr lang="ru-RU" dirty="0" smtClean="0">
                <a:cs typeface="Calibri"/>
              </a:rPr>
              <a:t>Список </a:t>
            </a:r>
            <a:r>
              <a:rPr lang="ru-RU" dirty="0">
                <a:cs typeface="Calibri"/>
              </a:rPr>
              <a:t>последних контактов</a:t>
            </a:r>
          </a:p>
          <a:p>
            <a:pPr marL="176213" indent="-176213">
              <a:spcBef>
                <a:spcPts val="600"/>
              </a:spcBef>
              <a:buFont typeface="Arial"/>
              <a:buChar char="•"/>
            </a:pPr>
            <a:r>
              <a:rPr lang="ru-RU" dirty="0" smtClean="0">
                <a:cs typeface="Calibri"/>
              </a:rPr>
              <a:t>Список </a:t>
            </a:r>
            <a:r>
              <a:rPr lang="ru-RU" dirty="0">
                <a:cs typeface="Calibri"/>
              </a:rPr>
              <a:t>уведомлений </a:t>
            </a:r>
          </a:p>
          <a:p>
            <a:pPr marL="176213" indent="-176213">
              <a:spcBef>
                <a:spcPts val="600"/>
              </a:spcBef>
              <a:buFont typeface="Arial"/>
              <a:buChar char="•"/>
            </a:pPr>
            <a:r>
              <a:rPr lang="ru-RU" dirty="0" smtClean="0">
                <a:cs typeface="Calibri"/>
              </a:rPr>
              <a:t>Цитирование </a:t>
            </a:r>
            <a:r>
              <a:rPr lang="ru-RU" dirty="0">
                <a:cs typeface="Calibri"/>
              </a:rPr>
              <a:t>сообщений </a:t>
            </a:r>
          </a:p>
          <a:p>
            <a:pPr marL="176213" indent="-176213">
              <a:spcBef>
                <a:spcPts val="600"/>
              </a:spcBef>
              <a:buFont typeface="Arial"/>
              <a:buChar char="•"/>
            </a:pPr>
            <a:r>
              <a:rPr lang="ru-RU" dirty="0" smtClean="0">
                <a:cs typeface="Calibri"/>
              </a:rPr>
              <a:t>Поддержка </a:t>
            </a:r>
            <a:r>
              <a:rPr lang="ru-RU" dirty="0">
                <a:cs typeface="Calibri"/>
              </a:rPr>
              <a:t>изменения размеров списка контактов и формы ввода сообщения</a:t>
            </a:r>
          </a:p>
          <a:p>
            <a:pPr marL="176213" indent="-176213">
              <a:spcBef>
                <a:spcPts val="600"/>
              </a:spcBef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8983" y="1340768"/>
            <a:ext cx="463899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350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412776"/>
            <a:ext cx="4343780" cy="2650339"/>
          </a:xfrm>
          <a:prstGeom prst="rect">
            <a:avLst/>
          </a:prstGeom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51520" y="8552"/>
            <a:ext cx="5802464" cy="972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err="1" smtClean="0"/>
              <a:t>Видеозвонки</a:t>
            </a:r>
            <a:endParaRPr lang="en-US" sz="3200" b="1" dirty="0" smtClean="0">
              <a:latin typeface="Verdan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196752"/>
            <a:ext cx="3960440" cy="4985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бесплатные голосовые и </a:t>
            </a:r>
            <a:r>
              <a:rPr lang="ru-RU" sz="1600" b="0" dirty="0" err="1" smtClean="0">
                <a:latin typeface="Calibri"/>
                <a:cs typeface="Calibri"/>
              </a:rPr>
              <a:t>видеозвонки</a:t>
            </a:r>
            <a:r>
              <a:rPr lang="ru-RU" sz="1600" b="0" dirty="0" smtClean="0">
                <a:latin typeface="Calibri"/>
                <a:cs typeface="Calibri"/>
              </a:rPr>
              <a:t> «один </a:t>
            </a:r>
            <a:r>
              <a:rPr lang="ru-RU" sz="1600" b="0" dirty="0">
                <a:latin typeface="Calibri"/>
                <a:cs typeface="Calibri"/>
              </a:rPr>
              <a:t>на </a:t>
            </a:r>
            <a:r>
              <a:rPr lang="ru-RU" sz="1600" b="0" dirty="0" smtClean="0">
                <a:latin typeface="Calibri"/>
                <a:cs typeface="Calibri"/>
              </a:rPr>
              <a:t>один» в неограниченном объеме</a:t>
            </a:r>
            <a:endParaRPr lang="ru-RU" sz="16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доступен список контактов всех </a:t>
            </a:r>
            <a:r>
              <a:rPr lang="ru-RU" sz="1600" b="0" dirty="0" smtClean="0">
                <a:latin typeface="Calibri"/>
                <a:cs typeface="Calibri"/>
              </a:rPr>
              <a:t>сотрудников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отличное </a:t>
            </a:r>
            <a:r>
              <a:rPr lang="ru-RU" sz="1600" b="0" dirty="0">
                <a:latin typeface="Calibri"/>
                <a:cs typeface="Calibri"/>
              </a:rPr>
              <a:t>качество видео, без эха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для работы необходим </a:t>
            </a:r>
            <a:r>
              <a:rPr lang="ru-RU" sz="1600" b="0" dirty="0" err="1" smtClean="0">
                <a:latin typeface="Calibri"/>
                <a:cs typeface="Calibri"/>
              </a:rPr>
              <a:t>Chrome</a:t>
            </a:r>
            <a:r>
              <a:rPr lang="ru-RU" sz="1600" b="0" dirty="0" smtClean="0">
                <a:latin typeface="Calibri"/>
                <a:cs typeface="Calibri"/>
              </a:rPr>
              <a:t> последней версии или наше бесплатное десктопное приложение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облачный сервис </a:t>
            </a:r>
            <a:r>
              <a:rPr lang="ru-RU" sz="1600" b="0" dirty="0" err="1" smtClean="0">
                <a:latin typeface="Calibri"/>
                <a:cs typeface="Calibri"/>
              </a:rPr>
              <a:t>видеозвонков</a:t>
            </a:r>
            <a:r>
              <a:rPr lang="ru-RU" sz="1600" b="0" dirty="0" smtClean="0">
                <a:latin typeface="Calibri"/>
                <a:cs typeface="Calibri"/>
              </a:rPr>
              <a:t> «Битрикс24» позволяет устанавливать соединение через </a:t>
            </a:r>
            <a:r>
              <a:rPr lang="ru-RU" sz="1600" b="0" dirty="0" err="1">
                <a:latin typeface="Calibri"/>
                <a:cs typeface="Calibri"/>
              </a:rPr>
              <a:t>Firewall</a:t>
            </a:r>
            <a:r>
              <a:rPr lang="ru-RU" sz="1600" b="0" dirty="0">
                <a:latin typeface="Calibri"/>
                <a:cs typeface="Calibri"/>
              </a:rPr>
              <a:t> </a:t>
            </a:r>
            <a:r>
              <a:rPr lang="ru-RU" sz="1600" b="0" dirty="0" smtClean="0">
                <a:latin typeface="Calibri"/>
                <a:cs typeface="Calibri"/>
              </a:rPr>
              <a:t>пользователей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корпоративные клиенты могут установить бесплатный сервер </a:t>
            </a:r>
            <a:r>
              <a:rPr lang="ru-RU" sz="1600" b="0" dirty="0" err="1">
                <a:latin typeface="Calibri"/>
                <a:cs typeface="Calibri"/>
              </a:rPr>
              <a:t>видеосоединений</a:t>
            </a:r>
            <a:r>
              <a:rPr lang="ru-RU" sz="1600" b="0" dirty="0">
                <a:latin typeface="Calibri"/>
                <a:cs typeface="Calibri"/>
              </a:rPr>
              <a:t> внутри локальной </a:t>
            </a:r>
            <a:r>
              <a:rPr lang="ru-RU" sz="1600" b="0" dirty="0" smtClean="0">
                <a:latin typeface="Calibri"/>
                <a:cs typeface="Calibri"/>
              </a:rPr>
              <a:t>сети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реализован </a:t>
            </a:r>
            <a:r>
              <a:rPr lang="ru-RU" sz="1600" b="0" dirty="0">
                <a:latin typeface="Calibri"/>
                <a:cs typeface="Calibri"/>
              </a:rPr>
              <a:t>на основе </a:t>
            </a:r>
            <a:r>
              <a:rPr lang="ru-RU" sz="1600" b="0" dirty="0" err="1" smtClean="0">
                <a:latin typeface="Calibri"/>
                <a:cs typeface="Calibri"/>
              </a:rPr>
              <a:t>WebRTC</a:t>
            </a:r>
            <a:endParaRPr lang="ru-RU" sz="1600" b="0" dirty="0" smtClean="0">
              <a:latin typeface="Calibri"/>
              <a:cs typeface="Calibri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8344" y="3501008"/>
            <a:ext cx="1219200" cy="101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448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1339853"/>
            <a:ext cx="9035480" cy="5517232"/>
            <a:chOff x="0" y="0"/>
            <a:chExt cx="9144000" cy="5148833"/>
          </a:xfrm>
        </p:grpSpPr>
        <p:pic>
          <p:nvPicPr>
            <p:cNvPr id="10" name="Изображение 9" descr="Depositphotos_1960167_xl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40"/>
            <a:stretch/>
          </p:blipFill>
          <p:spPr>
            <a:xfrm flipH="1">
              <a:off x="2569307" y="0"/>
              <a:ext cx="6574693" cy="5148833"/>
            </a:xfrm>
            <a:prstGeom prst="rect">
              <a:avLst/>
            </a:prstGeom>
          </p:spPr>
        </p:pic>
        <p:pic>
          <p:nvPicPr>
            <p:cNvPr id="12" name="Изображение 11" descr="Снимок экрана 2013-12-01 в 16.04.3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603197" cy="5143500"/>
            </a:xfrm>
            <a:prstGeom prst="rect">
              <a:avLst/>
            </a:prstGeom>
          </p:spPr>
        </p:pic>
      </p:grpSp>
      <p:sp>
        <p:nvSpPr>
          <p:cNvPr id="14" name="Прямоугольник 13"/>
          <p:cNvSpPr/>
          <p:nvPr/>
        </p:nvSpPr>
        <p:spPr>
          <a:xfrm>
            <a:off x="-4395" y="0"/>
            <a:ext cx="4949828" cy="6858000"/>
          </a:xfrm>
          <a:prstGeom prst="rect">
            <a:avLst/>
          </a:prstGeom>
          <a:solidFill>
            <a:srgbClr val="FFFFFF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11673" y="99019"/>
            <a:ext cx="6730177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Звоните из «Битрикс24»!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6396" y="1264682"/>
            <a:ext cx="4647370" cy="3885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F4E79"/>
                </a:solidFill>
                <a:latin typeface="Calibri"/>
                <a:ea typeface="Calibri"/>
                <a:cs typeface="Calibri"/>
              </a:rPr>
              <a:t>250 рублей </a:t>
            </a:r>
            <a:r>
              <a:rPr lang="ru-RU" sz="2000" b="1" dirty="0">
                <a:solidFill>
                  <a:srgbClr val="1F4E79"/>
                </a:solidFill>
                <a:latin typeface="Calibri"/>
                <a:ea typeface="Calibri"/>
                <a:cs typeface="Calibri"/>
              </a:rPr>
              <a:t>на счет </a:t>
            </a:r>
            <a:r>
              <a:rPr lang="ru-RU" sz="2000" b="1" dirty="0" smtClean="0">
                <a:solidFill>
                  <a:srgbClr val="1F4E79"/>
                </a:solidFill>
                <a:latin typeface="Calibri"/>
                <a:ea typeface="Calibri"/>
                <a:cs typeface="Calibri"/>
              </a:rPr>
              <a:t>компании</a:t>
            </a:r>
            <a:endParaRPr lang="ru-RU" sz="2000" b="1" dirty="0">
              <a:solidFill>
                <a:srgbClr val="1F4E79"/>
              </a:solidFill>
              <a:latin typeface="Calibri"/>
              <a:ea typeface="Calibri"/>
              <a:cs typeface="Calibri"/>
            </a:endParaRPr>
          </a:p>
          <a:p>
            <a:r>
              <a:rPr lang="ru-RU" sz="1400" dirty="0" smtClean="0">
                <a:latin typeface="Calibri"/>
                <a:ea typeface="Calibri"/>
                <a:cs typeface="Calibri"/>
              </a:rPr>
              <a:t>для коммерческих тарифов «Команда» и «Компания»</a:t>
            </a:r>
          </a:p>
          <a:p>
            <a:pPr marL="285750" indent="-285750"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это </a:t>
            </a:r>
            <a:r>
              <a:rPr lang="ru-RU" sz="1400" b="1" dirty="0" smtClean="0">
                <a:latin typeface="Calibri"/>
                <a:ea typeface="Calibri"/>
                <a:cs typeface="Calibri"/>
              </a:rPr>
              <a:t>280 минут 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разговора по городским телефонам в Москве или Санкт-Петербурге </a:t>
            </a:r>
          </a:p>
          <a:p>
            <a:pPr marL="285750" indent="-285750">
              <a:buFont typeface="Arial"/>
              <a:buChar char="•"/>
            </a:pPr>
            <a:r>
              <a:rPr lang="ru-RU" sz="1400" dirty="0" smtClean="0">
                <a:latin typeface="Calibri"/>
                <a:ea typeface="Calibri"/>
                <a:cs typeface="Calibri"/>
              </a:rPr>
              <a:t>или </a:t>
            </a:r>
            <a:r>
              <a:rPr lang="ru-RU" sz="1400" b="1" dirty="0">
                <a:latin typeface="Calibri"/>
                <a:ea typeface="Calibri"/>
                <a:cs typeface="Calibri"/>
              </a:rPr>
              <a:t>125 </a:t>
            </a:r>
            <a:r>
              <a:rPr lang="ru-RU" sz="1400" b="1" dirty="0" smtClean="0">
                <a:latin typeface="Calibri"/>
                <a:ea typeface="Calibri"/>
                <a:cs typeface="Calibri"/>
              </a:rPr>
              <a:t>минут 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разговора по мобильным телефонам в России  </a:t>
            </a:r>
            <a:endParaRPr lang="ru-RU" sz="14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ru-RU" sz="1400" dirty="0" smtClean="0">
              <a:latin typeface="Calibri"/>
              <a:ea typeface="Calibri"/>
              <a:cs typeface="Calibri"/>
            </a:endParaRPr>
          </a:p>
          <a:p>
            <a:r>
              <a:rPr lang="ru-RU" sz="2000" b="1" dirty="0" smtClean="0">
                <a:solidFill>
                  <a:srgbClr val="1F4E79"/>
                </a:solidFill>
                <a:latin typeface="Calibri"/>
                <a:ea typeface="Calibri"/>
                <a:cs typeface="Calibri"/>
              </a:rPr>
              <a:t>100 рублей на </a:t>
            </a:r>
            <a:r>
              <a:rPr lang="ru-RU" sz="2000" b="1" dirty="0">
                <a:solidFill>
                  <a:srgbClr val="1F4E79"/>
                </a:solidFill>
                <a:latin typeface="Calibri"/>
                <a:ea typeface="Calibri"/>
                <a:cs typeface="Calibri"/>
              </a:rPr>
              <a:t>счет компании</a:t>
            </a:r>
            <a:endParaRPr lang="ru-RU" sz="2000" b="1" dirty="0" smtClean="0">
              <a:solidFill>
                <a:srgbClr val="1F4E79"/>
              </a:solidFill>
              <a:latin typeface="Calibri"/>
              <a:ea typeface="Calibri"/>
              <a:cs typeface="Calibri"/>
            </a:endParaRPr>
          </a:p>
          <a:p>
            <a:r>
              <a:rPr lang="ru-RU" sz="1400" dirty="0" smtClean="0">
                <a:latin typeface="Calibri"/>
                <a:ea typeface="Calibri"/>
                <a:cs typeface="Calibri"/>
              </a:rPr>
              <a:t>для бесплатного тарифа «Проект»</a:t>
            </a:r>
          </a:p>
          <a:p>
            <a:pPr marL="285750" indent="-285750">
              <a:buFont typeface="Arial"/>
              <a:buChar char="•"/>
            </a:pPr>
            <a:r>
              <a:rPr lang="ru-RU" sz="1400" dirty="0">
                <a:latin typeface="Calibri"/>
                <a:ea typeface="Calibri"/>
                <a:cs typeface="Calibri"/>
              </a:rPr>
              <a:t>это </a:t>
            </a:r>
            <a:r>
              <a:rPr lang="ru-RU" sz="1400" b="1" dirty="0" smtClean="0">
                <a:latin typeface="Calibri"/>
                <a:ea typeface="Calibri"/>
                <a:cs typeface="Calibri"/>
              </a:rPr>
              <a:t>112 </a:t>
            </a:r>
            <a:r>
              <a:rPr lang="ru-RU" sz="1400" b="1" dirty="0">
                <a:latin typeface="Calibri"/>
                <a:ea typeface="Calibri"/>
                <a:cs typeface="Calibri"/>
              </a:rPr>
              <a:t>минут </a:t>
            </a:r>
            <a:r>
              <a:rPr lang="ru-RU" sz="1400" dirty="0">
                <a:latin typeface="Calibri"/>
                <a:ea typeface="Calibri"/>
                <a:cs typeface="Calibri"/>
              </a:rPr>
              <a:t>разговора по городским телефонам в Москве или Санкт-Петербурге </a:t>
            </a:r>
          </a:p>
          <a:p>
            <a:pPr marL="285750" indent="-285750">
              <a:buFont typeface="Arial"/>
              <a:buChar char="•"/>
            </a:pPr>
            <a:r>
              <a:rPr lang="ru-RU" sz="1400" dirty="0">
                <a:latin typeface="Calibri"/>
                <a:ea typeface="Calibri"/>
                <a:cs typeface="Calibri"/>
              </a:rPr>
              <a:t>или </a:t>
            </a:r>
            <a:r>
              <a:rPr lang="ru-RU" sz="1400" b="1" dirty="0" smtClean="0">
                <a:latin typeface="Calibri"/>
                <a:ea typeface="Calibri"/>
                <a:cs typeface="Calibri"/>
              </a:rPr>
              <a:t>50 минут </a:t>
            </a:r>
            <a:r>
              <a:rPr lang="ru-RU" sz="1400" dirty="0">
                <a:latin typeface="Calibri"/>
                <a:ea typeface="Calibri"/>
                <a:cs typeface="Calibri"/>
              </a:rPr>
              <a:t>разговора по мобильным телефонам 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в России</a:t>
            </a:r>
            <a:endParaRPr lang="ru-RU" sz="1400" dirty="0">
              <a:latin typeface="Calibri"/>
              <a:ea typeface="Calibri"/>
              <a:cs typeface="Calibri"/>
            </a:endParaRPr>
          </a:p>
          <a:p>
            <a:endParaRPr lang="ru-RU" sz="1050" dirty="0" smtClean="0">
              <a:latin typeface="Calibri"/>
              <a:ea typeface="Calibri"/>
              <a:cs typeface="Calibri"/>
            </a:endParaRPr>
          </a:p>
          <a:p>
            <a:r>
              <a:rPr lang="ru-RU" sz="1400" dirty="0" smtClean="0">
                <a:latin typeface="Calibri"/>
                <a:ea typeface="Calibri"/>
                <a:cs typeface="Calibri"/>
              </a:rPr>
              <a:t>Счет всегда можно пополнить. </a:t>
            </a:r>
            <a:r>
              <a:rPr lang="ru-RU" sz="1400" b="1" dirty="0" smtClean="0">
                <a:latin typeface="Calibri"/>
                <a:ea typeface="Calibri"/>
                <a:cs typeface="Calibri"/>
              </a:rPr>
              <a:t>Сумма пополнения от 1000 рублей </a:t>
            </a:r>
            <a:r>
              <a:rPr lang="ru-RU" sz="1400" b="1" dirty="0">
                <a:latin typeface="Calibri"/>
                <a:ea typeface="Calibri"/>
                <a:cs typeface="Calibri"/>
              </a:rPr>
              <a:t>и </a:t>
            </a:r>
            <a:r>
              <a:rPr lang="ru-RU" sz="1400" b="1" dirty="0" smtClean="0">
                <a:latin typeface="Calibri"/>
                <a:ea typeface="Calibri"/>
                <a:cs typeface="Calibri"/>
              </a:rPr>
              <a:t>выше.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 </a:t>
            </a:r>
            <a:endParaRPr lang="en-US" sz="1400" dirty="0" smtClean="0">
              <a:latin typeface="Calibri"/>
              <a:ea typeface="Calibri"/>
              <a:cs typeface="Calibri"/>
            </a:endParaRPr>
          </a:p>
          <a:p>
            <a:r>
              <a:rPr lang="ru-RU" sz="1400" dirty="0" smtClean="0">
                <a:latin typeface="Calibri"/>
                <a:ea typeface="Calibri"/>
                <a:cs typeface="Calibri"/>
              </a:rPr>
              <a:t>Пока </a:t>
            </a:r>
            <a:r>
              <a:rPr lang="ru-RU" sz="1400" dirty="0">
                <a:latin typeface="Calibri"/>
                <a:ea typeface="Calibri"/>
                <a:cs typeface="Calibri"/>
              </a:rPr>
              <a:t>нет 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абонентской </a:t>
            </a:r>
            <a:r>
              <a:rPr lang="ru-RU" sz="1400" dirty="0">
                <a:latin typeface="Calibri"/>
                <a:ea typeface="Calibri"/>
                <a:cs typeface="Calibri"/>
              </a:rPr>
              <a:t>платы, но она 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появится </a:t>
            </a:r>
            <a:r>
              <a:rPr lang="ru-RU" sz="1400" dirty="0" smtClean="0">
                <a:latin typeface="Calibri"/>
                <a:ea typeface="Calibri"/>
                <a:cs typeface="Calibri"/>
                <a:sym typeface="Wingdings"/>
              </a:rPr>
              <a:t></a:t>
            </a:r>
            <a:endParaRPr lang="ru-RU" sz="1400" dirty="0">
              <a:latin typeface="Calibri"/>
              <a:ea typeface="Calibri"/>
              <a:cs typeface="Calibri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96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2" descr="9018971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r="6225"/>
          <a:stretch/>
        </p:blipFill>
        <p:spPr>
          <a:xfrm>
            <a:off x="-5039" y="0"/>
            <a:ext cx="9149040" cy="6858000"/>
          </a:xfrm>
          <a:prstGeom prst="rect">
            <a:avLst/>
          </a:prstGeom>
        </p:spPr>
      </p:pic>
      <p:pic>
        <p:nvPicPr>
          <p:cNvPr id="1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Управление документами</a:t>
            </a: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30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7530" y="1186162"/>
            <a:ext cx="8175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/>
              <a:t>В «Битрикс24» реализован простой и понятный механизм работы с документами</a:t>
            </a:r>
            <a:r>
              <a:rPr lang="ru-RU" sz="2400" dirty="0" smtClean="0"/>
              <a:t>,  </a:t>
            </a:r>
            <a:r>
              <a:rPr lang="ru-RU" sz="2400" dirty="0"/>
              <a:t>доступный каждому пользователю</a:t>
            </a:r>
            <a:endParaRPr lang="ru-RU" sz="2400" dirty="0" smtClean="0"/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Управление документами</a:t>
            </a:r>
            <a:endParaRPr lang="ru-RU" sz="3000" dirty="0"/>
          </a:p>
        </p:txBody>
      </p:sp>
      <p:pic>
        <p:nvPicPr>
          <p:cNvPr id="13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97" y="2204864"/>
            <a:ext cx="6321208" cy="3975668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536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b="1" dirty="0"/>
              <a:t>История</a:t>
            </a:r>
            <a:r>
              <a:rPr lang="ru-RU" sz="3200" b="1" dirty="0"/>
              <a:t> </a:t>
            </a:r>
            <a:r>
              <a:rPr lang="ru-RU" sz="3100" b="1" dirty="0"/>
              <a:t>изменений</a:t>
            </a:r>
            <a:endParaRPr lang="ru-RU" sz="3100" dirty="0"/>
          </a:p>
        </p:txBody>
      </p:sp>
      <p:sp>
        <p:nvSpPr>
          <p:cNvPr id="5" name="TextBox 4"/>
          <p:cNvSpPr txBox="1"/>
          <p:nvPr/>
        </p:nvSpPr>
        <p:spPr>
          <a:xfrm>
            <a:off x="251521" y="1553313"/>
            <a:ext cx="331236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/>
              <a:t>Вся история </a:t>
            </a:r>
            <a:r>
              <a:rPr lang="ru-RU" sz="2000" dirty="0"/>
              <a:t>изменений документа </a:t>
            </a:r>
            <a:r>
              <a:rPr lang="ru-RU" sz="2000" dirty="0" smtClean="0"/>
              <a:t>сохраняется, и вы всегда сможете </a:t>
            </a:r>
            <a:r>
              <a:rPr lang="ru-RU" sz="2000" dirty="0"/>
              <a:t>восстановить предыдущую </a:t>
            </a:r>
            <a:r>
              <a:rPr lang="ru-RU" sz="2000" dirty="0" smtClean="0"/>
              <a:t>версию!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sz="20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/>
              <a:t>В </a:t>
            </a:r>
            <a:r>
              <a:rPr lang="ru-RU" sz="2000" dirty="0"/>
              <a:t>истории также </a:t>
            </a:r>
            <a:r>
              <a:rPr lang="ru-RU" sz="2000" dirty="0" smtClean="0"/>
              <a:t>хранится </a:t>
            </a:r>
            <a:r>
              <a:rPr lang="ru-RU" sz="2000" dirty="0"/>
              <a:t>информация о том, кто и когда изменил </a:t>
            </a:r>
            <a:r>
              <a:rPr lang="ru-RU" sz="2000" dirty="0" smtClean="0"/>
              <a:t>документ</a:t>
            </a:r>
            <a:r>
              <a:rPr lang="ru-RU" sz="2000" dirty="0"/>
              <a:t>. </a:t>
            </a:r>
            <a:endParaRPr lang="ru-RU" sz="2000" dirty="0" smtClean="0"/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www.bitrix24.ru/images/content/histor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004" y="1597909"/>
            <a:ext cx="5381831" cy="334325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536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Умный поиск</a:t>
            </a:r>
            <a:endParaRPr lang="ru-RU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226101" y="1507015"/>
            <a:ext cx="3769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/>
              <a:t>Индексирует </a:t>
            </a:r>
            <a:r>
              <a:rPr lang="ru-RU" sz="2000" dirty="0"/>
              <a:t>все документы, записи, задачи, блоги, сообщения и другую </a:t>
            </a:r>
            <a:r>
              <a:rPr lang="ru-RU" sz="2000" dirty="0" smtClean="0"/>
              <a:t>информацию</a:t>
            </a:r>
            <a:r>
              <a:rPr lang="en-US" sz="2000" dirty="0" smtClean="0"/>
              <a:t>.</a:t>
            </a:r>
            <a:endParaRPr lang="ru-RU" sz="2000" dirty="0" smtClean="0"/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1" y="3022814"/>
            <a:ext cx="3553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dirty="0"/>
              <a:t>Индексация выполняется сразу при публикации новых </a:t>
            </a:r>
            <a:r>
              <a:rPr lang="ru-RU" dirty="0" smtClean="0"/>
              <a:t>материалов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8231" y="4150821"/>
            <a:ext cx="3536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dirty="0"/>
              <a:t>При вводе запроса выводятся подсказки</a:t>
            </a:r>
          </a:p>
        </p:txBody>
      </p:sp>
      <p:pic>
        <p:nvPicPr>
          <p:cNvPr id="17410" name="Picture 2" descr="http://www.bitrix24.ru/images/content/search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394" y="1650195"/>
            <a:ext cx="5056307" cy="296259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312940" y="1850200"/>
            <a:ext cx="1831428" cy="109486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536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cs typeface="Calibri"/>
              </a:rPr>
              <a:t>Публичные файлы</a:t>
            </a:r>
            <a:endParaRPr lang="en-US" sz="2800" b="1" dirty="0"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5627" y="1224438"/>
            <a:ext cx="335030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176213" algn="l"/>
              </a:tabLst>
            </a:pPr>
            <a:r>
              <a:rPr lang="ru-RU" dirty="0" smtClean="0">
                <a:solidFill>
                  <a:prstClr val="black"/>
                </a:solidFill>
                <a:cs typeface="Calibri"/>
              </a:rPr>
              <a:t>Возможность </a:t>
            </a:r>
            <a:r>
              <a:rPr lang="ru-RU" dirty="0">
                <a:solidFill>
                  <a:prstClr val="black"/>
                </a:solidFill>
                <a:cs typeface="Calibri"/>
              </a:rPr>
              <a:t>получить публичную ссылку на файл, включить ее в письмо, опубликовать в </a:t>
            </a:r>
            <a:r>
              <a:rPr lang="ru-RU" dirty="0" err="1">
                <a:solidFill>
                  <a:prstClr val="black"/>
                </a:solidFill>
                <a:cs typeface="Calibri"/>
              </a:rPr>
              <a:t>соцсетях</a:t>
            </a:r>
            <a:r>
              <a:rPr lang="ru-RU" dirty="0">
                <a:solidFill>
                  <a:prstClr val="black"/>
                </a:solidFill>
                <a:cs typeface="Calibri"/>
              </a:rPr>
              <a:t>, переслать коллегам 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176213" algn="l"/>
              </a:tabLst>
            </a:pPr>
            <a:r>
              <a:rPr lang="ru-RU" dirty="0">
                <a:solidFill>
                  <a:prstClr val="black"/>
                </a:solidFill>
                <a:cs typeface="Calibri"/>
              </a:rPr>
              <a:t>Возможность создавать ограниченные по времени ссылки (например, на 1-2 часа или дня)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176213" algn="l"/>
              </a:tabLst>
            </a:pPr>
            <a:r>
              <a:rPr lang="ru-RU" dirty="0">
                <a:solidFill>
                  <a:prstClr val="black"/>
                </a:solidFill>
                <a:cs typeface="Calibri"/>
              </a:rPr>
              <a:t>Возможность создавать ссылки, защищенные паролем для предоставления доступа строго ограниченному кругу лиц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176213" algn="l"/>
              </a:tabLst>
            </a:pPr>
            <a:r>
              <a:rPr lang="ru-RU" dirty="0">
                <a:solidFill>
                  <a:prstClr val="black"/>
                </a:solidFill>
                <a:cs typeface="Calibri"/>
              </a:rPr>
              <a:t>Административный контроль за публичными ссылками со стороны компании</a:t>
            </a: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Изображение 17" descr="Снимок экрана 2012-11-27 в 19.27.1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22" y="1366889"/>
            <a:ext cx="4644667" cy="3328345"/>
          </a:xfrm>
          <a:prstGeom prst="roundRect">
            <a:avLst>
              <a:gd name="adj" fmla="val 1083"/>
            </a:avLst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Изображение 11" descr="dialog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22" y="1570101"/>
            <a:ext cx="3342896" cy="2725083"/>
          </a:xfrm>
          <a:prstGeom prst="rect">
            <a:avLst/>
          </a:prstGeom>
        </p:spPr>
      </p:pic>
      <p:pic>
        <p:nvPicPr>
          <p:cNvPr id="15" name="Изображение 12" descr="dialog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22" y="1719645"/>
            <a:ext cx="3661178" cy="275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35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b="1" dirty="0"/>
              <a:t>Персональные</a:t>
            </a:r>
            <a:r>
              <a:rPr lang="ru-RU" sz="3200" b="1" dirty="0"/>
              <a:t> </a:t>
            </a:r>
            <a:r>
              <a:rPr lang="ru-RU" sz="3100" b="1" dirty="0"/>
              <a:t>файлы</a:t>
            </a:r>
            <a:endParaRPr lang="ru-RU" sz="3100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412776"/>
            <a:ext cx="36724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176213" algn="l"/>
              </a:tabLst>
            </a:pPr>
            <a:r>
              <a:rPr lang="ru-RU" sz="2000" dirty="0">
                <a:cs typeface="Calibri"/>
              </a:rPr>
              <a:t>персональные файлы у каждого сотрудника </a:t>
            </a:r>
            <a:endParaRPr lang="ru-RU" sz="2000" dirty="0" smtClean="0">
              <a:cs typeface="Calibri"/>
            </a:endParaRP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176213" algn="l"/>
              </a:tabLst>
            </a:pPr>
            <a:r>
              <a:rPr lang="ru-RU" sz="2000" dirty="0" smtClean="0"/>
              <a:t>коллеги </a:t>
            </a:r>
            <a:r>
              <a:rPr lang="ru-RU" sz="2000" dirty="0"/>
              <a:t>не имеют </a:t>
            </a:r>
            <a:r>
              <a:rPr lang="ru-RU" sz="2000" dirty="0" smtClean="0"/>
              <a:t>доступа к папке - </a:t>
            </a:r>
            <a:r>
              <a:rPr lang="ru-RU" sz="2000" dirty="0"/>
              <a:t>с</a:t>
            </a:r>
            <a:r>
              <a:rPr lang="ru-RU" sz="2000" dirty="0" smtClean="0"/>
              <a:t>отрудник </a:t>
            </a:r>
            <a:r>
              <a:rPr lang="ru-RU" sz="2000" dirty="0"/>
              <a:t>может размещать там свои приватные документы, не опасаясь их </a:t>
            </a:r>
            <a:r>
              <a:rPr lang="ru-RU" sz="2000" dirty="0" smtClean="0"/>
              <a:t>огласки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176213" algn="l"/>
              </a:tabLst>
            </a:pPr>
            <a:r>
              <a:rPr lang="ru-RU" sz="2000" dirty="0" smtClean="0"/>
              <a:t>всегда </a:t>
            </a:r>
            <a:r>
              <a:rPr lang="ru-RU" sz="2000" dirty="0"/>
              <a:t>имеется возможность открыть доступ </a:t>
            </a:r>
            <a:r>
              <a:rPr lang="ru-RU" sz="2000" dirty="0" smtClean="0"/>
              <a:t>для </a:t>
            </a:r>
            <a:r>
              <a:rPr lang="ru-RU" sz="2000" dirty="0"/>
              <a:t>других </a:t>
            </a:r>
            <a:r>
              <a:rPr lang="ru-RU" sz="2000" dirty="0" smtClean="0"/>
              <a:t>сотрудников</a:t>
            </a:r>
            <a:endParaRPr lang="ru-RU" sz="20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ru-RU" sz="200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ru-RU" sz="2000" dirty="0" smtClean="0">
              <a:solidFill>
                <a:srgbClr val="FF0000"/>
              </a:solidFill>
            </a:endParaRP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www.bitrix24.ru/images/content/pers_files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"/>
          <a:stretch/>
        </p:blipFill>
        <p:spPr bwMode="auto">
          <a:xfrm>
            <a:off x="4136374" y="1357170"/>
            <a:ext cx="4834335" cy="298800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536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2359813" y="345899"/>
            <a:ext cx="6669852" cy="84039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rmAutofit/>
          </a:bodyPr>
          <a:lstStyle/>
          <a:p>
            <a:pPr algn="ctr">
              <a:buSzPct val="25000"/>
            </a:pPr>
            <a:r>
              <a:rPr lang="ru-RU" sz="2700" b="1" dirty="0" smtClean="0"/>
              <a:t>- облачный сервис для совместной работы</a:t>
            </a:r>
            <a:endParaRPr lang="ru-RU" sz="2700" b="1" dirty="0"/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5" y="2196470"/>
            <a:ext cx="3770884" cy="2040636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925" y="3349000"/>
            <a:ext cx="923544" cy="154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Изображение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014" y="309235"/>
            <a:ext cx="2286000" cy="790956"/>
          </a:xfrm>
          <a:prstGeom prst="rect">
            <a:avLst/>
          </a:prstGeom>
        </p:spPr>
      </p:pic>
      <p:pic>
        <p:nvPicPr>
          <p:cNvPr id="3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Прямоугольник 34"/>
          <p:cNvSpPr/>
          <p:nvPr/>
        </p:nvSpPr>
        <p:spPr>
          <a:xfrm>
            <a:off x="4476908" y="2817777"/>
            <a:ext cx="3708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900"/>
              </a:spcBef>
              <a:buFont typeface="Arial" charset="0"/>
              <a:buNone/>
            </a:pPr>
            <a:r>
              <a:rPr lang="ru-RU" sz="2000" dirty="0" smtClean="0">
                <a:latin typeface="Calibri"/>
                <a:ea typeface="Calibri"/>
                <a:cs typeface="Calibri"/>
              </a:rPr>
              <a:t>Задачи</a:t>
            </a:r>
            <a:endParaRPr lang="ru-RU" sz="2000" dirty="0">
              <a:latin typeface="Calibri"/>
              <a:ea typeface="Calibri"/>
              <a:cs typeface="Calibri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476908" y="1865369"/>
            <a:ext cx="3708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900"/>
              </a:spcBef>
              <a:buFont typeface="Arial" charset="0"/>
              <a:buNone/>
            </a:pPr>
            <a:r>
              <a:rPr lang="ru-RU" sz="2000" dirty="0" smtClean="0">
                <a:latin typeface="Calibri"/>
                <a:ea typeface="Calibri"/>
                <a:cs typeface="Calibri"/>
              </a:rPr>
              <a:t>Социальная сеть</a:t>
            </a:r>
            <a:endParaRPr lang="en-US" sz="2000" dirty="0" smtClean="0">
              <a:latin typeface="Calibri"/>
              <a:ea typeface="Calibri"/>
              <a:cs typeface="Calibri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020131" y="2830802"/>
            <a:ext cx="21238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900"/>
              </a:spcBef>
              <a:buFont typeface="Arial" charset="0"/>
              <a:buNone/>
            </a:pPr>
            <a:r>
              <a:rPr lang="ru-RU" sz="2000" dirty="0" smtClean="0">
                <a:latin typeface="Calibri"/>
                <a:ea typeface="Calibri"/>
                <a:cs typeface="Calibri"/>
              </a:rPr>
              <a:t>Битрикс24.Диск</a:t>
            </a:r>
            <a:endParaRPr lang="ru-RU" sz="2000" dirty="0">
              <a:latin typeface="Calibri"/>
              <a:ea typeface="Calibri"/>
              <a:cs typeface="Calibri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020131" y="3796235"/>
            <a:ext cx="14986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900"/>
              </a:spcBef>
              <a:buFont typeface="Arial" charset="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</a:rPr>
              <a:t>CRM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7020131" y="4761669"/>
            <a:ext cx="2123869" cy="654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70000"/>
              </a:lnSpc>
              <a:spcBef>
                <a:spcPts val="900"/>
              </a:spcBef>
              <a:buFont typeface="Arial" charset="0"/>
              <a:buNone/>
            </a:pPr>
            <a:r>
              <a:rPr lang="ru-RU" sz="2000" dirty="0" smtClean="0">
                <a:latin typeface="Calibri"/>
                <a:ea typeface="Calibri"/>
                <a:cs typeface="Calibri"/>
              </a:rPr>
              <a:t>Бизнес-процессы</a:t>
            </a:r>
            <a:endParaRPr lang="en-US" sz="2000" dirty="0" smtClean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70000"/>
              </a:lnSpc>
              <a:spcBef>
                <a:spcPts val="900"/>
              </a:spcBef>
              <a:buFont typeface="Arial" charset="0"/>
              <a:buNone/>
            </a:pPr>
            <a:r>
              <a:rPr lang="ru-RU" sz="2000" dirty="0" smtClean="0">
                <a:latin typeface="Calibri"/>
                <a:ea typeface="Calibri"/>
                <a:cs typeface="Calibri"/>
              </a:rPr>
              <a:t>и списки</a:t>
            </a:r>
            <a:endParaRPr lang="en-US" sz="2000" dirty="0" smtClean="0">
              <a:latin typeface="Calibri"/>
              <a:ea typeface="Calibri"/>
              <a:cs typeface="Calibri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476908" y="4722592"/>
            <a:ext cx="3708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900"/>
              </a:spcBef>
              <a:buFont typeface="Arial" charset="0"/>
              <a:buNone/>
            </a:pPr>
            <a:r>
              <a:rPr lang="ru-RU" sz="2000" dirty="0" smtClean="0">
                <a:latin typeface="Calibri"/>
                <a:ea typeface="Calibri"/>
                <a:cs typeface="Calibri"/>
              </a:rPr>
              <a:t>Отчеты</a:t>
            </a:r>
            <a:endParaRPr lang="ru-RU" sz="2000" dirty="0">
              <a:latin typeface="Calibri"/>
              <a:ea typeface="Calibri"/>
              <a:cs typeface="Calibri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020131" y="1865369"/>
            <a:ext cx="20359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900"/>
              </a:spcBef>
              <a:buFont typeface="Arial" charset="0"/>
              <a:buNone/>
            </a:pPr>
            <a:r>
              <a:rPr lang="ru-RU" sz="2000" dirty="0" smtClean="0">
                <a:latin typeface="Calibri"/>
                <a:ea typeface="Calibri"/>
                <a:cs typeface="Calibri"/>
              </a:rPr>
              <a:t>Чат</a:t>
            </a:r>
            <a:r>
              <a:rPr lang="en-US" sz="2000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2000" dirty="0" smtClean="0">
                <a:latin typeface="Calibri"/>
                <a:ea typeface="Calibri"/>
                <a:cs typeface="Calibri"/>
              </a:rPr>
              <a:t>и видео</a:t>
            </a:r>
            <a:endParaRPr lang="ru-RU" sz="2000" dirty="0">
              <a:latin typeface="Calibri"/>
              <a:ea typeface="Calibri"/>
              <a:cs typeface="Calibri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476908" y="3770185"/>
            <a:ext cx="23978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900"/>
              </a:spcBef>
              <a:buFont typeface="Arial" charset="0"/>
              <a:buNone/>
            </a:pPr>
            <a:r>
              <a:rPr lang="ru-RU" sz="2000" dirty="0" smtClean="0">
                <a:latin typeface="Calibri"/>
                <a:ea typeface="Calibri"/>
                <a:cs typeface="Calibri"/>
              </a:rPr>
              <a:t>Календари</a:t>
            </a:r>
            <a:endParaRPr lang="en-US" sz="2000" dirty="0" smtClean="0">
              <a:latin typeface="Calibri"/>
              <a:ea typeface="Calibri"/>
              <a:cs typeface="Calibri"/>
            </a:endParaRPr>
          </a:p>
        </p:txBody>
      </p:sp>
      <p:pic>
        <p:nvPicPr>
          <p:cNvPr id="43" name="Изображение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4744" y="2825888"/>
            <a:ext cx="400114" cy="400114"/>
          </a:xfrm>
          <a:prstGeom prst="rect">
            <a:avLst/>
          </a:prstGeom>
        </p:spPr>
      </p:pic>
      <p:pic>
        <p:nvPicPr>
          <p:cNvPr id="44" name="Изображение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9943" y="2863821"/>
            <a:ext cx="504056" cy="504056"/>
          </a:xfrm>
          <a:prstGeom prst="rect">
            <a:avLst/>
          </a:prstGeom>
        </p:spPr>
      </p:pic>
      <p:cxnSp>
        <p:nvCxnSpPr>
          <p:cNvPr id="45" name="Прямая соединительная линия 44"/>
          <p:cNvCxnSpPr/>
          <p:nvPr/>
        </p:nvCxnSpPr>
        <p:spPr>
          <a:xfrm>
            <a:off x="4034657" y="3580442"/>
            <a:ext cx="4386420" cy="3351"/>
          </a:xfrm>
          <a:prstGeom prst="line">
            <a:avLst/>
          </a:prstGeom>
          <a:ln w="3175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4034657" y="4541178"/>
            <a:ext cx="4396189" cy="54307"/>
          </a:xfrm>
          <a:prstGeom prst="line">
            <a:avLst/>
          </a:prstGeom>
          <a:ln w="3175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V="1">
            <a:off x="4034657" y="2558024"/>
            <a:ext cx="4386385" cy="36043"/>
          </a:xfrm>
          <a:prstGeom prst="line">
            <a:avLst/>
          </a:prstGeom>
          <a:ln w="3175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Изображение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9943" y="1907525"/>
            <a:ext cx="504056" cy="504056"/>
          </a:xfrm>
          <a:prstGeom prst="rect">
            <a:avLst/>
          </a:prstGeom>
        </p:spPr>
      </p:pic>
      <p:pic>
        <p:nvPicPr>
          <p:cNvPr id="50" name="Изображение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2311" y="4713817"/>
            <a:ext cx="504056" cy="504056"/>
          </a:xfrm>
          <a:prstGeom prst="rect">
            <a:avLst/>
          </a:prstGeom>
        </p:spPr>
      </p:pic>
      <p:pic>
        <p:nvPicPr>
          <p:cNvPr id="51" name="Изображение 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82311" y="3717881"/>
            <a:ext cx="504056" cy="504056"/>
          </a:xfrm>
          <a:prstGeom prst="rect">
            <a:avLst/>
          </a:prstGeom>
        </p:spPr>
      </p:pic>
      <p:pic>
        <p:nvPicPr>
          <p:cNvPr id="52" name="Изображение 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943" y="3820117"/>
            <a:ext cx="504056" cy="504056"/>
          </a:xfrm>
          <a:prstGeom prst="rect">
            <a:avLst/>
          </a:prstGeom>
        </p:spPr>
      </p:pic>
      <p:pic>
        <p:nvPicPr>
          <p:cNvPr id="53" name="Изображение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19943" y="4776414"/>
            <a:ext cx="504056" cy="504056"/>
          </a:xfrm>
          <a:prstGeom prst="rect">
            <a:avLst/>
          </a:prstGeom>
        </p:spPr>
      </p:pic>
      <p:pic>
        <p:nvPicPr>
          <p:cNvPr id="54" name="Изображение 5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33466" y="1829953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1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2010" y="111751"/>
            <a:ext cx="675852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Работа с документами онлайн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62823" y="1631324"/>
            <a:ext cx="5215805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latin typeface="Calibri"/>
                <a:ea typeface="Calibri"/>
                <a:cs typeface="Calibri"/>
              </a:rPr>
              <a:t>Управлять документами онлайн можно в «Битрикс24» бесплатно</a:t>
            </a:r>
            <a:r>
              <a:rPr lang="ru-RU" sz="2400" dirty="0">
                <a:latin typeface="Calibri"/>
                <a:ea typeface="Calibri"/>
                <a:cs typeface="Calibri"/>
              </a:rPr>
              <a:t>, </a:t>
            </a:r>
            <a:r>
              <a:rPr lang="ru-RU" sz="2400" dirty="0" smtClean="0">
                <a:latin typeface="Calibri"/>
                <a:ea typeface="Calibri"/>
                <a:cs typeface="Calibri"/>
              </a:rPr>
              <a:t>со всеми преимуществами </a:t>
            </a:r>
            <a:r>
              <a:rPr lang="en-US" sz="2400" dirty="0" smtClean="0">
                <a:latin typeface="Calibri"/>
                <a:ea typeface="Calibri"/>
                <a:cs typeface="Calibri"/>
              </a:rPr>
              <a:t>Google Docs</a:t>
            </a:r>
            <a:r>
              <a:rPr lang="ru-RU" sz="2400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2400" dirty="0">
                <a:latin typeface="Calibri"/>
                <a:ea typeface="Calibri"/>
                <a:cs typeface="Calibri"/>
              </a:rPr>
              <a:t>и </a:t>
            </a:r>
            <a:r>
              <a:rPr lang="en-US" sz="2400" dirty="0" smtClean="0">
                <a:latin typeface="Calibri"/>
                <a:ea typeface="Calibri"/>
                <a:cs typeface="Calibri"/>
              </a:rPr>
              <a:t>Microsoft O</a:t>
            </a:r>
            <a:r>
              <a:rPr lang="ru-RU" sz="2400" dirty="0" err="1" smtClean="0">
                <a:latin typeface="Calibri"/>
                <a:ea typeface="Calibri"/>
                <a:cs typeface="Calibri"/>
              </a:rPr>
              <a:t>ffice</a:t>
            </a:r>
            <a:r>
              <a:rPr lang="ru-RU" sz="2400" dirty="0" smtClean="0">
                <a:latin typeface="Calibri"/>
                <a:ea typeface="Calibri"/>
                <a:cs typeface="Calibri"/>
              </a:rPr>
              <a:t> </a:t>
            </a:r>
            <a:r>
              <a:rPr lang="en-US" sz="2400" dirty="0" smtClean="0">
                <a:latin typeface="Calibri"/>
                <a:ea typeface="Calibri"/>
                <a:cs typeface="Calibri"/>
              </a:rPr>
              <a:t>Web Apps</a:t>
            </a:r>
            <a:r>
              <a:rPr lang="ru-RU" sz="2400" dirty="0" smtClean="0">
                <a:latin typeface="Calibri"/>
                <a:ea typeface="Calibri"/>
                <a:cs typeface="Calibri"/>
              </a:rPr>
              <a:t>:</a:t>
            </a:r>
          </a:p>
          <a:p>
            <a:pPr marL="544513" lvl="3" indent="-285750">
              <a:buFont typeface="Arial"/>
              <a:buChar char="•"/>
            </a:pPr>
            <a:r>
              <a:rPr lang="ru-RU" sz="2400" dirty="0" smtClean="0">
                <a:latin typeface="Calibri"/>
                <a:ea typeface="Calibri"/>
                <a:cs typeface="Calibri"/>
              </a:rPr>
              <a:t>просмотр </a:t>
            </a:r>
            <a:r>
              <a:rPr lang="ru-RU" sz="2400" dirty="0">
                <a:latin typeface="Calibri"/>
                <a:ea typeface="Calibri"/>
                <a:cs typeface="Calibri"/>
              </a:rPr>
              <a:t>и редактирование документов </a:t>
            </a:r>
          </a:p>
          <a:p>
            <a:pPr marL="544513" lvl="3" indent="-285750">
              <a:buFont typeface="Arial"/>
              <a:buChar char="•"/>
            </a:pPr>
            <a:r>
              <a:rPr lang="ru-RU" sz="2400" dirty="0" smtClean="0">
                <a:latin typeface="Calibri"/>
                <a:ea typeface="Calibri"/>
                <a:cs typeface="Calibri"/>
              </a:rPr>
              <a:t>создание </a:t>
            </a:r>
            <a:r>
              <a:rPr lang="ru-RU" sz="2400" dirty="0">
                <a:latin typeface="Calibri"/>
                <a:ea typeface="Calibri"/>
                <a:cs typeface="Calibri"/>
              </a:rPr>
              <a:t>документов </a:t>
            </a:r>
          </a:p>
          <a:p>
            <a:pPr marL="544513" lvl="3" indent="-285750">
              <a:buFont typeface="Arial"/>
              <a:buChar char="•"/>
            </a:pPr>
            <a:r>
              <a:rPr lang="ru-RU" sz="2400" dirty="0" smtClean="0">
                <a:latin typeface="Calibri"/>
                <a:ea typeface="Calibri"/>
                <a:cs typeface="Calibri"/>
              </a:rPr>
              <a:t>сохранение </a:t>
            </a:r>
            <a:r>
              <a:rPr lang="ru-RU" sz="2400" dirty="0">
                <a:latin typeface="Calibri"/>
                <a:ea typeface="Calibri"/>
                <a:cs typeface="Calibri"/>
              </a:rPr>
              <a:t>документов на диск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762823" y="5109449"/>
            <a:ext cx="5164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alibri"/>
                <a:ea typeface="Calibri"/>
                <a:cs typeface="Calibri"/>
              </a:rPr>
              <a:t>Онлайн-работа с документами включается во все </a:t>
            </a:r>
            <a:r>
              <a:rPr lang="ru-RU" sz="2000" dirty="0" smtClean="0">
                <a:latin typeface="Calibri"/>
                <a:ea typeface="Calibri"/>
                <a:cs typeface="Calibri"/>
              </a:rPr>
              <a:t>тарифы «Битрикс24», </a:t>
            </a:r>
            <a:r>
              <a:rPr lang="ru-RU" sz="2000" dirty="0">
                <a:latin typeface="Calibri"/>
                <a:ea typeface="Calibri"/>
                <a:cs typeface="Calibri"/>
              </a:rPr>
              <a:t>в том числе в </a:t>
            </a:r>
            <a:r>
              <a:rPr lang="ru-RU" sz="2000" dirty="0" smtClean="0">
                <a:latin typeface="Calibri"/>
                <a:ea typeface="Calibri"/>
                <a:cs typeface="Calibri"/>
              </a:rPr>
              <a:t>бесплатный.</a:t>
            </a:r>
            <a:endParaRPr lang="ru-RU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10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1119853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5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5"/>
          <a:srcRect t="39194" b="38440"/>
          <a:stretch/>
        </p:blipFill>
        <p:spPr>
          <a:xfrm>
            <a:off x="160004" y="1955134"/>
            <a:ext cx="3476289" cy="777482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 rotWithShape="1">
          <a:blip r:embed="rId6"/>
          <a:srcRect t="21781" b="19955"/>
          <a:stretch/>
        </p:blipFill>
        <p:spPr>
          <a:xfrm>
            <a:off x="1286789" y="2953076"/>
            <a:ext cx="2316890" cy="89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нимок экрана 2013-09-09 в 22.55.55.png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8"/>
          <a:stretch/>
        </p:blipFill>
        <p:spPr>
          <a:xfrm>
            <a:off x="0" y="862615"/>
            <a:ext cx="9124950" cy="513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3-09-09 в 22.59.1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"/>
          <a:stretch/>
        </p:blipFill>
        <p:spPr>
          <a:xfrm>
            <a:off x="0" y="857234"/>
            <a:ext cx="9144000" cy="514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3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3-09-09 в 23.02.4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5"/>
          <a:stretch/>
        </p:blipFill>
        <p:spPr>
          <a:xfrm>
            <a:off x="1" y="840232"/>
            <a:ext cx="9204533" cy="517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0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3-04-26 в 12.49.5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"/>
          <a:stretch/>
        </p:blipFill>
        <p:spPr>
          <a:xfrm>
            <a:off x="-10708" y="0"/>
            <a:ext cx="9154708" cy="68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7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1700808"/>
            <a:ext cx="2592288" cy="2562717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23528" y="60804"/>
            <a:ext cx="5544616" cy="1066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2800" b="1" dirty="0" smtClean="0">
                <a:latin typeface="Calibri"/>
                <a:cs typeface="Calibri"/>
              </a:rPr>
              <a:t>Храните ваши рабочие документы в «Битрикс24.Диск»!</a:t>
            </a:r>
            <a:endParaRPr lang="en-US" sz="2800" b="1" dirty="0" smtClean="0">
              <a:latin typeface="Calibri"/>
              <a:cs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95936" y="2996952"/>
            <a:ext cx="36576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solidFill>
                  <a:srgbClr val="000000"/>
                </a:solidFill>
                <a:latin typeface="Calibri"/>
                <a:cs typeface="Calibri"/>
              </a:rPr>
              <a:t>Замена файл-серверу </a:t>
            </a:r>
          </a:p>
          <a:p>
            <a:pPr marL="285750" lvl="0" indent="-2857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solidFill>
                  <a:srgbClr val="000000"/>
                </a:solidFill>
                <a:latin typeface="Calibri"/>
                <a:cs typeface="Calibri"/>
              </a:rPr>
              <a:t>Ежедневный инструмент </a:t>
            </a:r>
          </a:p>
          <a:p>
            <a:pPr marL="285750" lvl="0" indent="-285750"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solidFill>
                  <a:srgbClr val="000000"/>
                </a:solidFill>
                <a:latin typeface="Calibri"/>
                <a:cs typeface="Calibri"/>
              </a:rPr>
              <a:t>Доступ </a:t>
            </a:r>
            <a:r>
              <a:rPr lang="ru-RU" sz="2400" b="0" dirty="0">
                <a:solidFill>
                  <a:srgbClr val="000000"/>
                </a:solidFill>
                <a:latin typeface="Calibri"/>
                <a:cs typeface="Calibri"/>
              </a:rPr>
              <a:t>с </a:t>
            </a:r>
            <a:r>
              <a:rPr lang="ru-RU" sz="2400" b="0" dirty="0" smtClean="0">
                <a:solidFill>
                  <a:srgbClr val="000000"/>
                </a:solidFill>
                <a:latin typeface="Calibri"/>
                <a:cs typeface="Calibri"/>
              </a:rPr>
              <a:t>мобильного</a:t>
            </a:r>
          </a:p>
          <a:p>
            <a:pPr marL="285750" lvl="0" indent="-285750"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solidFill>
                  <a:srgbClr val="000000"/>
                </a:solidFill>
                <a:latin typeface="Calibri"/>
                <a:cs typeface="Calibri"/>
              </a:rPr>
              <a:t>История версий </a:t>
            </a:r>
          </a:p>
          <a:p>
            <a:pPr marL="285750" lvl="0" indent="-285750"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solidFill>
                  <a:srgbClr val="000000"/>
                </a:solidFill>
                <a:latin typeface="Calibri"/>
                <a:cs typeface="Calibri"/>
              </a:rPr>
              <a:t>Корзина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347864" y="1700808"/>
            <a:ext cx="543101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dirty="0" smtClean="0">
                <a:solidFill>
                  <a:srgbClr val="000000"/>
                </a:solidFill>
                <a:latin typeface="Calibri"/>
                <a:cs typeface="Calibri"/>
              </a:rPr>
              <a:t>«Битрикс24.Диск»</a:t>
            </a:r>
            <a:r>
              <a:rPr lang="en-US" sz="2400" b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ru-RU" sz="2400" b="0" dirty="0" smtClean="0">
                <a:solidFill>
                  <a:srgbClr val="000000"/>
                </a:solidFill>
                <a:latin typeface="Calibri"/>
                <a:cs typeface="Calibri"/>
              </a:rPr>
              <a:t>работает и для «1С-Битрикс: Корпоративный портал», и для «Битрикс24». </a:t>
            </a:r>
            <a:r>
              <a:rPr lang="ru-RU" sz="2400" b="0" dirty="0" smtClean="0">
                <a:solidFill>
                  <a:srgbClr val="D8322A"/>
                </a:solidFill>
                <a:latin typeface="Calibri"/>
                <a:cs typeface="Calibri"/>
              </a:rPr>
              <a:t>Бесплатно!</a:t>
            </a: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959" y="3930035"/>
            <a:ext cx="1001503" cy="951856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5010" y="3987797"/>
            <a:ext cx="1377153" cy="94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515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4"/>
            <a:ext cx="5654982" cy="872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Подключение</a:t>
            </a:r>
            <a:r>
              <a:rPr lang="ru-RU" sz="3200" b="1" dirty="0"/>
              <a:t> сетевого диска (</a:t>
            </a:r>
            <a:r>
              <a:rPr lang="ru-RU" sz="3200" b="1" dirty="0" err="1"/>
              <a:t>WebDAV</a:t>
            </a:r>
            <a:r>
              <a:rPr lang="ru-RU" sz="3200" b="1" dirty="0"/>
              <a:t>)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45626" y="1224439"/>
            <a:ext cx="8384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/>
              <a:t>Подключите </a:t>
            </a:r>
            <a:r>
              <a:rPr lang="ru-RU" sz="2000" dirty="0"/>
              <a:t>любую отдельную папку в Библиотеке или всю Библиотеку как сетевой </a:t>
            </a:r>
            <a:r>
              <a:rPr lang="ru-RU" sz="2000" dirty="0" smtClean="0"/>
              <a:t>диск! (для </a:t>
            </a:r>
            <a:r>
              <a:rPr lang="ru-RU" sz="2000" dirty="0"/>
              <a:t>всех операционных </a:t>
            </a:r>
            <a:r>
              <a:rPr lang="ru-RU" sz="2000" dirty="0" smtClean="0"/>
              <a:t>систем - всех </a:t>
            </a:r>
            <a:r>
              <a:rPr lang="ru-RU" sz="2000" dirty="0"/>
              <a:t>версий </a:t>
            </a:r>
            <a:r>
              <a:rPr lang="ru-RU" sz="2000" dirty="0" err="1"/>
              <a:t>Windows</a:t>
            </a:r>
            <a:r>
              <a:rPr lang="ru-RU" sz="2000" dirty="0"/>
              <a:t>, </a:t>
            </a:r>
            <a:r>
              <a:rPr lang="ru-RU" sz="2000" dirty="0" err="1"/>
              <a:t>Mac</a:t>
            </a:r>
            <a:r>
              <a:rPr lang="ru-RU" sz="2000" dirty="0"/>
              <a:t> OS, </a:t>
            </a:r>
            <a:r>
              <a:rPr lang="ru-RU" sz="2000" dirty="0" err="1"/>
              <a:t>Linux</a:t>
            </a:r>
            <a:r>
              <a:rPr lang="ru-RU" sz="2000" dirty="0"/>
              <a:t>)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www.bitrix24.ru/images/content/webdav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84" y="2363628"/>
            <a:ext cx="7838019" cy="403880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7500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220832_pri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r="11165" b="4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1431" y="2057400"/>
            <a:ext cx="9155431" cy="216024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66800" y="2590800"/>
            <a:ext cx="7771638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sz="4800" dirty="0">
                <a:solidFill>
                  <a:schemeClr val="tx1"/>
                </a:solidFill>
                <a:latin typeface="Calibri"/>
                <a:cs typeface="Calibri"/>
              </a:rPr>
              <a:t>CRM: Кто ваш покупатель? Клиента надо знать в лицо</a:t>
            </a: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384" y="21061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12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Возможности </a:t>
            </a:r>
            <a:r>
              <a:rPr lang="en-US" sz="3000" b="1" dirty="0" smtClean="0"/>
              <a:t>CRM</a:t>
            </a:r>
            <a:endParaRPr lang="ru-RU" sz="3000" dirty="0"/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1916832"/>
            <a:ext cx="3985621" cy="2156842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2987824" y="2420888"/>
            <a:ext cx="1044116" cy="2088232"/>
            <a:chOff x="228600" y="209550"/>
            <a:chExt cx="1967286" cy="3840483"/>
          </a:xfrm>
        </p:grpSpPr>
        <p:pic>
          <p:nvPicPr>
            <p:cNvPr id="12" name="Изображение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600" y="209550"/>
              <a:ext cx="1967286" cy="3840483"/>
            </a:xfrm>
            <a:prstGeom prst="rect">
              <a:avLst/>
            </a:prstGeom>
          </p:spPr>
        </p:pic>
        <p:pic>
          <p:nvPicPr>
            <p:cNvPr id="13" name="Изображение 12"/>
            <p:cNvPicPr>
              <a:picLocks noChangeAspect="1"/>
            </p:cNvPicPr>
            <p:nvPr/>
          </p:nvPicPr>
          <p:blipFill rotWithShape="1">
            <a:blip r:embed="rId8"/>
            <a:srcRect t="3419" b="15659"/>
            <a:stretch/>
          </p:blipFill>
          <p:spPr>
            <a:xfrm>
              <a:off x="400537" y="1000856"/>
              <a:ext cx="1647093" cy="2369529"/>
            </a:xfrm>
            <a:prstGeom prst="roundRect">
              <a:avLst>
                <a:gd name="adj" fmla="val 0"/>
              </a:avLst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499992" y="1484784"/>
            <a:ext cx="4644008" cy="477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400" dirty="0" smtClean="0"/>
              <a:t>Управление </a:t>
            </a:r>
            <a:r>
              <a:rPr lang="ru-RU" sz="2400" dirty="0" err="1" smtClean="0"/>
              <a:t>лидами</a:t>
            </a:r>
            <a:r>
              <a:rPr lang="ru-RU" sz="2400" dirty="0" smtClean="0"/>
              <a:t>, контактами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400" dirty="0" smtClean="0"/>
              <a:t>Ведение сделок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400" dirty="0" smtClean="0"/>
              <a:t>Каталог товаров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400" dirty="0" smtClean="0"/>
              <a:t>Планирование дел, встречи, звонки, письма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400" dirty="0" smtClean="0"/>
              <a:t>Выставление счетов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400" dirty="0" smtClean="0"/>
              <a:t>Интеграция с «1С»</a:t>
            </a:r>
            <a:endParaRPr lang="en-US" sz="2400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400" dirty="0" smtClean="0"/>
              <a:t>Отчеты, воронка продаж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400" dirty="0" smtClean="0"/>
              <a:t>Мобильная </a:t>
            </a:r>
            <a:r>
              <a:rPr lang="en-US" sz="2400" dirty="0" smtClean="0"/>
              <a:t>CRM</a:t>
            </a:r>
            <a:endParaRPr lang="ru-RU" sz="2400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400" dirty="0" smtClean="0"/>
              <a:t>и многое другое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640241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5" y="395041"/>
            <a:ext cx="9125157" cy="606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5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Natalia\Downloads\9594717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881" y="7916"/>
            <a:ext cx="5937354" cy="685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Социальны</a:t>
            </a:r>
            <a:r>
              <a:rPr lang="ru-RU" dirty="0">
                <a:latin typeface="Calibri" pitchFamily="34" charset="0"/>
                <a:cs typeface="Calibri" pitchFamily="34" charset="0"/>
              </a:rPr>
              <a:t>й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интранет</a:t>
            </a:r>
          </a:p>
        </p:txBody>
      </p:sp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1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48" y="1371600"/>
            <a:ext cx="7712368" cy="5404894"/>
          </a:xfrm>
          <a:prstGeom prst="rect">
            <a:avLst/>
          </a:prstGeom>
        </p:spPr>
      </p:pic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125940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Учет всех потенциальных клиентов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 bwMode="auto">
          <a:xfrm>
            <a:off x="1143000" y="2209800"/>
            <a:ext cx="3200400" cy="1447800"/>
          </a:xfrm>
          <a:prstGeom prst="wedgeRoundRectCallout">
            <a:avLst>
              <a:gd name="adj1" fmla="val 10993"/>
              <a:gd name="adj2" fmla="val 73466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b="0" dirty="0">
                <a:solidFill>
                  <a:schemeClr val="tx1"/>
                </a:solidFill>
                <a:latin typeface="Calibri"/>
                <a:cs typeface="Calibri"/>
              </a:rPr>
              <a:t>Добавьте все «</a:t>
            </a:r>
            <a:r>
              <a:rPr lang="ru-RU" sz="1600" b="0" dirty="0" err="1">
                <a:solidFill>
                  <a:schemeClr val="tx1"/>
                </a:solidFill>
                <a:latin typeface="Calibri"/>
                <a:cs typeface="Calibri"/>
              </a:rPr>
              <a:t>лиды</a:t>
            </a:r>
            <a:r>
              <a:rPr lang="ru-RU" sz="1600" b="0" dirty="0">
                <a:solidFill>
                  <a:schemeClr val="tx1"/>
                </a:solidFill>
                <a:latin typeface="Calibri"/>
                <a:cs typeface="Calibri"/>
              </a:rPr>
              <a:t>» в CRM: звонок, визитка, письмо, заказ в интернет-магазине, любой другой входящий контакт.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139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900" b="1" dirty="0" smtClean="0">
                <a:latin typeface="Calibri" pitchFamily="34" charset="0"/>
                <a:cs typeface="Calibri" pitchFamily="34" charset="0"/>
              </a:rPr>
              <a:t>«Лиды» из веб</a:t>
            </a:r>
            <a:r>
              <a:rPr lang="ru-RU" sz="2900" b="1" dirty="0">
                <a:latin typeface="Calibri" pitchFamily="34" charset="0"/>
                <a:cs typeface="Calibri" pitchFamily="34" charset="0"/>
              </a:rPr>
              <a:t>-</a:t>
            </a:r>
            <a:r>
              <a:rPr lang="ru-RU" sz="2900" b="1" dirty="0" smtClean="0">
                <a:latin typeface="Calibri" pitchFamily="34" charset="0"/>
                <a:cs typeface="Calibri" pitchFamily="34" charset="0"/>
              </a:rPr>
              <a:t>форм с сайта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Изображение 10" descr="Снимок экрана 2012-05-16 в 19.32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5083138" cy="4751040"/>
          </a:xfrm>
          <a:prstGeom prst="rect">
            <a:avLst/>
          </a:prstGeom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ая прямоугольная выноска 12"/>
          <p:cNvSpPr/>
          <p:nvPr/>
        </p:nvSpPr>
        <p:spPr bwMode="auto">
          <a:xfrm>
            <a:off x="4800600" y="3429000"/>
            <a:ext cx="3429000" cy="1447800"/>
          </a:xfrm>
          <a:prstGeom prst="wedgeRoundRectCallout">
            <a:avLst>
              <a:gd name="adj1" fmla="val -36897"/>
              <a:gd name="adj2" fmla="val -7538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b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Результаты веб-форм с </a:t>
            </a:r>
            <a:r>
              <a:rPr lang="ru-RU" sz="20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вашего сайта </a:t>
            </a:r>
            <a:r>
              <a:rPr lang="ru-RU" sz="2000" b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можно автоматически выгружать в CRM.</a:t>
            </a:r>
          </a:p>
        </p:txBody>
      </p:sp>
    </p:spTree>
    <p:extLst>
      <p:ext uri="{BB962C8B-B14F-4D97-AF65-F5344CB8AC3E}">
        <p14:creationId xmlns:p14="http://schemas.microsoft.com/office/powerpoint/2010/main" val="399308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95400"/>
            <a:ext cx="7772400" cy="5471547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27512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Распределение «</a:t>
            </a:r>
            <a:r>
              <a:rPr lang="ru-RU" sz="2800" b="1" dirty="0" err="1" smtClean="0">
                <a:latin typeface="Calibri" pitchFamily="34" charset="0"/>
                <a:cs typeface="Calibri" pitchFamily="34" charset="0"/>
              </a:rPr>
              <a:t>лидов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» между менеджерами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 bwMode="auto">
          <a:xfrm>
            <a:off x="457200" y="2514600"/>
            <a:ext cx="2895600" cy="1143000"/>
          </a:xfrm>
          <a:prstGeom prst="wedgeRoundRectCallout">
            <a:avLst>
              <a:gd name="adj1" fmla="val 55400"/>
              <a:gd name="adj2" fmla="val 8796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0" dirty="0" smtClean="0">
                <a:solidFill>
                  <a:schemeClr val="tx1"/>
                </a:solidFill>
                <a:latin typeface="Calibri"/>
                <a:cs typeface="Calibri"/>
              </a:rPr>
              <a:t>Лиды можно автоматически распределять между разными менеджерами. Например, в зависимости от суммы контракта.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691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3-09-16 в 14.11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3999"/>
            <a:ext cx="8382000" cy="4812214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27512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Контакты клиентов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 bwMode="auto">
          <a:xfrm>
            <a:off x="4343400" y="2286000"/>
            <a:ext cx="3810000" cy="1447800"/>
          </a:xfrm>
          <a:prstGeom prst="wedgeRoundRectCallout">
            <a:avLst>
              <a:gd name="adj1" fmla="val -49248"/>
              <a:gd name="adj2" fmla="val 96697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«Лид» становится потенциальным клиентом? Отметьте это в </a:t>
            </a:r>
            <a:r>
              <a:rPr lang="en-US" sz="1800" b="0" dirty="0" smtClean="0">
                <a:solidFill>
                  <a:schemeClr val="tx1"/>
                </a:solidFill>
                <a:latin typeface="Calibri"/>
                <a:cs typeface="Calibri"/>
              </a:rPr>
              <a:t>CRM</a:t>
            </a:r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, загрузите фотографию клиента, его контактную информацию.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326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08" y="1447800"/>
            <a:ext cx="8413784" cy="5334000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27512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Позвоните клиенту прямо из 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CRM</a:t>
            </a: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00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27512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Управление сделками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Изображение 1" descr="Снимок экрана 2013-09-16 в 13.33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43906"/>
            <a:ext cx="8839200" cy="5075610"/>
          </a:xfrm>
          <a:prstGeom prst="rect">
            <a:avLst/>
          </a:prstGeom>
        </p:spPr>
      </p:pic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 bwMode="auto">
          <a:xfrm>
            <a:off x="4343400" y="2286000"/>
            <a:ext cx="3124200" cy="1371600"/>
          </a:xfrm>
          <a:prstGeom prst="wedgeRoundRectCallout">
            <a:avLst>
              <a:gd name="adj1" fmla="val -49248"/>
              <a:gd name="adj2" fmla="val 96697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1600" b="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ru-RU" sz="1600" b="0" dirty="0" smtClean="0">
                <a:solidFill>
                  <a:schemeClr val="tx1"/>
                </a:solidFill>
                <a:latin typeface="Calibri"/>
                <a:cs typeface="Calibri"/>
              </a:rPr>
              <a:t>Клиент </a:t>
            </a:r>
            <a:r>
              <a:rPr lang="ru-RU" sz="1600" b="0" dirty="0">
                <a:solidFill>
                  <a:schemeClr val="tx1"/>
                </a:solidFill>
                <a:latin typeface="Calibri"/>
                <a:cs typeface="Calibri"/>
              </a:rPr>
              <a:t>готов сделать покупку? </a:t>
            </a:r>
            <a:r>
              <a:rPr lang="ru-RU" sz="1600" b="0" dirty="0" smtClean="0">
                <a:solidFill>
                  <a:schemeClr val="tx1"/>
                </a:solidFill>
                <a:latin typeface="Calibri"/>
                <a:cs typeface="Calibri"/>
              </a:rPr>
              <a:t>Переведите сделку на новую стадию.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910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3-09-16 в 13.38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8" y="637839"/>
            <a:ext cx="9144000" cy="5582322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 bwMode="auto">
          <a:xfrm>
            <a:off x="4114800" y="2133600"/>
            <a:ext cx="3124200" cy="609600"/>
          </a:xfrm>
          <a:prstGeom prst="wedgeRoundRectCallout">
            <a:avLst>
              <a:gd name="adj1" fmla="val -32823"/>
              <a:gd name="adj2" fmla="val 13667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b="0" dirty="0" smtClean="0">
                <a:solidFill>
                  <a:schemeClr val="tx1"/>
                </a:solidFill>
                <a:latin typeface="Calibri"/>
                <a:cs typeface="Calibri"/>
              </a:rPr>
              <a:t>Укажите сумму сделки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396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3-09-16 в 14.19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1"/>
            <a:ext cx="8686800" cy="4901838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27512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Товары для продажи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 bwMode="auto">
          <a:xfrm>
            <a:off x="1066800" y="2971800"/>
            <a:ext cx="3124200" cy="1371600"/>
          </a:xfrm>
          <a:prstGeom prst="wedgeRoundRectCallout">
            <a:avLst>
              <a:gd name="adj1" fmla="val 39039"/>
              <a:gd name="adj2" fmla="val 63029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Создайте каталог товаров в </a:t>
            </a:r>
            <a:r>
              <a:rPr lang="en-US" sz="1800" b="0" dirty="0" smtClean="0">
                <a:solidFill>
                  <a:schemeClr val="tx1"/>
                </a:solidFill>
                <a:latin typeface="Calibri"/>
                <a:cs typeface="Calibri"/>
              </a:rPr>
              <a:t>CRM</a:t>
            </a:r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. Или загрузите товары автоматически из «1С»</a:t>
            </a:r>
            <a:r>
              <a:rPr lang="ru-RU" sz="1600" b="0" dirty="0" smtClean="0">
                <a:solidFill>
                  <a:schemeClr val="tx1"/>
                </a:solidFill>
                <a:latin typeface="Calibri"/>
                <a:cs typeface="Calibri"/>
              </a:rPr>
              <a:t> (в новой версии)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188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/>
          <a:srcRect t="4677"/>
          <a:stretch/>
        </p:blipFill>
        <p:spPr>
          <a:xfrm>
            <a:off x="304800" y="1371600"/>
            <a:ext cx="4381500" cy="5469288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27512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Выставление счетов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 bwMode="auto">
          <a:xfrm>
            <a:off x="381000" y="1066800"/>
            <a:ext cx="3048000" cy="1143000"/>
          </a:xfrm>
          <a:prstGeom prst="wedgeRoundRectCallout">
            <a:avLst>
              <a:gd name="adj1" fmla="val 9258"/>
              <a:gd name="adj2" fmla="val 7088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Клиент </a:t>
            </a:r>
            <a:r>
              <a:rPr lang="ru-RU" sz="1800" b="0" dirty="0">
                <a:solidFill>
                  <a:schemeClr val="tx1"/>
                </a:solidFill>
                <a:latin typeface="Calibri"/>
                <a:cs typeface="Calibri"/>
              </a:rPr>
              <a:t>готов </a:t>
            </a:r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оплатить? </a:t>
            </a:r>
          </a:p>
          <a:p>
            <a:pPr algn="ctr"/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Подготовьте счет в </a:t>
            </a:r>
            <a:r>
              <a:rPr lang="en-US" sz="1800" b="0" dirty="0" smtClean="0">
                <a:solidFill>
                  <a:schemeClr val="tx1"/>
                </a:solidFill>
                <a:latin typeface="Calibri"/>
                <a:cs typeface="Calibri"/>
              </a:rPr>
              <a:t>CRM.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pic>
        <p:nvPicPr>
          <p:cNvPr id="3" name="Изображение 2" descr="Снимок экрана 2013-09-16 в 13.46.4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676400"/>
            <a:ext cx="3352800" cy="3035920"/>
          </a:xfrm>
          <a:prstGeom prst="rect">
            <a:avLst/>
          </a:prstGeom>
        </p:spPr>
      </p:pic>
      <p:sp>
        <p:nvSpPr>
          <p:cNvPr id="9" name="Скругленная прямоугольная выноска 8"/>
          <p:cNvSpPr/>
          <p:nvPr/>
        </p:nvSpPr>
        <p:spPr bwMode="auto">
          <a:xfrm>
            <a:off x="5562600" y="5029200"/>
            <a:ext cx="3048000" cy="1143000"/>
          </a:xfrm>
          <a:prstGeom prst="wedgeRoundRectCallout">
            <a:avLst>
              <a:gd name="adj1" fmla="val 13046"/>
              <a:gd name="adj2" fmla="val -92969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Отправьте счет клиенту</a:t>
            </a:r>
            <a:r>
              <a:rPr lang="en-US" sz="1800" b="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по </a:t>
            </a:r>
            <a:r>
              <a:rPr lang="en-US" sz="1800" b="0" dirty="0" smtClean="0">
                <a:solidFill>
                  <a:schemeClr val="tx1"/>
                </a:solidFill>
                <a:latin typeface="Calibri"/>
                <a:cs typeface="Calibri"/>
              </a:rPr>
              <a:t>e-mail </a:t>
            </a:r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прямо из </a:t>
            </a:r>
            <a:r>
              <a:rPr lang="en-US" sz="1800" b="0" dirty="0" smtClean="0">
                <a:solidFill>
                  <a:schemeClr val="tx1"/>
                </a:solidFill>
                <a:latin typeface="Calibri"/>
                <a:cs typeface="Calibri"/>
              </a:rPr>
              <a:t>CRM.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875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3-09-16 в 13.53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97256"/>
            <a:ext cx="8823142" cy="5410200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27512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Оплата счета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 bwMode="auto">
          <a:xfrm>
            <a:off x="457200" y="4572000"/>
            <a:ext cx="3048000" cy="1593304"/>
          </a:xfrm>
          <a:prstGeom prst="wedgeRoundRectCallout">
            <a:avLst>
              <a:gd name="adj1" fmla="val 38721"/>
              <a:gd name="adj2" fmla="val -76667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Оплату счета можно подтвердить вручную</a:t>
            </a:r>
            <a:r>
              <a:rPr lang="ru-RU" sz="1800" b="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или автоматически принять из «1С» </a:t>
            </a:r>
            <a:r>
              <a:rPr lang="ru-RU" b="0" dirty="0" smtClean="0">
                <a:solidFill>
                  <a:schemeClr val="tx1"/>
                </a:solidFill>
                <a:latin typeface="Calibri"/>
                <a:cs typeface="Calibri"/>
              </a:rPr>
              <a:t>(в новой версии «Битрикс24»)</a:t>
            </a:r>
            <a:endParaRPr lang="ru-RU" sz="1800" b="0" dirty="0" smtClean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938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«Живая лента»</a:t>
            </a:r>
            <a:r>
              <a:rPr lang="ru-RU" sz="3000" dirty="0"/>
              <a:t> </a:t>
            </a: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8831" y="1220624"/>
            <a:ext cx="83661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Единая лента </a:t>
            </a:r>
            <a:r>
              <a:rPr lang="ru-RU" sz="2000" dirty="0" smtClean="0"/>
              <a:t>событий, в </a:t>
            </a:r>
            <a:r>
              <a:rPr lang="ru-RU" sz="2000" dirty="0"/>
              <a:t>которой отображаются все изменения в рабочих группах, документах, статусах задач и других элементах.</a:t>
            </a: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9627" y="2132856"/>
            <a:ext cx="375831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«Живая лента» позволяет</a:t>
            </a:r>
            <a:r>
              <a:rPr lang="en-US" b="1" dirty="0" smtClean="0"/>
              <a:t>:</a:t>
            </a:r>
            <a:endParaRPr lang="ru-RU" b="1" dirty="0" smtClean="0"/>
          </a:p>
          <a:p>
            <a:endParaRPr lang="en-US" sz="900" dirty="0" smtClean="0"/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оперативно </a:t>
            </a:r>
            <a:r>
              <a:rPr lang="ru-RU" dirty="0"/>
              <a:t>информировать сотрудников о происходящем в </a:t>
            </a:r>
            <a:r>
              <a:rPr lang="ru-RU" dirty="0" smtClean="0"/>
              <a:t>компании</a:t>
            </a:r>
            <a:r>
              <a:rPr lang="en-US" dirty="0" smtClean="0"/>
              <a:t>;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быстро </a:t>
            </a:r>
            <a:r>
              <a:rPr lang="ru-RU" dirty="0"/>
              <a:t>реагировать на поставленные </a:t>
            </a:r>
            <a:r>
              <a:rPr lang="ru-RU" dirty="0" smtClean="0"/>
              <a:t>задачи</a:t>
            </a:r>
            <a:r>
              <a:rPr lang="en-US" dirty="0" smtClean="0"/>
              <a:t>;</a:t>
            </a:r>
            <a:endParaRPr lang="ru-RU" dirty="0" smtClean="0"/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подключаться </a:t>
            </a:r>
            <a:r>
              <a:rPr lang="ru-RU" dirty="0"/>
              <a:t>к </a:t>
            </a:r>
            <a:r>
              <a:rPr lang="ru-RU" dirty="0" smtClean="0"/>
              <a:t>обсуждениям</a:t>
            </a:r>
            <a:r>
              <a:rPr lang="en-US" dirty="0" smtClean="0"/>
              <a:t>;</a:t>
            </a:r>
            <a:endParaRPr lang="ru-RU" dirty="0" smtClean="0"/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работать </a:t>
            </a:r>
            <a:r>
              <a:rPr lang="ru-RU" dirty="0"/>
              <a:t>с </a:t>
            </a:r>
            <a:r>
              <a:rPr lang="ru-RU" dirty="0" smtClean="0"/>
              <a:t>документами;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проводить опросы;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размещать важные объявления;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«отписаться» от обсуждения.</a:t>
            </a:r>
            <a:endParaRPr lang="ru-RU" dirty="0"/>
          </a:p>
        </p:txBody>
      </p:sp>
      <p:pic>
        <p:nvPicPr>
          <p:cNvPr id="13" name="Изображение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976" y="2221344"/>
            <a:ext cx="4569761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36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3-09-16 в 14.01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648"/>
            <a:ext cx="9144000" cy="5266279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27512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Отчеты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 bwMode="auto">
          <a:xfrm>
            <a:off x="4343400" y="3124200"/>
            <a:ext cx="3048000" cy="1066800"/>
          </a:xfrm>
          <a:prstGeom prst="wedgeRoundRectCallout">
            <a:avLst>
              <a:gd name="adj1" fmla="val -68610"/>
              <a:gd name="adj2" fmla="val 44717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Следите за продажами и эффективностью работы менеджеров</a:t>
            </a:r>
          </a:p>
        </p:txBody>
      </p:sp>
    </p:spTree>
    <p:extLst>
      <p:ext uri="{BB962C8B-B14F-4D97-AF65-F5344CB8AC3E}">
        <p14:creationId xmlns:p14="http://schemas.microsoft.com/office/powerpoint/2010/main" val="246787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3-09-16 в 14.00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0975"/>
            <a:ext cx="9144000" cy="525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0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нимок экрана 2013-09-16 в 14.04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258"/>
            <a:ext cx="9144000" cy="528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5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900" b="1" dirty="0">
                <a:latin typeface="Calibri" pitchFamily="34" charset="0"/>
                <a:cs typeface="Calibri" pitchFamily="34" charset="0"/>
              </a:rPr>
              <a:t>Конструктор</a:t>
            </a:r>
            <a:r>
              <a:rPr lang="ru-RU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900" b="1" dirty="0">
                <a:latin typeface="Calibri" pitchFamily="34" charset="0"/>
                <a:cs typeface="Calibri" pitchFamily="34" charset="0"/>
              </a:rPr>
              <a:t>отчетов</a:t>
            </a:r>
            <a:r>
              <a:rPr lang="ru-RU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dirty="0">
                <a:latin typeface="Calibri" pitchFamily="34" charset="0"/>
                <a:cs typeface="Calibri" pitchFamily="34" charset="0"/>
              </a:rPr>
              <a:t>в </a:t>
            </a:r>
            <a:r>
              <a:rPr lang="ru-RU" sz="2900" b="1" dirty="0">
                <a:latin typeface="Calibri" pitchFamily="34" charset="0"/>
                <a:cs typeface="Calibri" pitchFamily="34" charset="0"/>
              </a:rPr>
              <a:t>CRM</a:t>
            </a:r>
            <a:r>
              <a:rPr lang="ru-RU" sz="2800" b="1" dirty="0">
                <a:latin typeface="Calibri" pitchFamily="34" charset="0"/>
                <a:cs typeface="Calibri" pitchFamily="34" charset="0"/>
              </a:rPr>
              <a:t> 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32" y="1371600"/>
            <a:ext cx="6502337" cy="4953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ая прямоугольная выноска 12"/>
          <p:cNvSpPr/>
          <p:nvPr/>
        </p:nvSpPr>
        <p:spPr bwMode="auto">
          <a:xfrm>
            <a:off x="381000" y="5486400"/>
            <a:ext cx="3733800" cy="1066800"/>
          </a:xfrm>
          <a:prstGeom prst="wedgeRoundRectCallout">
            <a:avLst>
              <a:gd name="adj1" fmla="val 9095"/>
              <a:gd name="adj2" fmla="val -9585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Дополнительно к 8 стандартным отчетам вы можете создавать любые свои.</a:t>
            </a:r>
          </a:p>
        </p:txBody>
      </p:sp>
    </p:spTree>
    <p:extLst>
      <p:ext uri="{BB962C8B-B14F-4D97-AF65-F5344CB8AC3E}">
        <p14:creationId xmlns:p14="http://schemas.microsoft.com/office/powerpoint/2010/main" val="8543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565498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Поддержка отношений с постоянными клиентами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1000" y="1828800"/>
            <a:ext cx="3562505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Поздравления с днем рождения 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Напоминания об оплате, продлении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Выгодные персональные предложения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Звонки-опросы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dirty="0">
                <a:latin typeface="Calibri" pitchFamily="34" charset="0"/>
                <a:cs typeface="Calibri" pitchFamily="34" charset="0"/>
              </a:rPr>
              <a:t>E-mail 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рассылки с новыми предложениями, акциями</a:t>
            </a:r>
            <a:endParaRPr lang="ru-RU" sz="2000" b="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000" b="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0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6"/>
          <a:srcRect l="18249" t="24224" r="2145"/>
          <a:stretch/>
        </p:blipFill>
        <p:spPr>
          <a:xfrm>
            <a:off x="3733800" y="1752600"/>
            <a:ext cx="5105400" cy="3035975"/>
          </a:xfrm>
          <a:prstGeom prst="foldedCorner">
            <a:avLst/>
          </a:prstGeom>
        </p:spPr>
      </p:pic>
    </p:spTree>
    <p:extLst>
      <p:ext uri="{BB962C8B-B14F-4D97-AF65-F5344CB8AC3E}">
        <p14:creationId xmlns:p14="http://schemas.microsoft.com/office/powerpoint/2010/main" val="341658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Живая лента в </a:t>
            </a:r>
            <a:r>
              <a:rPr lang="en-US" sz="3200" b="1" dirty="0" smtClean="0">
                <a:latin typeface="Calibri"/>
                <a:cs typeface="Calibri"/>
              </a:rPr>
              <a:t>CRM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1283" y="1453579"/>
            <a:ext cx="4024033" cy="3677908"/>
          </a:xfrm>
          <a:prstGeom prst="rect">
            <a:avLst/>
          </a:prstGeom>
        </p:spPr>
        <p:txBody>
          <a:bodyPr wrap="square" lIns="91418" tIns="45709" rIns="91418" bIns="45709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ru-RU" sz="1600" dirty="0">
                <a:latin typeface="Calibri"/>
                <a:ea typeface="Calibri"/>
                <a:cs typeface="Calibri"/>
              </a:rPr>
              <a:t>Удобно</a:t>
            </a:r>
            <a:r>
              <a:rPr lang="en-US" sz="1600" dirty="0">
                <a:latin typeface="Calibri"/>
                <a:ea typeface="Calibri"/>
                <a:cs typeface="Calibri"/>
              </a:rPr>
              <a:t> </a:t>
            </a:r>
            <a:r>
              <a:rPr lang="ru-RU" sz="1600" dirty="0">
                <a:latin typeface="Calibri"/>
                <a:ea typeface="Calibri"/>
                <a:cs typeface="Calibri"/>
              </a:rPr>
              <a:t>и просто фиксировать все, что происходит в </a:t>
            </a:r>
            <a:r>
              <a:rPr lang="en-US" sz="1600" dirty="0" smtClean="0">
                <a:latin typeface="Calibri"/>
                <a:ea typeface="Calibri"/>
                <a:cs typeface="Calibri"/>
              </a:rPr>
              <a:t>CRM</a:t>
            </a:r>
            <a:endParaRPr lang="ru-RU" sz="1600" dirty="0">
              <a:latin typeface="Calibri"/>
              <a:ea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Упрощает обучение</a:t>
            </a:r>
            <a:r>
              <a:rPr lang="ru-RU" sz="1600" dirty="0">
                <a:latin typeface="Calibri"/>
                <a:ea typeface="Calibri"/>
                <a:cs typeface="Calibri"/>
              </a:rPr>
              <a:t>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и работу </a:t>
            </a:r>
            <a:r>
              <a:rPr lang="ru-RU" sz="1600" dirty="0">
                <a:latin typeface="Calibri"/>
                <a:ea typeface="Calibri"/>
                <a:cs typeface="Calibri"/>
              </a:rPr>
              <a:t>сотрудников </a:t>
            </a:r>
            <a:endParaRPr lang="ru-RU" sz="1600" b="0" dirty="0" smtClean="0">
              <a:solidFill>
                <a:srgbClr val="000000"/>
              </a:solidFill>
              <a:latin typeface="Calibri" pitchFamily="34" charset="0"/>
              <a:ea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/>
              </a:rPr>
              <a:t>Наглядное представление хроники работы по каждому клиенту</a:t>
            </a:r>
            <a:r>
              <a:rPr lang="ru-RU" sz="1600" dirty="0">
                <a:latin typeface="Calibri" pitchFamily="34" charset="0"/>
                <a:ea typeface="Calibri"/>
                <a:cs typeface="Calibri"/>
              </a:rPr>
              <a:t>,</a:t>
            </a: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/>
              </a:rPr>
              <a:t> сделке и работе всего отдела продаж в целом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/>
              </a:rPr>
              <a:t>Теперь менеджер сможет быстро отреагировать на любое событие в </a:t>
            </a:r>
            <a:r>
              <a:rPr lang="en-US" sz="1600" b="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/>
              </a:rPr>
              <a:t>CRM</a:t>
            </a:r>
            <a:endParaRPr lang="ru-RU" sz="1600" b="0" dirty="0" smtClean="0">
              <a:solidFill>
                <a:srgbClr val="000000"/>
              </a:solidFill>
              <a:latin typeface="Calibri" pitchFamily="34" charset="0"/>
              <a:ea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/>
              </a:rPr>
              <a:t>Легкое взаимодействие с коллегами при работе с клиентом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/>
              </a:rPr>
              <a:t>Отслеживайте важные сделки – вся работа в </a:t>
            </a:r>
            <a:r>
              <a:rPr lang="en-US" sz="1600" b="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/>
              </a:rPr>
              <a:t>CRM </a:t>
            </a: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/>
              </a:rPr>
              <a:t>прозрачна</a:t>
            </a:r>
            <a:endParaRPr lang="en-US" sz="1600" b="0" dirty="0" smtClean="0">
              <a:solidFill>
                <a:srgbClr val="000000"/>
              </a:solidFill>
              <a:latin typeface="Calibri" pitchFamily="34" charset="0"/>
              <a:ea typeface="Calibri"/>
              <a:cs typeface="Calibri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397160" y="1321251"/>
            <a:ext cx="3720578" cy="3922534"/>
            <a:chOff x="397160" y="990937"/>
            <a:chExt cx="3720578" cy="3980833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397160" y="990937"/>
              <a:ext cx="3720578" cy="3980833"/>
              <a:chOff x="397160" y="990937"/>
              <a:chExt cx="3720578" cy="3980833"/>
            </a:xfrm>
          </p:grpSpPr>
          <p:grpSp>
            <p:nvGrpSpPr>
              <p:cNvPr id="5" name="Группа 4"/>
              <p:cNvGrpSpPr/>
              <p:nvPr/>
            </p:nvGrpSpPr>
            <p:grpSpPr>
              <a:xfrm>
                <a:off x="397160" y="990937"/>
                <a:ext cx="3720578" cy="3980833"/>
                <a:chOff x="397160" y="990937"/>
                <a:chExt cx="3720578" cy="3980833"/>
              </a:xfrm>
            </p:grpSpPr>
            <p:grpSp>
              <p:nvGrpSpPr>
                <p:cNvPr id="4" name="Группа 3"/>
                <p:cNvGrpSpPr/>
                <p:nvPr/>
              </p:nvGrpSpPr>
              <p:grpSpPr>
                <a:xfrm>
                  <a:off x="397160" y="990937"/>
                  <a:ext cx="3705917" cy="3973375"/>
                  <a:chOff x="223973" y="856249"/>
                  <a:chExt cx="3021635" cy="3239708"/>
                </a:xfrm>
              </p:grpSpPr>
              <p:pic>
                <p:nvPicPr>
                  <p:cNvPr id="2" name="Изображение 1" descr="Снимок экрана 2013-12-01 в 20.52.14.png"/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16"/>
                  <a:stretch/>
                </p:blipFill>
                <p:spPr>
                  <a:xfrm>
                    <a:off x="225424" y="856249"/>
                    <a:ext cx="3019197" cy="1561728"/>
                  </a:xfrm>
                  <a:prstGeom prst="rect">
                    <a:avLst/>
                  </a:prstGeom>
                </p:spPr>
              </p:pic>
              <p:pic>
                <p:nvPicPr>
                  <p:cNvPr id="3" name="Изображение 2" descr="Снимок экрана 2013-12-01 в 20.52.34.png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1072"/>
                  <a:stretch/>
                </p:blipFill>
                <p:spPr>
                  <a:xfrm>
                    <a:off x="223973" y="2413924"/>
                    <a:ext cx="3021635" cy="16820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" name="Изображение 10" descr="Снимок экрана 2013-12-01 в 16.49.29.png"/>
                <p:cNvPicPr>
                  <a:picLocks noChangeAspect="1"/>
                </p:cNvPicPr>
                <p:nvPr/>
              </p:nvPicPr>
              <p:blipFill>
                <a:blip r:embed="rId6" cstate="print">
                  <a:alphaModFix amt="96000"/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0" b="100000" l="0" r="100000">
                              <a14:foregroundMark x1="58844" y1="88251" x2="58844" y2="88251"/>
                              <a14:foregroundMark x1="8163" y1="86885" x2="8163" y2="86885"/>
                              <a14:foregroundMark x1="26871" y1="87432" x2="26871" y2="87432"/>
                              <a14:foregroundMark x1="34014" y1="87432" x2="34014" y2="87432"/>
                              <a14:foregroundMark x1="47959" y1="87432" x2="47959" y2="87432"/>
                              <a14:foregroundMark x1="51701" y1="87432" x2="51701" y2="87432"/>
                              <a14:foregroundMark x1="68367" y1="87432" x2="68367" y2="87432"/>
                              <a14:foregroundMark x1="71429" y1="4645" x2="71429" y2="4645"/>
                              <a14:foregroundMark x1="50340" y1="95628" x2="50340" y2="95628"/>
                              <a14:foregroundMark x1="54082" y1="93716" x2="54082" y2="93716"/>
                              <a14:foregroundMark x1="57143" y1="95082" x2="57143" y2="95082"/>
                              <a14:foregroundMark x1="66667" y1="95902" x2="66667" y2="95902"/>
                              <a14:foregroundMark x1="78912" y1="96175" x2="78912" y2="96175"/>
                              <a14:foregroundMark x1="75170" y1="94536" x2="75170" y2="94536"/>
                              <a14:foregroundMark x1="80612" y1="93169" x2="80612" y2="93169"/>
                              <a14:foregroundMark x1="84014" y1="93169" x2="84014" y2="93169"/>
                              <a14:foregroundMark x1="86395" y1="93169" x2="86395" y2="931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41489" y="3880929"/>
                  <a:ext cx="876249" cy="1090841"/>
                </a:xfrm>
                <a:prstGeom prst="rect">
                  <a:avLst/>
                </a:prstGeom>
              </p:spPr>
            </p:pic>
          </p:grpSp>
          <p:pic>
            <p:nvPicPr>
              <p:cNvPr id="13" name="Изображение 12" descr="Снимок экрана 2013-12-01 в 21.00.54.png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" r="10513" b="31457"/>
              <a:stretch/>
            </p:blipFill>
            <p:spPr>
              <a:xfrm>
                <a:off x="1382198" y="4230203"/>
                <a:ext cx="1757877" cy="195747"/>
              </a:xfrm>
              <a:prstGeom prst="rect">
                <a:avLst/>
              </a:prstGeom>
            </p:spPr>
          </p:pic>
        </p:grpSp>
        <p:pic>
          <p:nvPicPr>
            <p:cNvPr id="16" name="Изображение 15" descr="Снимок экрана 2013-12-02 в 21.00.36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238" y="1694635"/>
              <a:ext cx="2074688" cy="242047"/>
            </a:xfrm>
            <a:prstGeom prst="rect">
              <a:avLst/>
            </a:prstGeom>
          </p:spPr>
        </p:pic>
      </p:grpSp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87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Новый уровень работы отдела продаж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29655" y="1635588"/>
            <a:ext cx="4548553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«Живая лента» + </a:t>
            </a:r>
            <a:r>
              <a:rPr lang="en-US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CRM = </a:t>
            </a:r>
            <a:r>
              <a:rPr lang="ru-RU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новый уровень коммуникаций отдела продаж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Просто </a:t>
            </a:r>
            <a:r>
              <a:rPr lang="ru-RU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в </a:t>
            </a:r>
            <a:r>
              <a:rPr lang="ru-RU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освоении и использовании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Ускоряет процесс оформления сделок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Обеспечивает прозрачность всех процессов в отделе продаж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Хранит подробную историю общения с каждым клиентом, в том числе и запись исходящих звонков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Подробные отчеты о продажах и работе менеджеров</a:t>
            </a:r>
            <a:endParaRPr lang="ru-RU" sz="1200" dirty="0">
              <a:solidFill>
                <a:srgbClr val="C30000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50879" y="1382185"/>
            <a:ext cx="3764069" cy="3702999"/>
            <a:chOff x="0" y="0"/>
            <a:chExt cx="4061925" cy="4041317"/>
          </a:xfrm>
        </p:grpSpPr>
        <p:pic>
          <p:nvPicPr>
            <p:cNvPr id="3" name="Изображение 2" descr="Снимок экрана 2013-12-02 в 21.12.02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80"/>
            <a:stretch/>
          </p:blipFill>
          <p:spPr>
            <a:xfrm>
              <a:off x="0" y="0"/>
              <a:ext cx="4061925" cy="2185345"/>
            </a:xfrm>
            <a:prstGeom prst="rect">
              <a:avLst/>
            </a:prstGeom>
          </p:spPr>
        </p:pic>
        <p:pic>
          <p:nvPicPr>
            <p:cNvPr id="4" name="Изображение 3" descr="Снимок экрана 2013-12-02 в 21.12.22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2"/>
            <a:stretch/>
          </p:blipFill>
          <p:spPr>
            <a:xfrm>
              <a:off x="0" y="2176007"/>
              <a:ext cx="4061925" cy="1865310"/>
            </a:xfrm>
            <a:prstGeom prst="rect">
              <a:avLst/>
            </a:prstGeom>
          </p:spPr>
        </p:pic>
      </p:grpSp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03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2010" y="111751"/>
            <a:ext cx="675852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Мобильная </a:t>
            </a:r>
            <a:r>
              <a:rPr lang="en-US" sz="3200" b="1" dirty="0" smtClean="0">
                <a:latin typeface="Calibri"/>
                <a:cs typeface="Calibri"/>
              </a:rPr>
              <a:t>CRM</a:t>
            </a:r>
            <a:endParaRPr lang="ru-RU" sz="3200" b="1" dirty="0" smtClean="0">
              <a:latin typeface="Calibri"/>
              <a:cs typeface="Calibri"/>
            </a:endParaRPr>
          </a:p>
          <a:p>
            <a:pPr algn="l"/>
            <a:r>
              <a:rPr lang="ru-RU" sz="3200" dirty="0" smtClean="0">
                <a:latin typeface="Calibri"/>
                <a:cs typeface="Calibri"/>
              </a:rPr>
              <a:t>Работа с </a:t>
            </a:r>
            <a:r>
              <a:rPr lang="en-US" sz="3200" dirty="0" smtClean="0">
                <a:latin typeface="Calibri"/>
                <a:cs typeface="Calibri"/>
              </a:rPr>
              <a:t>CRM </a:t>
            </a:r>
            <a:r>
              <a:rPr lang="ru-RU" sz="3200" dirty="0" smtClean="0">
                <a:latin typeface="Calibri"/>
                <a:cs typeface="Calibri"/>
              </a:rPr>
              <a:t>вне офиса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12136" y="1487236"/>
            <a:ext cx="5054890" cy="4324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dirty="0" smtClean="0">
                <a:latin typeface="Calibri"/>
                <a:cs typeface="Calibri"/>
              </a:rPr>
              <a:t>Полный </a:t>
            </a:r>
            <a:r>
              <a:rPr lang="ru-RU" sz="2400" b="0" dirty="0">
                <a:latin typeface="Calibri"/>
                <a:cs typeface="Calibri"/>
              </a:rPr>
              <a:t>цикл работы с </a:t>
            </a:r>
            <a:r>
              <a:rPr lang="ru-RU" sz="2400" b="0" dirty="0" smtClean="0">
                <a:latin typeface="Calibri"/>
                <a:cs typeface="Calibri"/>
              </a:rPr>
              <a:t>CRM: </a:t>
            </a:r>
            <a:r>
              <a:rPr lang="ru-RU" sz="2400" b="0" dirty="0">
                <a:latin typeface="Calibri"/>
                <a:cs typeface="Calibri"/>
              </a:rPr>
              <a:t>от создания </a:t>
            </a:r>
            <a:r>
              <a:rPr lang="ru-RU" sz="2400" b="0" dirty="0" err="1" smtClean="0">
                <a:latin typeface="Calibri"/>
                <a:cs typeface="Calibri"/>
              </a:rPr>
              <a:t>лида</a:t>
            </a:r>
            <a:r>
              <a:rPr lang="ru-RU" sz="2400" b="0" dirty="0" smtClean="0">
                <a:latin typeface="Calibri"/>
                <a:cs typeface="Calibri"/>
              </a:rPr>
              <a:t>, </a:t>
            </a:r>
            <a:r>
              <a:rPr lang="ru-RU" sz="2400" b="0" dirty="0">
                <a:latin typeface="Calibri"/>
                <a:cs typeface="Calibri"/>
              </a:rPr>
              <a:t>работы со сделкой до выставления счета </a:t>
            </a:r>
            <a:r>
              <a:rPr lang="ru-RU" sz="2400" b="0" dirty="0" smtClean="0">
                <a:latin typeface="Calibri"/>
                <a:cs typeface="Calibri"/>
              </a:rPr>
              <a:t>клиенту.</a:t>
            </a:r>
            <a:endParaRPr lang="ru-RU" sz="2400" b="0" dirty="0">
              <a:latin typeface="Calibri"/>
              <a:cs typeface="Calibri"/>
            </a:endParaRPr>
          </a:p>
          <a:p>
            <a:endParaRPr lang="ru-RU" sz="24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Находите контакты клиентов</a:t>
            </a:r>
            <a:endParaRPr lang="ru-RU" sz="24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Просматривайте историю сделок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Корректируйте  </a:t>
            </a:r>
            <a:r>
              <a:rPr lang="ru-RU" sz="2400" b="0" dirty="0">
                <a:latin typeface="Calibri"/>
                <a:cs typeface="Calibri"/>
              </a:rPr>
              <a:t>сделки (состав товара</a:t>
            </a:r>
            <a:r>
              <a:rPr lang="ru-RU" sz="2400" b="0" dirty="0" smtClean="0">
                <a:latin typeface="Calibri"/>
                <a:cs typeface="Calibri"/>
              </a:rPr>
              <a:t>) где и когда угодно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Выставляйте счета сразу после встречи с клиентом</a:t>
            </a:r>
            <a:endParaRPr lang="ru-RU" sz="2400" b="0" dirty="0">
              <a:latin typeface="Calibri"/>
              <a:cs typeface="Calibri"/>
            </a:endParaRPr>
          </a:p>
        </p:txBody>
      </p:sp>
      <p:pic>
        <p:nvPicPr>
          <p:cNvPr id="11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1119853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5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Группа 14"/>
          <p:cNvGrpSpPr/>
          <p:nvPr/>
        </p:nvGrpSpPr>
        <p:grpSpPr>
          <a:xfrm>
            <a:off x="533400" y="1447800"/>
            <a:ext cx="2577353" cy="3989971"/>
            <a:chOff x="2743200" y="819150"/>
            <a:chExt cx="2035928" cy="3529349"/>
          </a:xfrm>
        </p:grpSpPr>
        <p:pic>
          <p:nvPicPr>
            <p:cNvPr id="16" name="Изображение 15" descr="android_pull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819150"/>
              <a:ext cx="2035928" cy="3529349"/>
            </a:xfrm>
            <a:prstGeom prst="rect">
              <a:avLst/>
            </a:prstGeom>
          </p:spPr>
        </p:pic>
        <p:pic>
          <p:nvPicPr>
            <p:cNvPr id="17" name="Изображение 16"/>
            <p:cNvPicPr>
              <a:picLocks noChangeAspect="1"/>
            </p:cNvPicPr>
            <p:nvPr/>
          </p:nvPicPr>
          <p:blipFill rotWithShape="1">
            <a:blip r:embed="rId6"/>
            <a:srcRect l="681" t="869" r="2480" b="15045"/>
            <a:stretch/>
          </p:blipFill>
          <p:spPr>
            <a:xfrm>
              <a:off x="2994355" y="1159345"/>
              <a:ext cx="1578737" cy="2778932"/>
            </a:xfrm>
            <a:prstGeom prst="rect">
              <a:avLst/>
            </a:prstGeom>
          </p:spPr>
        </p:pic>
      </p:grpSp>
      <p:grpSp>
        <p:nvGrpSpPr>
          <p:cNvPr id="22" name="Группа 21"/>
          <p:cNvGrpSpPr/>
          <p:nvPr/>
        </p:nvGrpSpPr>
        <p:grpSpPr>
          <a:xfrm>
            <a:off x="1524001" y="2286001"/>
            <a:ext cx="1905000" cy="3810000"/>
            <a:chOff x="228600" y="209550"/>
            <a:chExt cx="1967286" cy="3840483"/>
          </a:xfrm>
        </p:grpSpPr>
        <p:pic>
          <p:nvPicPr>
            <p:cNvPr id="23" name="Изображение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600" y="209550"/>
              <a:ext cx="1967286" cy="3840483"/>
            </a:xfrm>
            <a:prstGeom prst="rect">
              <a:avLst/>
            </a:prstGeom>
          </p:spPr>
        </p:pic>
        <p:pic>
          <p:nvPicPr>
            <p:cNvPr id="24" name="Изображение 23"/>
            <p:cNvPicPr>
              <a:picLocks noChangeAspect="1"/>
            </p:cNvPicPr>
            <p:nvPr/>
          </p:nvPicPr>
          <p:blipFill rotWithShape="1">
            <a:blip r:embed="rId8"/>
            <a:srcRect t="3419" b="15659"/>
            <a:stretch/>
          </p:blipFill>
          <p:spPr>
            <a:xfrm>
              <a:off x="400537" y="1000856"/>
              <a:ext cx="1647093" cy="2369529"/>
            </a:xfrm>
            <a:prstGeom prst="roundRect">
              <a:avLst>
                <a:gd name="adj" fmla="val 0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153933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81000" y="1295400"/>
            <a:ext cx="2667342" cy="5207117"/>
            <a:chOff x="3176954" y="260567"/>
            <a:chExt cx="2057664" cy="4016919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3176954" y="260567"/>
              <a:ext cx="2057664" cy="4016919"/>
              <a:chOff x="3176954" y="260567"/>
              <a:chExt cx="2057664" cy="4016919"/>
            </a:xfrm>
          </p:grpSpPr>
          <p:pic>
            <p:nvPicPr>
              <p:cNvPr id="11" name="Изображение 1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176954" y="260567"/>
                <a:ext cx="2057664" cy="4016919"/>
              </a:xfrm>
              <a:prstGeom prst="rect">
                <a:avLst/>
              </a:prstGeom>
            </p:spPr>
          </p:pic>
          <p:pic>
            <p:nvPicPr>
              <p:cNvPr id="12" name="Изображение 11"/>
              <p:cNvPicPr>
                <a:picLocks noChangeAspect="1"/>
              </p:cNvPicPr>
              <p:nvPr/>
            </p:nvPicPr>
            <p:blipFill rotWithShape="1">
              <a:blip r:embed="rId3"/>
              <a:srcRect l="1540" t="17996" r="1043" b="27185"/>
              <a:stretch/>
            </p:blipFill>
            <p:spPr>
              <a:xfrm>
                <a:off x="3352800" y="2114550"/>
                <a:ext cx="1731108" cy="1461205"/>
              </a:xfrm>
              <a:prstGeom prst="rect">
                <a:avLst/>
              </a:prstGeom>
            </p:spPr>
          </p:pic>
        </p:grpSp>
        <p:pic>
          <p:nvPicPr>
            <p:cNvPr id="10" name="Изображение 9" descr="Снимок экрана 2013-04-22 в 18.53.2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5269" y="2515087"/>
              <a:ext cx="1682258" cy="618637"/>
            </a:xfrm>
            <a:prstGeom prst="rect">
              <a:avLst/>
            </a:prstGeom>
          </p:spPr>
        </p:pic>
      </p:grp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1295400"/>
            <a:ext cx="2667000" cy="520644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2010" y="111751"/>
            <a:ext cx="675852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Просмотр контактов клиента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" y="1119853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5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896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2010" y="111751"/>
            <a:ext cx="675852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Работа со сделками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1119853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5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3352800" y="1371600"/>
            <a:ext cx="2438400" cy="4760180"/>
            <a:chOff x="3505200" y="819150"/>
            <a:chExt cx="2044191" cy="3990616"/>
          </a:xfrm>
        </p:grpSpPr>
        <p:pic>
          <p:nvPicPr>
            <p:cNvPr id="9" name="Изображение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05200" y="819150"/>
              <a:ext cx="2044191" cy="3990616"/>
            </a:xfrm>
            <a:prstGeom prst="rect">
              <a:avLst/>
            </a:prstGeom>
          </p:spPr>
        </p:pic>
        <p:pic>
          <p:nvPicPr>
            <p:cNvPr id="10" name="Изображение 9" descr="Снимок экрана 2013-04-22 в 18.29.19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650"/>
            <a:stretch/>
          </p:blipFill>
          <p:spPr>
            <a:xfrm>
              <a:off x="3674400" y="1632924"/>
              <a:ext cx="1731000" cy="2460721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457200" y="1371600"/>
            <a:ext cx="2438400" cy="4760180"/>
            <a:chOff x="2667000" y="819150"/>
            <a:chExt cx="2044191" cy="3990616"/>
          </a:xfrm>
        </p:grpSpPr>
        <p:pic>
          <p:nvPicPr>
            <p:cNvPr id="12" name="Изображение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7000" y="819150"/>
              <a:ext cx="2044191" cy="3990616"/>
            </a:xfrm>
            <a:prstGeom prst="rect">
              <a:avLst/>
            </a:prstGeom>
          </p:spPr>
        </p:pic>
        <p:pic>
          <p:nvPicPr>
            <p:cNvPr id="13" name="Изображение 12" descr="Снимок экрана 2013-04-22 в 18.28.37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0844"/>
            <a:stretch/>
          </p:blipFill>
          <p:spPr>
            <a:xfrm>
              <a:off x="2838615" y="1624783"/>
              <a:ext cx="1739899" cy="2486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079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Snap 2013-04-25 at 18.11.5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4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3059832" y="2636912"/>
            <a:ext cx="3888432" cy="1584176"/>
            <a:chOff x="3419872" y="1052736"/>
            <a:chExt cx="3888432" cy="1584176"/>
          </a:xfrm>
        </p:grpSpPr>
        <p:sp>
          <p:nvSpPr>
            <p:cNvPr id="13" name="Скругленная прямоугольная выноска 12"/>
            <p:cNvSpPr/>
            <p:nvPr/>
          </p:nvSpPr>
          <p:spPr>
            <a:xfrm>
              <a:off x="3419872" y="1052736"/>
              <a:ext cx="3888432" cy="1584176"/>
            </a:xfrm>
            <a:prstGeom prst="wedgeRoundRectCallout">
              <a:avLst>
                <a:gd name="adj1" fmla="val -41742"/>
                <a:gd name="adj2" fmla="val 75744"/>
                <a:gd name="adj3" fmla="val 16667"/>
              </a:avLst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3635896" y="1268760"/>
              <a:ext cx="36004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/>
                <a:t>«Живая лента» интерактивна – можно сразу комментировать сообщения, отмечать сообщения кнопкой «Мне нравится</a:t>
              </a:r>
              <a:r>
                <a:rPr lang="ru-RU" dirty="0" smtClean="0"/>
                <a:t>».</a:t>
              </a:r>
              <a:endParaRPr lang="ru-RU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95536" y="4293096"/>
            <a:ext cx="3888432" cy="1368152"/>
            <a:chOff x="3419872" y="4221088"/>
            <a:chExt cx="3888432" cy="2016224"/>
          </a:xfrm>
        </p:grpSpPr>
        <p:sp>
          <p:nvSpPr>
            <p:cNvPr id="17" name="Скругленная прямоугольная выноска 16"/>
            <p:cNvSpPr/>
            <p:nvPr/>
          </p:nvSpPr>
          <p:spPr>
            <a:xfrm>
              <a:off x="3419872" y="4221088"/>
              <a:ext cx="3888432" cy="2016224"/>
            </a:xfrm>
            <a:prstGeom prst="wedgeRoundRectCallout">
              <a:avLst>
                <a:gd name="adj1" fmla="val 33441"/>
                <a:gd name="adj2" fmla="val 75088"/>
                <a:gd name="adj3" fmla="val 16667"/>
              </a:avLst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635896" y="4437112"/>
              <a:ext cx="36004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/>
                <a:t>Отметка «Мне нравится» показывает мнение сотрудников, влияет на рейтинг </a:t>
              </a:r>
              <a:r>
                <a:rPr lang="ru-RU" dirty="0" smtClean="0"/>
                <a:t>записи. 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20853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2010" y="111751"/>
            <a:ext cx="675852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/>
                <a:cs typeface="Calibri"/>
              </a:rPr>
              <a:t>Оформление счета</a:t>
            </a:r>
            <a:endParaRPr lang="en-US" sz="3200" dirty="0" smtClean="0">
              <a:latin typeface="Calibri"/>
              <a:cs typeface="Calibri"/>
            </a:endParaRPr>
          </a:p>
          <a:p>
            <a:pPr algn="l"/>
            <a:r>
              <a:rPr lang="ru-RU" sz="1800" b="0" dirty="0" smtClean="0">
                <a:latin typeface="Calibri"/>
                <a:cs typeface="Calibri"/>
              </a:rPr>
              <a:t>В новой версии</a:t>
            </a:r>
            <a:endParaRPr lang="en-US" sz="1600" b="0" dirty="0">
              <a:latin typeface="Calibri"/>
              <a:cs typeface="Calibri"/>
            </a:endParaRPr>
          </a:p>
        </p:txBody>
      </p:sp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1119853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5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1"/>
          <p:cNvPicPr>
            <a:picLocks noChangeAspect="1"/>
          </p:cNvPicPr>
          <p:nvPr/>
        </p:nvPicPr>
        <p:blipFill rotWithShape="1">
          <a:blip r:embed="rId5"/>
          <a:srcRect b="29107"/>
          <a:stretch/>
        </p:blipFill>
        <p:spPr>
          <a:xfrm>
            <a:off x="910872" y="1414713"/>
            <a:ext cx="2184575" cy="5141406"/>
          </a:xfrm>
          <a:prstGeom prst="rect">
            <a:avLst/>
          </a:prstGeom>
        </p:spPr>
      </p:pic>
      <p:pic>
        <p:nvPicPr>
          <p:cNvPr id="9" name="Рисунок 3"/>
          <p:cNvPicPr>
            <a:picLocks noChangeAspect="1"/>
          </p:cNvPicPr>
          <p:nvPr/>
        </p:nvPicPr>
        <p:blipFill rotWithShape="1">
          <a:blip r:embed="rId6"/>
          <a:srcRect b="9096"/>
          <a:stretch/>
        </p:blipFill>
        <p:spPr>
          <a:xfrm>
            <a:off x="3300971" y="1414712"/>
            <a:ext cx="2151969" cy="5104061"/>
          </a:xfrm>
          <a:prstGeom prst="rect">
            <a:avLst/>
          </a:prstGeom>
        </p:spPr>
      </p:pic>
      <p:pic>
        <p:nvPicPr>
          <p:cNvPr id="10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0742" y="1414714"/>
            <a:ext cx="2151307" cy="4635290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1358900" y="1676400"/>
            <a:ext cx="1244600" cy="635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15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95400"/>
            <a:ext cx="2437203" cy="4084125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2010" y="111751"/>
            <a:ext cx="675852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Мобильная </a:t>
            </a:r>
            <a:r>
              <a:rPr lang="en-US" sz="3200" b="1" dirty="0" smtClean="0">
                <a:latin typeface="Calibri"/>
                <a:cs typeface="Calibri"/>
              </a:rPr>
              <a:t>CRM</a:t>
            </a:r>
            <a:endParaRPr lang="ru-RU" sz="3200" b="1" dirty="0" smtClean="0">
              <a:latin typeface="Calibri"/>
              <a:cs typeface="Calibri"/>
            </a:endParaRPr>
          </a:p>
        </p:txBody>
      </p:sp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1119853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5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8"/>
          <p:cNvGrpSpPr/>
          <p:nvPr/>
        </p:nvGrpSpPr>
        <p:grpSpPr>
          <a:xfrm>
            <a:off x="2057400" y="2514600"/>
            <a:ext cx="1981200" cy="3657600"/>
            <a:chOff x="1726515" y="1470996"/>
            <a:chExt cx="1445266" cy="2821411"/>
          </a:xfrm>
        </p:grpSpPr>
        <p:pic>
          <p:nvPicPr>
            <p:cNvPr id="10" name="Изображение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26515" y="1470996"/>
              <a:ext cx="1445266" cy="2821411"/>
            </a:xfrm>
            <a:prstGeom prst="rect">
              <a:avLst/>
            </a:prstGeom>
          </p:spPr>
        </p:pic>
        <p:pic>
          <p:nvPicPr>
            <p:cNvPr id="11" name="Рисунок 1"/>
            <p:cNvPicPr>
              <a:picLocks noChangeAspect="1"/>
            </p:cNvPicPr>
            <p:nvPr/>
          </p:nvPicPr>
          <p:blipFill rotWithShape="1">
            <a:blip r:embed="rId7"/>
            <a:srcRect t="2697" b="37603"/>
            <a:stretch/>
          </p:blipFill>
          <p:spPr>
            <a:xfrm>
              <a:off x="1846339" y="2045766"/>
              <a:ext cx="1219069" cy="1789057"/>
            </a:xfrm>
            <a:prstGeom prst="rect">
              <a:avLst/>
            </a:prstGeom>
          </p:spPr>
        </p:pic>
      </p:grpSp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9172" y="3850977"/>
            <a:ext cx="2616457" cy="776195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 rotWithShape="1">
          <a:blip r:embed="rId9"/>
          <a:srcRect b="51416"/>
          <a:stretch/>
        </p:blipFill>
        <p:spPr>
          <a:xfrm>
            <a:off x="4572000" y="4800600"/>
            <a:ext cx="2606005" cy="91439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495800" y="1447800"/>
            <a:ext cx="4495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 dirty="0">
                <a:latin typeface="Calibri"/>
                <a:cs typeface="Calibri"/>
              </a:rPr>
              <a:t>Установите мобильное приложение «Битрикс24» на свой смартфон или планшет и всегда оставайтесь на связи</a:t>
            </a:r>
            <a:r>
              <a:rPr lang="ru-RU" sz="1800" b="0" dirty="0" smtClean="0">
                <a:latin typeface="Calibri"/>
                <a:cs typeface="Calibri"/>
              </a:rPr>
              <a:t>!</a:t>
            </a:r>
            <a:endParaRPr lang="en-US" sz="1800" b="0" dirty="0" smtClean="0">
              <a:latin typeface="Calibri"/>
              <a:cs typeface="Calibri"/>
            </a:endParaRPr>
          </a:p>
          <a:p>
            <a:endParaRPr lang="en-US" sz="1800" b="0" dirty="0">
              <a:latin typeface="Calibri"/>
              <a:cs typeface="Calibri"/>
            </a:endParaRPr>
          </a:p>
          <a:p>
            <a:r>
              <a:rPr lang="ru-RU" sz="1800" b="0" dirty="0" smtClean="0">
                <a:latin typeface="Calibri"/>
                <a:cs typeface="Calibri"/>
              </a:rPr>
              <a:t>Работайте </a:t>
            </a:r>
            <a:r>
              <a:rPr lang="ru-RU" sz="1800" b="0" dirty="0">
                <a:latin typeface="Calibri"/>
                <a:cs typeface="Calibri"/>
              </a:rPr>
              <a:t>с </a:t>
            </a:r>
            <a:r>
              <a:rPr lang="en-US" sz="1800" b="0" dirty="0" smtClean="0">
                <a:latin typeface="Calibri"/>
                <a:cs typeface="Calibri"/>
              </a:rPr>
              <a:t>CRM</a:t>
            </a:r>
            <a:r>
              <a:rPr lang="ru-RU" sz="1800" b="0" dirty="0" smtClean="0">
                <a:latin typeface="Calibri"/>
                <a:cs typeface="Calibri"/>
              </a:rPr>
              <a:t> </a:t>
            </a:r>
            <a:r>
              <a:rPr lang="ru-RU" sz="1800" b="0" dirty="0">
                <a:latin typeface="Calibri"/>
                <a:cs typeface="Calibri"/>
              </a:rPr>
              <a:t>откуда угодно - из аэропорта, кафе, из любой точки, где есть Интернет. </a:t>
            </a:r>
          </a:p>
        </p:txBody>
      </p:sp>
    </p:spTree>
    <p:extLst>
      <p:ext uri="{BB962C8B-B14F-4D97-AF65-F5344CB8AC3E}">
        <p14:creationId xmlns:p14="http://schemas.microsoft.com/office/powerpoint/2010/main" val="324341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 и интернет-магазин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46538"/>
            <a:ext cx="2565883" cy="2726678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5796136" y="4023129"/>
            <a:ext cx="1071488" cy="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2798992"/>
            <a:ext cx="2665476" cy="2455164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7157884" y="3159032"/>
            <a:ext cx="1878612" cy="1632181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085870" y="3648373"/>
            <a:ext cx="1922404" cy="707886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CRM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9895" y="1311093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dirty="0">
                <a:latin typeface="Calibri" pitchFamily="34" charset="0"/>
                <a:cs typeface="Calibri" pitchFamily="34" charset="0"/>
              </a:rPr>
              <a:t>Вы можете быстро интегрировать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интернет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-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магазины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на платформе «1С-Битрикс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» с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.</a:t>
            </a:r>
            <a:endParaRPr lang="ru-RU" sz="2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6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Возможности 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CRM 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в интернет-магазине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3457" y="1412776"/>
            <a:ext cx="5184576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загрузка данных о заказах в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CRM </a:t>
            </a:r>
            <a:endParaRPr lang="ru-RU" sz="2000" b="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регулярный двунаправленный обмен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данными между интернет-магазином и 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обработка заказов прямо в CRM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объединение в CRM заказов из разных интернет-магазинов </a:t>
            </a:r>
            <a:endParaRPr lang="ru-RU" sz="2000" b="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бизнес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-процесс для автоматического распределения «</a:t>
            </a:r>
            <a:r>
              <a:rPr lang="ru-RU" sz="2000" b="0" dirty="0" err="1">
                <a:latin typeface="Calibri" pitchFamily="34" charset="0"/>
                <a:cs typeface="Calibri" pitchFamily="34" charset="0"/>
              </a:rPr>
              <a:t>лидов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» между менеджерами (например, в зависимости от суммы контракта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)</a:t>
            </a: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«воронка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» для оценки эффективности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продаж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и 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многое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другое </a:t>
            </a:r>
          </a:p>
        </p:txBody>
      </p:sp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636912"/>
            <a:ext cx="1905000" cy="2024380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1644312" y="3577225"/>
            <a:ext cx="696469" cy="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52400" y="2895600"/>
            <a:ext cx="1346256" cy="1318253"/>
          </a:xfrm>
          <a:prstGeom prst="roundRect">
            <a:avLst>
              <a:gd name="adj" fmla="val 11203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22120" y="3174524"/>
            <a:ext cx="1418348" cy="707886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CRM</a:t>
            </a:r>
            <a:endParaRPr lang="ru-RU" sz="44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013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4982046_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971800"/>
            <a:ext cx="6037384" cy="3412435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565498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Развитие продаж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9895" y="1560255"/>
            <a:ext cx="80648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Отчеты по отказам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Аналитика брошенных корзин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Сбор отзывов, предложений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ru-RU" sz="2400" b="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ru-RU" sz="2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12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4800" y="14017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900" b="1" dirty="0" smtClean="0">
                <a:latin typeface="Calibri" pitchFamily="34" charset="0"/>
                <a:cs typeface="Calibri" pitchFamily="34" charset="0"/>
              </a:rPr>
              <a:t>Подключение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900" b="1" dirty="0" smtClean="0">
                <a:latin typeface="Calibri" pitchFamily="34" charset="0"/>
                <a:cs typeface="Calibri" pitchFamily="34" charset="0"/>
              </a:rPr>
              <a:t>за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 2 </a:t>
            </a:r>
            <a:r>
              <a:rPr lang="ru-RU" sz="2900" b="1" dirty="0" smtClean="0">
                <a:latin typeface="Calibri" pitchFamily="34" charset="0"/>
                <a:cs typeface="Calibri" pitchFamily="34" charset="0"/>
              </a:rPr>
              <a:t>минуты</a:t>
            </a:r>
            <a:endParaRPr lang="en-US" sz="29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905000"/>
            <a:ext cx="2151192" cy="2286000"/>
          </a:xfrm>
          <a:prstGeom prst="rect">
            <a:avLst/>
          </a:prstGeom>
        </p:spPr>
      </p:pic>
      <p:pic>
        <p:nvPicPr>
          <p:cNvPr id="2" name="Изображение 1" descr="box-k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438400"/>
            <a:ext cx="2175431" cy="231010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09600" y="4419600"/>
            <a:ext cx="275697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u="sng" dirty="0" smtClean="0">
                <a:latin typeface="Calibri" pitchFamily="34" charset="0"/>
                <a:cs typeface="Calibri" pitchFamily="34" charset="0"/>
              </a:rPr>
              <a:t>www.bitrix24.ru</a:t>
            </a:r>
            <a:endParaRPr lang="ru-RU" sz="1800" b="0" u="sng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 бесплатно</a:t>
            </a:r>
          </a:p>
          <a:p>
            <a:pPr marL="285750" indent="-285750">
              <a:buFont typeface="Arial"/>
              <a:buChar char="•"/>
            </a:pP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на 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12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сотрудников</a:t>
            </a:r>
          </a:p>
          <a:p>
            <a:pPr marL="285750" indent="-285750">
              <a:buFont typeface="Arial"/>
              <a:buChar char="•"/>
            </a:pP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на 1 интернет-магазин </a:t>
            </a:r>
          </a:p>
          <a:p>
            <a:pPr algn="ctr"/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 </a:t>
            </a:r>
            <a:endParaRPr lang="ru-RU" sz="18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4" name="Изображение 2053" descr="bitrix24-cloud-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14600"/>
            <a:ext cx="3175000" cy="1857375"/>
          </a:xfrm>
          <a:prstGeom prst="rect">
            <a:avLst/>
          </a:prstGeom>
        </p:spPr>
      </p:pic>
      <p:cxnSp>
        <p:nvCxnSpPr>
          <p:cNvPr id="2056" name="Прямая со стрелкой 2055"/>
          <p:cNvCxnSpPr/>
          <p:nvPr/>
        </p:nvCxnSpPr>
        <p:spPr>
          <a:xfrm flipV="1">
            <a:off x="3029272" y="2845973"/>
            <a:ext cx="864096" cy="48005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5959624" y="2871962"/>
            <a:ext cx="885096" cy="50101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41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32160" y="2487580"/>
            <a:ext cx="1346256" cy="1318253"/>
          </a:xfrm>
          <a:prstGeom prst="roundRect">
            <a:avLst>
              <a:gd name="adj" fmla="val 11203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900" b="1" dirty="0" smtClean="0">
                <a:latin typeface="Calibri" pitchFamily="34" charset="0"/>
                <a:cs typeface="Calibri" pitchFamily="34" charset="0"/>
              </a:rPr>
              <a:t>Интернет-магазин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«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1C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»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1328" y="4862980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0" dirty="0" smtClean="0">
                <a:latin typeface="Calibri" pitchFamily="34" charset="0"/>
                <a:cs typeface="Calibri" pitchFamily="34" charset="0"/>
              </a:rPr>
              <a:t>Комплексное решение для построения эффективных интернет-продаж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01880" y="2766504"/>
            <a:ext cx="1418348" cy="707886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CRM</a:t>
            </a:r>
            <a:endParaRPr lang="ru-RU" sz="44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840" y="2377440"/>
            <a:ext cx="1508760" cy="1508760"/>
          </a:xfrm>
          <a:prstGeom prst="rect">
            <a:avLst/>
          </a:prstGeom>
        </p:spPr>
      </p:pic>
      <p:pic>
        <p:nvPicPr>
          <p:cNvPr id="10" name="Изображение 9" descr="box-bu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776" y="1814068"/>
            <a:ext cx="2595294" cy="2757932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>
            <a:off x="5374536" y="3140968"/>
            <a:ext cx="864096" cy="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583492" y="3140968"/>
            <a:ext cx="864096" cy="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24" y="5064870"/>
            <a:ext cx="304800" cy="3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046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41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10"/>
            <a:ext cx="5654982" cy="105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>
                <a:latin typeface="Calibri"/>
                <a:cs typeface="Calibri"/>
              </a:rPr>
              <a:t>Десктопное приложение</a:t>
            </a:r>
            <a:endParaRPr lang="en-US" sz="3000" b="1" dirty="0" smtClean="0">
              <a:latin typeface="Calibri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71777" y="1590006"/>
            <a:ext cx="4136727" cy="3359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корпоративный бизнес-</a:t>
            </a:r>
            <a:r>
              <a:rPr lang="ru-RU" sz="2000" b="0" dirty="0" err="1" smtClean="0">
                <a:latin typeface="Calibri"/>
                <a:cs typeface="Calibri"/>
              </a:rPr>
              <a:t>мессенджер</a:t>
            </a:r>
            <a:endParaRPr lang="ru-RU" sz="2000" b="0" dirty="0" smtClean="0">
              <a:latin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мгновенные уведомления </a:t>
            </a:r>
            <a:r>
              <a:rPr lang="ru-RU" sz="2000" b="0" dirty="0">
                <a:latin typeface="Calibri"/>
                <a:cs typeface="Calibri"/>
              </a:rPr>
              <a:t>о новых сообщениях, комментариях и лайках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список сотрудников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индикатор, кто в </a:t>
            </a:r>
            <a:r>
              <a:rPr lang="ru-RU" sz="2000" b="0" dirty="0" err="1" smtClean="0">
                <a:latin typeface="Calibri"/>
                <a:cs typeface="Calibri"/>
              </a:rPr>
              <a:t>онлайне</a:t>
            </a:r>
            <a:endParaRPr lang="ru-RU" sz="2000" b="0" dirty="0" smtClean="0">
              <a:latin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запоминает логин пароль</a:t>
            </a:r>
          </a:p>
          <a:p>
            <a:pPr marL="285750" lvl="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сохраняет историю переписки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4797152"/>
            <a:ext cx="4819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latin typeface="Calibri"/>
                <a:cs typeface="Calibri"/>
              </a:rPr>
              <a:t>Скачать:</a:t>
            </a:r>
          </a:p>
          <a:p>
            <a:r>
              <a:rPr lang="en-US" u="sng" dirty="0">
                <a:cs typeface="Calibri"/>
                <a:hlinkClick r:id="rId4"/>
              </a:rPr>
              <a:t>http://dl.bitrix24.com/b24/bitrix24_desktop.dmg</a:t>
            </a:r>
            <a:endParaRPr lang="ru-RU" b="0" u="sng" dirty="0">
              <a:latin typeface="Calibri"/>
              <a:cs typeface="Calibri"/>
            </a:endParaRPr>
          </a:p>
        </p:txBody>
      </p:sp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Изображение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64" y="1605725"/>
            <a:ext cx="4894898" cy="2541746"/>
          </a:xfrm>
          <a:prstGeom prst="rect">
            <a:avLst/>
          </a:prstGeom>
        </p:spPr>
      </p:pic>
      <p:pic>
        <p:nvPicPr>
          <p:cNvPr id="16" name="Изображение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463" y="4870892"/>
            <a:ext cx="644699" cy="58406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174956" y="5661248"/>
            <a:ext cx="47249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latin typeface="Calibri"/>
                <a:cs typeface="Calibri"/>
              </a:rPr>
              <a:t>Скачать:</a:t>
            </a:r>
            <a:r>
              <a:rPr lang="en-US" dirty="0">
                <a:cs typeface="Calibri"/>
              </a:rPr>
              <a:t> </a:t>
            </a:r>
            <a:endParaRPr lang="ru-RU" dirty="0" smtClean="0">
              <a:cs typeface="Calibri"/>
            </a:endParaRPr>
          </a:p>
          <a:p>
            <a:r>
              <a:rPr lang="en-US" dirty="0" smtClean="0">
                <a:cs typeface="Calibri"/>
                <a:hlinkClick r:id="rId9"/>
              </a:rPr>
              <a:t>http</a:t>
            </a:r>
            <a:r>
              <a:rPr lang="en-US" dirty="0">
                <a:cs typeface="Calibri"/>
                <a:hlinkClick r:id="rId9"/>
              </a:rPr>
              <a:t>://dl.bitrix24.com/b24/bitrix24_desktop.exe</a:t>
            </a:r>
            <a:endParaRPr lang="ru-RU" b="0" dirty="0" smtClean="0">
              <a:latin typeface="Calibri"/>
              <a:cs typeface="Calibri"/>
            </a:endParaRPr>
          </a:p>
        </p:txBody>
      </p:sp>
      <p:pic>
        <p:nvPicPr>
          <p:cNvPr id="17" name="Изображение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909" y="5713404"/>
            <a:ext cx="609600" cy="5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5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Изображение 3" descr="promoImg_secure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030" y="1140308"/>
            <a:ext cx="2446653" cy="2016224"/>
          </a:xfrm>
          <a:prstGeom prst="rect">
            <a:avLst/>
          </a:prstGeom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Ваши данные – в безопасности</a:t>
            </a:r>
            <a:endParaRPr lang="ru-RU" sz="3000" b="1" dirty="0" smtClean="0">
              <a:latin typeface="Verdana" pitchFamily="34" charset="0"/>
            </a:endParaRP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0654" y="1124744"/>
            <a:ext cx="7357730" cy="4893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Шифрование данных (SSL)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Сетевые экраны / фильтры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Проактивная защита WAF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Физическое разделение данных разных клиентов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Повышенная защита дата-центров (SAS 70 </a:t>
            </a:r>
            <a:r>
              <a:rPr lang="ru-RU" sz="2800" dirty="0" err="1"/>
              <a:t>Type</a:t>
            </a:r>
            <a:r>
              <a:rPr lang="ru-RU" sz="2800" dirty="0"/>
              <a:t> II)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Разграничение прав доступа пользователей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Два независимых дата-центра в </a:t>
            </a:r>
            <a:r>
              <a:rPr lang="ru-RU" sz="2800" dirty="0" err="1"/>
              <a:t>Amazon</a:t>
            </a:r>
            <a:endParaRPr lang="ru-RU" sz="2800" dirty="0"/>
          </a:p>
        </p:txBody>
      </p:sp>
      <p:pic>
        <p:nvPicPr>
          <p:cNvPr id="2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4088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16632"/>
            <a:ext cx="5904656" cy="872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Создайте свой «Битрикс24» за несколько минут</a:t>
            </a:r>
            <a:r>
              <a:rPr lang="ru-RU" sz="3000" b="1" dirty="0" smtClean="0"/>
              <a:t>!</a:t>
            </a:r>
            <a:endParaRPr lang="en-US" sz="3000" b="1" dirty="0">
              <a:latin typeface="Verdana" pitchFamily="34" charset="0"/>
            </a:endParaRP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4981" y="1494664"/>
            <a:ext cx="453205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/>
              <a:t>Это быстро</a:t>
            </a:r>
            <a:r>
              <a:rPr lang="en-US" sz="2400" b="1" dirty="0" smtClean="0"/>
              <a:t>!</a:t>
            </a:r>
            <a:r>
              <a:rPr lang="ru-RU" sz="2400" dirty="0" smtClean="0"/>
              <a:t> 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dirty="0" smtClean="0"/>
              <a:t>Не нужно устанавливать ПО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dirty="0"/>
              <a:t>Н</a:t>
            </a:r>
            <a:r>
              <a:rPr lang="ru-RU" sz="2400" dirty="0" smtClean="0"/>
              <a:t>е нужно внедрять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dirty="0" smtClean="0"/>
              <a:t>Не нужно учиться  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dirty="0" smtClean="0"/>
              <a:t>Можно начать </a:t>
            </a:r>
            <a:r>
              <a:rPr lang="ru-RU" sz="2400" dirty="0"/>
              <a:t>с </a:t>
            </a:r>
            <a:r>
              <a:rPr lang="ru-RU" sz="2400" dirty="0" smtClean="0"/>
              <a:t>бесплатного тарифа</a:t>
            </a:r>
            <a:endParaRPr lang="ru-RU" sz="2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/>
              <a:t>Достаточно любого браузера.</a:t>
            </a:r>
          </a:p>
        </p:txBody>
      </p:sp>
      <p:pic>
        <p:nvPicPr>
          <p:cNvPr id="8" name="Изображение 2" descr="reg2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5" r="26819"/>
          <a:stretch/>
        </p:blipFill>
        <p:spPr>
          <a:xfrm>
            <a:off x="5364088" y="1484784"/>
            <a:ext cx="3363908" cy="4050559"/>
          </a:xfrm>
          <a:prstGeom prst="rect">
            <a:avLst/>
          </a:prstGeom>
        </p:spPr>
      </p:pic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90200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7608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900" b="1" dirty="0">
                <a:cs typeface="Calibri"/>
              </a:rPr>
              <a:t>Опросы</a:t>
            </a:r>
            <a:endParaRPr lang="en-US" sz="2900" b="1" dirty="0">
              <a:cs typeface="Calibri"/>
            </a:endParaRP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1268760"/>
            <a:ext cx="3744415" cy="3606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cs typeface="Calibri"/>
              </a:rPr>
              <a:t>Позволяет </a:t>
            </a:r>
            <a:r>
              <a:rPr lang="ru-RU" sz="2000" dirty="0">
                <a:cs typeface="Calibri"/>
              </a:rPr>
              <a:t>провести опрос или голосование: для всей компании, в одной или нескольких рабочих группах, в определенной группе сотрудников 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cs typeface="Calibri"/>
              </a:rPr>
              <a:t>Опрос можно провести прямо из живой ленты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cs typeface="Calibri"/>
              </a:rPr>
              <a:t>Можно включать несколько вопросов и много вариантов ответов на каждый вопрос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895" y="1340768"/>
            <a:ext cx="5041081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607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08256" y="1162959"/>
            <a:ext cx="7524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 «Битрикс24» всегда можно перейти на коробочный продукт «1С-Битрикс: Корпоративный портал».</a:t>
            </a:r>
            <a:r>
              <a:rPr lang="en-US" sz="2400" dirty="0" smtClean="0"/>
              <a:t> </a:t>
            </a:r>
            <a:endParaRPr lang="ru-RU" sz="2400" dirty="0" smtClean="0"/>
          </a:p>
        </p:txBody>
      </p:sp>
      <p:pic>
        <p:nvPicPr>
          <p:cNvPr id="8" name="Изображение 19" descr="box-k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276872"/>
            <a:ext cx="2520280" cy="2676964"/>
          </a:xfrm>
          <a:prstGeom prst="rect">
            <a:avLst/>
          </a:prstGeom>
        </p:spPr>
      </p:pic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28" y="1279355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25720" y="208062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Переход на «коробку</a:t>
            </a:r>
            <a:r>
              <a:rPr lang="ru-RU" sz="3200" b="1" dirty="0" smtClean="0"/>
              <a:t>»</a:t>
            </a:r>
            <a:endParaRPr lang="en-US" sz="3200" b="1" dirty="0">
              <a:latin typeface="Verdana" pitchFamily="34" charset="0"/>
            </a:endParaRPr>
          </a:p>
        </p:txBody>
      </p:sp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08256" y="5157192"/>
            <a:ext cx="7443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Коробочная версия обладает более широким функционалом, и может быть доработана для решения ваших уникальных задач.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3923929" y="3413077"/>
            <a:ext cx="1008112" cy="360040"/>
          </a:xfrm>
          <a:prstGeom prst="rightArrow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Изображение 15" descr="b24-logo-cloud-preview.png"/>
          <p:cNvPicPr>
            <a:picLocks noChangeAspect="1"/>
          </p:cNvPicPr>
          <p:nvPr/>
        </p:nvPicPr>
        <p:blipFill rotWithShape="1">
          <a:blip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662" b="76620" l="15924" r="83864">
                        <a14:foregroundMark x1="54989" y1="60000" x2="54989" y2="60000"/>
                        <a14:foregroundMark x1="52017" y1="59437" x2="52017" y2="59437"/>
                        <a14:foregroundMark x1="50531" y1="58310" x2="50531" y2="58310"/>
                        <a14:foregroundMark x1="47983" y1="57746" x2="47983" y2="57746"/>
                        <a14:foregroundMark x1="45648" y1="58873" x2="45648" y2="58873"/>
                        <a14:foregroundMark x1="43312" y1="56620" x2="43312" y2="56620"/>
                        <a14:foregroundMark x1="41401" y1="59718" x2="41401" y2="59718"/>
                        <a14:foregroundMark x1="38217" y1="59718" x2="38217" y2="59718"/>
                        <a14:foregroundMark x1="35032" y1="59718" x2="35032" y2="59718"/>
                        <a14:foregroundMark x1="32484" y1="58592" x2="32484" y2="58592"/>
                        <a14:foregroundMark x1="28025" y1="57183" x2="28025" y2="57183"/>
                        <a14:foregroundMark x1="30149" y1="58310" x2="30149" y2="58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11" t="17433" r="14175" b="20064"/>
          <a:stretch/>
        </p:blipFill>
        <p:spPr>
          <a:xfrm>
            <a:off x="916767" y="2564904"/>
            <a:ext cx="2791137" cy="18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964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Снимок экрана 2012-05-14 в 15.24.4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5" b="13409"/>
          <a:stretch/>
        </p:blipFill>
        <p:spPr>
          <a:xfrm>
            <a:off x="0" y="0"/>
            <a:ext cx="9156829" cy="41305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" y="414908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chemeClr val="tx2">
                    <a:lumMod val="75000"/>
                  </a:schemeClr>
                </a:solidFill>
              </a:rPr>
              <a:t>Начните прямо сейчас:    </a:t>
            </a:r>
            <a:r>
              <a:rPr lang="en-US" sz="4800" u="sng" dirty="0" smtClean="0">
                <a:solidFill>
                  <a:schemeClr val="tx2">
                    <a:lumMod val="75000"/>
                  </a:schemeClr>
                </a:solidFill>
              </a:rPr>
              <a:t>www.bitrix24</a:t>
            </a:r>
            <a:r>
              <a:rPr lang="en-US" sz="4800" u="sng" dirty="0">
                <a:solidFill>
                  <a:schemeClr val="tx2">
                    <a:lumMod val="75000"/>
                  </a:schemeClr>
                </a:solidFill>
              </a:rPr>
              <a:t>.ru</a:t>
            </a:r>
            <a:endParaRPr lang="ru-RU" sz="4800" u="sng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Изображение 5" descr="Снимок экрана 2012-05-14 в 16.36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733256"/>
            <a:ext cx="97855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761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/>
          <a:srcRect t="90763"/>
          <a:stretch/>
        </p:blipFill>
        <p:spPr>
          <a:xfrm>
            <a:off x="0" y="5613524"/>
            <a:ext cx="9144000" cy="1257051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t="3301" b="58377"/>
          <a:stretch/>
        </p:blipFill>
        <p:spPr>
          <a:xfrm>
            <a:off x="1" y="0"/>
            <a:ext cx="9144000" cy="5208642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89535" y="4910775"/>
            <a:ext cx="8991600" cy="1371600"/>
          </a:xfrm>
          <a:prstGeom prst="roundRect">
            <a:avLst>
              <a:gd name="adj" fmla="val 4524"/>
            </a:avLst>
          </a:prstGeom>
          <a:solidFill>
            <a:srgbClr val="F2F2F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27254" y="5126800"/>
            <a:ext cx="8915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0" dirty="0" smtClean="0">
                <a:latin typeface="Calibri"/>
                <a:cs typeface="Calibri"/>
              </a:rPr>
              <a:t>Про работу… с удовольствием! </a:t>
            </a:r>
          </a:p>
          <a:p>
            <a:pPr algn="ctr"/>
            <a:r>
              <a:rPr lang="en-US" sz="28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www.socialintranet.ru</a:t>
            </a:r>
            <a:r>
              <a:rPr lang="ru-RU" sz="2400" dirty="0" smtClean="0">
                <a:latin typeface="Calibri"/>
                <a:cs typeface="Calibri"/>
              </a:rPr>
              <a:t> </a:t>
            </a:r>
            <a:endParaRPr lang="ru-RU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183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76" y="11875"/>
            <a:ext cx="4555587" cy="68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94246" y="1700808"/>
            <a:ext cx="58339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000" b="0" dirty="0" smtClean="0">
                <a:latin typeface="Calibri" pitchFamily="34" charset="0"/>
                <a:cs typeface="Calibri" pitchFamily="34" charset="0"/>
              </a:rPr>
              <a:t>Вопросы?</a:t>
            </a:r>
            <a:endParaRPr lang="en-US" sz="4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4977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cs typeface="Calibri"/>
              </a:rPr>
              <a:t>Благодарности (</a:t>
            </a:r>
            <a:r>
              <a:rPr lang="ru-RU" sz="2800" b="1" dirty="0" err="1">
                <a:cs typeface="Calibri"/>
              </a:rPr>
              <a:t>бейджи</a:t>
            </a:r>
            <a:r>
              <a:rPr lang="ru-RU" sz="2800" b="1" dirty="0">
                <a:cs typeface="Calibri"/>
              </a:rPr>
              <a:t>)</a:t>
            </a:r>
            <a:endParaRPr lang="en-US" sz="2800" b="1" dirty="0">
              <a:cs typeface="Calibri"/>
            </a:endParaRP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1250886"/>
            <a:ext cx="409836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dirty="0" smtClean="0">
                <a:cs typeface="Calibri"/>
              </a:rPr>
              <a:t>Позволяют </a:t>
            </a:r>
            <a:r>
              <a:rPr lang="ru-RU" sz="2000" dirty="0">
                <a:cs typeface="Calibri"/>
              </a:rPr>
              <a:t>выделить человека, показать пример желательного сценария работы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dirty="0">
                <a:cs typeface="Calibri"/>
              </a:rPr>
              <a:t>Нематериальное поощрение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dirty="0">
                <a:cs typeface="Calibri"/>
              </a:rPr>
              <a:t>Благодарность значительно усиливается за счет социальных коммуникаций в виде </a:t>
            </a:r>
            <a:r>
              <a:rPr lang="ru-RU" sz="2000" dirty="0" err="1">
                <a:cs typeface="Calibri"/>
              </a:rPr>
              <a:t>лайков</a:t>
            </a:r>
            <a:r>
              <a:rPr lang="ru-RU" sz="2000" dirty="0">
                <a:cs typeface="Calibri"/>
              </a:rPr>
              <a:t> и комментариев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dirty="0">
                <a:cs typeface="Calibri"/>
              </a:rPr>
              <a:t>Отражается в карточке пользователя как история благодарностей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dirty="0">
                <a:cs typeface="Calibri"/>
              </a:rPr>
              <a:t>Заменяет «доску почета»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968" y="1383503"/>
            <a:ext cx="4730095" cy="377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843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cs typeface="Calibri"/>
              </a:rPr>
              <a:t>Объявления (важные сообщения)</a:t>
            </a:r>
            <a:endParaRPr lang="en-US" sz="2800" b="1" dirty="0">
              <a:cs typeface="Calibri"/>
            </a:endParaRP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1250886"/>
            <a:ext cx="4098368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>
                <a:cs typeface="Calibri"/>
              </a:rPr>
              <a:t>Хотите, чтобы ваше сообщение </a:t>
            </a:r>
            <a:r>
              <a:rPr lang="ru-RU" sz="2000" dirty="0" smtClean="0">
                <a:cs typeface="Calibri"/>
              </a:rPr>
              <a:t>гарантированно увидели? Отправьте «объявление» из </a:t>
            </a:r>
            <a:r>
              <a:rPr lang="ru-RU" sz="2000" dirty="0">
                <a:cs typeface="Calibri"/>
              </a:rPr>
              <a:t>«Живой ленты». </a:t>
            </a:r>
          </a:p>
          <a:p>
            <a:pPr>
              <a:spcBef>
                <a:spcPts val="600"/>
              </a:spcBef>
            </a:pPr>
            <a:endParaRPr lang="ru-RU" sz="2000" dirty="0" smtClean="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ru-RU" sz="2000" dirty="0" smtClean="0">
                <a:cs typeface="Calibri"/>
              </a:rPr>
              <a:t>Все </a:t>
            </a:r>
            <a:r>
              <a:rPr lang="ru-RU" sz="2000" dirty="0">
                <a:cs typeface="Calibri"/>
              </a:rPr>
              <a:t>объявления: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dirty="0" smtClean="0">
                <a:cs typeface="Calibri"/>
              </a:rPr>
              <a:t>видны </a:t>
            </a:r>
            <a:r>
              <a:rPr lang="ru-RU" sz="2000" dirty="0">
                <a:cs typeface="Calibri"/>
              </a:rPr>
              <a:t>в правом верхнем углу портала;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dirty="0">
                <a:cs typeface="Calibri"/>
              </a:rPr>
              <a:t>выделяются желтым цветом;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dirty="0">
                <a:cs typeface="Calibri"/>
              </a:rPr>
              <a:t>не исчезают, пока их не прочитают коллеги.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9128" y="1412776"/>
            <a:ext cx="500588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409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3538</TotalTime>
  <Words>1845</Words>
  <Application>Microsoft Office PowerPoint</Application>
  <PresentationFormat>Экран (4:3)</PresentationFormat>
  <Paragraphs>325</Paragraphs>
  <Slides>73</Slides>
  <Notes>58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4" baseType="lpstr">
      <vt:lpstr>Тема Office</vt:lpstr>
      <vt:lpstr>Презентация PowerPoint</vt:lpstr>
      <vt:lpstr>объединяет:</vt:lpstr>
      <vt:lpstr>- облачный сервис для совместной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CRM: Кто ваш покупатель? Клиента надо знать в лицо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Воловенко</dc:creator>
  <cp:lastModifiedBy>Элина</cp:lastModifiedBy>
  <cp:revision>137</cp:revision>
  <dcterms:created xsi:type="dcterms:W3CDTF">2012-04-16T14:45:46Z</dcterms:created>
  <dcterms:modified xsi:type="dcterms:W3CDTF">2014-04-21T14:27:40Z</dcterms:modified>
</cp:coreProperties>
</file>