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26" r:id="rId2"/>
    <p:sldMasterId id="2147483739" r:id="rId3"/>
    <p:sldMasterId id="2147483777" r:id="rId4"/>
    <p:sldMasterId id="2147483814" r:id="rId5"/>
    <p:sldMasterId id="2147483826" r:id="rId6"/>
    <p:sldMasterId id="2147483831" r:id="rId7"/>
    <p:sldMasterId id="2147483852" r:id="rId8"/>
    <p:sldMasterId id="2147483880" r:id="rId9"/>
    <p:sldMasterId id="2147483868" r:id="rId10"/>
    <p:sldMasterId id="2147483892" r:id="rId11"/>
  </p:sldMasterIdLst>
  <p:notesMasterIdLst>
    <p:notesMasterId r:id="rId114"/>
  </p:notesMasterIdLst>
  <p:handoutMasterIdLst>
    <p:handoutMasterId r:id="rId115"/>
  </p:handoutMasterIdLst>
  <p:sldIdLst>
    <p:sldId id="403" r:id="rId12"/>
    <p:sldId id="603" r:id="rId13"/>
    <p:sldId id="517" r:id="rId14"/>
    <p:sldId id="518" r:id="rId15"/>
    <p:sldId id="519" r:id="rId16"/>
    <p:sldId id="520" r:id="rId17"/>
    <p:sldId id="521" r:id="rId18"/>
    <p:sldId id="522" r:id="rId19"/>
    <p:sldId id="523" r:id="rId20"/>
    <p:sldId id="524" r:id="rId21"/>
    <p:sldId id="525" r:id="rId22"/>
    <p:sldId id="526" r:id="rId23"/>
    <p:sldId id="527" r:id="rId24"/>
    <p:sldId id="575" r:id="rId25"/>
    <p:sldId id="574" r:id="rId26"/>
    <p:sldId id="576" r:id="rId27"/>
    <p:sldId id="577" r:id="rId28"/>
    <p:sldId id="578" r:id="rId29"/>
    <p:sldId id="579" r:id="rId30"/>
    <p:sldId id="617" r:id="rId31"/>
    <p:sldId id="531" r:id="rId32"/>
    <p:sldId id="532" r:id="rId33"/>
    <p:sldId id="533" r:id="rId34"/>
    <p:sldId id="612" r:id="rId35"/>
    <p:sldId id="494" r:id="rId36"/>
    <p:sldId id="634" r:id="rId37"/>
    <p:sldId id="624" r:id="rId38"/>
    <p:sldId id="625" r:id="rId39"/>
    <p:sldId id="626" r:id="rId40"/>
    <p:sldId id="627" r:id="rId41"/>
    <p:sldId id="628" r:id="rId42"/>
    <p:sldId id="629" r:id="rId43"/>
    <p:sldId id="630" r:id="rId44"/>
    <p:sldId id="631" r:id="rId45"/>
    <p:sldId id="632" r:id="rId46"/>
    <p:sldId id="480" r:id="rId47"/>
    <p:sldId id="482" r:id="rId48"/>
    <p:sldId id="498" r:id="rId49"/>
    <p:sldId id="580" r:id="rId50"/>
    <p:sldId id="581" r:id="rId51"/>
    <p:sldId id="582" r:id="rId52"/>
    <p:sldId id="621" r:id="rId53"/>
    <p:sldId id="620" r:id="rId54"/>
    <p:sldId id="479" r:id="rId55"/>
    <p:sldId id="445" r:id="rId56"/>
    <p:sldId id="611" r:id="rId57"/>
    <p:sldId id="430" r:id="rId58"/>
    <p:sldId id="502" r:id="rId59"/>
    <p:sldId id="485" r:id="rId60"/>
    <p:sldId id="431" r:id="rId61"/>
    <p:sldId id="463" r:id="rId62"/>
    <p:sldId id="513" r:id="rId63"/>
    <p:sldId id="432" r:id="rId64"/>
    <p:sldId id="433" r:id="rId65"/>
    <p:sldId id="434" r:id="rId66"/>
    <p:sldId id="613" r:id="rId67"/>
    <p:sldId id="538" r:id="rId68"/>
    <p:sldId id="564" r:id="rId69"/>
    <p:sldId id="568" r:id="rId70"/>
    <p:sldId id="566" r:id="rId71"/>
    <p:sldId id="567" r:id="rId72"/>
    <p:sldId id="560" r:id="rId73"/>
    <p:sldId id="596" r:id="rId74"/>
    <p:sldId id="569" r:id="rId75"/>
    <p:sldId id="605" r:id="rId76"/>
    <p:sldId id="606" r:id="rId77"/>
    <p:sldId id="607" r:id="rId78"/>
    <p:sldId id="549" r:id="rId79"/>
    <p:sldId id="571" r:id="rId80"/>
    <p:sldId id="604" r:id="rId81"/>
    <p:sldId id="331" r:id="rId82"/>
    <p:sldId id="375" r:id="rId83"/>
    <p:sldId id="376" r:id="rId84"/>
    <p:sldId id="378" r:id="rId85"/>
    <p:sldId id="380" r:id="rId86"/>
    <p:sldId id="342" r:id="rId87"/>
    <p:sldId id="464" r:id="rId88"/>
    <p:sldId id="452" r:id="rId89"/>
    <p:sldId id="453" r:id="rId90"/>
    <p:sldId id="455" r:id="rId91"/>
    <p:sldId id="456" r:id="rId92"/>
    <p:sldId id="457" r:id="rId93"/>
    <p:sldId id="461" r:id="rId94"/>
    <p:sldId id="400" r:id="rId95"/>
    <p:sldId id="368" r:id="rId96"/>
    <p:sldId id="386" r:id="rId97"/>
    <p:sldId id="388" r:id="rId98"/>
    <p:sldId id="369" r:id="rId99"/>
    <p:sldId id="601" r:id="rId100"/>
    <p:sldId id="639" r:id="rId101"/>
    <p:sldId id="588" r:id="rId102"/>
    <p:sldId id="360" r:id="rId103"/>
    <p:sldId id="384" r:id="rId104"/>
    <p:sldId id="636" r:id="rId105"/>
    <p:sldId id="637" r:id="rId106"/>
    <p:sldId id="589" r:id="rId107"/>
    <p:sldId id="490" r:id="rId108"/>
    <p:sldId id="593" r:id="rId109"/>
    <p:sldId id="590" r:id="rId110"/>
    <p:sldId id="619" r:id="rId111"/>
    <p:sldId id="640" r:id="rId112"/>
    <p:sldId id="409" r:id="rId113"/>
  </p:sldIdLst>
  <p:sldSz cx="12192000" cy="6858000"/>
  <p:notesSz cx="6858000" cy="9144000"/>
  <p:defaultTextStyle>
    <a:defPPr>
      <a:defRPr lang="ru-RU"/>
    </a:defPPr>
    <a:lvl1pPr marL="0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69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54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938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934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06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80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855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8220A7"/>
    <a:srgbClr val="DBF4FF"/>
    <a:srgbClr val="90400B"/>
    <a:srgbClr val="370509"/>
    <a:srgbClr val="5C0A08"/>
    <a:srgbClr val="9C6E8B"/>
    <a:srgbClr val="710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6270" autoAdjust="0"/>
  </p:normalViewPr>
  <p:slideViewPr>
    <p:cSldViewPr snapToGrid="0">
      <p:cViewPr varScale="1">
        <p:scale>
          <a:sx n="71" d="100"/>
          <a:sy n="71" d="100"/>
        </p:scale>
        <p:origin x="-71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viewProps" Target="viewProps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slide" Target="slides/slide91.xml"/><Relationship Id="rId110" Type="http://schemas.openxmlformats.org/officeDocument/2006/relationships/slide" Target="slides/slide99.xml"/><Relationship Id="rId11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slide" Target="slides/slide102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267A3-6C95-4A42-99C6-C90E8D6E177A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A0264-CC54-F649-9C36-E1B441108C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61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62EA1-87E9-4750-997D-ADE44F0522ED}" type="datetimeFigureOut">
              <a:rPr lang="ru-RU" smtClean="0"/>
              <a:t>16.04.2014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26347-9DB2-4361-9796-910523FE38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00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69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54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38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34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06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80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55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4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70550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90244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97337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79257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53304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10942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68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831938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5991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72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69480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73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0505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6985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38771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76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477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84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41639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85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74389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34140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81644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88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07059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102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1094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Наш</a:t>
            </a:r>
            <a:r>
              <a:rPr lang="ru-RU" baseline="0" dirty="0" smtClean="0"/>
              <a:t> график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C829D-F600-4A1C-B966-6E7816A30CC0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86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8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221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5" y="2402091"/>
            <a:ext cx="6090047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11192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41" y="2126527"/>
            <a:ext cx="6383723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02074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9922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320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613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7977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5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415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696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049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266" y="273054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7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639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1094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4404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424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89177" y="92668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88877" y="156509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87532" y="2598261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87532" y="298769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4887532" y="3371732"/>
            <a:ext cx="4116585" cy="786929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828883" y="4959259"/>
            <a:ext cx="8176880" cy="1276945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9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87532" y="220575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10" name="Изображение 9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2" y="644346"/>
            <a:ext cx="2978053" cy="9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752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89177" y="92668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88877" y="156509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87532" y="2598261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87532" y="298769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4887532" y="3371732"/>
            <a:ext cx="4116585" cy="786929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828883" y="4959259"/>
            <a:ext cx="8175232" cy="1276945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9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87532" y="220575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5" y="760140"/>
            <a:ext cx="28753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4250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5" y="2402091"/>
            <a:ext cx="6090047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66759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41" y="2126527"/>
            <a:ext cx="6383723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406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рке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5" y="631145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197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4411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80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400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613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110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546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610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206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3377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266" y="273054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320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099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635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58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89177" y="92668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88877" y="156509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87532" y="2598261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87532" y="298769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4887532" y="3371732"/>
            <a:ext cx="4116585" cy="786929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828883" y="4959259"/>
            <a:ext cx="8175232" cy="1276945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9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87532" y="220575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5" y="760140"/>
            <a:ext cx="28753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425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315" indent="0" algn="ctr">
              <a:buNone/>
              <a:defRPr/>
            </a:lvl2pPr>
            <a:lvl3pPr marL="1218660" indent="0" algn="ctr">
              <a:buNone/>
              <a:defRPr/>
            </a:lvl3pPr>
            <a:lvl4pPr marL="1827984" indent="0" algn="ctr">
              <a:buNone/>
              <a:defRPr/>
            </a:lvl4pPr>
            <a:lvl5pPr marL="2437318" indent="0" algn="ctr">
              <a:buNone/>
              <a:defRPr/>
            </a:lvl5pPr>
            <a:lvl6pPr marL="3046632" indent="0" algn="ctr">
              <a:buNone/>
              <a:defRPr/>
            </a:lvl6pPr>
            <a:lvl7pPr marL="3655947" indent="0" algn="ctr">
              <a:buNone/>
              <a:defRPr/>
            </a:lvl7pPr>
            <a:lvl8pPr marL="4265280" indent="0" algn="ctr">
              <a:buNone/>
              <a:defRPr/>
            </a:lvl8pPr>
            <a:lvl9pPr marL="487460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40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96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315" indent="0">
              <a:buNone/>
              <a:defRPr sz="2400"/>
            </a:lvl2pPr>
            <a:lvl3pPr marL="1218660" indent="0">
              <a:buNone/>
              <a:defRPr sz="2100"/>
            </a:lvl3pPr>
            <a:lvl4pPr marL="1827984" indent="0">
              <a:buNone/>
              <a:defRPr sz="1900"/>
            </a:lvl4pPr>
            <a:lvl5pPr marL="2437318" indent="0">
              <a:buNone/>
              <a:defRPr sz="1900"/>
            </a:lvl5pPr>
            <a:lvl6pPr marL="3046632" indent="0">
              <a:buNone/>
              <a:defRPr sz="1900"/>
            </a:lvl6pPr>
            <a:lvl7pPr marL="3655947" indent="0">
              <a:buNone/>
              <a:defRPr sz="1900"/>
            </a:lvl7pPr>
            <a:lvl8pPr marL="4265280" indent="0">
              <a:buNone/>
              <a:defRPr sz="1900"/>
            </a:lvl8pPr>
            <a:lvl9pPr marL="4874605" indent="0">
              <a:buNone/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57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36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15" indent="0">
              <a:buNone/>
              <a:defRPr sz="2700" b="1"/>
            </a:lvl2pPr>
            <a:lvl3pPr marL="1218660" indent="0">
              <a:buNone/>
              <a:defRPr sz="2400" b="1"/>
            </a:lvl3pPr>
            <a:lvl4pPr marL="1827984" indent="0">
              <a:buNone/>
              <a:defRPr sz="2100" b="1"/>
            </a:lvl4pPr>
            <a:lvl5pPr marL="2437318" indent="0">
              <a:buNone/>
              <a:defRPr sz="2100" b="1"/>
            </a:lvl5pPr>
            <a:lvl6pPr marL="3046632" indent="0">
              <a:buNone/>
              <a:defRPr sz="2100" b="1"/>
            </a:lvl6pPr>
            <a:lvl7pPr marL="3655947" indent="0">
              <a:buNone/>
              <a:defRPr sz="2100" b="1"/>
            </a:lvl7pPr>
            <a:lvl8pPr marL="4265280" indent="0">
              <a:buNone/>
              <a:defRPr sz="2100" b="1"/>
            </a:lvl8pPr>
            <a:lvl9pPr marL="487460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5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15" indent="0">
              <a:buNone/>
              <a:defRPr sz="2700" b="1"/>
            </a:lvl2pPr>
            <a:lvl3pPr marL="1218660" indent="0">
              <a:buNone/>
              <a:defRPr sz="2400" b="1"/>
            </a:lvl3pPr>
            <a:lvl4pPr marL="1827984" indent="0">
              <a:buNone/>
              <a:defRPr sz="2100" b="1"/>
            </a:lvl4pPr>
            <a:lvl5pPr marL="2437318" indent="0">
              <a:buNone/>
              <a:defRPr sz="2100" b="1"/>
            </a:lvl5pPr>
            <a:lvl6pPr marL="3046632" indent="0">
              <a:buNone/>
              <a:defRPr sz="2100" b="1"/>
            </a:lvl6pPr>
            <a:lvl7pPr marL="3655947" indent="0">
              <a:buNone/>
              <a:defRPr sz="2100" b="1"/>
            </a:lvl7pPr>
            <a:lvl8pPr marL="4265280" indent="0">
              <a:buNone/>
              <a:defRPr sz="2100" b="1"/>
            </a:lvl8pPr>
            <a:lvl9pPr marL="487460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60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23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73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192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23" y="273057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9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15" indent="0">
              <a:buNone/>
              <a:defRPr sz="1600"/>
            </a:lvl2pPr>
            <a:lvl3pPr marL="1218660" indent="0">
              <a:buNone/>
              <a:defRPr sz="1300"/>
            </a:lvl3pPr>
            <a:lvl4pPr marL="1827984" indent="0">
              <a:buNone/>
              <a:defRPr sz="1200"/>
            </a:lvl4pPr>
            <a:lvl5pPr marL="2437318" indent="0">
              <a:buNone/>
              <a:defRPr sz="1200"/>
            </a:lvl5pPr>
            <a:lvl6pPr marL="3046632" indent="0">
              <a:buNone/>
              <a:defRPr sz="1200"/>
            </a:lvl6pPr>
            <a:lvl7pPr marL="3655947" indent="0">
              <a:buNone/>
              <a:defRPr sz="1200"/>
            </a:lvl7pPr>
            <a:lvl8pPr marL="4265280" indent="0">
              <a:buNone/>
              <a:defRPr sz="1200"/>
            </a:lvl8pPr>
            <a:lvl9pPr marL="487460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82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15" indent="0">
              <a:buNone/>
              <a:defRPr sz="3700"/>
            </a:lvl2pPr>
            <a:lvl3pPr marL="1218660" indent="0">
              <a:buNone/>
              <a:defRPr sz="3200"/>
            </a:lvl3pPr>
            <a:lvl4pPr marL="1827984" indent="0">
              <a:buNone/>
              <a:defRPr sz="2700"/>
            </a:lvl4pPr>
            <a:lvl5pPr marL="2437318" indent="0">
              <a:buNone/>
              <a:defRPr sz="2700"/>
            </a:lvl5pPr>
            <a:lvl6pPr marL="3046632" indent="0">
              <a:buNone/>
              <a:defRPr sz="2700"/>
            </a:lvl6pPr>
            <a:lvl7pPr marL="3655947" indent="0">
              <a:buNone/>
              <a:defRPr sz="2700"/>
            </a:lvl7pPr>
            <a:lvl8pPr marL="4265280" indent="0">
              <a:buNone/>
              <a:defRPr sz="2700"/>
            </a:lvl8pPr>
            <a:lvl9pPr marL="4874605" indent="0">
              <a:buNone/>
              <a:defRPr sz="27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7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15" indent="0">
              <a:buNone/>
              <a:defRPr sz="1600"/>
            </a:lvl2pPr>
            <a:lvl3pPr marL="1218660" indent="0">
              <a:buNone/>
              <a:defRPr sz="1300"/>
            </a:lvl3pPr>
            <a:lvl4pPr marL="1827984" indent="0">
              <a:buNone/>
              <a:defRPr sz="1200"/>
            </a:lvl4pPr>
            <a:lvl5pPr marL="2437318" indent="0">
              <a:buNone/>
              <a:defRPr sz="1200"/>
            </a:lvl5pPr>
            <a:lvl6pPr marL="3046632" indent="0">
              <a:buNone/>
              <a:defRPr sz="1200"/>
            </a:lvl6pPr>
            <a:lvl7pPr marL="3655947" indent="0">
              <a:buNone/>
              <a:defRPr sz="1200"/>
            </a:lvl7pPr>
            <a:lvl8pPr marL="4265280" indent="0">
              <a:buNone/>
              <a:defRPr sz="1200"/>
            </a:lvl8pPr>
            <a:lvl9pPr marL="487460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47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68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71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57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1524000" y="3602065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None/>
              <a:defRPr sz="1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0791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Obj" type="twoObj">
  <p:cSld name="twoObj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38227" y="365124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228509" indent="-12060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26" indent="-13645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522" indent="-15233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520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651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3534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0542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754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4566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228509" indent="-12060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26" indent="-13645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522" indent="-15233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520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651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3534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0542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754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4566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4698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839800" y="365124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b" anchorCtr="0"/>
          <a:lstStyle>
            <a:lvl1pPr marL="0" indent="0" rtl="0">
              <a:buFont typeface="Calibri"/>
              <a:buNone/>
              <a:defRPr sz="2400" b="1"/>
            </a:lvl1pPr>
            <a:lvl2pPr marL="456999" indent="0" rtl="0">
              <a:buFont typeface="Calibri"/>
              <a:buNone/>
              <a:defRPr sz="2000" b="1"/>
            </a:lvl2pPr>
            <a:lvl3pPr marL="914014" indent="0" rtl="0">
              <a:buFont typeface="Calibri"/>
              <a:buNone/>
              <a:defRPr sz="1900" b="1"/>
            </a:lvl3pPr>
            <a:lvl4pPr marL="1371022" indent="0" rtl="0">
              <a:buFont typeface="Calibri"/>
              <a:buNone/>
              <a:defRPr sz="1600" b="1"/>
            </a:lvl4pPr>
            <a:lvl5pPr marL="1828029" indent="0" rtl="0">
              <a:buFont typeface="Calibri"/>
              <a:buNone/>
              <a:defRPr sz="1600" b="1"/>
            </a:lvl5pPr>
            <a:lvl6pPr marL="2285046" indent="0" rtl="0">
              <a:buFont typeface="Calibri"/>
              <a:buNone/>
              <a:defRPr sz="1600" b="1"/>
            </a:lvl6pPr>
            <a:lvl7pPr marL="2742042" indent="0" rtl="0">
              <a:buFont typeface="Calibri"/>
              <a:buNone/>
              <a:defRPr sz="1600" b="1"/>
            </a:lvl7pPr>
            <a:lvl8pPr marL="3199040" indent="0" rtl="0">
              <a:buFont typeface="Calibri"/>
              <a:buNone/>
              <a:defRPr sz="1600" b="1"/>
            </a:lvl8pPr>
            <a:lvl9pPr marL="3656039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228509" indent="-12060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26" indent="-13645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522" indent="-15233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520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651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3534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0542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754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4566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b" anchorCtr="0"/>
          <a:lstStyle>
            <a:lvl1pPr marL="0" indent="0" rtl="0">
              <a:buFont typeface="Calibri"/>
              <a:buNone/>
              <a:defRPr sz="2400" b="1"/>
            </a:lvl1pPr>
            <a:lvl2pPr marL="456999" indent="0" rtl="0">
              <a:buFont typeface="Calibri"/>
              <a:buNone/>
              <a:defRPr sz="2000" b="1"/>
            </a:lvl2pPr>
            <a:lvl3pPr marL="914014" indent="0" rtl="0">
              <a:buFont typeface="Calibri"/>
              <a:buNone/>
              <a:defRPr sz="1900" b="1"/>
            </a:lvl3pPr>
            <a:lvl4pPr marL="1371022" indent="0" rtl="0">
              <a:buFont typeface="Calibri"/>
              <a:buNone/>
              <a:defRPr sz="1600" b="1"/>
            </a:lvl4pPr>
            <a:lvl5pPr marL="1828029" indent="0" rtl="0">
              <a:buFont typeface="Calibri"/>
              <a:buNone/>
              <a:defRPr sz="1600" b="1"/>
            </a:lvl5pPr>
            <a:lvl6pPr marL="2285046" indent="0" rtl="0">
              <a:buFont typeface="Calibri"/>
              <a:buNone/>
              <a:defRPr sz="1600" b="1"/>
            </a:lvl6pPr>
            <a:lvl7pPr marL="2742042" indent="0" rtl="0">
              <a:buFont typeface="Calibri"/>
              <a:buNone/>
              <a:defRPr sz="1600" b="1"/>
            </a:lvl7pPr>
            <a:lvl8pPr marL="3199040" indent="0" rtl="0">
              <a:buFont typeface="Calibri"/>
              <a:buNone/>
              <a:defRPr sz="1600" b="1"/>
            </a:lvl8pPr>
            <a:lvl9pPr marL="3656039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228509" indent="-12060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26" indent="-13645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522" indent="-15233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520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651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3534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0542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754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4566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922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838227" y="365124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501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622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6975" indent="0">
              <a:buNone/>
              <a:defRPr sz="2000"/>
            </a:lvl2pPr>
            <a:lvl3pPr marL="913969" indent="0">
              <a:buNone/>
              <a:defRPr sz="1900"/>
            </a:lvl3pPr>
            <a:lvl4pPr marL="1370954" indent="0">
              <a:buNone/>
              <a:defRPr sz="1600"/>
            </a:lvl4pPr>
            <a:lvl5pPr marL="1827938" indent="0">
              <a:buNone/>
              <a:defRPr sz="1600"/>
            </a:lvl5pPr>
            <a:lvl6pPr marL="2284934" indent="0">
              <a:buNone/>
              <a:defRPr sz="1600"/>
            </a:lvl6pPr>
            <a:lvl7pPr marL="2741906" indent="0">
              <a:buNone/>
              <a:defRPr sz="1600"/>
            </a:lvl7pPr>
            <a:lvl8pPr marL="3198880" indent="0">
              <a:buNone/>
              <a:defRPr sz="1600"/>
            </a:lvl8pPr>
            <a:lvl9pPr marL="365585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18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38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9788" y="457229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b" anchorCtr="0"/>
          <a:lstStyle>
            <a:lvl1pPr rtl="0">
              <a:defRPr sz="32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indent="0" rtl="0">
              <a:buFont typeface="Calibri"/>
              <a:buNone/>
              <a:defRPr sz="1600"/>
            </a:lvl1pPr>
            <a:lvl2pPr marL="456999" indent="0" rtl="0">
              <a:buFont typeface="Calibri"/>
              <a:buNone/>
              <a:defRPr sz="1500"/>
            </a:lvl2pPr>
            <a:lvl3pPr marL="914014" indent="0" rtl="0">
              <a:buFont typeface="Calibri"/>
              <a:buNone/>
              <a:defRPr sz="1200"/>
            </a:lvl3pPr>
            <a:lvl4pPr marL="1371022" indent="0" rtl="0">
              <a:buFont typeface="Calibri"/>
              <a:buNone/>
              <a:defRPr sz="1100"/>
            </a:lvl4pPr>
            <a:lvl5pPr marL="1828029" indent="0" rtl="0">
              <a:buFont typeface="Calibri"/>
              <a:buNone/>
              <a:defRPr sz="1100"/>
            </a:lvl5pPr>
            <a:lvl6pPr marL="2285046" indent="0" rtl="0">
              <a:buFont typeface="Calibri"/>
              <a:buNone/>
              <a:defRPr sz="1100"/>
            </a:lvl6pPr>
            <a:lvl7pPr marL="2742042" indent="0" rtl="0">
              <a:buFont typeface="Calibri"/>
              <a:buNone/>
              <a:defRPr sz="1100"/>
            </a:lvl7pPr>
            <a:lvl8pPr marL="3199040" indent="0" rtl="0">
              <a:buFont typeface="Calibri"/>
              <a:buNone/>
              <a:defRPr sz="1100"/>
            </a:lvl8pPr>
            <a:lvl9pPr marL="3656039" indent="0" rtl="0">
              <a:buFont typeface="Calibri"/>
              <a:buNone/>
              <a:defRPr sz="11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9981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839788" y="457229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b" anchorCtr="0"/>
          <a:lstStyle>
            <a:lvl1pPr rtl="0">
              <a:defRPr sz="32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buClr>
                <a:srgbClr val="888888"/>
              </a:buClr>
              <a:buFont typeface="Calibri"/>
              <a:buNone/>
              <a:defRPr sz="3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indent="0" rtl="0">
              <a:buFont typeface="Calibri"/>
              <a:buNone/>
              <a:defRPr sz="1600"/>
            </a:lvl1pPr>
            <a:lvl2pPr marL="456999" indent="0" rtl="0">
              <a:buFont typeface="Calibri"/>
              <a:buNone/>
              <a:defRPr sz="1500"/>
            </a:lvl2pPr>
            <a:lvl3pPr marL="914014" indent="0" rtl="0">
              <a:buFont typeface="Calibri"/>
              <a:buNone/>
              <a:defRPr sz="1200"/>
            </a:lvl3pPr>
            <a:lvl4pPr marL="1371022" indent="0" rtl="0">
              <a:buFont typeface="Calibri"/>
              <a:buNone/>
              <a:defRPr sz="1100"/>
            </a:lvl4pPr>
            <a:lvl5pPr marL="1828029" indent="0" rtl="0">
              <a:buFont typeface="Calibri"/>
              <a:buNone/>
              <a:defRPr sz="1100"/>
            </a:lvl5pPr>
            <a:lvl6pPr marL="2285046" indent="0" rtl="0">
              <a:buFont typeface="Calibri"/>
              <a:buNone/>
              <a:defRPr sz="1100"/>
            </a:lvl6pPr>
            <a:lvl7pPr marL="2742042" indent="0" rtl="0">
              <a:buFont typeface="Calibri"/>
              <a:buNone/>
              <a:defRPr sz="1100"/>
            </a:lvl7pPr>
            <a:lvl8pPr marL="3199040" indent="0" rtl="0">
              <a:buFont typeface="Calibri"/>
              <a:buNone/>
              <a:defRPr sz="1100"/>
            </a:lvl8pPr>
            <a:lvl9pPr marL="3656039" indent="0" rtl="0">
              <a:buFont typeface="Calibri"/>
              <a:buNone/>
              <a:defRPr sz="1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546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38227" y="365124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 rot="5400000">
            <a:off x="3920336" y="-1256498"/>
            <a:ext cx="4351339" cy="1051559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228509" indent="-12060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26" indent="-13645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522" indent="-15233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520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651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3534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0542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754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4566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954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5400000">
            <a:off x="7133457" y="1956599"/>
            <a:ext cx="5811839" cy="262889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1799457" y="-596104"/>
            <a:ext cx="5811839" cy="773429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228509" indent="-120605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526" indent="-13645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522" indent="-15233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520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651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3534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0542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7549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4566" indent="-158683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5402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028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28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9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65"/>
            <a:ext cx="10515600" cy="28622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9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6975" indent="0">
              <a:buNone/>
              <a:defRPr sz="2000"/>
            </a:lvl2pPr>
            <a:lvl3pPr marL="913969" indent="0">
              <a:buNone/>
              <a:defRPr sz="1900"/>
            </a:lvl3pPr>
            <a:lvl4pPr marL="1370954" indent="0">
              <a:buNone/>
              <a:defRPr sz="1600"/>
            </a:lvl4pPr>
            <a:lvl5pPr marL="1827938" indent="0">
              <a:buNone/>
              <a:defRPr sz="1600"/>
            </a:lvl5pPr>
            <a:lvl6pPr marL="2284934" indent="0">
              <a:buNone/>
              <a:defRPr sz="1600"/>
            </a:lvl6pPr>
            <a:lvl7pPr marL="2741906" indent="0">
              <a:buNone/>
              <a:defRPr sz="1600"/>
            </a:lvl7pPr>
            <a:lvl8pPr marL="3198880" indent="0">
              <a:buNone/>
              <a:defRPr sz="1600"/>
            </a:lvl8pPr>
            <a:lvl9pPr marL="365585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37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07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274639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78" y="1489102"/>
            <a:ext cx="5156201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78" y="2193929"/>
            <a:ext cx="5156201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9" y="1489102"/>
            <a:ext cx="5157787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9" y="2193929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39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22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787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17" y="98745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101851"/>
            <a:ext cx="3932236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20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217" y="987453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101851"/>
            <a:ext cx="3932236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75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13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5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5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30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384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17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0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74639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106"/>
            <a:ext cx="5156200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9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5" y="1489106"/>
            <a:ext cx="5157787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5" y="2193929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92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1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69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79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42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62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1" indent="0">
              <a:buNone/>
              <a:defRPr sz="1600"/>
            </a:lvl2pPr>
            <a:lvl3pPr marL="1218990" indent="0">
              <a:buNone/>
              <a:defRPr sz="1300"/>
            </a:lvl3pPr>
            <a:lvl4pPr marL="1828482" indent="0">
              <a:buNone/>
              <a:defRPr sz="1200"/>
            </a:lvl4pPr>
            <a:lvl5pPr marL="2437978" indent="0">
              <a:buNone/>
              <a:defRPr sz="1200"/>
            </a:lvl5pPr>
            <a:lvl6pPr marL="3047468" indent="0">
              <a:buNone/>
              <a:defRPr sz="1200"/>
            </a:lvl6pPr>
            <a:lvl7pPr marL="3656959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69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254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8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852045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34815" y="1254621"/>
            <a:ext cx="10956727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>
              <a:buClr>
                <a:srgbClr val="FF0000"/>
              </a:buClr>
              <a:defRPr sz="3600" baseline="0">
                <a:latin typeface="Arial"/>
                <a:cs typeface="Arial"/>
              </a:defRPr>
            </a:lvl1pPr>
            <a:lvl2pPr marL="531127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  <a:endParaRPr lang="en-US" dirty="0" smtClean="0"/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19760808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5" y="2402091"/>
            <a:ext cx="6090047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8003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28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41" y="2126527"/>
            <a:ext cx="6383723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5442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15" y="2402091"/>
            <a:ext cx="6090047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52553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41" y="2126527"/>
            <a:ext cx="6383723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6487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3" y="273629"/>
            <a:ext cx="10968960" cy="114348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838229" y="6356360"/>
            <a:ext cx="327660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648204" y="635636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8077229" y="6356360"/>
            <a:ext cx="327660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36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29" y="6356360"/>
            <a:ext cx="3276601" cy="365125"/>
          </a:xfrm>
          <a:prstGeom prst="rect">
            <a:avLst/>
          </a:prstGeom>
        </p:spPr>
        <p:txBody>
          <a:bodyPr/>
          <a:lstStyle/>
          <a:p>
            <a:fld id="{E983B376-6977-4220-8A25-B94D23767643}" type="datetimeFigureOut">
              <a:rPr lang="ru-RU" smtClean="0"/>
              <a:t>16.04.2014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4" y="635636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29" y="6356360"/>
            <a:ext cx="3276601" cy="365125"/>
          </a:xfrm>
          <a:prstGeom prst="rect">
            <a:avLst/>
          </a:prstGeom>
        </p:spPr>
        <p:txBody>
          <a:bodyPr/>
          <a:lstStyle/>
          <a:p>
            <a:fld id="{C3380DA2-E3B5-4A6E-8BFD-A4B8EEEA22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88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ий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2" y="760140"/>
            <a:ext cx="28753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3822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ий, EN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Textbook New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Textbook New Light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2" y="644346"/>
            <a:ext cx="2978053" cy="9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7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, Контурны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8" name="Изображение 7" descr="Logo-Contour-Service-Large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4" y="541072"/>
            <a:ext cx="5170599" cy="16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0586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8" y="538268"/>
            <a:ext cx="5193696" cy="16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873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иск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ogo-Contour-Service-Large_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15" y="534103"/>
            <a:ext cx="5276097" cy="1621751"/>
          </a:xfrm>
          <a:prstGeom prst="rect">
            <a:avLst/>
          </a:prstGeom>
        </p:spPr>
      </p:pic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0094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37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ис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9" y="532620"/>
            <a:ext cx="5298643" cy="162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6978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кс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0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0" y="636797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063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к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0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90" y="636797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910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рек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Contour-Service-Large_0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76" y="615129"/>
            <a:ext cx="5253491" cy="15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03033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р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0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6" y="614190"/>
            <a:ext cx="5276335" cy="15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1924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5" y="631145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197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1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5" y="631145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7223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вост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Contour-Service-Large_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7" y="631145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9838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в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1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67" y="631145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820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рик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6" y="630903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779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1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17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р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1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6" y="630903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416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чт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957345" y="1684135"/>
            <a:ext cx="154472" cy="631233"/>
          </a:xfrm>
          <a:prstGeom prst="rect">
            <a:avLst/>
          </a:prstGeom>
          <a:noFill/>
        </p:spPr>
        <p:txBody>
          <a:bodyPr wrap="none" lIns="76489" tIns="38244" rIns="76489" bIns="38244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Изображение 5" descr="Logo-Contour-Service-Large_1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9" y="630903"/>
            <a:ext cx="517059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130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ч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ogo-Service-Large_1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9" y="630903"/>
            <a:ext cx="5170599" cy="1518863"/>
          </a:xfrm>
          <a:prstGeom prst="rect">
            <a:avLst/>
          </a:prstGeom>
        </p:spPr>
      </p:pic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527053" y="5798095"/>
            <a:ext cx="7131595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517612" y="6134843"/>
            <a:ext cx="7033617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535074" y="2720207"/>
            <a:ext cx="7560471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957345" y="1684135"/>
            <a:ext cx="154472" cy="631233"/>
          </a:xfrm>
          <a:prstGeom prst="rect">
            <a:avLst/>
          </a:prstGeom>
          <a:noFill/>
        </p:spPr>
        <p:txBody>
          <a:bodyPr wrap="none" lIns="76489" tIns="38244" rIns="76489" bIns="38244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9122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341" y="2126527"/>
            <a:ext cx="6383723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1773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4889177" y="92668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88877" y="156509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4887532" y="2598261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4887532" y="2987693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4887532" y="3371732"/>
            <a:ext cx="4116585" cy="786929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828883" y="4959259"/>
            <a:ext cx="8175232" cy="1276945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9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4887532" y="2205758"/>
            <a:ext cx="4116585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35" y="760140"/>
            <a:ext cx="28753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4250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3" y="273629"/>
            <a:ext cx="10968960" cy="114348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838229" y="6356360"/>
            <a:ext cx="327660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4648204" y="635636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8077229" y="6356360"/>
            <a:ext cx="327660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36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29" y="6356360"/>
            <a:ext cx="3276601" cy="365125"/>
          </a:xfrm>
          <a:prstGeom prst="rect">
            <a:avLst/>
          </a:prstGeom>
        </p:spPr>
        <p:txBody>
          <a:bodyPr/>
          <a:lstStyle/>
          <a:p>
            <a:fld id="{E983B376-6977-4220-8A25-B94D23767643}" type="datetimeFigureOut">
              <a:rPr lang="ru-RU" smtClean="0"/>
              <a:t>16.04.2014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4" y="635636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29" y="6356360"/>
            <a:ext cx="3276601" cy="365125"/>
          </a:xfrm>
          <a:prstGeom prst="rect">
            <a:avLst/>
          </a:prstGeom>
        </p:spPr>
        <p:txBody>
          <a:bodyPr/>
          <a:lstStyle/>
          <a:p>
            <a:fld id="{C3380DA2-E3B5-4A6E-8BFD-A4B8EEEA22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8862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889726" y="2429991"/>
            <a:ext cx="10934401" cy="2294930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5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Важная информация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633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851314" y="1373296"/>
            <a:ext cx="10956727" cy="487717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Clr>
                <a:srgbClr val="FF0000"/>
              </a:buClr>
              <a:buFont typeface="+mj-lt"/>
              <a:buNone/>
              <a:defRPr sz="2200" baseline="0">
                <a:latin typeface="Arial"/>
                <a:cs typeface="Arial"/>
              </a:defRPr>
            </a:lvl1pPr>
            <a:lvl2pPr marL="722328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Длинный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157987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851314" y="1254621"/>
            <a:ext cx="10956727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buClr>
                <a:srgbClr val="FF0000"/>
              </a:buClr>
              <a:buFont typeface="+mj-lt"/>
              <a:buNone/>
              <a:defRPr sz="3600" baseline="0">
                <a:latin typeface="Arial"/>
                <a:cs typeface="Arial"/>
              </a:defRPr>
            </a:lvl1pPr>
            <a:lvl2pPr marL="722328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Надпись 1</a:t>
            </a:r>
          </a:p>
        </p:txBody>
      </p:sp>
    </p:spTree>
    <p:extLst>
      <p:ext uri="{BB962C8B-B14F-4D97-AF65-F5344CB8AC3E}">
        <p14:creationId xmlns:p14="http://schemas.microsoft.com/office/powerpoint/2010/main" val="351813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1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030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534818" y="1254621"/>
            <a:ext cx="10956727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>
              <a:buClr>
                <a:srgbClr val="FF0000"/>
              </a:buClr>
              <a:defRPr sz="3600" baseline="0">
                <a:latin typeface="Arial"/>
                <a:cs typeface="Arial"/>
              </a:defRPr>
            </a:lvl1pPr>
            <a:lvl2pPr marL="531127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  <a:endParaRPr lang="en-US" dirty="0" smtClean="0"/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19760808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376570" y="1254621"/>
            <a:ext cx="10956727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318672" indent="-424895">
              <a:buClr>
                <a:srgbClr val="FF0000"/>
              </a:buClr>
              <a:buFont typeface="+mj-lt"/>
              <a:buAutoNum type="arabicPeriod"/>
              <a:defRPr sz="3600" baseline="0">
                <a:latin typeface="Arial"/>
                <a:cs typeface="Arial"/>
              </a:defRPr>
            </a:lvl1pPr>
            <a:lvl2pPr marL="722328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2298890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ко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872493" y="966393"/>
            <a:ext cx="10982027" cy="2158336"/>
          </a:xfrm>
          <a:prstGeom prst="rect">
            <a:avLst/>
          </a:prstGeom>
        </p:spPr>
        <p:txBody>
          <a:bodyPr vert="horz" lIns="76480" tIns="38239" rIns="76480" bIns="38239" anchor="b" anchorCtr="0"/>
          <a:lstStyle>
            <a:lvl1pPr marL="0" indent="0">
              <a:spcBef>
                <a:spcPts val="0"/>
              </a:spcBef>
              <a:buNone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Текст перед кодом. Код можно писать так: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979289" y="3243977"/>
            <a:ext cx="10889755" cy="3046069"/>
          </a:xfrm>
          <a:prstGeom prst="rect">
            <a:avLst/>
          </a:prstGeom>
          <a:solidFill>
            <a:srgbClr val="353535"/>
          </a:solidFill>
        </p:spPr>
        <p:txBody>
          <a:bodyPr vert="horz" lIns="212451" tIns="212451" rIns="212451" bIns="212451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Courier"/>
                <a:cs typeface="Courier"/>
              </a:defRPr>
            </a:lvl1pPr>
          </a:lstStyle>
          <a:p>
            <a:pPr algn="l"/>
            <a:r>
              <a:rPr lang="en-US" sz="20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self.rsp.removeHeader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"Transfer-Encoding"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  <a:endParaRPr lang="en-US" sz="2000" dirty="0" smtClean="0">
              <a:solidFill>
                <a:srgbClr val="A5C261"/>
              </a:solidFill>
              <a:latin typeface="Courier"/>
              <a:ea typeface="Arial" charset="0"/>
              <a:cs typeface="Monaco" charset="0"/>
              <a:sym typeface="Menlo Regular" charset="0"/>
            </a:endParaRPr>
          </a:p>
          <a:p>
            <a:pPr algn="l"/>
            <a:r>
              <a:rPr lang="en-US" sz="20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self.rsp.setHeader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"Content-Type"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,</a:t>
            </a:r>
            <a:r>
              <a:rPr lang="en-US" sz="2000" dirty="0" smtClean="0">
                <a:solidFill>
                  <a:srgbClr val="A5C261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 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"application/</a:t>
            </a:r>
            <a:r>
              <a:rPr lang="en-US" sz="2000" dirty="0" err="1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json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4719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 горизонтальн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054328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l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Место для фотографии или иллюстрации.</a:t>
            </a:r>
            <a:r>
              <a:rPr lang="en-US" dirty="0" smtClean="0"/>
              <a:t> </a:t>
            </a:r>
            <a:r>
              <a:rPr lang="ru-RU" dirty="0" smtClean="0"/>
              <a:t>Следите за разрешением картинки: в данном случае оно должно быть 1024х</a:t>
            </a:r>
            <a:r>
              <a:rPr lang="en-US" dirty="0" smtClean="0"/>
              <a:t>678 (</a:t>
            </a:r>
            <a:r>
              <a:rPr lang="ru-RU" dirty="0" smtClean="0"/>
              <a:t>и это не опечатка</a:t>
            </a:r>
            <a:r>
              <a:rPr lang="en-US" dirty="0" smtClean="0"/>
              <a:t>)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54328"/>
            <a:ext cx="12192000" cy="803672"/>
          </a:xfrm>
          <a:prstGeom prst="rect">
            <a:avLst/>
          </a:prstGeom>
          <a:noFill/>
        </p:spPr>
        <p:txBody>
          <a:bodyPr vert="horz" lIns="76480" tIns="38239" rIns="76480" bIns="38239" anchor="ctr" anchorCtr="1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 к рисунку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9036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3589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19291" y="661217"/>
            <a:ext cx="10407036" cy="3260654"/>
          </a:xfrm>
          <a:prstGeom prst="rect">
            <a:avLst/>
          </a:prstGeom>
        </p:spPr>
        <p:txBody>
          <a:bodyPr vert="horz" lIns="76480" tIns="38239" rIns="76480" bIns="38239" anchor="b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Цитата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925976" y="4323368"/>
            <a:ext cx="6707803" cy="350490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20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Автор цитаты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2" hasCustomPrompt="1"/>
          </p:nvPr>
        </p:nvSpPr>
        <p:spPr>
          <a:xfrm>
            <a:off x="974899" y="5267637"/>
            <a:ext cx="1119188" cy="839391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spcBef>
                <a:spcPts val="0"/>
              </a:spcBef>
              <a:buNone/>
              <a:defRPr sz="1700">
                <a:latin typeface="Arial"/>
                <a:cs typeface="Arial"/>
              </a:defRPr>
            </a:lvl1pPr>
          </a:lstStyle>
          <a:p>
            <a:r>
              <a:rPr lang="en-US" dirty="0" smtClean="0"/>
              <a:t>QR-</a:t>
            </a:r>
            <a:r>
              <a:rPr lang="ru-RU" dirty="0" smtClean="0"/>
              <a:t>код </a:t>
            </a:r>
            <a:r>
              <a:rPr lang="ru-RU" dirty="0" err="1" smtClean="0"/>
              <a:t>пруфлинк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1131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1" y="-901898"/>
            <a:ext cx="6177855" cy="86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1416849" y="808139"/>
            <a:ext cx="4691063" cy="5277445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3543" y="656068"/>
            <a:ext cx="4438055" cy="565695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spcBef>
                <a:spcPts val="1841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6991809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iod, W7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1012035" y="-383977"/>
            <a:ext cx="5514023" cy="7625953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телефон сюда, вставьте скриншот на слайд и отправьте его назад. Совместите скриншот с экраном телефона.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3543" y="656068"/>
            <a:ext cx="4438055" cy="565695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spcBef>
                <a:spcPts val="1841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8513916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вертик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867" y="536342"/>
            <a:ext cx="5631285" cy="578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686163" y="1124158"/>
            <a:ext cx="4607719" cy="4608612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6443726" y="656068"/>
            <a:ext cx="5040865" cy="565695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spcBef>
                <a:spcPts val="1841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5296518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горизонт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2369359" y="1332310"/>
            <a:ext cx="7454860" cy="4192220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862" y="796420"/>
            <a:ext cx="9108281" cy="526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19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32766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60"/>
            <a:ext cx="28956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60"/>
            <a:ext cx="32766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1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879" r:id="rId13"/>
  </p:sldLayoutIdLst>
  <p:txStyles>
    <p:titleStyle>
      <a:lvl1pPr algn="l" defTabSz="9139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/>
          </p:cNvSpPr>
          <p:nvPr/>
        </p:nvSpPr>
        <p:spPr bwMode="auto">
          <a:xfrm>
            <a:off x="-964406" y="-17847"/>
            <a:ext cx="12215812" cy="6875859"/>
          </a:xfrm>
          <a:prstGeom prst="rightArrow">
            <a:avLst>
              <a:gd name="adj1" fmla="val 100000"/>
              <a:gd name="adj2" fmla="val 28802"/>
            </a:avLst>
          </a:prstGeom>
          <a:noFill/>
          <a:ln w="12700" cap="flat">
            <a:solidFill>
              <a:srgbClr val="44444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2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</p:sldLayoutIdLst>
  <p:txStyles>
    <p:titleStyle>
      <a:lvl1pPr algn="ctr" defTabSz="382360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775" indent="-286775" algn="l" defTabSz="38236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1343" indent="-238976" algn="l" defTabSz="382360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5908" indent="-191181" algn="l" defTabSz="3823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271" indent="-191181" algn="l" defTabSz="382360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632" indent="-191181" algn="l" defTabSz="382360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2999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357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7724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079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360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724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084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450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1813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4175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6539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8904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4200" kern="1200" baseline="0">
                <a:solidFill>
                  <a:srgbClr val="80808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534818" y="1254621"/>
            <a:ext cx="10956727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1127" indent="-265556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Уровень один</a:t>
            </a:r>
            <a:endParaRPr lang="en-US" smtClean="0"/>
          </a:p>
          <a:p>
            <a:pPr lvl="1"/>
            <a:r>
              <a:rPr lang="ru-RU" smtClean="0"/>
              <a:t>Уровень два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758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2" tIns="60936" rIns="121872" bIns="609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3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>
            <a:lvl1pPr>
              <a:defRPr sz="1900" b="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33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>
            <a:lvl1pPr algn="ctr">
              <a:defRPr sz="1900" b="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33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72" tIns="60936" rIns="121872" bIns="60936" numCol="1" anchor="t" anchorCtr="0" compatLnSpc="1">
            <a:prstTxWarp prst="textNoShape">
              <a:avLst/>
            </a:prstTxWarp>
          </a:bodyPr>
          <a:lstStyle>
            <a:lvl1pPr algn="r">
              <a:defRPr sz="1900" b="0"/>
            </a:lvl1pPr>
          </a:lstStyle>
          <a:p>
            <a:pPr defTabSz="914014" fontAlgn="base">
              <a:spcBef>
                <a:spcPct val="0"/>
              </a:spcBef>
              <a:spcAft>
                <a:spcPct val="0"/>
              </a:spcAft>
              <a:defRPr/>
            </a:pPr>
            <a:fld id="{913E3B47-F62D-4BF2-96BF-078F88DA6C73}" type="slidenum">
              <a:rPr lang="en-US" smtClean="0">
                <a:solidFill>
                  <a:srgbClr val="000000"/>
                </a:solidFill>
              </a:rPr>
              <a:pPr defTabSz="91401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5pPr>
      <a:lvl6pPr marL="609315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6pPr>
      <a:lvl7pPr marL="121866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7pPr>
      <a:lvl8pPr marL="1827984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8pPr>
      <a:lvl9pPr marL="243731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</a:defRPr>
      </a:lvl9pPr>
    </p:titleStyle>
    <p:bodyStyle>
      <a:lvl1pPr marL="456987" indent="-456987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+mn-ea"/>
          <a:cs typeface="+mn-cs"/>
        </a:defRPr>
      </a:lvl1pPr>
      <a:lvl2pPr marL="990166" indent="-380832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</a:defRPr>
      </a:lvl2pPr>
      <a:lvl3pPr marL="1523317" indent="-30465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</a:defRPr>
      </a:lvl3pPr>
      <a:lvl4pPr marL="2132640" indent="-304656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</a:defRPr>
      </a:lvl4pPr>
      <a:lvl5pPr marL="2741974" indent="-304656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5pPr>
      <a:lvl6pPr marL="3351288" indent="-30465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6pPr>
      <a:lvl7pPr marL="3960624" indent="-30465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7pPr>
      <a:lvl8pPr marL="4569948" indent="-30465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8pPr>
      <a:lvl9pPr marL="5179272" indent="-304656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15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60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84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18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32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947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280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605" algn="l" defTabSz="121866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838227" y="365124"/>
            <a:ext cx="10515599" cy="1325563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l" rtl="0">
              <a:defRPr/>
            </a:lvl2pPr>
            <a:lvl3pPr marL="0" marR="0" indent="0" algn="l" rtl="0">
              <a:defRPr/>
            </a:lvl3pPr>
            <a:lvl4pPr marL="0" marR="0" indent="0" algn="l" rtl="0">
              <a:defRPr/>
            </a:lvl4pPr>
            <a:lvl5pPr marL="0" marR="0" indent="0" algn="l" rtl="0">
              <a:defRPr/>
            </a:lvl5pPr>
            <a:lvl6pPr marL="0" marR="0" indent="0" algn="l" rtl="0">
              <a:defRPr/>
            </a:lvl6pPr>
            <a:lvl7pPr marL="0" marR="0" indent="0" algn="l" rtl="0">
              <a:defRPr/>
            </a:lvl7pPr>
            <a:lvl8pPr marL="0" marR="0" indent="0" algn="l" rtl="0">
              <a:defRPr/>
            </a:lvl8pPr>
            <a:lvl9pPr marL="0" marR="0" indent="0" algn="l" rtl="0"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838227" y="1825625"/>
            <a:ext cx="10515599" cy="4351339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228600" marR="0" indent="-12065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indent="-13652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524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15875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8382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l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037"/>
            <a:endParaRPr lang="ru-RU" kern="0">
              <a:rtl val="0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ct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037"/>
            <a:endParaRPr lang="ru-RU" kern="0">
              <a:rtl val="0"/>
            </a:endParaRPr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8610627" y="635636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ctr" anchorCtr="0"/>
          <a:lstStyle>
            <a:lvl1pPr marL="0" marR="0" indent="0" algn="r" rtl="0"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99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014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02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02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046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042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040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039" marR="0" indent="0" algn="l" rtl="0">
              <a:defRPr sz="1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037"/>
            <a:endParaRPr lang="ru-RU" kern="0"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9143044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5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26" y="6356356"/>
            <a:ext cx="3276601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16.04.2014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4" y="6356356"/>
            <a:ext cx="28956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26" y="6356356"/>
            <a:ext cx="3276601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39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1" tIns="60950" rIns="121901" bIns="6095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1" tIns="60950" rIns="121901" bIns="6095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91"/>
            <a:fld id="{34633D41-3787-1141-BC41-83EB09742E3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09491"/>
              <a:t>16.04.2014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9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91"/>
            <a:fld id="{8B48C884-13F6-9E48-8C50-E0FAE81ACD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0949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8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904" r:id="rId12"/>
  </p:sldLayoutIdLst>
  <p:txStyles>
    <p:titleStyle>
      <a:lvl1pPr algn="ctr" defTabSz="60949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19" indent="-457119" algn="l" defTabSz="609491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30" indent="-380934" algn="l" defTabSz="609491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5" indent="-304744" algn="l" defTabSz="60949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4" algn="l" defTabSz="609491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2" indent="-304744" algn="l" defTabSz="609491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6094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6094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6094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60949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53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75" r:id="rId5"/>
    <p:sldLayoutId id="2147483876" r:id="rId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50902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501807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752702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003608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90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50180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75270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00360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ru-RU"/>
      </a:defPPr>
      <a:lvl1pPr marL="0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902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807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702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608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505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5411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6315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7211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/>
          </p:cNvSpPr>
          <p:nvPr/>
        </p:nvSpPr>
        <p:spPr bwMode="auto">
          <a:xfrm>
            <a:off x="-964406" y="-8930"/>
            <a:ext cx="12215812" cy="6875859"/>
          </a:xfrm>
          <a:prstGeom prst="rightArrow">
            <a:avLst>
              <a:gd name="adj1" fmla="val 100000"/>
              <a:gd name="adj2" fmla="val 28802"/>
            </a:avLst>
          </a:prstGeom>
          <a:noFill/>
          <a:ln w="12700" cap="flat">
            <a:solidFill>
              <a:srgbClr val="44444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0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1" r:id="rId19"/>
    <p:sldLayoutId id="2147483874" r:id="rId20"/>
    <p:sldLayoutId id="2147483877" r:id="rId21"/>
    <p:sldLayoutId id="2147483878" r:id="rId22"/>
  </p:sldLayoutIdLst>
  <p:txStyles>
    <p:titleStyle>
      <a:lvl1pPr algn="ctr" defTabSz="3824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843" indent="-286843" algn="l" defTabSz="38245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1492" indent="-239033" algn="l" defTabSz="382452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6138" indent="-191227" algn="l" defTabSz="3824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591" indent="-191227" algn="l" defTabSz="382452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1044" indent="-191227" algn="l" defTabSz="382452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503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953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8412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859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452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908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360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817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2271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4725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7181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9637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/>
          </p:cNvSpPr>
          <p:nvPr/>
        </p:nvSpPr>
        <p:spPr bwMode="auto">
          <a:xfrm>
            <a:off x="-59530" y="6286500"/>
            <a:ext cx="476251" cy="357188"/>
          </a:xfrm>
          <a:prstGeom prst="rightArrow">
            <a:avLst>
              <a:gd name="adj1" fmla="val 100000"/>
              <a:gd name="adj2" fmla="val 34005"/>
            </a:avLst>
          </a:prstGeom>
          <a:solidFill>
            <a:schemeClr val="bg1"/>
          </a:solidFill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4014" y="6351386"/>
            <a:ext cx="217289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6480" tIns="38239" rIns="76480" bIns="38239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6920D7D2-6446-914D-974B-EF68E8B45FF6}" type="slidenum">
              <a:rPr lang="en-US">
                <a:solidFill>
                  <a:prstClr val="black"/>
                </a:solidFill>
                <a:latin typeface="Arial"/>
                <a:cs typeface="Arial"/>
                <a:sym typeface="Textbook New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  <a:cs typeface="Arial"/>
              <a:sym typeface="Textbook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xStyles>
    <p:titleStyle>
      <a:lvl1pPr algn="ctr" defTabSz="382406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809" indent="-286809" algn="l" defTabSz="38240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1417" indent="-239005" algn="l" defTabSz="382406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6023" indent="-191204" algn="l" defTabSz="3824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431" indent="-191204" algn="l" defTabSz="38240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38" indent="-191204" algn="l" defTabSz="38240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251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655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8068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469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406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816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222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633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2042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445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686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927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852047" y="299246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4200" kern="1200" baseline="0">
                <a:solidFill>
                  <a:srgbClr val="80808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534818" y="1254621"/>
            <a:ext cx="10956727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1127" indent="-265556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Уровень один</a:t>
            </a:r>
            <a:endParaRPr lang="en-US" smtClean="0"/>
          </a:p>
          <a:p>
            <a:pPr lvl="1"/>
            <a:r>
              <a:rPr lang="ru-RU" smtClean="0"/>
              <a:t>Уровень два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502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5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73.png"/><Relationship Id="rId10" Type="http://schemas.openxmlformats.org/officeDocument/2006/relationships/image" Target="../media/image36.png"/><Relationship Id="rId4" Type="http://schemas.openxmlformats.org/officeDocument/2006/relationships/image" Target="../media/image54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5.png"/><Relationship Id="rId7" Type="http://schemas.openxmlformats.org/officeDocument/2006/relationships/hyperlink" Target="http://www.flipbox.ru" TargetMode="External"/><Relationship Id="rId2" Type="http://schemas.openxmlformats.org/officeDocument/2006/relationships/hyperlink" Target="notamedia.ru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westfalika.ru" TargetMode="External"/><Relationship Id="rId5" Type="http://schemas.openxmlformats.org/officeDocument/2006/relationships/image" Target="../media/image102.png"/><Relationship Id="rId4" Type="http://schemas.openxmlformats.org/officeDocument/2006/relationships/hyperlink" Target="itconstruct.ru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vision.com.ua" TargetMode="External"/><Relationship Id="rId7" Type="http://schemas.openxmlformats.org/officeDocument/2006/relationships/image" Target="../media/image10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repka.ua/" TargetMode="Externa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hyperlink" Target="http://www.qsoft.ru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oykeys.d-it.ru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ev.1c-bitrix.ru/learning/course/index.php?COURSE_ID=39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dev.1c-bitrix.ru/~JyO2S" TargetMode="Externa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9.png"/><Relationship Id="rId7" Type="http://schemas.openxmlformats.org/officeDocument/2006/relationships/image" Target="../media/image1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png"/><Relationship Id="rId5" Type="http://schemas.openxmlformats.org/officeDocument/2006/relationships/image" Target="../media/image93.png"/><Relationship Id="rId4" Type="http://schemas.openxmlformats.org/officeDocument/2006/relationships/hyperlink" Target="1c.1c-bitrix.ru" TargetMode="External"/><Relationship Id="rId9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29.png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93.png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microsoft.com/office/2007/relationships/hdphoto" Target="../media/hdphoto3.wdp"/><Relationship Id="rId3" Type="http://schemas.openxmlformats.org/officeDocument/2006/relationships/image" Target="../media/image25.png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5" Type="http://schemas.openxmlformats.org/officeDocument/2006/relationships/image" Target="../media/image136.png"/><Relationship Id="rId10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132.png"/><Relationship Id="rId1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38.png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5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40.png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3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1c-bitrix.ru/products/vmbitrix/" TargetMode="External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29.png"/><Relationship Id="rId4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93.png"/><Relationship Id="rId7" Type="http://schemas.openxmlformats.org/officeDocument/2006/relationships/image" Target="../media/image1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png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93.png"/><Relationship Id="rId7" Type="http://schemas.openxmlformats.org/officeDocument/2006/relationships/image" Target="../media/image156.jpe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jpeg"/><Relationship Id="rId15" Type="http://schemas.openxmlformats.org/officeDocument/2006/relationships/image" Target="../media/image29.png"/><Relationship Id="rId10" Type="http://schemas.openxmlformats.org/officeDocument/2006/relationships/image" Target="../media/image159.png"/><Relationship Id="rId4" Type="http://schemas.openxmlformats.org/officeDocument/2006/relationships/image" Target="../media/image54.png"/><Relationship Id="rId9" Type="http://schemas.openxmlformats.org/officeDocument/2006/relationships/image" Target="../media/image158.png"/><Relationship Id="rId14" Type="http://schemas.openxmlformats.org/officeDocument/2006/relationships/image" Target="../media/image16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29.png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25.png"/><Relationship Id="rId7" Type="http://schemas.openxmlformats.org/officeDocument/2006/relationships/image" Target="../media/image1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png"/><Relationship Id="rId5" Type="http://schemas.openxmlformats.org/officeDocument/2006/relationships/image" Target="../media/image93.png"/><Relationship Id="rId4" Type="http://schemas.openxmlformats.org/officeDocument/2006/relationships/image" Target="../media/image1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17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6.png"/><Relationship Id="rId4" Type="http://schemas.openxmlformats.org/officeDocument/2006/relationships/image" Target="../media/image2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1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2.png"/><Relationship Id="rId11" Type="http://schemas.openxmlformats.org/officeDocument/2006/relationships/image" Target="../media/image25.png"/><Relationship Id="rId5" Type="http://schemas.openxmlformats.org/officeDocument/2006/relationships/image" Target="../media/image29.png"/><Relationship Id="rId10" Type="http://schemas.openxmlformats.org/officeDocument/2006/relationships/image" Target="../media/image186.png"/><Relationship Id="rId4" Type="http://schemas.openxmlformats.org/officeDocument/2006/relationships/image" Target="../media/image93.png"/><Relationship Id="rId9" Type="http://schemas.openxmlformats.org/officeDocument/2006/relationships/image" Target="../media/image18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2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93.png"/><Relationship Id="rId4" Type="http://schemas.openxmlformats.org/officeDocument/2006/relationships/image" Target="../media/image190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Relationship Id="rId9" Type="http://schemas.openxmlformats.org/officeDocument/2006/relationships/image" Target="../media/image2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9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6.png"/><Relationship Id="rId4" Type="http://schemas.openxmlformats.org/officeDocument/2006/relationships/image" Target="../media/image5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93.png"/><Relationship Id="rId4" Type="http://schemas.openxmlformats.org/officeDocument/2006/relationships/image" Target="../media/image2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0.png"/><Relationship Id="rId5" Type="http://schemas.openxmlformats.org/officeDocument/2006/relationships/image" Target="../media/image29.png"/><Relationship Id="rId4" Type="http://schemas.openxmlformats.org/officeDocument/2006/relationships/image" Target="../media/image19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0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03.png"/><Relationship Id="rId4" Type="http://schemas.openxmlformats.org/officeDocument/2006/relationships/image" Target="../media/image3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04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odraga_a\Downloads\Depositphotos_22489555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2" b="9918"/>
          <a:stretch/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" y="2173441"/>
            <a:ext cx="12202015" cy="371204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/>
          <a:srcRect l="10041" t="5090" r="14908" b="-1"/>
          <a:stretch/>
        </p:blipFill>
        <p:spPr>
          <a:xfrm>
            <a:off x="8420100" y="4445006"/>
            <a:ext cx="736600" cy="9315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904222" y="2507330"/>
            <a:ext cx="13016228" cy="1938988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r"/>
            <a:r>
              <a:rPr lang="ru-RU" sz="4000" b="1" dirty="0"/>
              <a:t>Новая версия «1С-Битрикс: Управление сайтом 14.5» </a:t>
            </a:r>
          </a:p>
          <a:p>
            <a:pPr algn="r"/>
            <a:r>
              <a:rPr lang="ru-RU" sz="4000" dirty="0"/>
              <a:t>Сайт, который обгоняет конкурентов! </a:t>
            </a:r>
            <a:endParaRPr lang="ru-RU" sz="4000" b="1" dirty="0">
              <a:solidFill>
                <a:prstClr val="black"/>
              </a:solidFill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28119" y="14044"/>
            <a:ext cx="3063876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324817" y="4312492"/>
            <a:ext cx="2618427" cy="1261880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Сергей Рыжиков</a:t>
            </a:r>
          </a:p>
          <a:p>
            <a:r>
              <a:rPr lang="ru-RU" dirty="0">
                <a:solidFill>
                  <a:prstClr val="black"/>
                </a:solidFill>
              </a:rPr>
              <a:t>генеральный </a:t>
            </a:r>
            <a:r>
              <a:rPr lang="ru-RU" dirty="0" smtClean="0">
                <a:solidFill>
                  <a:prstClr val="black"/>
                </a:solidFill>
              </a:rPr>
              <a:t>директор 1С-Битрикс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4" name="Изображение 13" descr="Снимок экрана 2013-09-24 в 11.15.4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34" y="4443023"/>
            <a:ext cx="710223" cy="921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Изображение 14" descr="Снимок экрана 2013-09-24 в 11.20.0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03" y="4436173"/>
            <a:ext cx="688249" cy="943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883529" y="4334108"/>
            <a:ext cx="3147711" cy="96949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dirty="0"/>
              <a:t>Алексей Сидоренко</a:t>
            </a:r>
          </a:p>
          <a:p>
            <a:r>
              <a:rPr lang="ru-RU" dirty="0"/>
              <a:t>директор по развитию</a:t>
            </a:r>
          </a:p>
          <a:p>
            <a:r>
              <a:rPr lang="ru-RU" dirty="0"/>
              <a:t>1С-Битрикс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311533" y="4344616"/>
            <a:ext cx="2239755" cy="96949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Юрий Волошин</a:t>
            </a:r>
          </a:p>
          <a:p>
            <a:r>
              <a:rPr lang="ru-RU" dirty="0">
                <a:solidFill>
                  <a:srgbClr val="000000"/>
                </a:solidFill>
              </a:rPr>
              <a:t>продукт-менеджер</a:t>
            </a:r>
          </a:p>
          <a:p>
            <a:r>
              <a:rPr lang="ru-RU" dirty="0" err="1">
                <a:solidFill>
                  <a:srgbClr val="000000"/>
                </a:solidFill>
              </a:rPr>
              <a:t>Битрикс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 rot="10800000" flipH="1">
            <a:off x="8322635" y="1513053"/>
            <a:ext cx="2825144" cy="3764507"/>
          </a:xfrm>
          <a:prstGeom prst="foldedCorner">
            <a:avLst/>
          </a:prstGeom>
          <a:gradFill>
            <a:gsLst>
              <a:gs pos="14000">
                <a:schemeClr val="bg1">
                  <a:lumMod val="95000"/>
                </a:schemeClr>
              </a:gs>
              <a:gs pos="100000">
                <a:schemeClr val="bg1"/>
              </a:gs>
            </a:gsLst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3730" y="1350552"/>
            <a:ext cx="6631567" cy="5507448"/>
          </a:xfrm>
        </p:spPr>
        <p:txBody>
          <a:bodyPr>
            <a:normAutofit/>
          </a:bodyPr>
          <a:lstStyle/>
          <a:p>
            <a:r>
              <a:rPr lang="ru-RU" sz="2700" dirty="0"/>
              <a:t>Статический сайт – это готовая </a:t>
            </a:r>
            <a:r>
              <a:rPr lang="en-US" sz="2700" dirty="0"/>
              <a:t>HTML </a:t>
            </a:r>
            <a:r>
              <a:rPr lang="ru-RU" sz="2700" dirty="0"/>
              <a:t>страница без программного кода. Очень быстро отдается веб сервером и без задержек загружается у </a:t>
            </a:r>
            <a:r>
              <a:rPr lang="ru-RU" sz="2700" dirty="0" smtClean="0"/>
              <a:t>пользователя</a:t>
            </a:r>
            <a:r>
              <a:rPr lang="en-US" sz="2700" dirty="0" smtClean="0"/>
              <a:t>;</a:t>
            </a:r>
            <a:endParaRPr lang="ru-RU" sz="2700" dirty="0"/>
          </a:p>
          <a:p>
            <a:endParaRPr lang="ru-RU" sz="2700" dirty="0"/>
          </a:p>
          <a:p>
            <a:r>
              <a:rPr lang="ru-RU" sz="2700" dirty="0"/>
              <a:t>В современном </a:t>
            </a:r>
            <a:r>
              <a:rPr lang="ru-RU" sz="2700" dirty="0" err="1"/>
              <a:t>сайтостроении</a:t>
            </a:r>
            <a:r>
              <a:rPr lang="ru-RU" sz="2700" dirty="0"/>
              <a:t> используется </a:t>
            </a:r>
            <a:r>
              <a:rPr lang="ru-RU" sz="2700" dirty="0" smtClean="0"/>
              <a:t>редко</a:t>
            </a:r>
            <a:r>
              <a:rPr lang="en-US" sz="2700" dirty="0" smtClean="0"/>
              <a:t>;</a:t>
            </a:r>
            <a:endParaRPr lang="ru-RU" sz="2700" dirty="0"/>
          </a:p>
          <a:p>
            <a:endParaRPr lang="ru-RU" sz="2700" dirty="0"/>
          </a:p>
          <a:p>
            <a:r>
              <a:rPr lang="ru-RU" sz="2700" dirty="0"/>
              <a:t>Неприменимо в </a:t>
            </a:r>
            <a:r>
              <a:rPr lang="ru-RU" sz="2700" dirty="0" err="1"/>
              <a:t>интернет-</a:t>
            </a:r>
            <a:r>
              <a:rPr lang="ru-RU" sz="2700" dirty="0" err="1" smtClean="0"/>
              <a:t>торговле</a:t>
            </a:r>
            <a:r>
              <a:rPr lang="en-US" sz="2700" dirty="0"/>
              <a:t>.</a:t>
            </a:r>
            <a:endParaRPr lang="ru-RU" sz="2700" dirty="0"/>
          </a:p>
          <a:p>
            <a:endParaRPr lang="ru-RU" sz="2700" dirty="0"/>
          </a:p>
        </p:txBody>
      </p:sp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853847" y="2283580"/>
            <a:ext cx="2568052" cy="1663902"/>
            <a:chOff x="9370693" y="2751862"/>
            <a:chExt cx="1978662" cy="115485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9370693" y="2751862"/>
              <a:ext cx="1851180" cy="74148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9694573" y="2817272"/>
              <a:ext cx="1654782" cy="1089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rgbClr val="595959"/>
                  </a:solidFill>
                </a:rPr>
                <a:t>HTML</a:t>
              </a:r>
              <a:endParaRPr lang="ru-RU" sz="4800" dirty="0">
                <a:solidFill>
                  <a:srgbClr val="595959"/>
                </a:solidFill>
              </a:endParaRPr>
            </a:p>
          </p:txBody>
        </p:sp>
      </p:grpSp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/>
              <a:t>Что такое статический сайт</a:t>
            </a:r>
            <a:endParaRPr lang="en-US" sz="37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6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2"/>
          <a:srcRect l="2070" t="9461" r="-552" b="-1"/>
          <a:stretch/>
        </p:blipFill>
        <p:spPr>
          <a:xfrm>
            <a:off x="2" y="1689221"/>
            <a:ext cx="4661647" cy="321491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4506085" y="1250224"/>
            <a:ext cx="6890105" cy="4615528"/>
          </a:xfrm>
          <a:prstGeom prst="roundRect">
            <a:avLst>
              <a:gd name="adj" fmla="val 1525"/>
            </a:avLst>
          </a:prstGeom>
          <a:solidFill>
            <a:srgbClr val="E1EAF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23371" y="1389403"/>
            <a:ext cx="6019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/>
                <a:cs typeface="Calibri"/>
              </a:rPr>
              <a:t>Даты выпуска </a:t>
            </a:r>
            <a:r>
              <a:rPr lang="ru-RU" sz="1600" b="0" dirty="0" smtClean="0">
                <a:latin typeface="Calibri"/>
                <a:cs typeface="Calibri"/>
              </a:rPr>
              <a:t>обновлений «1С-Битрикс: </a:t>
            </a:r>
            <a:r>
              <a:rPr lang="ru-RU" sz="1600" dirty="0" smtClean="0">
                <a:latin typeface="Calibri"/>
                <a:cs typeface="Calibri"/>
              </a:rPr>
              <a:t>Управление сайтом 14.5</a:t>
            </a:r>
            <a:r>
              <a:rPr lang="ru-RU" sz="1600" b="0" dirty="0" smtClean="0">
                <a:latin typeface="Calibri"/>
                <a:cs typeface="Calibri"/>
              </a:rPr>
              <a:t>»:</a:t>
            </a:r>
            <a:endParaRPr lang="ru-RU" sz="1800" b="0" dirty="0" smtClean="0">
              <a:latin typeface="Calibri"/>
              <a:cs typeface="Calibri"/>
            </a:endParaRPr>
          </a:p>
          <a:p>
            <a:endParaRPr lang="ru-RU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latin typeface="Calibri"/>
                <a:cs typeface="Calibri"/>
              </a:rPr>
              <a:t>16 апреля</a:t>
            </a:r>
            <a:r>
              <a:rPr lang="ru-RU" sz="2000" b="0" dirty="0" smtClean="0">
                <a:latin typeface="Calibri"/>
                <a:cs typeface="Calibri"/>
              </a:rPr>
              <a:t> – </a:t>
            </a:r>
            <a:r>
              <a:rPr lang="ru-RU" sz="2000" dirty="0" smtClean="0">
                <a:latin typeface="Calibri"/>
                <a:cs typeface="Calibri"/>
              </a:rPr>
              <a:t>дистрибутив </a:t>
            </a:r>
            <a:r>
              <a:rPr lang="ru-RU" sz="2000" dirty="0">
                <a:latin typeface="Calibri"/>
                <a:cs typeface="Calibri"/>
              </a:rPr>
              <a:t>со всеми </a:t>
            </a:r>
            <a:r>
              <a:rPr lang="ru-RU" sz="2000" dirty="0" smtClean="0">
                <a:latin typeface="Calibri"/>
                <a:cs typeface="Calibri"/>
              </a:rPr>
              <a:t>изменениями (будет обновляться)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Calibri"/>
                <a:cs typeface="Calibri"/>
              </a:rPr>
              <a:t>16 апреля </a:t>
            </a:r>
            <a:r>
              <a:rPr lang="ru-RU" dirty="0" smtClean="0">
                <a:latin typeface="Calibri"/>
                <a:cs typeface="Calibri"/>
              </a:rPr>
              <a:t>– </a:t>
            </a:r>
            <a:r>
              <a:rPr lang="ru-RU" sz="2000" dirty="0">
                <a:latin typeface="Calibri"/>
                <a:cs typeface="Calibri"/>
              </a:rPr>
              <a:t>альфа-обновления для партнеров </a:t>
            </a:r>
            <a:r>
              <a:rPr lang="ru-RU" sz="2000" dirty="0" smtClean="0">
                <a:latin typeface="Calibri"/>
                <a:cs typeface="Calibri"/>
              </a:rPr>
              <a:t>NFR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latin typeface="Calibri"/>
                <a:cs typeface="Calibri"/>
              </a:rPr>
              <a:t>21 апреля</a:t>
            </a:r>
            <a:r>
              <a:rPr lang="ru-RU" sz="2000" b="0" dirty="0" smtClean="0">
                <a:latin typeface="Calibri"/>
                <a:cs typeface="Calibri"/>
              </a:rPr>
              <a:t> – обновления в бете</a:t>
            </a:r>
            <a:r>
              <a:rPr lang="ru-RU" sz="1800" b="0" dirty="0" smtClean="0">
                <a:latin typeface="Calibri"/>
                <a:cs typeface="Calibri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latin typeface="Calibri"/>
                <a:cs typeface="Calibri"/>
              </a:rPr>
              <a:t>28 апреля </a:t>
            </a:r>
            <a:r>
              <a:rPr lang="ru-RU" sz="2000" b="0" dirty="0" smtClean="0">
                <a:latin typeface="Calibri"/>
                <a:cs typeface="Calibri"/>
              </a:rPr>
              <a:t>– стабильные обновления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>
                <a:latin typeface="Calibri"/>
                <a:cs typeface="Calibri"/>
              </a:rPr>
              <a:t>Конец апреля </a:t>
            </a:r>
            <a:r>
              <a:rPr lang="ru-RU" sz="2000" dirty="0">
                <a:latin typeface="Calibri"/>
                <a:cs typeface="Calibri"/>
              </a:rPr>
              <a:t>–</a:t>
            </a:r>
            <a:r>
              <a:rPr lang="ru-RU" sz="2000" dirty="0" smtClean="0">
                <a:latin typeface="Calibri"/>
                <a:cs typeface="Calibri"/>
              </a:rPr>
              <a:t> новая </a:t>
            </a:r>
            <a:r>
              <a:rPr lang="ru-RU" sz="2000" dirty="0">
                <a:latin typeface="Calibri"/>
                <a:cs typeface="Calibri"/>
              </a:rPr>
              <a:t>виртуальная машина и новое веб </a:t>
            </a:r>
            <a:r>
              <a:rPr lang="ru-RU" sz="2000" dirty="0" smtClean="0">
                <a:latin typeface="Calibri"/>
                <a:cs typeface="Calibri"/>
              </a:rPr>
              <a:t>окружение</a:t>
            </a:r>
            <a:endParaRPr lang="ru-RU" sz="2000" b="0" dirty="0">
              <a:latin typeface="Calibri"/>
              <a:cs typeface="Calibri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880943" y="3259278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779503" y="5795246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839451" y="2791575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70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8863" y="139077"/>
            <a:ext cx="8234568" cy="646327"/>
          </a:xfrm>
          <a:prstGeom prst="rect">
            <a:avLst/>
          </a:prstGeom>
        </p:spPr>
        <p:txBody>
          <a:bodyPr wrap="square" lIns="91368" tIns="45718" rIns="91368" bIns="45718">
            <a:spAutoFit/>
          </a:bodyPr>
          <a:lstStyle/>
          <a:p>
            <a:pPr defTabSz="913516"/>
            <a:r>
              <a:rPr lang="ru-RU" sz="3600" b="1" dirty="0">
                <a:solidFill>
                  <a:prstClr val="black"/>
                </a:solidFill>
              </a:rPr>
              <a:t>«1С-Битрикс</a:t>
            </a:r>
            <a:r>
              <a:rPr lang="en-US" sz="3600" b="1" dirty="0">
                <a:solidFill>
                  <a:prstClr val="black"/>
                </a:solidFill>
              </a:rPr>
              <a:t>: </a:t>
            </a:r>
            <a:r>
              <a:rPr lang="ru-RU" sz="3600" b="1" dirty="0">
                <a:solidFill>
                  <a:prstClr val="black"/>
                </a:solidFill>
              </a:rPr>
              <a:t>Управление сайтом» </a:t>
            </a:r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999923" y="3679062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85483" y="4115558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9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4478" y="1232896"/>
            <a:ext cx="8783201" cy="5741310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Композитный сайт. Новая технология работы сайта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712" lvl="1" indent="-285737">
              <a:lnSpc>
                <a:spcPct val="110000"/>
              </a:lnSpc>
              <a:buSzPct val="80000"/>
              <a:buFont typeface="Courier New"/>
              <a:buChar char="o"/>
            </a:pPr>
            <a:r>
              <a:rPr lang="en-US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>
                <a:latin typeface="Calibri"/>
                <a:ea typeface="Calibri"/>
                <a:cs typeface="Calibri"/>
              </a:rPr>
              <a:t>Новый типовой интернет-магазин на композитной технологии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Real-time</a:t>
            </a:r>
            <a:r>
              <a:rPr lang="ru-RU" dirty="0">
                <a:latin typeface="Calibri"/>
                <a:ea typeface="Calibri"/>
                <a:cs typeface="Calibri"/>
              </a:rPr>
              <a:t> обмен с 1С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Полная перестройка системы обмена с 1С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Ускорение обмена в 5+ раз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Синхронизация справочников, единиц измерения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Визуальное масштабирование</a:t>
            </a:r>
          </a:p>
          <a:p>
            <a:pPr marL="742619" lvl="1" indent="-285644">
              <a:lnSpc>
                <a:spcPct val="110000"/>
              </a:lnSpc>
              <a:buSzPct val="79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Система управления и масштабирования виртуальными машинами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Интернет-торговля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Разделение заказа на странице редактирования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Возможность настройки региона до страны/области/города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3 новых службы доставки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Диалог выбора товаров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Новый визуальный редактор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Загрузчик файлов и изображений на </a:t>
            </a:r>
            <a:r>
              <a:rPr lang="en-US" dirty="0">
                <a:latin typeface="Calibri"/>
                <a:ea typeface="Calibri"/>
                <a:cs typeface="Calibri"/>
              </a:rPr>
              <a:t>HTML5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 err="1" smtClean="0">
                <a:latin typeface="Calibri"/>
                <a:ea typeface="Calibri"/>
                <a:cs typeface="Calibri"/>
              </a:rPr>
              <a:t>Highload</a:t>
            </a:r>
            <a:r>
              <a:rPr lang="ru-RU" dirty="0" smtClean="0">
                <a:latin typeface="Calibri"/>
                <a:ea typeface="Calibri"/>
                <a:cs typeface="Calibri"/>
              </a:rPr>
              <a:t> блоки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Развитие </a:t>
            </a:r>
            <a:r>
              <a:rPr lang="ru-RU" dirty="0">
                <a:latin typeface="Calibri"/>
                <a:ea typeface="Calibri"/>
                <a:cs typeface="Calibri"/>
              </a:rPr>
              <a:t>ядра </a:t>
            </a:r>
            <a:r>
              <a:rPr lang="en-US" dirty="0">
                <a:latin typeface="Calibri"/>
                <a:ea typeface="Calibri"/>
                <a:cs typeface="Calibri"/>
              </a:rPr>
              <a:t>D7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Изменения </a:t>
            </a:r>
            <a:r>
              <a:rPr lang="ru-RU" dirty="0" smtClean="0">
                <a:latin typeface="Calibri"/>
                <a:ea typeface="Calibri"/>
                <a:cs typeface="Calibri"/>
              </a:rPr>
              <a:t>в лицензировании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9" descr="D:\work\Лендинг 1С\bus_14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244"/>
            <a:ext cx="3359821" cy="38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200" b="1" dirty="0">
                <a:latin typeface="+mn-lt"/>
              </a:rPr>
              <a:t>В новой версии 14.5</a:t>
            </a:r>
            <a:endParaRPr lang="en-US" sz="4200" b="1" dirty="0">
              <a:latin typeface="+mn-lt"/>
              <a:cs typeface="Calibri"/>
            </a:endParaRPr>
          </a:p>
        </p:txBody>
      </p:sp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6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97" y="381000"/>
            <a:ext cx="4283929" cy="64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406400" y="1600222"/>
            <a:ext cx="9144000" cy="86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8" tIns="60949" rIns="121898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09475" eaLnBrk="1" hangingPunct="1"/>
            <a:r>
              <a:rPr lang="ru-RU" sz="4800" dirty="0">
                <a:solidFill>
                  <a:prstClr val="black"/>
                </a:solidFill>
                <a:latin typeface="Calibri"/>
                <a:cs typeface="Calibri"/>
              </a:rPr>
              <a:t>Ждем ваши вопросы в </a:t>
            </a:r>
            <a:r>
              <a:rPr lang="ru-RU" sz="4800" dirty="0" err="1">
                <a:solidFill>
                  <a:prstClr val="black"/>
                </a:solidFill>
                <a:latin typeface="Calibri"/>
                <a:cs typeface="Calibri"/>
              </a:rPr>
              <a:t>твиттере</a:t>
            </a:r>
            <a:r>
              <a:rPr lang="ru-RU" sz="480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lang="en-US" sz="4800" dirty="0">
                <a:solidFill>
                  <a:prstClr val="black"/>
                </a:solidFill>
                <a:latin typeface="Calibri"/>
                <a:cs typeface="Calibri"/>
              </a:rPr>
              <a:t>  </a:t>
            </a:r>
            <a:endParaRPr lang="ru-RU" sz="4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" y="11029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4841" y="2857055"/>
            <a:ext cx="3068965" cy="1354195"/>
          </a:xfrm>
          <a:prstGeom prst="rect">
            <a:avLst/>
          </a:prstGeom>
          <a:noFill/>
        </p:spPr>
        <p:txBody>
          <a:bodyPr wrap="none" lIns="121898" tIns="60949" rIns="121898" bIns="60949" rtlCol="0">
            <a:spAutoFit/>
          </a:bodyPr>
          <a:lstStyle/>
          <a:p>
            <a:pPr defTabSz="609475"/>
            <a:r>
              <a:rPr lang="en-US" sz="8000" dirty="0">
                <a:solidFill>
                  <a:prstClr val="black"/>
                </a:solidFill>
                <a:cs typeface="Calibri"/>
              </a:rPr>
              <a:t>#</a:t>
            </a:r>
            <a:r>
              <a:rPr lang="en-US" sz="8000" dirty="0" err="1">
                <a:solidFill>
                  <a:prstClr val="black"/>
                </a:solidFill>
                <a:cs typeface="Calibri"/>
              </a:rPr>
              <a:t>bitrix</a:t>
            </a:r>
            <a:endParaRPr lang="ru-RU" sz="80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58" y="3185730"/>
            <a:ext cx="787705" cy="7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одержимое 2"/>
          <p:cNvSpPr>
            <a:spLocks noGrp="1"/>
          </p:cNvSpPr>
          <p:nvPr>
            <p:ph idx="1"/>
          </p:nvPr>
        </p:nvSpPr>
        <p:spPr>
          <a:xfrm>
            <a:off x="703730" y="1350552"/>
            <a:ext cx="6631567" cy="5507448"/>
          </a:xfrm>
        </p:spPr>
        <p:txBody>
          <a:bodyPr>
            <a:normAutofit/>
          </a:bodyPr>
          <a:lstStyle/>
          <a:p>
            <a:r>
              <a:rPr lang="ru-RU" sz="2700" dirty="0"/>
              <a:t>Загружается медленнее статического сайта, потому что исполняет программный </a:t>
            </a:r>
            <a:r>
              <a:rPr lang="ru-RU" sz="2700" dirty="0" smtClean="0"/>
              <a:t>код</a:t>
            </a:r>
            <a:r>
              <a:rPr lang="en-US" sz="2700" dirty="0" smtClean="0"/>
              <a:t>;</a:t>
            </a:r>
            <a:endParaRPr lang="ru-RU" sz="2700" dirty="0"/>
          </a:p>
          <a:p>
            <a:endParaRPr lang="ru-RU" sz="2700" dirty="0"/>
          </a:p>
          <a:p>
            <a:r>
              <a:rPr lang="ru-RU" sz="2700" dirty="0"/>
              <a:t>Используется для интернет-магазинов и большинства современных </a:t>
            </a:r>
            <a:r>
              <a:rPr lang="ru-RU" sz="2700" dirty="0" smtClean="0"/>
              <a:t>сайтов</a:t>
            </a:r>
            <a:r>
              <a:rPr lang="en-US" sz="2700" dirty="0" smtClean="0"/>
              <a:t>;</a:t>
            </a:r>
            <a:endParaRPr lang="ru-RU" sz="2700" dirty="0"/>
          </a:p>
          <a:p>
            <a:endParaRPr lang="ru-RU" sz="2700" dirty="0"/>
          </a:p>
          <a:p>
            <a:r>
              <a:rPr lang="ru-RU" sz="2700" dirty="0"/>
              <a:t>Все сайты на платформе «1С-Битрикс» – </a:t>
            </a:r>
            <a:r>
              <a:rPr lang="ru-RU" sz="2700" dirty="0" smtClean="0"/>
              <a:t>динамические</a:t>
            </a:r>
            <a:r>
              <a:rPr lang="en-US" sz="2700" dirty="0" smtClean="0"/>
              <a:t>.</a:t>
            </a:r>
            <a:endParaRPr lang="ru-RU" sz="27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-77" r="629" b="42294"/>
          <a:stretch/>
        </p:blipFill>
        <p:spPr>
          <a:xfrm>
            <a:off x="8298804" y="2378006"/>
            <a:ext cx="3276261" cy="4479996"/>
          </a:xfrm>
          <a:prstGeom prst="rect">
            <a:avLst/>
          </a:prstGeom>
        </p:spPr>
      </p:pic>
      <p:pic>
        <p:nvPicPr>
          <p:cNvPr id="4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0477965" y="1605326"/>
            <a:ext cx="2260635" cy="548722"/>
            <a:chOff x="7499424" y="2167953"/>
            <a:chExt cx="2260635" cy="5487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499424" y="2250500"/>
              <a:ext cx="1129261" cy="46617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612361" y="2167953"/>
              <a:ext cx="21476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595959"/>
                  </a:solidFill>
                </a:rPr>
                <a:t>HTML</a:t>
              </a:r>
              <a:endParaRPr lang="ru-RU" sz="2800" dirty="0">
                <a:solidFill>
                  <a:srgbClr val="595959"/>
                </a:solidFill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9388674" y="1494979"/>
            <a:ext cx="1253967" cy="546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8334313" y="1757527"/>
            <a:ext cx="2381967" cy="541198"/>
            <a:chOff x="7305412" y="3284654"/>
            <a:chExt cx="2381967" cy="54119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305412" y="3327527"/>
              <a:ext cx="1182969" cy="498326"/>
            </a:xfrm>
            <a:prstGeom prst="rect">
              <a:avLst/>
            </a:prstGeom>
            <a:solidFill>
              <a:srgbClr val="9C6E8B"/>
            </a:solidFill>
            <a:ln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539681" y="3284654"/>
              <a:ext cx="2147698" cy="523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595959"/>
                  </a:solidFill>
                </a:rPr>
                <a:t>PHP</a:t>
              </a:r>
              <a:endParaRPr lang="ru-RU" sz="2800" dirty="0">
                <a:solidFill>
                  <a:srgbClr val="595959"/>
                </a:solidFill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9463705" y="1473275"/>
            <a:ext cx="2147697" cy="52322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dirty="0">
                <a:solidFill>
                  <a:srgbClr val="595959"/>
                </a:solidFill>
              </a:rPr>
              <a:t>MySQL</a:t>
            </a:r>
            <a:endParaRPr lang="ru-RU" sz="2800" dirty="0">
              <a:solidFill>
                <a:srgbClr val="595959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/>
              <a:t>Что такое динамический сайт</a:t>
            </a:r>
            <a:endParaRPr lang="en-US" sz="37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9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53" y="1013999"/>
            <a:ext cx="11176000" cy="23030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3999" y="3363986"/>
            <a:ext cx="2969848" cy="104643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31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31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0557" y="3360079"/>
            <a:ext cx="3911603" cy="15234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31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31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82006" y="3360615"/>
            <a:ext cx="3809999" cy="15234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3100" dirty="0">
                <a:solidFill>
                  <a:schemeClr val="bg2">
                    <a:lumMod val="25000"/>
                  </a:schemeClr>
                </a:solidFill>
              </a:rPr>
              <a:t>Повышение конверсии интернет-магазина</a:t>
            </a:r>
            <a:endParaRPr lang="en-US" sz="31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l="-913" t="28021" r="2850" b="17537"/>
          <a:stretch/>
        </p:blipFill>
        <p:spPr>
          <a:xfrm>
            <a:off x="-160761" y="4"/>
            <a:ext cx="12352761" cy="68579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48226" y="1912929"/>
            <a:ext cx="12240228" cy="3271835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90" rIns="68577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-176836" y="2095778"/>
            <a:ext cx="12191999" cy="1215676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4800" b="1" dirty="0"/>
              <a:t>Независимые тесты композитного сайта на скорость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271" y="3454415"/>
            <a:ext cx="1318271" cy="14190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59070" y="3400117"/>
            <a:ext cx="2795649" cy="830993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sz="2400" dirty="0"/>
              <a:t>Андрей Шварцкопф</a:t>
            </a:r>
          </a:p>
          <a:p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49244" y="3947967"/>
            <a:ext cx="3550085" cy="101566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000" dirty="0"/>
              <a:t>Генеральный директор хостинг-провайдера «</a:t>
            </a:r>
            <a:r>
              <a:rPr lang="ru-RU" sz="2000" dirty="0" err="1"/>
              <a:t>Русоникс</a:t>
            </a:r>
            <a:r>
              <a:rPr lang="ru-RU" sz="2000" dirty="0"/>
              <a:t>»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682" y="4064380"/>
            <a:ext cx="2925919" cy="84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-1"/>
            <a:ext cx="12192000" cy="6858001"/>
            <a:chOff x="1" y="-1"/>
            <a:chExt cx="9144000" cy="514350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" y="-1"/>
              <a:ext cx="9144000" cy="5143501"/>
              <a:chOff x="1" y="-1"/>
              <a:chExt cx="9144000" cy="5143501"/>
            </a:xfrm>
          </p:grpSpPr>
          <p:pic>
            <p:nvPicPr>
              <p:cNvPr id="8" name="Изображение 7" descr="Снимок экрана 2013-10-28 в 1.55.38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8" r="7855" b="16371"/>
              <a:stretch/>
            </p:blipFill>
            <p:spPr>
              <a:xfrm>
                <a:off x="1" y="-1"/>
                <a:ext cx="9144000" cy="5143501"/>
              </a:xfrm>
              <a:prstGeom prst="rect">
                <a:avLst/>
              </a:prstGeom>
            </p:spPr>
          </p:pic>
          <p:pic>
            <p:nvPicPr>
              <p:cNvPr id="4" name="Изображение 3" descr="Снимок экрана 2013-10-28 в 16.42.2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4" t="8561" r="59050" b="12425"/>
              <a:stretch/>
            </p:blipFill>
            <p:spPr>
              <a:xfrm>
                <a:off x="2343778" y="1873068"/>
                <a:ext cx="1724166" cy="2432249"/>
              </a:xfrm>
              <a:prstGeom prst="rect">
                <a:avLst/>
              </a:prstGeom>
            </p:spPr>
          </p:pic>
        </p:grpSp>
        <p:pic>
          <p:nvPicPr>
            <p:cNvPr id="6" name="Изображение 5" descr="Снимок экрана 2013-10-28 в 16.42.2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1" b="3057"/>
            <a:stretch/>
          </p:blipFill>
          <p:spPr>
            <a:xfrm>
              <a:off x="5156777" y="1654634"/>
              <a:ext cx="3193513" cy="3033586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 flipH="1">
            <a:off x="-3" y="2073552"/>
            <a:ext cx="11976979" cy="22988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7607" y="2684532"/>
            <a:ext cx="9935264" cy="104781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6000" dirty="0"/>
              <a:t>Главная страница</a:t>
            </a:r>
          </a:p>
        </p:txBody>
      </p:sp>
    </p:spTree>
    <p:extLst>
      <p:ext uri="{BB962C8B-B14F-4D97-AF65-F5344CB8AC3E}">
        <p14:creationId xmlns:p14="http://schemas.microsoft.com/office/powerpoint/2010/main" val="464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6543" t="20175" r="674" b="27070"/>
          <a:stretch/>
        </p:blipFill>
        <p:spPr>
          <a:xfrm>
            <a:off x="289382" y="1272317"/>
            <a:ext cx="9983495" cy="4257491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азвание 3"/>
          <p:cNvSpPr>
            <a:spLocks noGrp="1"/>
          </p:cNvSpPr>
          <p:nvPr>
            <p:ph type="title"/>
          </p:nvPr>
        </p:nvSpPr>
        <p:spPr>
          <a:xfrm>
            <a:off x="597056" y="273275"/>
            <a:ext cx="7200037" cy="1044876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Ускорение </a:t>
            </a:r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x224</a:t>
            </a:r>
            <a:endParaRPr lang="ru-RU" sz="4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69579"/>
              </p:ext>
            </p:extLst>
          </p:nvPr>
        </p:nvGraphicFramePr>
        <p:xfrm>
          <a:off x="9659467" y="2215471"/>
          <a:ext cx="1244600" cy="2413000"/>
        </p:xfrm>
        <a:graphic>
          <a:graphicData uri="http://schemas.openxmlformats.org/drawingml/2006/table">
            <a:tbl>
              <a:tblPr/>
              <a:tblGrid>
                <a:gridCol w="1244600"/>
              </a:tblGrid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0,502358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0,503305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0,501652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0,501384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0,498311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0,507643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0,509401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0,507444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0,508388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0,513112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23416"/>
              </p:ext>
            </p:extLst>
          </p:nvPr>
        </p:nvGraphicFramePr>
        <p:xfrm>
          <a:off x="10822487" y="2219867"/>
          <a:ext cx="1244600" cy="2413000"/>
        </p:xfrm>
        <a:graphic>
          <a:graphicData uri="http://schemas.openxmlformats.org/drawingml/2006/table">
            <a:tbl>
              <a:tblPr/>
              <a:tblGrid>
                <a:gridCol w="1244600"/>
              </a:tblGrid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0,002317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0,002247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0,002244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0,002243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0,002237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0,002261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0,002262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0,002228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0,002258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Название 3"/>
          <p:cNvSpPr txBox="1">
            <a:spLocks/>
          </p:cNvSpPr>
          <p:nvPr/>
        </p:nvSpPr>
        <p:spPr bwMode="auto">
          <a:xfrm>
            <a:off x="10295275" y="1800283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600" dirty="0">
                <a:solidFill>
                  <a:srgbClr val="FF6600"/>
                </a:solidFill>
                <a:latin typeface="Arial"/>
                <a:cs typeface="Arial"/>
              </a:rPr>
              <a:t>До</a:t>
            </a:r>
          </a:p>
        </p:txBody>
      </p:sp>
      <p:sp>
        <p:nvSpPr>
          <p:cNvPr id="16" name="Название 3"/>
          <p:cNvSpPr txBox="1">
            <a:spLocks/>
          </p:cNvSpPr>
          <p:nvPr/>
        </p:nvSpPr>
        <p:spPr bwMode="auto">
          <a:xfrm>
            <a:off x="11320065" y="1759635"/>
            <a:ext cx="11521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600" dirty="0">
                <a:solidFill>
                  <a:srgbClr val="FF6600"/>
                </a:solidFill>
                <a:latin typeface="Arial"/>
                <a:cs typeface="Arial"/>
              </a:rPr>
              <a:t>После</a:t>
            </a:r>
          </a:p>
        </p:txBody>
      </p:sp>
      <p:sp>
        <p:nvSpPr>
          <p:cNvPr id="2" name="Стрелка вправо 1"/>
          <p:cNvSpPr/>
          <p:nvPr/>
        </p:nvSpPr>
        <p:spPr>
          <a:xfrm rot="21237703">
            <a:off x="4356728" y="3930771"/>
            <a:ext cx="3289147" cy="115991"/>
          </a:xfrm>
          <a:prstGeom prst="rightArrow">
            <a:avLst/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559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r="2222"/>
          <a:stretch/>
        </p:blipFill>
        <p:spPr>
          <a:xfrm>
            <a:off x="1651003" y="0"/>
            <a:ext cx="86701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H="1">
            <a:off x="-3" y="2073552"/>
            <a:ext cx="11976979" cy="22988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607" y="2684532"/>
            <a:ext cx="9935264" cy="104781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6000" dirty="0"/>
              <a:t>Каталог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15958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/>
          <a:srcRect l="6467" t="20503" b="24290"/>
          <a:stretch/>
        </p:blipFill>
        <p:spPr>
          <a:xfrm>
            <a:off x="241157" y="1302078"/>
            <a:ext cx="9854881" cy="4362615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азвание 3"/>
          <p:cNvSpPr>
            <a:spLocks noGrp="1"/>
          </p:cNvSpPr>
          <p:nvPr>
            <p:ph type="title"/>
          </p:nvPr>
        </p:nvSpPr>
        <p:spPr>
          <a:xfrm>
            <a:off x="597056" y="273275"/>
            <a:ext cx="7200037" cy="1044876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Ускорение </a:t>
            </a:r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lang="ru-RU" sz="4800" dirty="0">
                <a:solidFill>
                  <a:srgbClr val="FF0000"/>
                </a:solidFill>
                <a:latin typeface="Arial"/>
                <a:cs typeface="Arial"/>
              </a:rPr>
              <a:t>73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492746"/>
              </p:ext>
            </p:extLst>
          </p:nvPr>
        </p:nvGraphicFramePr>
        <p:xfrm>
          <a:off x="9617840" y="2236291"/>
          <a:ext cx="1244600" cy="2413000"/>
        </p:xfrm>
        <a:graphic>
          <a:graphicData uri="http://schemas.openxmlformats.org/drawingml/2006/table">
            <a:tbl>
              <a:tblPr/>
              <a:tblGrid>
                <a:gridCol w="1244600"/>
              </a:tblGrid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0,165009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0,166894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0,162735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0,166267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0,162409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0,166245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0,163994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0,165593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0,16437</a:t>
                      </a:r>
                      <a:r>
                        <a:rPr lang="en-US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0,164391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00185" y="1961647"/>
            <a:ext cx="908656" cy="294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/>
          </a:p>
        </p:txBody>
      </p:sp>
      <p:sp>
        <p:nvSpPr>
          <p:cNvPr id="13" name="Название 3"/>
          <p:cNvSpPr txBox="1">
            <a:spLocks/>
          </p:cNvSpPr>
          <p:nvPr/>
        </p:nvSpPr>
        <p:spPr bwMode="auto">
          <a:xfrm>
            <a:off x="10295275" y="1800283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600" dirty="0">
                <a:solidFill>
                  <a:srgbClr val="FF6600"/>
                </a:solidFill>
                <a:latin typeface="Arial"/>
                <a:cs typeface="Arial"/>
              </a:rPr>
              <a:t>До</a:t>
            </a:r>
          </a:p>
        </p:txBody>
      </p:sp>
      <p:sp>
        <p:nvSpPr>
          <p:cNvPr id="14" name="Название 3"/>
          <p:cNvSpPr txBox="1">
            <a:spLocks/>
          </p:cNvSpPr>
          <p:nvPr/>
        </p:nvSpPr>
        <p:spPr bwMode="auto">
          <a:xfrm>
            <a:off x="11320065" y="1759635"/>
            <a:ext cx="11521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600" dirty="0">
                <a:solidFill>
                  <a:srgbClr val="FF6600"/>
                </a:solidFill>
                <a:latin typeface="Arial"/>
                <a:cs typeface="Arial"/>
              </a:rPr>
              <a:t>После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332464"/>
              </p:ext>
            </p:extLst>
          </p:nvPr>
        </p:nvGraphicFramePr>
        <p:xfrm>
          <a:off x="10860587" y="2236273"/>
          <a:ext cx="1206500" cy="2413000"/>
        </p:xfrm>
        <a:graphic>
          <a:graphicData uri="http://schemas.openxmlformats.org/drawingml/2006/table">
            <a:tbl>
              <a:tblPr/>
              <a:tblGrid>
                <a:gridCol w="1206500"/>
              </a:tblGrid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0,002273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0,002645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0,002214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0,002231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0,002179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0,002212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0,002201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0,002215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Стрелка вправо 10"/>
          <p:cNvSpPr/>
          <p:nvPr/>
        </p:nvSpPr>
        <p:spPr>
          <a:xfrm rot="21237703">
            <a:off x="4139889" y="3868823"/>
            <a:ext cx="3289147" cy="115991"/>
          </a:xfrm>
          <a:prstGeom prst="rightArrow">
            <a:avLst/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105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-1760" t="-1" r="1" b="26224"/>
          <a:stretch/>
        </p:blipFill>
        <p:spPr>
          <a:xfrm>
            <a:off x="562689" y="-1"/>
            <a:ext cx="10948081" cy="6858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H="1">
            <a:off x="-3" y="2073552"/>
            <a:ext cx="11976979" cy="229885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7607" y="2684532"/>
            <a:ext cx="9935264" cy="104781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6000" dirty="0"/>
              <a:t>Карточка товара</a:t>
            </a:r>
          </a:p>
        </p:txBody>
      </p:sp>
    </p:spTree>
    <p:extLst>
      <p:ext uri="{BB962C8B-B14F-4D97-AF65-F5344CB8AC3E}">
        <p14:creationId xmlns:p14="http://schemas.microsoft.com/office/powerpoint/2010/main" val="6258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7091" t="22270" r="2091" b="26632"/>
          <a:stretch/>
        </p:blipFill>
        <p:spPr>
          <a:xfrm>
            <a:off x="321529" y="1430678"/>
            <a:ext cx="9485123" cy="4002676"/>
          </a:xfrm>
          <a:prstGeom prst="rect">
            <a:avLst/>
          </a:prstGeom>
        </p:spPr>
      </p:pic>
      <p:pic>
        <p:nvPicPr>
          <p:cNvPr id="5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азвание 3"/>
          <p:cNvSpPr>
            <a:spLocks noGrp="1"/>
          </p:cNvSpPr>
          <p:nvPr>
            <p:ph type="title"/>
          </p:nvPr>
        </p:nvSpPr>
        <p:spPr>
          <a:xfrm>
            <a:off x="597056" y="273275"/>
            <a:ext cx="7200037" cy="1044876"/>
          </a:xfrm>
        </p:spPr>
        <p:txBody>
          <a:bodyPr>
            <a:normAutofit/>
          </a:bodyPr>
          <a:lstStyle/>
          <a:p>
            <a:r>
              <a:rPr lang="ru-RU" sz="31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Ускорение </a:t>
            </a:r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x</a:t>
            </a:r>
            <a:r>
              <a:rPr lang="ru-RU" sz="4800" dirty="0">
                <a:solidFill>
                  <a:srgbClr val="FF0000"/>
                </a:solidFill>
                <a:latin typeface="Arial"/>
                <a:cs typeface="Arial"/>
              </a:rPr>
              <a:t>94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073319"/>
              </p:ext>
            </p:extLst>
          </p:nvPr>
        </p:nvGraphicFramePr>
        <p:xfrm>
          <a:off x="10762863" y="2215471"/>
          <a:ext cx="1244600" cy="2413000"/>
        </p:xfrm>
        <a:graphic>
          <a:graphicData uri="http://schemas.openxmlformats.org/drawingml/2006/table">
            <a:tbl>
              <a:tblPr/>
              <a:tblGrid>
                <a:gridCol w="1244600"/>
              </a:tblGrid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0,001956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0,001869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0,001902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0,001859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0,001871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0,001908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0,001907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0,001894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0,001977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0,001896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187369" y="1913420"/>
            <a:ext cx="3564755" cy="32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/>
          </a:p>
        </p:txBody>
      </p:sp>
      <p:sp>
        <p:nvSpPr>
          <p:cNvPr id="9" name="Название 3"/>
          <p:cNvSpPr txBox="1">
            <a:spLocks/>
          </p:cNvSpPr>
          <p:nvPr/>
        </p:nvSpPr>
        <p:spPr bwMode="auto">
          <a:xfrm>
            <a:off x="10295275" y="1800283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600" dirty="0">
                <a:solidFill>
                  <a:srgbClr val="FF6600"/>
                </a:solidFill>
                <a:latin typeface="Arial"/>
                <a:cs typeface="Arial"/>
              </a:rPr>
              <a:t>До</a:t>
            </a:r>
          </a:p>
        </p:txBody>
      </p:sp>
      <p:sp>
        <p:nvSpPr>
          <p:cNvPr id="10" name="Название 3"/>
          <p:cNvSpPr txBox="1">
            <a:spLocks/>
          </p:cNvSpPr>
          <p:nvPr/>
        </p:nvSpPr>
        <p:spPr bwMode="auto">
          <a:xfrm>
            <a:off x="11320065" y="1759635"/>
            <a:ext cx="11521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600" dirty="0">
                <a:solidFill>
                  <a:srgbClr val="FF6600"/>
                </a:solidFill>
                <a:latin typeface="Arial"/>
                <a:cs typeface="Arial"/>
              </a:rPr>
              <a:t>После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160049"/>
              </p:ext>
            </p:extLst>
          </p:nvPr>
        </p:nvGraphicFramePr>
        <p:xfrm>
          <a:off x="9639099" y="2227871"/>
          <a:ext cx="1228308" cy="2389240"/>
        </p:xfrm>
        <a:graphic>
          <a:graphicData uri="http://schemas.openxmlformats.org/drawingml/2006/table">
            <a:tbl>
              <a:tblPr/>
              <a:tblGrid>
                <a:gridCol w="1228308"/>
              </a:tblGrid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0,180413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0,181557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0,178099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0,178338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0,176193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0,179446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611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0,177538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0,180494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0,177418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r" fontAlgn="b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0,175626</a:t>
                      </a:r>
                    </a:p>
                  </a:txBody>
                  <a:tcPr marL="7144" marR="714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075593" y="5371889"/>
            <a:ext cx="184662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21237703">
            <a:off x="4160541" y="3837849"/>
            <a:ext cx="3289147" cy="115991"/>
          </a:xfrm>
          <a:prstGeom prst="rightArrow">
            <a:avLst/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412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97" y="381000"/>
            <a:ext cx="4283929" cy="64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406400" y="1600222"/>
            <a:ext cx="9144000" cy="86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98" tIns="60949" rIns="121898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609475" eaLnBrk="1" hangingPunct="1"/>
            <a:r>
              <a:rPr lang="ru-RU" sz="4800" dirty="0">
                <a:solidFill>
                  <a:prstClr val="black"/>
                </a:solidFill>
                <a:latin typeface="Calibri"/>
                <a:cs typeface="Calibri"/>
              </a:rPr>
              <a:t>Ждем ваши вопросы в </a:t>
            </a:r>
            <a:r>
              <a:rPr lang="ru-RU" sz="4800" dirty="0" err="1">
                <a:solidFill>
                  <a:prstClr val="black"/>
                </a:solidFill>
                <a:latin typeface="Calibri"/>
                <a:cs typeface="Calibri"/>
              </a:rPr>
              <a:t>твиттере</a:t>
            </a:r>
            <a:r>
              <a:rPr lang="ru-RU" sz="4800" dirty="0">
                <a:solidFill>
                  <a:prstClr val="black"/>
                </a:solidFill>
                <a:latin typeface="Calibri"/>
                <a:cs typeface="Calibri"/>
              </a:rPr>
              <a:t>:</a:t>
            </a:r>
            <a:r>
              <a:rPr lang="en-US" sz="4800" dirty="0">
                <a:solidFill>
                  <a:prstClr val="black"/>
                </a:solidFill>
                <a:latin typeface="Calibri"/>
                <a:cs typeface="Calibri"/>
              </a:rPr>
              <a:t>  </a:t>
            </a:r>
            <a:endParaRPr lang="ru-RU" sz="48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" y="11029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4841" y="2857055"/>
            <a:ext cx="3068965" cy="1354195"/>
          </a:xfrm>
          <a:prstGeom prst="rect">
            <a:avLst/>
          </a:prstGeom>
          <a:noFill/>
        </p:spPr>
        <p:txBody>
          <a:bodyPr wrap="none" lIns="121898" tIns="60949" rIns="121898" bIns="60949" rtlCol="0">
            <a:spAutoFit/>
          </a:bodyPr>
          <a:lstStyle/>
          <a:p>
            <a:pPr defTabSz="609475"/>
            <a:r>
              <a:rPr lang="en-US" sz="8000" dirty="0">
                <a:solidFill>
                  <a:prstClr val="black"/>
                </a:solidFill>
                <a:cs typeface="Calibri"/>
              </a:rPr>
              <a:t>#</a:t>
            </a:r>
            <a:r>
              <a:rPr lang="en-US" sz="8000" dirty="0" err="1">
                <a:solidFill>
                  <a:prstClr val="black"/>
                </a:solidFill>
                <a:cs typeface="Calibri"/>
              </a:rPr>
              <a:t>bitrix</a:t>
            </a:r>
            <a:endParaRPr lang="ru-RU" sz="80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58" y="3185730"/>
            <a:ext cx="787705" cy="7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4156" y="128839"/>
            <a:ext cx="8671741" cy="1347986"/>
          </a:xfrm>
        </p:spPr>
        <p:txBody>
          <a:bodyPr>
            <a:noAutofit/>
          </a:bodyPr>
          <a:lstStyle/>
          <a:p>
            <a:r>
              <a:rPr lang="ru-RU" sz="2800" dirty="0"/>
              <a:t>Готовое решение «1С-Битрикс: Интернет-магазин» </a:t>
            </a:r>
            <a:r>
              <a:rPr lang="ru-RU" sz="2800" dirty="0" smtClean="0"/>
              <a:t>уже работает на технологии «Композитный сайт»</a:t>
            </a:r>
            <a:endParaRPr lang="ru-RU" sz="2800" dirty="0"/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/>
          <a:srcRect t="1277" r="539"/>
          <a:stretch/>
        </p:blipFill>
        <p:spPr>
          <a:xfrm>
            <a:off x="1924441" y="1417754"/>
            <a:ext cx="8176184" cy="4687069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2213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" y="6275745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 bwMode="auto">
          <a:xfrm>
            <a:off x="4805995" y="2664588"/>
            <a:ext cx="4673600" cy="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grpSp>
        <p:nvGrpSpPr>
          <p:cNvPr id="25" name="Группа 24"/>
          <p:cNvGrpSpPr/>
          <p:nvPr/>
        </p:nvGrpSpPr>
        <p:grpSpPr>
          <a:xfrm>
            <a:off x="9813263" y="2782959"/>
            <a:ext cx="2235200" cy="1693908"/>
            <a:chOff x="2209800" y="361950"/>
            <a:chExt cx="2953820" cy="2066950"/>
          </a:xfrm>
        </p:grpSpPr>
        <p:pic>
          <p:nvPicPr>
            <p:cNvPr id="30" name="Изображение 29" descr="12839816_l.jpg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45" b="95680" l="899" r="994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61950"/>
              <a:ext cx="2953820" cy="2066950"/>
            </a:xfrm>
            <a:prstGeom prst="rect">
              <a:avLst/>
            </a:prstGeom>
          </p:spPr>
        </p:pic>
        <p:pic>
          <p:nvPicPr>
            <p:cNvPr id="32" name="Изображение 31" descr="08_public_short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603" b="17920"/>
            <a:stretch/>
          </p:blipFill>
          <p:spPr>
            <a:xfrm>
              <a:off x="2754607" y="552530"/>
              <a:ext cx="1880609" cy="1219321"/>
            </a:xfrm>
            <a:prstGeom prst="roundRect">
              <a:avLst>
                <a:gd name="adj" fmla="val 4265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2048" name="TextBox 2047"/>
          <p:cNvSpPr txBox="1"/>
          <p:nvPr/>
        </p:nvSpPr>
        <p:spPr>
          <a:xfrm>
            <a:off x="6485702" y="2076478"/>
            <a:ext cx="1225239" cy="61554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alibri"/>
                <a:cs typeface="Calibri"/>
              </a:rPr>
              <a:t>HTML</a:t>
            </a:r>
            <a:endParaRPr lang="ru-RU"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49" name="TextBox 2048"/>
          <p:cNvSpPr txBox="1"/>
          <p:nvPr/>
        </p:nvSpPr>
        <p:spPr>
          <a:xfrm>
            <a:off x="6741498" y="2664596"/>
            <a:ext cx="565603" cy="61554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JS</a:t>
            </a:r>
            <a:endParaRPr lang="ru-RU" sz="3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03317" y="3314822"/>
            <a:ext cx="842121" cy="61554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CSS</a:t>
            </a:r>
            <a:endParaRPr lang="ru-RU" sz="3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46016" y="3930378"/>
            <a:ext cx="1699528" cy="61554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defTabSz="1219110" fontAlgn="base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0000"/>
                </a:solidFill>
                <a:latin typeface="Calibri" panose="020F0502020204030204" pitchFamily="34" charset="0"/>
              </a:rPr>
              <a:t>Графика</a:t>
            </a:r>
          </a:p>
        </p:txBody>
      </p:sp>
      <p:cxnSp>
        <p:nvCxnSpPr>
          <p:cNvPr id="34" name="Прямая со стрелкой 33"/>
          <p:cNvCxnSpPr/>
          <p:nvPr/>
        </p:nvCxnSpPr>
        <p:spPr bwMode="auto">
          <a:xfrm>
            <a:off x="4806001" y="4465107"/>
            <a:ext cx="4612057" cy="11767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43" name="Прямая со стрелкой 42"/>
          <p:cNvCxnSpPr/>
          <p:nvPr/>
        </p:nvCxnSpPr>
        <p:spPr bwMode="auto">
          <a:xfrm>
            <a:off x="4806001" y="3851755"/>
            <a:ext cx="4612057" cy="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45" name="Прямая со стрелкой 44"/>
          <p:cNvCxnSpPr/>
          <p:nvPr/>
        </p:nvCxnSpPr>
        <p:spPr bwMode="auto">
          <a:xfrm>
            <a:off x="4805995" y="3245155"/>
            <a:ext cx="4673600" cy="0"/>
          </a:xfrm>
          <a:prstGeom prst="straightConnector1">
            <a:avLst/>
          </a:prstGeom>
          <a:noFill/>
          <a:ln w="28575" cap="sq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5"/>
          <a:stretch/>
        </p:blipFill>
        <p:spPr bwMode="auto">
          <a:xfrm>
            <a:off x="543673" y="2067965"/>
            <a:ext cx="3839971" cy="3050944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" b="48615"/>
          <a:stretch/>
        </p:blipFill>
        <p:spPr bwMode="auto">
          <a:xfrm>
            <a:off x="10225528" y="2939145"/>
            <a:ext cx="1423085" cy="999259"/>
          </a:xfrm>
          <a:prstGeom prst="rect">
            <a:avLst/>
          </a:prstGeom>
          <a:noFill/>
          <a:ln w="31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98483" y="185431"/>
            <a:ext cx="10979424" cy="779700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ru-RU" sz="4300" b="1" dirty="0">
                <a:solidFill>
                  <a:prstClr val="black"/>
                </a:solidFill>
                <a:latin typeface="Calibri" panose="020F0502020204030204" pitchFamily="34" charset="0"/>
                <a:cs typeface="Calibri"/>
              </a:rPr>
              <a:t>Динамика загрузки страниц</a:t>
            </a:r>
            <a:endParaRPr lang="en-US" sz="4300" b="1" dirty="0">
              <a:solidFill>
                <a:prstClr val="black"/>
              </a:solidFill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6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7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" grpId="0"/>
      <p:bldP spid="2049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Изображение 126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698325"/>
            <a:ext cx="12191040" cy="3396000"/>
          </a:xfrm>
          <a:prstGeom prst="rect">
            <a:avLst/>
          </a:prstGeom>
        </p:spPr>
      </p:pic>
      <p:pic>
        <p:nvPicPr>
          <p:cNvPr id="128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05600"/>
            <a:ext cx="12189120" cy="452640"/>
          </a:xfrm>
          <a:prstGeom prst="rect">
            <a:avLst/>
          </a:prstGeom>
        </p:spPr>
      </p:pic>
      <p:pic>
        <p:nvPicPr>
          <p:cNvPr id="129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8831040" y="22080"/>
            <a:ext cx="3355680" cy="1176960"/>
          </a:xfrm>
          <a:prstGeom prst="rect">
            <a:avLst/>
          </a:prstGeom>
        </p:spPr>
      </p:pic>
      <p:sp>
        <p:nvSpPr>
          <p:cNvPr id="133" name="Line 3"/>
          <p:cNvSpPr/>
          <p:nvPr/>
        </p:nvSpPr>
        <p:spPr>
          <a:xfrm flipH="1">
            <a:off x="8544000" y="1458325"/>
            <a:ext cx="768000" cy="768000"/>
          </a:xfrm>
          <a:prstGeom prst="line">
            <a:avLst/>
          </a:prstGeom>
          <a:ln w="36000">
            <a:solidFill>
              <a:schemeClr val="accent5">
                <a:lumMod val="75000"/>
              </a:schemeClr>
            </a:solidFill>
            <a:round/>
            <a:tailEnd type="triangle" w="med" len="med"/>
          </a:ln>
        </p:spPr>
      </p:sp>
      <p:sp>
        <p:nvSpPr>
          <p:cNvPr id="134" name="Line 4"/>
          <p:cNvSpPr/>
          <p:nvPr/>
        </p:nvSpPr>
        <p:spPr>
          <a:xfrm flipH="1" flipV="1">
            <a:off x="9600000" y="2245525"/>
            <a:ext cx="786720" cy="748800"/>
          </a:xfrm>
          <a:prstGeom prst="line">
            <a:avLst/>
          </a:prstGeom>
          <a:ln w="36000">
            <a:solidFill>
              <a:schemeClr val="accent5">
                <a:lumMod val="75000"/>
              </a:schemeClr>
            </a:solidFill>
            <a:round/>
            <a:tailEnd type="triangle" w="med" len="med"/>
          </a:ln>
        </p:spPr>
      </p:sp>
      <p:sp>
        <p:nvSpPr>
          <p:cNvPr id="9" name="Прямоугольник 8"/>
          <p:cNvSpPr/>
          <p:nvPr/>
        </p:nvSpPr>
        <p:spPr>
          <a:xfrm>
            <a:off x="198485" y="185432"/>
            <a:ext cx="8671979" cy="738656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rgbClr val="000000"/>
                </a:solidFill>
              </a:rPr>
              <a:t>До включения композита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705325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Изображение 13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698325"/>
            <a:ext cx="12191040" cy="3396000"/>
          </a:xfrm>
          <a:prstGeom prst="rect">
            <a:avLst/>
          </a:prstGeom>
        </p:spPr>
      </p:pic>
      <p:sp>
        <p:nvSpPr>
          <p:cNvPr id="140" name="Line 2"/>
          <p:cNvSpPr/>
          <p:nvPr/>
        </p:nvSpPr>
        <p:spPr>
          <a:xfrm flipH="1">
            <a:off x="6576000" y="1554325"/>
            <a:ext cx="768000" cy="768000"/>
          </a:xfrm>
          <a:prstGeom prst="line">
            <a:avLst/>
          </a:prstGeom>
          <a:ln w="36000">
            <a:solidFill>
              <a:schemeClr val="accent5">
                <a:lumMod val="75000"/>
              </a:schemeClr>
            </a:solidFill>
            <a:round/>
            <a:tailEnd type="triangle" w="med" len="med"/>
          </a:ln>
        </p:spPr>
      </p:sp>
      <p:sp>
        <p:nvSpPr>
          <p:cNvPr id="142" name="Line 4"/>
          <p:cNvSpPr/>
          <p:nvPr/>
        </p:nvSpPr>
        <p:spPr>
          <a:xfrm flipH="1" flipV="1">
            <a:off x="8496000" y="2226325"/>
            <a:ext cx="768000" cy="768000"/>
          </a:xfrm>
          <a:prstGeom prst="line">
            <a:avLst/>
          </a:prstGeom>
          <a:ln w="36000">
            <a:solidFill>
              <a:schemeClr val="accent5">
                <a:lumMod val="75000"/>
              </a:schemeClr>
            </a:solidFill>
            <a:round/>
            <a:tailEnd type="triangle" w="med" len="med"/>
          </a:ln>
        </p:spPr>
      </p:sp>
      <p:sp>
        <p:nvSpPr>
          <p:cNvPr id="144" name="Line 6"/>
          <p:cNvSpPr/>
          <p:nvPr/>
        </p:nvSpPr>
        <p:spPr>
          <a:xfrm flipH="1" flipV="1">
            <a:off x="9840000" y="3090325"/>
            <a:ext cx="768000" cy="768000"/>
          </a:xfrm>
          <a:prstGeom prst="line">
            <a:avLst/>
          </a:prstGeom>
          <a:ln w="36000">
            <a:solidFill>
              <a:schemeClr val="accent5">
                <a:lumMod val="75000"/>
              </a:schemeClr>
            </a:solidFill>
            <a:round/>
            <a:tailEnd type="triangle" w="med" len="med"/>
          </a:ln>
        </p:spPr>
      </p:sp>
      <p:pic>
        <p:nvPicPr>
          <p:cNvPr id="136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405600"/>
            <a:ext cx="12189120" cy="452640"/>
          </a:xfrm>
          <a:prstGeom prst="rect">
            <a:avLst/>
          </a:prstGeom>
        </p:spPr>
      </p:pic>
      <p:pic>
        <p:nvPicPr>
          <p:cNvPr id="137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8831040" y="22080"/>
            <a:ext cx="3355680" cy="11769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8485" y="185432"/>
            <a:ext cx="8671979" cy="738656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solidFill>
                  <a:srgbClr val="000000"/>
                </a:solidFill>
              </a:rPr>
              <a:t>После включения композита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805565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Изображение 14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12157920" cy="5999960"/>
          </a:xfrm>
          <a:prstGeom prst="rect">
            <a:avLst/>
          </a:prstGeom>
        </p:spPr>
      </p:pic>
      <p:pic>
        <p:nvPicPr>
          <p:cNvPr id="4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8831040" y="22080"/>
            <a:ext cx="3355680" cy="11769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6405600"/>
            <a:ext cx="12189120" cy="4526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8485" y="185431"/>
            <a:ext cx="8671979" cy="738660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 smtClean="0">
                <a:solidFill>
                  <a:srgbClr val="000000"/>
                </a:solidFill>
              </a:rPr>
              <a:t>Что происходит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580978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r="3334" b="12361"/>
          <a:stretch/>
        </p:blipFill>
        <p:spPr>
          <a:xfrm>
            <a:off x="-1" y="7"/>
            <a:ext cx="12192001" cy="6857991"/>
          </a:xfrm>
          <a:prstGeom prst="rect">
            <a:avLst/>
          </a:prstGeom>
          <a:ln>
            <a:solidFill>
              <a:srgbClr val="5B9BD5"/>
            </a:solidFill>
            <a:prstDash val="dash"/>
          </a:ln>
        </p:spPr>
      </p:pic>
      <p:sp>
        <p:nvSpPr>
          <p:cNvPr id="4" name="Прямоугольник 3"/>
          <p:cNvSpPr/>
          <p:nvPr/>
        </p:nvSpPr>
        <p:spPr>
          <a:xfrm>
            <a:off x="233730" y="2457618"/>
            <a:ext cx="7453127" cy="144655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4400" dirty="0"/>
              <a:t>Почему скорость сайтов важна?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34021" y="4515962"/>
            <a:ext cx="2195775" cy="677104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dirty="0" smtClean="0"/>
              <a:t>Алексей Шафранов </a:t>
            </a:r>
          </a:p>
          <a:p>
            <a:endParaRPr lang="ru-RU" dirty="0" smtClean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619" y="4539144"/>
            <a:ext cx="1044153" cy="100238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240" y="4981218"/>
            <a:ext cx="1064093" cy="564937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195413"/>
              </p:ext>
            </p:extLst>
          </p:nvPr>
        </p:nvGraphicFramePr>
        <p:xfrm>
          <a:off x="2380382" y="4291701"/>
          <a:ext cx="4371745" cy="1495307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371745"/>
              </a:tblGrid>
              <a:tr h="1495307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>
                    <a:lnL w="76200" cmpd="sng">
                      <a:solidFill>
                        <a:prstClr val="white"/>
                      </a:solidFill>
                      <a:prstDash val="solid"/>
                    </a:lnL>
                    <a:lnR w="76200" cmpd="sng">
                      <a:solidFill>
                        <a:prstClr val="white"/>
                      </a:solidFill>
                      <a:prstDash val="solid"/>
                    </a:lnR>
                    <a:lnT w="76200" cmpd="sng">
                      <a:solidFill>
                        <a:prstClr val="white"/>
                      </a:solidFill>
                      <a:prstDash val="solid"/>
                    </a:lnT>
                    <a:lnB w="76200" cmpd="sng">
                      <a:solidFill>
                        <a:prstClr val="whit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387" y="1012731"/>
            <a:ext cx="1431479" cy="4179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92047" y="847269"/>
            <a:ext cx="2049576" cy="6463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yandex.ru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8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357863" y="2720207"/>
            <a:ext cx="9721080" cy="2379604"/>
          </a:xfrm>
          <a:prstGeom prst="rect">
            <a:avLst/>
          </a:prstGeom>
          <a:ln/>
        </p:spPr>
        <p:txBody>
          <a:bodyPr/>
          <a:lstStyle>
            <a:defPPr>
              <a:defRPr lang="ru-RU"/>
            </a:defPPr>
            <a:lvl1pPr marL="0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75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69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54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938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934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906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880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855" algn="l" defTabSz="91396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dirty="0" smtClean="0"/>
              <a:t>Крылья, ноги и </a:t>
            </a:r>
            <a:r>
              <a:rPr lang="en-US" sz="6600" dirty="0" smtClean="0"/>
              <a:t>x</a:t>
            </a:r>
            <a:r>
              <a:rPr lang="ru-RU" sz="6600" dirty="0" err="1" smtClean="0"/>
              <a:t>восты</a:t>
            </a:r>
            <a:r>
              <a:rPr lang="en-US" sz="6600" dirty="0" smtClean="0"/>
              <a:t>.</a:t>
            </a:r>
            <a:endParaRPr lang="ru-RU" sz="6600" dirty="0"/>
          </a:p>
        </p:txBody>
      </p:sp>
      <p:pic>
        <p:nvPicPr>
          <p:cNvPr id="5" name="Изображение 4" descr="Logo-Contour-Service-Large_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36" y="487120"/>
            <a:ext cx="3747501" cy="142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8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719371" y="356120"/>
            <a:ext cx="10956727" cy="667494"/>
          </a:xfrm>
        </p:spPr>
        <p:txBody>
          <a:bodyPr>
            <a:normAutofit fontScale="85000" lnSpcReduction="20000"/>
          </a:bodyPr>
          <a:lstStyle/>
          <a:p>
            <a:r>
              <a:rPr lang="ru-RU" sz="5400" dirty="0" smtClean="0"/>
              <a:t>Аксиома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82336" y="1630375"/>
            <a:ext cx="10998744" cy="2999022"/>
          </a:xfrm>
        </p:spPr>
        <p:txBody>
          <a:bodyPr/>
          <a:lstStyle/>
          <a:p>
            <a:r>
              <a:rPr lang="ru-RU" sz="4400" dirty="0" smtClean="0"/>
              <a:t>Пользователь приходит в интернет за информацией.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559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44" y="2285751"/>
            <a:ext cx="5364480" cy="371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>
            <a:spLocks noGrp="1"/>
          </p:cNvSpPr>
          <p:nvPr>
            <p:ph type="body" sz="quarter" idx="13"/>
          </p:nvPr>
        </p:nvSpPr>
        <p:spPr>
          <a:xfrm>
            <a:off x="504825" y="209550"/>
            <a:ext cx="11687175" cy="7145398"/>
          </a:xfrm>
        </p:spPr>
        <p:txBody>
          <a:bodyPr/>
          <a:lstStyle/>
          <a:p>
            <a:r>
              <a:rPr lang="ru-RU" dirty="0" smtClean="0"/>
              <a:t>Данные </a:t>
            </a:r>
          </a:p>
          <a:p>
            <a:r>
              <a:rPr lang="ru-RU" dirty="0" smtClean="0"/>
              <a:t>Дизайн</a:t>
            </a:r>
          </a:p>
          <a:p>
            <a:r>
              <a:rPr lang="ru-RU" dirty="0" smtClean="0"/>
              <a:t>Скорость</a:t>
            </a:r>
          </a:p>
          <a:p>
            <a:endParaRPr lang="ru-RU" dirty="0"/>
          </a:p>
        </p:txBody>
      </p:sp>
      <p:sp>
        <p:nvSpPr>
          <p:cNvPr id="12" name="Текст 1"/>
          <p:cNvSpPr>
            <a:spLocks noGrp="1"/>
          </p:cNvSpPr>
          <p:nvPr>
            <p:ph type="body" sz="quarter" idx="12"/>
          </p:nvPr>
        </p:nvSpPr>
        <p:spPr>
          <a:xfrm>
            <a:off x="719371" y="356120"/>
            <a:ext cx="10956727" cy="667494"/>
          </a:xfrm>
        </p:spPr>
        <p:txBody>
          <a:bodyPr>
            <a:normAutofit fontScale="85000" lnSpcReduction="20000"/>
          </a:bodyPr>
          <a:lstStyle/>
          <a:p>
            <a:r>
              <a:rPr lang="ru-RU" sz="5400" dirty="0"/>
              <a:t>Какая информация?</a:t>
            </a:r>
          </a:p>
        </p:txBody>
      </p:sp>
    </p:spTree>
    <p:extLst>
      <p:ext uri="{BB962C8B-B14F-4D97-AF65-F5344CB8AC3E}">
        <p14:creationId xmlns:p14="http://schemas.microsoft.com/office/powerpoint/2010/main" val="358223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0390" y="6264315"/>
            <a:ext cx="8708468" cy="431196"/>
          </a:xfrm>
          <a:prstGeom prst="rect">
            <a:avLst/>
          </a:prstGeom>
        </p:spPr>
        <p:txBody>
          <a:bodyPr wrap="square" lIns="76508" tIns="38253" rIns="76508" bIns="38253">
            <a:spAutoFit/>
          </a:bodyPr>
          <a:lstStyle/>
          <a:p>
            <a:pPr algn="ctr" defTabSz="765353" fontAlgn="base">
              <a:spcBef>
                <a:spcPct val="0"/>
              </a:spcBef>
              <a:spcAft>
                <a:spcPct val="0"/>
              </a:spcAft>
            </a:pPr>
            <a:r>
              <a:rPr lang="ru-RU" sz="2300" dirty="0">
                <a:solidFill>
                  <a:prstClr val="white">
                    <a:lumMod val="65000"/>
                  </a:prst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По данным исследования </a:t>
            </a:r>
            <a:r>
              <a:rPr lang="en-US" sz="2300" dirty="0" err="1">
                <a:solidFill>
                  <a:prstClr val="white">
                    <a:lumMod val="65000"/>
                  </a:prst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QuBid</a:t>
            </a:r>
            <a:r>
              <a:rPr lang="en-US" sz="2300" dirty="0">
                <a:solidFill>
                  <a:prstClr val="white">
                    <a:lumMod val="65000"/>
                  </a:prst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 2012</a:t>
            </a:r>
            <a:endParaRPr lang="ru-RU" sz="2300" dirty="0">
              <a:solidFill>
                <a:prstClr val="white">
                  <a:lumMod val="65000"/>
                </a:prstClr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82379" y="356120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 algn="l" defTabSz="382406" rtl="0" eaLnBrk="1" latinLnBrk="0" hangingPunct="1">
              <a:spcBef>
                <a:spcPts val="0"/>
              </a:spcBef>
              <a:buFont typeface="Arial"/>
              <a:buNone/>
              <a:defRPr sz="4200" kern="1200" baseline="0">
                <a:solidFill>
                  <a:srgbClr val="808080"/>
                </a:solidFill>
                <a:latin typeface="Arial"/>
                <a:ea typeface="+mn-ea"/>
                <a:cs typeface="Arial"/>
              </a:defRPr>
            </a:lvl1pPr>
            <a:lvl2pPr marL="621417" indent="-239005" algn="l" defTabSz="38240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023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8431" indent="-191204" algn="l" defTabSz="382406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38" indent="-191204" algn="l" defTabSz="382406" rtl="0" eaLnBrk="1" latinLnBrk="0" hangingPunct="1">
              <a:spcBef>
                <a:spcPct val="20000"/>
              </a:spcBef>
              <a:buFont typeface="Arial"/>
              <a:buChar char="»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251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5655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8068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0469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Скорость 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3"/>
          </p:nvPr>
        </p:nvSpPr>
        <p:spPr>
          <a:xfrm>
            <a:off x="504825" y="6350"/>
            <a:ext cx="11687175" cy="7145398"/>
          </a:xfrm>
        </p:spPr>
        <p:txBody>
          <a:bodyPr/>
          <a:lstStyle/>
          <a:p>
            <a:pPr fontAlgn="base"/>
            <a:r>
              <a:rPr lang="ru-RU" dirty="0" smtClean="0"/>
              <a:t>38</a:t>
            </a:r>
            <a:r>
              <a:rPr lang="ru-RU" dirty="0"/>
              <a:t>% пользователей  </a:t>
            </a:r>
            <a:r>
              <a:rPr lang="ru-RU" dirty="0" smtClean="0"/>
              <a:t>уходит, если </a:t>
            </a:r>
            <a:r>
              <a:rPr lang="ru-RU" dirty="0"/>
              <a:t>время загрузки </a:t>
            </a:r>
            <a:r>
              <a:rPr lang="en-US" dirty="0"/>
              <a:t>&gt;</a:t>
            </a:r>
            <a:r>
              <a:rPr lang="ru-RU" dirty="0" smtClean="0"/>
              <a:t>10 с</a:t>
            </a:r>
            <a:endParaRPr lang="ru-RU" dirty="0"/>
          </a:p>
          <a:p>
            <a:pPr fontAlgn="base"/>
            <a:r>
              <a:rPr lang="ru-RU" dirty="0" smtClean="0"/>
              <a:t>74</a:t>
            </a:r>
            <a:r>
              <a:rPr lang="ru-RU" dirty="0"/>
              <a:t>% пользователей с мобильных устройств </a:t>
            </a:r>
            <a:r>
              <a:rPr lang="ru-RU" dirty="0" smtClean="0"/>
              <a:t>уйдут, если время загрузки </a:t>
            </a:r>
            <a:r>
              <a:rPr lang="en-US" dirty="0" smtClean="0"/>
              <a:t>&gt;5 c</a:t>
            </a: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3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300" b="1" dirty="0">
                <a:latin typeface="Calibri"/>
                <a:cs typeface="Calibri"/>
              </a:rPr>
              <a:t>Платформа «1С-Битрикс»</a:t>
            </a:r>
            <a:endParaRPr lang="en-US" sz="3700" b="1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20789" y="1850803"/>
            <a:ext cx="5331175" cy="3098280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/>
              <a:t>100 </a:t>
            </a:r>
            <a:r>
              <a:rPr lang="en-US" sz="2000" b="1" dirty="0"/>
              <a:t>000+ </a:t>
            </a:r>
            <a:r>
              <a:rPr lang="ru-RU" sz="2000" dirty="0"/>
              <a:t>клиентов</a:t>
            </a:r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/>
              <a:t>25 000+ </a:t>
            </a:r>
            <a:r>
              <a:rPr lang="ru-RU" sz="2000" dirty="0"/>
              <a:t>интернет-магазинов</a:t>
            </a:r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/>
              <a:t>10 000+ </a:t>
            </a:r>
            <a:r>
              <a:rPr lang="ru-RU" sz="2000" dirty="0"/>
              <a:t>партнеров</a:t>
            </a:r>
            <a:endParaRPr lang="en-US" sz="2000" dirty="0"/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en-US" sz="2000" b="1" dirty="0"/>
              <a:t>1</a:t>
            </a:r>
            <a:r>
              <a:rPr lang="ru-RU" sz="2000" b="1" dirty="0"/>
              <a:t>500</a:t>
            </a:r>
            <a:r>
              <a:rPr lang="en-US" sz="2000" b="1" dirty="0"/>
              <a:t>+</a:t>
            </a:r>
            <a:r>
              <a:rPr lang="ru-RU" sz="2000" b="1" dirty="0"/>
              <a:t> </a:t>
            </a:r>
            <a:r>
              <a:rPr lang="ru-RU" sz="2000" dirty="0"/>
              <a:t>веб-приложений для сайтов в </a:t>
            </a:r>
            <a:r>
              <a:rPr lang="ru-RU" sz="2000" dirty="0" err="1"/>
              <a:t>Маркетплейсе</a:t>
            </a:r>
            <a:endParaRPr lang="ru-RU" sz="2000" dirty="0"/>
          </a:p>
          <a:p>
            <a:pPr marL="380972" indent="-380972">
              <a:spcBef>
                <a:spcPts val="800"/>
              </a:spcBef>
              <a:spcAft>
                <a:spcPts val="800"/>
              </a:spcAft>
              <a:buFont typeface="Arial"/>
              <a:buChar char="•"/>
            </a:pPr>
            <a:r>
              <a:rPr lang="ru-RU" sz="2000" b="1" dirty="0"/>
              <a:t>150+ </a:t>
            </a:r>
            <a:r>
              <a:rPr lang="ru-RU" sz="2000" dirty="0"/>
              <a:t>готовых интернет-магазинов в </a:t>
            </a:r>
            <a:r>
              <a:rPr lang="ru-RU" sz="2000" dirty="0" err="1"/>
              <a:t>Маркетплейсе</a:t>
            </a:r>
            <a:endParaRPr lang="en-US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8279321" y="1462888"/>
            <a:ext cx="3656424" cy="4474125"/>
            <a:chOff x="989802" y="160754"/>
            <a:chExt cx="3417622" cy="4181920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 rotWithShape="1">
            <a:blip r:embed="rId5"/>
            <a:srcRect r="54644" b="3200"/>
            <a:stretch/>
          </p:blipFill>
          <p:spPr>
            <a:xfrm>
              <a:off x="989802" y="160754"/>
              <a:ext cx="3417620" cy="4181920"/>
            </a:xfrm>
            <a:prstGeom prst="roundRect">
              <a:avLst>
                <a:gd name="adj" fmla="val 2041"/>
              </a:avLst>
            </a:prstGeom>
          </p:spPr>
        </p:pic>
        <p:pic>
          <p:nvPicPr>
            <p:cNvPr id="7" name="Изображение 6" descr="Снимок экрана 2013-10-24 в 18.07.5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13" y="3665428"/>
              <a:ext cx="3339410" cy="278312"/>
            </a:xfrm>
            <a:prstGeom prst="rect">
              <a:avLst/>
            </a:prstGeom>
          </p:spPr>
        </p:pic>
        <p:pic>
          <p:nvPicPr>
            <p:cNvPr id="15" name="Изображение 14" descr="Снимок экрана 2013-10-24 в 18.07.5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14" y="261510"/>
              <a:ext cx="3339410" cy="278312"/>
            </a:xfrm>
            <a:prstGeom prst="rect">
              <a:avLst/>
            </a:prstGeom>
          </p:spPr>
        </p:pic>
        <p:pic>
          <p:nvPicPr>
            <p:cNvPr id="6" name="Изображение 5" descr="Снимок экрана 2013-10-24 в 18.05.3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260" y="3953078"/>
              <a:ext cx="2194680" cy="30943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708196" y="4869473"/>
            <a:ext cx="1270424" cy="692489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,3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%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1С-Битрикс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1080813" y="4632189"/>
            <a:ext cx="156679" cy="237283"/>
          </a:xfrm>
          <a:prstGeom prst="line">
            <a:avLst/>
          </a:prstGeom>
          <a:ln w="9525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243021" y="4869468"/>
            <a:ext cx="460307" cy="0"/>
          </a:xfrm>
          <a:prstGeom prst="line">
            <a:avLst/>
          </a:prstGeom>
          <a:ln w="9525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9" descr="D:\work\Лендинг 1С\bus_14-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24" y="1738928"/>
            <a:ext cx="2841747" cy="32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638849" y="1504950"/>
            <a:ext cx="1479453" cy="353935"/>
          </a:xfrm>
          <a:prstGeom prst="rect">
            <a:avLst/>
          </a:prstGeom>
          <a:noFill/>
        </p:spPr>
        <p:txBody>
          <a:bodyPr wrap="none" lIns="121912" tIns="60956" rIns="121912" bIns="60956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>
                    <a:lumMod val="50000"/>
                  </a:schemeClr>
                </a:solidFill>
              </a:rPr>
              <a:t>Январь 2014</a:t>
            </a:r>
            <a:endParaRPr lang="ru-RU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6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5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06" y="1316034"/>
            <a:ext cx="6934671" cy="5349603"/>
          </a:xfrm>
          <a:prstGeom prst="rect">
            <a:avLst/>
          </a:prstGeom>
        </p:spPr>
      </p:pic>
      <p:sp>
        <p:nvSpPr>
          <p:cNvPr id="5" name="Текст 1"/>
          <p:cNvSpPr txBox="1">
            <a:spLocks/>
          </p:cNvSpPr>
          <p:nvPr/>
        </p:nvSpPr>
        <p:spPr>
          <a:xfrm>
            <a:off x="682379" y="356120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 algn="l" defTabSz="382406" rtl="0" eaLnBrk="1" latinLnBrk="0" hangingPunct="1">
              <a:spcBef>
                <a:spcPts val="0"/>
              </a:spcBef>
              <a:buFont typeface="Arial"/>
              <a:buNone/>
              <a:defRPr sz="4200" kern="1200" baseline="0">
                <a:solidFill>
                  <a:srgbClr val="808080"/>
                </a:solidFill>
                <a:latin typeface="Arial"/>
                <a:ea typeface="+mn-ea"/>
                <a:cs typeface="Arial"/>
              </a:defRPr>
            </a:lvl1pPr>
            <a:lvl2pPr marL="621417" indent="-239005" algn="l" defTabSz="38240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023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8431" indent="-191204" algn="l" defTabSz="382406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38" indent="-191204" algn="l" defTabSz="382406" rtl="0" eaLnBrk="1" latinLnBrk="0" hangingPunct="1">
              <a:spcBef>
                <a:spcPct val="20000"/>
              </a:spcBef>
              <a:buFont typeface="Arial"/>
              <a:buChar char="»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251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5655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8068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0469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Скорость </a:t>
            </a:r>
          </a:p>
        </p:txBody>
      </p:sp>
    </p:spTree>
    <p:extLst>
      <p:ext uri="{BB962C8B-B14F-4D97-AF65-F5344CB8AC3E}">
        <p14:creationId xmlns:p14="http://schemas.microsoft.com/office/powerpoint/2010/main" val="380494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15" y="3908936"/>
            <a:ext cx="3350375" cy="2497044"/>
          </a:xfrm>
          <a:prstGeom prst="rect">
            <a:avLst/>
          </a:prstGeom>
        </p:spPr>
      </p:pic>
      <p:sp>
        <p:nvSpPr>
          <p:cNvPr id="6" name="Текст 2"/>
          <p:cNvSpPr>
            <a:spLocks noGrp="1"/>
          </p:cNvSpPr>
          <p:nvPr>
            <p:ph type="body" sz="quarter" idx="13"/>
          </p:nvPr>
        </p:nvSpPr>
        <p:spPr>
          <a:xfrm>
            <a:off x="504825" y="133350"/>
            <a:ext cx="11687175" cy="7145398"/>
          </a:xfrm>
        </p:spPr>
        <p:txBody>
          <a:bodyPr/>
          <a:lstStyle/>
          <a:p>
            <a:r>
              <a:rPr lang="ru-RU" dirty="0" smtClean="0"/>
              <a:t>Уменьшение времени загрузки на 100 </a:t>
            </a:r>
            <a:r>
              <a:rPr lang="ru-RU" dirty="0" err="1" smtClean="0"/>
              <a:t>мс</a:t>
            </a:r>
            <a:r>
              <a:rPr lang="ru-RU" dirty="0" smtClean="0"/>
              <a:t> приводит к росту конверсии на 1%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682379" y="356120"/>
            <a:ext cx="10956727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 algn="l" defTabSz="382406" rtl="0" eaLnBrk="1" latinLnBrk="0" hangingPunct="1">
              <a:spcBef>
                <a:spcPts val="0"/>
              </a:spcBef>
              <a:buFont typeface="Arial"/>
              <a:buNone/>
              <a:defRPr sz="4200" kern="1200" baseline="0">
                <a:solidFill>
                  <a:srgbClr val="808080"/>
                </a:solidFill>
                <a:latin typeface="Arial"/>
                <a:ea typeface="+mn-ea"/>
                <a:cs typeface="Arial"/>
              </a:defRPr>
            </a:lvl1pPr>
            <a:lvl2pPr marL="621417" indent="-239005" algn="l" defTabSz="38240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6023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8431" indent="-191204" algn="l" defTabSz="382406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0838" indent="-191204" algn="l" defTabSz="382406" rtl="0" eaLnBrk="1" latinLnBrk="0" hangingPunct="1">
              <a:spcBef>
                <a:spcPct val="20000"/>
              </a:spcBef>
              <a:buFont typeface="Arial"/>
              <a:buChar char="»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251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85655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68068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50469" indent="-191204" algn="l" defTabSz="382406" rtl="0" eaLnBrk="1" latinLnBrk="0" hangingPunct="1">
              <a:spcBef>
                <a:spcPct val="20000"/>
              </a:spcBef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400" dirty="0"/>
              <a:t>Скорость </a:t>
            </a:r>
          </a:p>
        </p:txBody>
      </p:sp>
    </p:spTree>
    <p:extLst>
      <p:ext uri="{BB962C8B-B14F-4D97-AF65-F5344CB8AC3E}">
        <p14:creationId xmlns:p14="http://schemas.microsoft.com/office/powerpoint/2010/main" val="24715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Вы следите в </a:t>
            </a:r>
            <a:r>
              <a:rPr lang="ru-RU" dirty="0" err="1" smtClean="0"/>
              <a:t>Яндекс.Метрике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9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0" y="1280998"/>
            <a:ext cx="10613169" cy="3084615"/>
          </a:xfrm>
          <a:prstGeom prst="rect">
            <a:avLst/>
          </a:prstGeom>
        </p:spPr>
      </p:pic>
      <p:pic>
        <p:nvPicPr>
          <p:cNvPr id="10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1" y="3755891"/>
            <a:ext cx="4755955" cy="294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 грустном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34815" y="848221"/>
            <a:ext cx="10956727" cy="5024108"/>
          </a:xfrm>
        </p:spPr>
        <p:txBody>
          <a:bodyPr/>
          <a:lstStyle/>
          <a:p>
            <a:r>
              <a:rPr lang="ru-RU" dirty="0" smtClean="0"/>
              <a:t>На </a:t>
            </a:r>
            <a:r>
              <a:rPr lang="ru-RU" dirty="0" err="1" smtClean="0"/>
              <a:t>Яндекс.Маркете</a:t>
            </a:r>
            <a:r>
              <a:rPr lang="ru-RU" dirty="0" smtClean="0"/>
              <a:t> ежедневно отключается </a:t>
            </a:r>
            <a:r>
              <a:rPr lang="ru-RU" b="1" dirty="0" smtClean="0"/>
              <a:t>1035</a:t>
            </a:r>
            <a:r>
              <a:rPr lang="ru-RU" dirty="0" smtClean="0"/>
              <a:t> магазинов по </a:t>
            </a:r>
            <a:r>
              <a:rPr lang="en-US" dirty="0" smtClean="0"/>
              <a:t>time out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039" y="3240132"/>
            <a:ext cx="4608512" cy="336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Итог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534817" y="1041400"/>
            <a:ext cx="10615783" cy="5237333"/>
          </a:xfrm>
        </p:spPr>
        <p:txBody>
          <a:bodyPr/>
          <a:lstStyle/>
          <a:p>
            <a:r>
              <a:rPr lang="ru-RU" b="1" dirty="0"/>
              <a:t>Лучше</a:t>
            </a:r>
            <a:r>
              <a:rPr lang="ru-RU" dirty="0"/>
              <a:t> </a:t>
            </a:r>
            <a:r>
              <a:rPr lang="ru-RU" b="1" dirty="0"/>
              <a:t>день</a:t>
            </a:r>
            <a:r>
              <a:rPr lang="ru-RU" dirty="0"/>
              <a:t> </a:t>
            </a:r>
            <a:r>
              <a:rPr lang="ru-RU" b="1" dirty="0"/>
              <a:t>потерять</a:t>
            </a:r>
            <a:r>
              <a:rPr lang="ru-RU" dirty="0"/>
              <a:t>, </a:t>
            </a:r>
            <a:r>
              <a:rPr lang="ru-RU" b="1" dirty="0" smtClean="0"/>
              <a:t>потом</a:t>
            </a:r>
            <a:r>
              <a:rPr lang="ru-RU" dirty="0"/>
              <a:t> </a:t>
            </a:r>
            <a:r>
              <a:rPr lang="ru-RU" b="1" dirty="0"/>
              <a:t>за</a:t>
            </a:r>
            <a:r>
              <a:rPr lang="ru-RU" dirty="0"/>
              <a:t> </a:t>
            </a:r>
            <a:r>
              <a:rPr lang="ru-RU" b="1" dirty="0"/>
              <a:t>пять</a:t>
            </a:r>
            <a:r>
              <a:rPr lang="ru-RU" dirty="0"/>
              <a:t> </a:t>
            </a:r>
            <a:r>
              <a:rPr lang="ru-RU" b="1" dirty="0"/>
              <a:t>минут</a:t>
            </a:r>
            <a:r>
              <a:rPr lang="ru-RU" dirty="0"/>
              <a:t> </a:t>
            </a:r>
            <a:r>
              <a:rPr lang="ru-RU" b="1" dirty="0"/>
              <a:t>долететь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63167" y="5708056"/>
            <a:ext cx="7207723" cy="538918"/>
          </a:xfrm>
          <a:prstGeom prst="rect">
            <a:avLst/>
          </a:prstGeom>
          <a:noFill/>
        </p:spPr>
        <p:txBody>
          <a:bodyPr wrap="none" lIns="76508" tIns="38253" rIns="76508" bIns="38253" rtlCol="0">
            <a:spAutoFit/>
          </a:bodyPr>
          <a:lstStyle/>
          <a:p>
            <a:pPr algn="ctr" defTabSz="765353" fontAlgn="base">
              <a:spcBef>
                <a:spcPct val="0"/>
              </a:spcBef>
              <a:spcAft>
                <a:spcPct val="0"/>
              </a:spcAft>
            </a:pPr>
            <a:r>
              <a:rPr lang="ru-RU" sz="3000" dirty="0">
                <a:solidFill>
                  <a:prstClr val="white">
                    <a:lumMod val="65000"/>
                  </a:prstClr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М-ф «крылья, ноги и хвосты», Экран 1986 г</a:t>
            </a: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07" y="2480289"/>
            <a:ext cx="4727287" cy="284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Алексей Шафранов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менеджер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4887532" y="2166461"/>
            <a:ext cx="4116585" cy="383977"/>
          </a:xfrm>
        </p:spPr>
        <p:txBody>
          <a:bodyPr/>
          <a:lstStyle/>
          <a:p>
            <a:r>
              <a:rPr lang="en-US" dirty="0" smtClean="0"/>
              <a:t>(495) 739-22-22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4912932" y="2708293"/>
            <a:ext cx="4116585" cy="383977"/>
          </a:xfrm>
        </p:spPr>
        <p:txBody>
          <a:bodyPr/>
          <a:lstStyle/>
          <a:p>
            <a:r>
              <a:rPr lang="en-US" dirty="0" smtClean="0"/>
              <a:t>al@yandex-team.ru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93783" y="257953"/>
            <a:ext cx="3472799" cy="1587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34" y="804687"/>
            <a:ext cx="2534753" cy="100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08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t="11949" b="130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3" y="1445422"/>
            <a:ext cx="8632236" cy="9819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0" y="2507707"/>
            <a:ext cx="4863376" cy="8580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" y="3252148"/>
            <a:ext cx="10604433" cy="970525"/>
          </a:xfrm>
        </p:spPr>
        <p:txBody>
          <a:bodyPr>
            <a:noAutofit/>
          </a:bodyPr>
          <a:lstStyle/>
          <a:p>
            <a:r>
              <a:rPr lang="ru-RU" sz="6000" dirty="0"/>
              <a:t>Как сделать сайт композитным</a:t>
            </a:r>
            <a:br>
              <a:rPr lang="ru-RU" sz="6000" dirty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3596" y="1602679"/>
            <a:ext cx="6223931" cy="4426813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2400" dirty="0">
                <a:latin typeface="Calibri"/>
                <a:cs typeface="Calibri"/>
              </a:rPr>
              <a:t>Разработчик разделяет компоненты на статические и </a:t>
            </a:r>
            <a:r>
              <a:rPr lang="ru-RU" sz="2400" dirty="0" smtClean="0">
                <a:latin typeface="Calibri"/>
                <a:cs typeface="Calibri"/>
              </a:rPr>
              <a:t>динамические</a:t>
            </a:r>
          </a:p>
          <a:p>
            <a:pPr>
              <a:lnSpc>
                <a:spcPct val="70000"/>
              </a:lnSpc>
            </a:pPr>
            <a:endParaRPr lang="ru-RU" sz="2400" dirty="0"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400" dirty="0">
                <a:latin typeface="Calibri"/>
                <a:cs typeface="Calibri"/>
              </a:rPr>
              <a:t>Включает композитный </a:t>
            </a:r>
            <a:r>
              <a:rPr lang="ru-RU" sz="2400" dirty="0" smtClean="0">
                <a:latin typeface="Calibri"/>
                <a:cs typeface="Calibri"/>
              </a:rPr>
              <a:t>режим</a:t>
            </a:r>
          </a:p>
          <a:p>
            <a:pPr>
              <a:lnSpc>
                <a:spcPct val="70000"/>
              </a:lnSpc>
            </a:pPr>
            <a:endParaRPr lang="ru-RU" sz="2400" dirty="0"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400" dirty="0" smtClean="0">
                <a:latin typeface="Calibri"/>
                <a:cs typeface="Calibri"/>
              </a:rPr>
              <a:t>При </a:t>
            </a:r>
            <a:r>
              <a:rPr lang="ru-RU" sz="2400" dirty="0">
                <a:latin typeface="Calibri"/>
                <a:cs typeface="Calibri"/>
              </a:rPr>
              <a:t>первом запросе готовая </a:t>
            </a:r>
            <a:r>
              <a:rPr lang="en-US" sz="2400" dirty="0">
                <a:latin typeface="Calibri"/>
                <a:cs typeface="Calibri"/>
              </a:rPr>
              <a:t>html</a:t>
            </a:r>
            <a:r>
              <a:rPr lang="ru-RU" sz="2400" dirty="0"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400" dirty="0"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400" dirty="0"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  <a:p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8485" y="185432"/>
            <a:ext cx="8671979" cy="738656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ru-RU" sz="4000" b="1" dirty="0">
                <a:latin typeface="Calibri" pitchFamily="34" charset="0"/>
                <a:cs typeface="Calibri" pitchFamily="34" charset="0"/>
              </a:rPr>
              <a:t>Как сделать сайт композитным</a:t>
            </a: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/>
          <p:cNvPicPr/>
          <p:nvPr/>
        </p:nvPicPr>
        <p:blipFill>
          <a:blip r:embed="rId5"/>
          <a:stretch>
            <a:fillRect/>
          </a:stretch>
        </p:blipFill>
        <p:spPr>
          <a:xfrm>
            <a:off x="7167045" y="1640590"/>
            <a:ext cx="4706431" cy="3147969"/>
          </a:xfrm>
          <a:prstGeom prst="rect">
            <a:avLst/>
          </a:prstGeom>
        </p:spPr>
      </p:pic>
      <p:sp>
        <p:nvSpPr>
          <p:cNvPr id="10" name="CustomShape 3"/>
          <p:cNvSpPr/>
          <p:nvPr/>
        </p:nvSpPr>
        <p:spPr>
          <a:xfrm>
            <a:off x="10471868" y="1887096"/>
            <a:ext cx="550373" cy="1909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sp>
      <p:sp>
        <p:nvSpPr>
          <p:cNvPr id="12" name="CustomShape 5"/>
          <p:cNvSpPr/>
          <p:nvPr/>
        </p:nvSpPr>
        <p:spPr>
          <a:xfrm>
            <a:off x="9539233" y="2193865"/>
            <a:ext cx="1131048" cy="288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sp>
      <p:sp>
        <p:nvSpPr>
          <p:cNvPr id="13" name="CustomShape 5"/>
          <p:cNvSpPr/>
          <p:nvPr/>
        </p:nvSpPr>
        <p:spPr>
          <a:xfrm>
            <a:off x="9837601" y="4244172"/>
            <a:ext cx="1007843" cy="354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147" y="1591318"/>
            <a:ext cx="5205672" cy="3182638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Стрелка вправо 16"/>
          <p:cNvSpPr/>
          <p:nvPr/>
        </p:nvSpPr>
        <p:spPr>
          <a:xfrm rot="11950762">
            <a:off x="8437435" y="2657987"/>
            <a:ext cx="311703" cy="2210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938831" y="2539809"/>
            <a:ext cx="1383637" cy="40265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7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0333" y="1233091"/>
            <a:ext cx="10530667" cy="1772941"/>
          </a:xfrm>
        </p:spPr>
        <p:txBody>
          <a:bodyPr>
            <a:normAutofit fontScale="90000"/>
          </a:bodyPr>
          <a:lstStyle/>
          <a:p>
            <a:pPr marL="571472" indent="-571472">
              <a:buFont typeface="Wingdings" charset="2"/>
              <a:buChar char="ü"/>
            </a:pPr>
            <a:r>
              <a:rPr lang="ru-RU" dirty="0" smtClean="0"/>
              <a:t>Любой сайт на платформе «1С-Битрикс» может быть разработан по композитной технологии!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6417" y="4297857"/>
            <a:ext cx="4719483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800" dirty="0"/>
              <a:t>Обратитесь к нашим партнерам с компетенцией «Композитный сайт» </a:t>
            </a: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765" y="4266344"/>
            <a:ext cx="5980401" cy="164321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37903"/>
              </p:ext>
            </p:extLst>
          </p:nvPr>
        </p:nvGraphicFramePr>
        <p:xfrm>
          <a:off x="986457" y="4019253"/>
          <a:ext cx="10851035" cy="2120587"/>
        </p:xfrm>
        <a:graphic>
          <a:graphicData uri="http://schemas.openxmlformats.org/drawingml/2006/table">
            <a:tbl>
              <a:tblPr/>
              <a:tblGrid>
                <a:gridCol w="10851035"/>
              </a:tblGrid>
              <a:tr h="2120587">
                <a:tc>
                  <a:txBody>
                    <a:bodyPr/>
                    <a:lstStyle/>
                    <a:p>
                      <a:endParaRPr lang="ru-RU" sz="1900" dirty="0"/>
                    </a:p>
                  </a:txBody>
                  <a:tcPr>
                    <a:lnL w="28575" cmpd="sng">
                      <a:solidFill>
                        <a:srgbClr val="8220A7"/>
                      </a:solidFill>
                      <a:prstDash val="lgDash"/>
                    </a:lnL>
                    <a:lnR w="28575" cmpd="sng">
                      <a:solidFill>
                        <a:srgbClr val="8220A7"/>
                      </a:solidFill>
                      <a:prstDash val="lgDash"/>
                    </a:lnR>
                    <a:lnT w="28575" cmpd="sng">
                      <a:solidFill>
                        <a:srgbClr val="8220A7"/>
                      </a:solidFill>
                      <a:prstDash val="lgDash"/>
                    </a:lnT>
                    <a:lnB w="28575" cmpd="sng">
                      <a:solidFill>
                        <a:srgbClr val="8220A7"/>
                      </a:solidFill>
                      <a:prstDash val="lgDash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4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ая прямоугольная выноска 12"/>
          <p:cNvSpPr/>
          <p:nvPr/>
        </p:nvSpPr>
        <p:spPr bwMode="auto">
          <a:xfrm>
            <a:off x="5345401" y="3443812"/>
            <a:ext cx="6010931" cy="1505336"/>
          </a:xfrm>
          <a:prstGeom prst="wedgeRoundRectCallout">
            <a:avLst>
              <a:gd name="adj1" fmla="val -54662"/>
              <a:gd name="adj2" fmla="val -39950"/>
              <a:gd name="adj3" fmla="val 16667"/>
            </a:avLst>
          </a:prstGeom>
          <a:solidFill>
            <a:schemeClr val="bg1">
              <a:lumMod val="85000"/>
              <a:alpha val="78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61273" y="1910137"/>
            <a:ext cx="2622374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sz="2400" dirty="0">
                <a:hlinkClick r:id="rId2" action="ppaction://hlinkfile"/>
              </a:rPr>
              <a:t>www.notamedia.ru</a:t>
            </a:r>
            <a:endParaRPr lang="ru-RU" sz="2400" dirty="0"/>
          </a:p>
        </p:txBody>
      </p:sp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179" y="1273614"/>
            <a:ext cx="2968021" cy="68575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131848" y="2464570"/>
            <a:ext cx="3234847" cy="6463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Россия, Москва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" y="0"/>
            <a:ext cx="4765431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l="4071" t="-774" r="4939"/>
          <a:stretch/>
        </p:blipFill>
        <p:spPr>
          <a:xfrm>
            <a:off x="43794" y="6070513"/>
            <a:ext cx="4495823" cy="6248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07790" y="3740459"/>
            <a:ext cx="4471487" cy="1134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 smtClean="0">
                <a:cs typeface="Calibri"/>
              </a:rPr>
              <a:t>Технология отличная</a:t>
            </a:r>
            <a:r>
              <a:rPr lang="en-US" sz="1400" i="1" dirty="0" smtClean="0">
                <a:cs typeface="Calibri"/>
              </a:rPr>
              <a:t>!</a:t>
            </a:r>
            <a:r>
              <a:rPr lang="ru-RU" sz="1400" i="1" dirty="0" smtClean="0">
                <a:cs typeface="Calibri"/>
              </a:rPr>
              <a:t> </a:t>
            </a:r>
            <a:r>
              <a:rPr lang="ru-RU" sz="1400" i="1" dirty="0">
                <a:cs typeface="Calibri"/>
              </a:rPr>
              <a:t>Жалко, что раньше этого не </a:t>
            </a:r>
            <a:r>
              <a:rPr lang="ru-RU" sz="1400" i="1" dirty="0" smtClean="0">
                <a:cs typeface="Calibri"/>
              </a:rPr>
              <a:t>было</a:t>
            </a:r>
            <a:r>
              <a:rPr lang="en-US" sz="1400" i="1" dirty="0">
                <a:cs typeface="Calibri"/>
              </a:rPr>
              <a:t> </a:t>
            </a:r>
            <a:r>
              <a:rPr lang="en-US" sz="1400" i="1" dirty="0" smtClean="0">
                <a:cs typeface="Calibri"/>
                <a:sym typeface="Wingdings"/>
              </a:rPr>
              <a:t> </a:t>
            </a:r>
            <a:r>
              <a:rPr lang="ru-RU" sz="1400" i="1" dirty="0" smtClean="0">
                <a:cs typeface="Calibri"/>
              </a:rPr>
              <a:t>И </a:t>
            </a:r>
            <a:r>
              <a:rPr lang="ru-RU" sz="1400" i="1" dirty="0">
                <a:cs typeface="Calibri"/>
              </a:rPr>
              <a:t>внедряется достаточно легко, </a:t>
            </a:r>
            <a:r>
              <a:rPr lang="ru-RU" sz="1400" i="1" dirty="0" smtClean="0">
                <a:cs typeface="Calibri"/>
              </a:rPr>
              <a:t>думаю, </a:t>
            </a:r>
            <a:r>
              <a:rPr lang="ru-RU" sz="1400" i="1" dirty="0">
                <a:cs typeface="Calibri"/>
              </a:rPr>
              <a:t>это будет </a:t>
            </a:r>
            <a:r>
              <a:rPr lang="ru-RU" sz="1400" i="1" dirty="0" smtClean="0">
                <a:cs typeface="Calibri"/>
              </a:rPr>
              <a:t>прорыв</a:t>
            </a:r>
            <a:r>
              <a:rPr lang="en-US" sz="1400" i="1" dirty="0" smtClean="0">
                <a:cs typeface="Calibri"/>
              </a:rPr>
              <a:t>!</a:t>
            </a:r>
            <a:endParaRPr lang="ru-RU" sz="1400" i="1" dirty="0" smtClean="0">
              <a:cs typeface="Calibri"/>
            </a:endParaRPr>
          </a:p>
          <a:p>
            <a:pPr>
              <a:lnSpc>
                <a:spcPct val="90000"/>
              </a:lnSpc>
            </a:pPr>
            <a:endParaRPr lang="ru-RU" b="0" dirty="0" smtClean="0">
              <a:latin typeface="Calibri"/>
              <a:cs typeface="Calibri"/>
            </a:endParaRPr>
          </a:p>
          <a:p>
            <a:pPr algn="r">
              <a:lnSpc>
                <a:spcPct val="90000"/>
              </a:lnSpc>
            </a:pPr>
            <a:r>
              <a:rPr lang="ru-RU" sz="1400" i="1" dirty="0" smtClean="0">
                <a:latin typeface="Calibri"/>
                <a:cs typeface="Calibri"/>
              </a:rPr>
              <a:t>Андрей </a:t>
            </a:r>
            <a:r>
              <a:rPr lang="ru-RU" sz="1400" i="1" dirty="0">
                <a:latin typeface="Calibri"/>
                <a:cs typeface="Calibri"/>
              </a:rPr>
              <a:t>Е</a:t>
            </a:r>
            <a:r>
              <a:rPr lang="ru-RU" sz="1400" i="1" dirty="0" smtClean="0">
                <a:latin typeface="Calibri"/>
                <a:cs typeface="Calibri"/>
              </a:rPr>
              <a:t>ремичев</a:t>
            </a:r>
            <a:endParaRPr lang="ru-RU" sz="1400" b="0" i="1" dirty="0">
              <a:latin typeface="Calibri"/>
              <a:cs typeface="Calibri"/>
            </a:endParaRPr>
          </a:p>
        </p:txBody>
      </p:sp>
      <p:sp>
        <p:nvSpPr>
          <p:cNvPr id="18" name="Название 1"/>
          <p:cNvSpPr>
            <a:spLocks noGrp="1"/>
          </p:cNvSpPr>
          <p:nvPr>
            <p:ph type="title"/>
          </p:nvPr>
        </p:nvSpPr>
        <p:spPr>
          <a:xfrm>
            <a:off x="5295915" y="4919952"/>
            <a:ext cx="6615096" cy="1299333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ru-RU" sz="1800" dirty="0" smtClean="0"/>
              <a:t>Переведен на композитный режим сайт </a:t>
            </a:r>
            <a:r>
              <a:rPr lang="en-US" sz="1800" dirty="0" smtClean="0">
                <a:hlinkClick r:id="rId7"/>
              </a:rPr>
              <a:t>www.flipbox.ru</a:t>
            </a:r>
            <a:r>
              <a:rPr lang="en-US" sz="1800" dirty="0" smtClean="0"/>
              <a:t> </a:t>
            </a:r>
            <a:endParaRPr lang="ru-RU" sz="1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8002" y="3810404"/>
            <a:ext cx="761620" cy="7616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8900"/>
            <a:bevelB/>
          </a:sp3d>
        </p:spPr>
      </p:pic>
    </p:spTree>
    <p:extLst>
      <p:ext uri="{BB962C8B-B14F-4D97-AF65-F5344CB8AC3E}">
        <p14:creationId xmlns:p14="http://schemas.microsoft.com/office/powerpoint/2010/main" val="8191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5" y="212415"/>
            <a:ext cx="5817721" cy="874820"/>
          </a:xfrm>
          <a:prstGeom prst="rect">
            <a:avLst/>
          </a:prstGeom>
        </p:spPr>
        <p:txBody>
          <a:bodyPr vert="horz" lIns="91402" tIns="45718" rIns="91402" bIns="45718" rtlCol="0" anchor="ctr">
            <a:normAutofit fontScale="92500" lnSpcReduction="10000"/>
          </a:bodyPr>
          <a:lstStyle>
            <a:lvl1pPr algn="l" defTabSz="91401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На платформе «1С-Битрикс» работает более </a:t>
            </a:r>
            <a:r>
              <a:rPr lang="ru-RU" sz="2800" b="1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100 000 </a:t>
            </a:r>
            <a:r>
              <a:rPr lang="ru-RU" sz="28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веб-проектов</a:t>
            </a:r>
            <a:r>
              <a:rPr lang="en-US" sz="2800" dirty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32470"/>
          <a:stretch/>
        </p:blipFill>
        <p:spPr bwMode="auto">
          <a:xfrm>
            <a:off x="578241" y="4129771"/>
            <a:ext cx="1737241" cy="171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300" y="3275023"/>
            <a:ext cx="1765145" cy="254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" b="33477"/>
          <a:stretch/>
        </p:blipFill>
        <p:spPr bwMode="auto">
          <a:xfrm>
            <a:off x="8488049" y="1541069"/>
            <a:ext cx="1736595" cy="16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77" y="4151551"/>
            <a:ext cx="1723071" cy="80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89" y="1542799"/>
            <a:ext cx="1771143" cy="170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99" y="4178948"/>
            <a:ext cx="1771143" cy="85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29" y="2397379"/>
            <a:ext cx="1771143" cy="170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60" y="5039737"/>
            <a:ext cx="1768376" cy="826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71" y="1499894"/>
            <a:ext cx="1723071" cy="81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13645" y="1461912"/>
            <a:ext cx="1798875" cy="2590800"/>
            <a:chOff x="513644" y="1461912"/>
            <a:chExt cx="1798875" cy="2590800"/>
          </a:xfrm>
        </p:grpSpPr>
        <p:pic>
          <p:nvPicPr>
            <p:cNvPr id="16" name="Изображение 15" descr="Снимок экрана 2012-05-28 в 12.52.49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4" y="1461912"/>
              <a:ext cx="1798875" cy="2590800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 rotWithShape="1">
            <a:blip r:embed="rId12" cstate="print"/>
            <a:srcRect l="3550" r="4179"/>
            <a:stretch/>
          </p:blipFill>
          <p:spPr>
            <a:xfrm>
              <a:off x="700718" y="3388896"/>
              <a:ext cx="1430631" cy="483936"/>
            </a:xfrm>
            <a:prstGeom prst="rect">
              <a:avLst/>
            </a:prstGeom>
          </p:spPr>
        </p:pic>
      </p:grpSp>
      <p:pic>
        <p:nvPicPr>
          <p:cNvPr id="1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19" b="67433"/>
          <a:stretch/>
        </p:blipFill>
        <p:spPr bwMode="auto">
          <a:xfrm>
            <a:off x="8454387" y="5036911"/>
            <a:ext cx="1829952" cy="82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19" b="67433"/>
          <a:stretch/>
        </p:blipFill>
        <p:spPr bwMode="auto">
          <a:xfrm>
            <a:off x="8446021" y="3228162"/>
            <a:ext cx="1829952" cy="82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3696" y="3343609"/>
            <a:ext cx="1252741" cy="61702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8456707" y="3190251"/>
            <a:ext cx="175535" cy="457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7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764861" y="1676234"/>
            <a:ext cx="6068235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Новосибирск, Москва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b="20904"/>
          <a:stretch/>
        </p:blipFill>
        <p:spPr>
          <a:xfrm>
            <a:off x="5161972" y="437352"/>
            <a:ext cx="2962413" cy="6443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85669" y="1145463"/>
            <a:ext cx="2622675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sz="2400" dirty="0">
                <a:hlinkClick r:id="rId4" action="ppaction://hlinkfile"/>
              </a:rPr>
              <a:t>www.itconstruct.ru</a:t>
            </a:r>
            <a:endParaRPr lang="ru-RU" sz="24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5"/>
          <a:srcRect l="9957" r="11360"/>
          <a:stretch/>
        </p:blipFill>
        <p:spPr>
          <a:xfrm>
            <a:off x="-6" y="0"/>
            <a:ext cx="4729372" cy="68580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 bwMode="auto">
          <a:xfrm>
            <a:off x="5626392" y="2446860"/>
            <a:ext cx="6010931" cy="1505336"/>
          </a:xfrm>
          <a:prstGeom prst="wedgeRoundRectCallout">
            <a:avLst>
              <a:gd name="adj1" fmla="val -54662"/>
              <a:gd name="adj2" fmla="val -39950"/>
              <a:gd name="adj3" fmla="val 16667"/>
            </a:avLst>
          </a:prstGeom>
          <a:solidFill>
            <a:schemeClr val="bg1">
              <a:lumMod val="85000"/>
              <a:alpha val="78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8779" y="2743508"/>
            <a:ext cx="4471487" cy="106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>
                <a:cs typeface="Calibri"/>
              </a:rPr>
              <a:t>Технология </a:t>
            </a:r>
            <a:r>
              <a:rPr lang="ru-RU" sz="1400" i="1" dirty="0" smtClean="0">
                <a:cs typeface="Calibri"/>
              </a:rPr>
              <a:t>очень понравилась</a:t>
            </a:r>
            <a:r>
              <a:rPr lang="ru-RU" sz="1400" i="1" dirty="0">
                <a:cs typeface="Calibri"/>
              </a:rPr>
              <a:t>. Б</a:t>
            </a:r>
            <a:r>
              <a:rPr lang="ru-RU" sz="1400" i="1" dirty="0" smtClean="0">
                <a:cs typeface="Calibri"/>
              </a:rPr>
              <a:t>ыстро </a:t>
            </a:r>
            <a:r>
              <a:rPr lang="ru-RU" sz="1400" i="1" dirty="0">
                <a:cs typeface="Calibri"/>
              </a:rPr>
              <a:t>и с минимальными затратами можно уменьшить время отклика, не изменяя бизнес-логику</a:t>
            </a:r>
            <a:r>
              <a:rPr lang="ru-RU" sz="1400" i="1" dirty="0" smtClean="0">
                <a:cs typeface="Calibri"/>
              </a:rPr>
              <a:t>.</a:t>
            </a:r>
          </a:p>
          <a:p>
            <a:pPr>
              <a:lnSpc>
                <a:spcPct val="90000"/>
              </a:lnSpc>
            </a:pPr>
            <a:endParaRPr lang="ru-RU" sz="1400" b="0" i="1" dirty="0">
              <a:latin typeface="Calibri"/>
              <a:cs typeface="Calibri"/>
            </a:endParaRPr>
          </a:p>
          <a:p>
            <a:pPr algn="r">
              <a:lnSpc>
                <a:spcPct val="90000"/>
              </a:lnSpc>
            </a:pPr>
            <a:r>
              <a:rPr lang="ru-RU" sz="1400" i="1" dirty="0" smtClean="0">
                <a:latin typeface="Calibri"/>
                <a:cs typeface="Calibri"/>
              </a:rPr>
              <a:t>Андрей Нейман</a:t>
            </a:r>
            <a:endParaRPr lang="ru-RU" sz="1600" b="0" i="1" dirty="0">
              <a:latin typeface="Calibri"/>
              <a:cs typeface="Calibri"/>
            </a:endParaRPr>
          </a:p>
        </p:txBody>
      </p:sp>
      <p:sp>
        <p:nvSpPr>
          <p:cNvPr id="11" name="Название 1"/>
          <p:cNvSpPr>
            <a:spLocks noGrp="1"/>
          </p:cNvSpPr>
          <p:nvPr>
            <p:ph type="title"/>
          </p:nvPr>
        </p:nvSpPr>
        <p:spPr>
          <a:xfrm>
            <a:off x="5576904" y="5301241"/>
            <a:ext cx="6615096" cy="1299333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ru-RU" sz="1800" dirty="0" smtClean="0"/>
              <a:t>Переведен на композитный режим сайт </a:t>
            </a:r>
            <a:r>
              <a:rPr lang="en-US" sz="1800" dirty="0" smtClean="0">
                <a:hlinkClick r:id="rId6"/>
              </a:rPr>
              <a:t>www.westfalika.ru</a:t>
            </a:r>
            <a:r>
              <a:rPr lang="en-US" sz="1800" dirty="0" smtClean="0"/>
              <a:t> </a:t>
            </a:r>
            <a:endParaRPr lang="ru-RU" sz="18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155" y="2791457"/>
            <a:ext cx="687807" cy="6878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8900"/>
            <a:bevelB/>
          </a:sp3d>
        </p:spPr>
      </p:pic>
      <p:sp>
        <p:nvSpPr>
          <p:cNvPr id="14" name="Прямоугольник 13"/>
          <p:cNvSpPr/>
          <p:nvPr/>
        </p:nvSpPr>
        <p:spPr>
          <a:xfrm>
            <a:off x="5883687" y="6122555"/>
            <a:ext cx="6474437" cy="59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 err="1">
                <a:cs typeface="Calibri"/>
              </a:rPr>
              <a:t>Westfalika</a:t>
            </a:r>
            <a:r>
              <a:rPr lang="ru-RU" sz="1200" dirty="0">
                <a:cs typeface="Calibri"/>
              </a:rPr>
              <a:t> - о</a:t>
            </a:r>
            <a:r>
              <a:rPr lang="ru-RU" sz="1200" dirty="0" smtClean="0">
                <a:cs typeface="Calibri"/>
              </a:rPr>
              <a:t>сновная </a:t>
            </a:r>
            <a:r>
              <a:rPr lang="ru-RU" sz="1200" dirty="0">
                <a:cs typeface="Calibri"/>
              </a:rPr>
              <a:t>розничная сеть группы компаний «Обувь России» и один из самых известных брендов на российском обувном рынке. </a:t>
            </a:r>
            <a:r>
              <a:rPr lang="ru-RU" sz="1200" dirty="0" smtClean="0">
                <a:cs typeface="Calibri"/>
              </a:rPr>
              <a:t>Сегодня </a:t>
            </a:r>
            <a:r>
              <a:rPr lang="ru-RU" sz="1200" dirty="0" err="1">
                <a:cs typeface="Calibri"/>
              </a:rPr>
              <a:t>Westfalika</a:t>
            </a:r>
            <a:r>
              <a:rPr lang="ru-RU" sz="1200" dirty="0">
                <a:cs typeface="Calibri"/>
              </a:rPr>
              <a:t> насчитывает </a:t>
            </a:r>
            <a:r>
              <a:rPr lang="ru-RU" sz="1200" b="1" dirty="0">
                <a:cs typeface="Calibri"/>
              </a:rPr>
              <a:t>более 250 магазинов </a:t>
            </a:r>
            <a:r>
              <a:rPr lang="ru-RU" sz="1200" dirty="0">
                <a:cs typeface="Calibri"/>
              </a:rPr>
              <a:t>в более чем 85 городах России. </a:t>
            </a:r>
            <a:endParaRPr lang="ru-RU" sz="1200" b="0" dirty="0">
              <a:latin typeface="Calibri"/>
              <a:cs typeface="Calibri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 bwMode="auto">
          <a:xfrm>
            <a:off x="5628401" y="4103305"/>
            <a:ext cx="6010931" cy="1505336"/>
          </a:xfrm>
          <a:prstGeom prst="wedgeRoundRectCallout">
            <a:avLst>
              <a:gd name="adj1" fmla="val -54662"/>
              <a:gd name="adj2" fmla="val -39950"/>
              <a:gd name="adj3" fmla="val 16667"/>
            </a:avLst>
          </a:prstGeom>
          <a:solidFill>
            <a:schemeClr val="bg1">
              <a:lumMod val="85000"/>
              <a:alpha val="78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90789" y="4399953"/>
            <a:ext cx="4471487" cy="106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>
                <a:cs typeface="Calibri"/>
              </a:rPr>
              <a:t>Сайт стал неестественно быстро летать. Уверен, что это </a:t>
            </a:r>
            <a:r>
              <a:rPr lang="ru-RU" sz="1400" i="1" dirty="0" err="1">
                <a:cs typeface="Calibri"/>
              </a:rPr>
              <a:t>оценится</a:t>
            </a:r>
            <a:r>
              <a:rPr lang="ru-RU" sz="1400" i="1" dirty="0">
                <a:cs typeface="Calibri"/>
              </a:rPr>
              <a:t> и посетителями, и поисковыми системами</a:t>
            </a:r>
            <a:r>
              <a:rPr lang="ru-RU" sz="1400" i="1" dirty="0" smtClean="0">
                <a:cs typeface="Calibri"/>
              </a:rPr>
              <a:t>!</a:t>
            </a:r>
          </a:p>
          <a:p>
            <a:pPr>
              <a:lnSpc>
                <a:spcPct val="90000"/>
              </a:lnSpc>
            </a:pPr>
            <a:endParaRPr lang="ru-RU" sz="1400" b="0" i="1" dirty="0">
              <a:latin typeface="Calibri"/>
              <a:cs typeface="Calibri"/>
            </a:endParaRPr>
          </a:p>
          <a:p>
            <a:pPr algn="r">
              <a:lnSpc>
                <a:spcPct val="90000"/>
              </a:lnSpc>
            </a:pPr>
            <a:r>
              <a:rPr lang="ru-RU" sz="1400" i="1" dirty="0" smtClean="0">
                <a:latin typeface="Calibri"/>
                <a:cs typeface="Calibri"/>
              </a:rPr>
              <a:t>Роман Петров</a:t>
            </a:r>
            <a:endParaRPr lang="ru-RU" sz="1600" b="0" i="1" dirty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8"/>
          <a:srcRect r="505" b="31965"/>
          <a:stretch/>
        </p:blipFill>
        <p:spPr>
          <a:xfrm>
            <a:off x="5932207" y="4478697"/>
            <a:ext cx="724433" cy="6594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8900"/>
            <a:bevelB/>
          </a:sp3d>
        </p:spPr>
      </p:pic>
    </p:spTree>
    <p:extLst>
      <p:ext uri="{BB962C8B-B14F-4D97-AF65-F5344CB8AC3E}">
        <p14:creationId xmlns:p14="http://schemas.microsoft.com/office/powerpoint/2010/main" val="32232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4906861" y="2847853"/>
            <a:ext cx="2994096" cy="6463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Украина, Киев</a:t>
            </a:r>
          </a:p>
        </p:txBody>
      </p:sp>
      <p:sp>
        <p:nvSpPr>
          <p:cNvPr id="4" name="Прямоугольник 3">
            <a:hlinkClick r:id="rId3"/>
          </p:cNvPr>
          <p:cNvSpPr/>
          <p:nvPr/>
        </p:nvSpPr>
        <p:spPr>
          <a:xfrm>
            <a:off x="4776313" y="2344383"/>
            <a:ext cx="3184728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sz="2400" dirty="0">
                <a:hlinkClick r:id="rId3"/>
              </a:rPr>
              <a:t>www.webvision.com.ua</a:t>
            </a:r>
            <a:endParaRPr lang="ru-RU" sz="24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906" y="1601355"/>
            <a:ext cx="3573585" cy="73360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5"/>
          <a:srcRect l="19282" r="18296"/>
          <a:stretch/>
        </p:blipFill>
        <p:spPr>
          <a:xfrm>
            <a:off x="586161" y="0"/>
            <a:ext cx="3731847" cy="6858000"/>
          </a:xfrm>
          <a:prstGeom prst="rect">
            <a:avLst/>
          </a:prstGeom>
        </p:spPr>
      </p:pic>
      <p:sp>
        <p:nvSpPr>
          <p:cNvPr id="14" name="Название 1"/>
          <p:cNvSpPr>
            <a:spLocks noGrp="1"/>
          </p:cNvSpPr>
          <p:nvPr>
            <p:ph type="title"/>
          </p:nvPr>
        </p:nvSpPr>
        <p:spPr>
          <a:xfrm>
            <a:off x="5001288" y="5201875"/>
            <a:ext cx="6615096" cy="1299333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ru-RU" sz="1800" dirty="0" smtClean="0"/>
              <a:t>Переведен на композитный режим сайт </a:t>
            </a:r>
            <a:r>
              <a:rPr lang="en-US" sz="1800" dirty="0" smtClean="0">
                <a:hlinkClick r:id="rId6"/>
              </a:rPr>
              <a:t>www.repka.ua</a:t>
            </a:r>
            <a:r>
              <a:rPr lang="en-US" sz="1800" dirty="0" smtClean="0"/>
              <a:t> </a:t>
            </a:r>
            <a:endParaRPr lang="ru-RU" sz="1800" dirty="0"/>
          </a:p>
        </p:txBody>
      </p:sp>
      <p:sp>
        <p:nvSpPr>
          <p:cNvPr id="9" name="Скругленная прямоугольная выноска 8"/>
          <p:cNvSpPr/>
          <p:nvPr/>
        </p:nvSpPr>
        <p:spPr bwMode="auto">
          <a:xfrm>
            <a:off x="5342321" y="3850630"/>
            <a:ext cx="6010931" cy="1505336"/>
          </a:xfrm>
          <a:prstGeom prst="wedgeRoundRectCallout">
            <a:avLst>
              <a:gd name="adj1" fmla="val -54662"/>
              <a:gd name="adj2" fmla="val -39950"/>
              <a:gd name="adj3" fmla="val 16667"/>
            </a:avLst>
          </a:prstGeom>
          <a:solidFill>
            <a:schemeClr val="bg1">
              <a:lumMod val="85000"/>
              <a:alpha val="78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04709" y="4127753"/>
            <a:ext cx="4590703" cy="106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i="1" dirty="0">
                <a:cs typeface="Calibri"/>
              </a:rPr>
              <a:t>Прорыв в скорости открытия страниц. С новой технологией веб-сайты станут очень </a:t>
            </a:r>
            <a:r>
              <a:rPr lang="ru-RU" sz="1400" i="1" dirty="0" smtClean="0">
                <a:cs typeface="Calibri"/>
              </a:rPr>
              <a:t>быстрыми</a:t>
            </a:r>
            <a:r>
              <a:rPr lang="en-US" sz="1400" i="1" dirty="0" smtClean="0">
                <a:cs typeface="Calibri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400" b="0" i="1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ru-RU" sz="1400" b="0" i="1" dirty="0" smtClean="0">
              <a:latin typeface="Calibri"/>
              <a:cs typeface="Calibri"/>
            </a:endParaRPr>
          </a:p>
          <a:p>
            <a:pPr algn="r">
              <a:lnSpc>
                <a:spcPct val="90000"/>
              </a:lnSpc>
            </a:pPr>
            <a:r>
              <a:rPr lang="en-US" sz="1400" i="1" dirty="0">
                <a:latin typeface="Calibri"/>
                <a:cs typeface="Calibri"/>
              </a:rPr>
              <a:t> </a:t>
            </a:r>
            <a:r>
              <a:rPr lang="ru-RU" sz="1400" i="1" dirty="0" smtClean="0">
                <a:latin typeface="Calibri"/>
                <a:cs typeface="Calibri"/>
              </a:rPr>
              <a:t>Юрий Уханов</a:t>
            </a:r>
            <a:endParaRPr lang="ru-RU" sz="1600" b="0" i="1" dirty="0">
              <a:latin typeface="Calibri"/>
              <a:cs typeface="Calibri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842" y="4161178"/>
            <a:ext cx="728383" cy="7283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88900"/>
            <a:bevelB/>
          </a:sp3d>
        </p:spPr>
      </p:pic>
      <p:sp>
        <p:nvSpPr>
          <p:cNvPr id="13" name="Прямоугольник 12"/>
          <p:cNvSpPr/>
          <p:nvPr/>
        </p:nvSpPr>
        <p:spPr>
          <a:xfrm>
            <a:off x="5298839" y="6105843"/>
            <a:ext cx="6474437" cy="59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cs typeface="Calibri"/>
              </a:rPr>
              <a:t>Интернет-магазин «</a:t>
            </a:r>
            <a:r>
              <a:rPr lang="ru-RU" sz="1200" dirty="0" err="1">
                <a:cs typeface="Calibri"/>
              </a:rPr>
              <a:t>Repka.UA</a:t>
            </a:r>
            <a:r>
              <a:rPr lang="ru-RU" sz="1200" dirty="0">
                <a:cs typeface="Calibri"/>
              </a:rPr>
              <a:t>» является розничным подразделением ООО «Парк Электроники». «</a:t>
            </a:r>
            <a:r>
              <a:rPr lang="ru-RU" sz="1200" dirty="0" err="1">
                <a:cs typeface="Calibri"/>
              </a:rPr>
              <a:t>Repka.UA</a:t>
            </a:r>
            <a:r>
              <a:rPr lang="ru-RU" sz="1200" dirty="0">
                <a:cs typeface="Calibri"/>
              </a:rPr>
              <a:t>» </a:t>
            </a:r>
            <a:r>
              <a:rPr lang="en-US" sz="1200" dirty="0" smtClean="0">
                <a:cs typeface="Calibri"/>
              </a:rPr>
              <a:t>- </a:t>
            </a:r>
            <a:r>
              <a:rPr lang="ru-RU" sz="1200" dirty="0" smtClean="0">
                <a:cs typeface="Calibri"/>
              </a:rPr>
              <a:t>сертифицированный партнер </a:t>
            </a:r>
            <a:r>
              <a:rPr lang="ru-RU" sz="1200" dirty="0">
                <a:cs typeface="Calibri"/>
              </a:rPr>
              <a:t>ведущих производителей фото- и видеотехники, портативной электроники, компьютеров и комплектующих. </a:t>
            </a:r>
            <a:endParaRPr lang="ru-RU" sz="12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7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t="-1" r="2783" b="42942"/>
          <a:stretch/>
        </p:blipFill>
        <p:spPr>
          <a:xfrm>
            <a:off x="5" y="4"/>
            <a:ext cx="5006271" cy="685799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1" t="24719" r="-44" b="28359"/>
          <a:stretch/>
        </p:blipFill>
        <p:spPr>
          <a:xfrm>
            <a:off x="7039031" y="1417071"/>
            <a:ext cx="2770328" cy="12993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18691" y="3074063"/>
            <a:ext cx="32348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Россия, Москва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70242" y="2476882"/>
            <a:ext cx="1902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4"/>
              </a:rPr>
              <a:t>www.qsoft.ru</a:t>
            </a:r>
            <a:endParaRPr lang="ru-RU" sz="2400" dirty="0"/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8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558113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59047" y="1152826"/>
            <a:ext cx="44870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3600" dirty="0">
                <a:cs typeface="Calibri"/>
              </a:rPr>
              <a:t>Антон </a:t>
            </a:r>
            <a:r>
              <a:rPr lang="ru-RU" sz="3600" dirty="0" err="1">
                <a:cs typeface="Calibri"/>
              </a:rPr>
              <a:t>Долганин</a:t>
            </a:r>
            <a:r>
              <a:rPr lang="ru-RU" sz="3600" dirty="0">
                <a:cs typeface="Calibri"/>
              </a:rPr>
              <a:t>, </a:t>
            </a:r>
            <a:r>
              <a:rPr lang="en-US" sz="3600" dirty="0">
                <a:cs typeface="Calibri"/>
              </a:rPr>
              <a:t>MVP</a:t>
            </a:r>
            <a:endParaRPr lang="ru-RU" sz="3600" dirty="0"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08475" y="1778315"/>
            <a:ext cx="4332879" cy="6463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Россия, Новосибирск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Название 1"/>
          <p:cNvSpPr>
            <a:spLocks noGrp="1"/>
          </p:cNvSpPr>
          <p:nvPr>
            <p:ph type="title"/>
          </p:nvPr>
        </p:nvSpPr>
        <p:spPr>
          <a:xfrm>
            <a:off x="5848486" y="2774117"/>
            <a:ext cx="5497575" cy="1303500"/>
          </a:xfrm>
        </p:spPr>
        <p:txBody>
          <a:bodyPr>
            <a:norm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ru-RU" sz="1800" dirty="0" smtClean="0"/>
              <a:t>Переведен на композитный режим сайт </a:t>
            </a:r>
            <a:r>
              <a:rPr lang="en-US" sz="1800" dirty="0" smtClean="0">
                <a:hlinkClick r:id="rId3"/>
              </a:rPr>
              <a:t>www.joykeys.d</a:t>
            </a:r>
            <a:r>
              <a:rPr lang="en-US" sz="1800" dirty="0">
                <a:hlinkClick r:id="rId3"/>
              </a:rPr>
              <a:t>-</a:t>
            </a:r>
            <a:r>
              <a:rPr lang="en-US" sz="1800" dirty="0" smtClean="0">
                <a:hlinkClick r:id="rId3"/>
              </a:rPr>
              <a:t>it.ru</a:t>
            </a:r>
            <a:endParaRPr lang="ru-RU" sz="1800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690" y="1297579"/>
            <a:ext cx="1325273" cy="133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2"/>
          <a:srcRect l="31210" t="239" r="16636" b="14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>
            <a:off x="-18955" y="41033"/>
            <a:ext cx="6918120" cy="649942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r>
              <a:rPr lang="en-US" dirty="0"/>
              <a:t>http://dev.1c-bitrix.ru/~JyO2S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7258" y="2065380"/>
            <a:ext cx="6385391" cy="356404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457178" indent="-457178">
              <a:lnSpc>
                <a:spcPct val="70000"/>
              </a:lnSpc>
              <a:buFont typeface="Arial"/>
              <a:buChar char="•"/>
            </a:pPr>
            <a:r>
              <a:rPr lang="ru-RU" sz="3200" dirty="0"/>
              <a:t>Пройти учебный </a:t>
            </a:r>
            <a:r>
              <a:rPr lang="ru-RU" sz="3200" dirty="0" smtClean="0"/>
              <a:t>курс «Композитный сайт»</a:t>
            </a:r>
            <a:endParaRPr lang="ru-RU" sz="3200" dirty="0"/>
          </a:p>
          <a:p>
            <a:pPr marL="457178" indent="-457178">
              <a:lnSpc>
                <a:spcPct val="70000"/>
              </a:lnSpc>
              <a:buFont typeface="Arial"/>
              <a:buChar char="•"/>
            </a:pPr>
            <a:endParaRPr lang="ru-RU" sz="3200" dirty="0"/>
          </a:p>
          <a:p>
            <a:pPr marL="457178" indent="-457178">
              <a:lnSpc>
                <a:spcPct val="70000"/>
              </a:lnSpc>
              <a:buFont typeface="Arial"/>
              <a:buChar char="•"/>
            </a:pPr>
            <a:r>
              <a:rPr lang="ru-RU" sz="3200" dirty="0"/>
              <a:t>Перевести свой сайт или сайт клиента на композит</a:t>
            </a:r>
          </a:p>
          <a:p>
            <a:pPr marL="457178" indent="-457178">
              <a:lnSpc>
                <a:spcPct val="70000"/>
              </a:lnSpc>
              <a:buFont typeface="Arial"/>
              <a:buChar char="•"/>
            </a:pPr>
            <a:endParaRPr lang="ru-RU" sz="3200" dirty="0"/>
          </a:p>
          <a:p>
            <a:pPr marL="457178" indent="-457178">
              <a:lnSpc>
                <a:spcPct val="70000"/>
              </a:lnSpc>
              <a:buFont typeface="Arial"/>
              <a:buChar char="•"/>
            </a:pPr>
            <a:r>
              <a:rPr lang="ru-RU" sz="3200" dirty="0"/>
              <a:t>Подать заявку в партнерский отдел</a:t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369" y="5453870"/>
            <a:ext cx="3979266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ru-RU" sz="2400" dirty="0">
                <a:hlinkClick r:id="rId3"/>
              </a:rPr>
              <a:t>Учебный курс для партнеров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863" y="139078"/>
            <a:ext cx="6346036" cy="1200325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/>
              <a:t>Как получить компетенцию «Композитный сайт» </a:t>
            </a:r>
          </a:p>
        </p:txBody>
      </p:sp>
      <p:pic>
        <p:nvPicPr>
          <p:cNvPr id="7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060" y="5985474"/>
            <a:ext cx="3157195" cy="38471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r>
              <a:rPr lang="en-US" dirty="0">
                <a:hlinkClick r:id="rId5"/>
              </a:rPr>
              <a:t>http://dev.1c-bitrix.ru/~JyO2S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584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07840" y="757368"/>
            <a:ext cx="10968960" cy="1143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Если сайт работает в композитном режиме, вы увидите кнопку «Быстро с 1С-Битрикс»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4323"/>
            <a:ext cx="12192000" cy="2957287"/>
          </a:xfrm>
          <a:prstGeom prst="rect">
            <a:avLst/>
          </a:prstGeom>
        </p:spPr>
      </p:pic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 bwMode="auto">
          <a:xfrm rot="830142" flipH="1">
            <a:off x="7607165" y="4464098"/>
            <a:ext cx="649963" cy="816140"/>
          </a:xfrm>
          <a:prstGeom prst="downArrow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ru-RU" sz="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cp.bitrix.ru/company/personal/user/20/files/element/historyget/1014048/sd21.png?cache_image=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r="1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07167">
            <a:off x="1682912" y="631156"/>
            <a:ext cx="5845680" cy="279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9136" r="915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" y="2283181"/>
            <a:ext cx="12205495" cy="1731608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718" rIns="91398" bIns="45718" anchor="ctr"/>
          <a:lstStyle/>
          <a:p>
            <a:pPr algn="ctr" defTabSz="609267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89645" y="2602996"/>
            <a:ext cx="9540439" cy="1083099"/>
          </a:xfrm>
          <a:prstGeom prst="rect">
            <a:avLst/>
          </a:prstGeom>
        </p:spPr>
        <p:txBody>
          <a:bodyPr vert="horz" lIns="121864" tIns="60932" rIns="121864" bIns="6093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800" b="1" dirty="0" smtClean="0">
                <a:solidFill>
                  <a:prstClr val="black"/>
                </a:solidFill>
              </a:rPr>
              <a:t>Real</a:t>
            </a:r>
            <a:r>
              <a:rPr lang="ru-RU" sz="4800" b="1" dirty="0" smtClean="0">
                <a:solidFill>
                  <a:prstClr val="black"/>
                </a:solidFill>
              </a:rPr>
              <a:t>-</a:t>
            </a:r>
            <a:r>
              <a:rPr lang="en-US" sz="4800" b="1" dirty="0" smtClean="0">
                <a:solidFill>
                  <a:prstClr val="black"/>
                </a:solidFill>
              </a:rPr>
              <a:t>time </a:t>
            </a:r>
            <a:r>
              <a:rPr lang="ru-RU" sz="4800" b="1" dirty="0" smtClean="0">
                <a:solidFill>
                  <a:prstClr val="black"/>
                </a:solidFill>
              </a:rPr>
              <a:t>обмен данными </a:t>
            </a:r>
            <a:r>
              <a:rPr lang="ru-RU" sz="4800" b="1" dirty="0">
                <a:solidFill>
                  <a:prstClr val="black"/>
                </a:solidFill>
              </a:rPr>
              <a:t>с 1С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1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8648" y="1534958"/>
            <a:ext cx="11330517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dirty="0">
                <a:latin typeface="+mn-lt"/>
              </a:rPr>
              <a:t>«</a:t>
            </a:r>
            <a:r>
              <a:rPr lang="ru-RU" sz="1900" dirty="0">
                <a:latin typeface="+mn-lt"/>
              </a:rPr>
              <a:t>1С:Предприятие 8.х»</a:t>
            </a:r>
            <a:r>
              <a:rPr lang="ru-RU" sz="1900" b="0" dirty="0">
                <a:latin typeface="+mn-lt"/>
              </a:rPr>
              <a:t> и </a:t>
            </a:r>
            <a:r>
              <a:rPr lang="ru-RU" sz="1900" dirty="0">
                <a:latin typeface="+mn-lt"/>
              </a:rPr>
              <a:t>«1С-Битрикс: Управление сайтом»</a:t>
            </a:r>
            <a:r>
              <a:rPr lang="ru-RU" sz="1900" b="0" dirty="0">
                <a:latin typeface="+mn-lt"/>
              </a:rPr>
              <a:t> редакции «Малый бизнес</a:t>
            </a:r>
            <a:r>
              <a:rPr lang="ru-RU" sz="1900" b="0" dirty="0" smtClean="0">
                <a:latin typeface="+mn-lt"/>
              </a:rPr>
              <a:t>», «</a:t>
            </a:r>
            <a:r>
              <a:rPr lang="ru-RU" sz="1900" b="0" dirty="0">
                <a:latin typeface="+mn-lt"/>
              </a:rPr>
              <a:t>Бизнес</a:t>
            </a:r>
            <a:r>
              <a:rPr lang="ru-RU" sz="1900" b="0" dirty="0" smtClean="0">
                <a:latin typeface="+mn-lt"/>
              </a:rPr>
              <a:t>» и </a:t>
            </a:r>
            <a:r>
              <a:rPr lang="ru-RU" sz="1900" b="0" dirty="0">
                <a:latin typeface="+mn-lt"/>
              </a:rPr>
              <a:t>«Бизнес веб-кластер» полностью интегрированы на уровне обмена данными.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9301" y="2471246"/>
            <a:ext cx="6000875" cy="412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900" dirty="0">
                <a:latin typeface="+mn-lt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900" dirty="0">
              <a:latin typeface="+mn-lt"/>
            </a:endParaRPr>
          </a:p>
          <a:p>
            <a:pPr eaLnBrk="1" hangingPunct="1">
              <a:defRPr/>
            </a:pPr>
            <a:r>
              <a:rPr lang="en-US" sz="1900" dirty="0">
                <a:latin typeface="+mn-lt"/>
              </a:rPr>
              <a:t>I.</a:t>
            </a:r>
            <a:r>
              <a:rPr lang="ru-RU" sz="1900" dirty="0">
                <a:latin typeface="+mn-lt"/>
              </a:rPr>
              <a:t> Публикация и обновление данных:</a:t>
            </a:r>
            <a:endParaRPr lang="en-US" sz="1900" dirty="0">
              <a:latin typeface="+mn-lt"/>
            </a:endParaRPr>
          </a:p>
          <a:p>
            <a:pPr eaLnBrk="1" hangingPunct="1">
              <a:defRPr/>
            </a:pPr>
            <a:endParaRPr lang="ru-RU" sz="1900" dirty="0">
              <a:latin typeface="+mn-lt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900" dirty="0">
                <a:latin typeface="+mn-lt"/>
              </a:rPr>
              <a:t> </a:t>
            </a:r>
            <a:r>
              <a:rPr lang="ru-RU" sz="1900" b="0" dirty="0">
                <a:latin typeface="+mn-lt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900" b="0" dirty="0">
                <a:latin typeface="+mn-lt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900" b="0" dirty="0">
                <a:latin typeface="+mn-lt"/>
              </a:rPr>
              <a:t> </a:t>
            </a:r>
            <a:r>
              <a:rPr lang="ru-RU" sz="1900" b="0" dirty="0">
                <a:latin typeface="+mn-lt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900" b="0" dirty="0">
                <a:latin typeface="+mn-lt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900" dirty="0">
              <a:latin typeface="+mn-lt"/>
            </a:endParaRPr>
          </a:p>
          <a:p>
            <a:pPr eaLnBrk="1" hangingPunct="1">
              <a:defRPr/>
            </a:pPr>
            <a:r>
              <a:rPr lang="en-US" sz="1900" dirty="0">
                <a:latin typeface="+mn-lt"/>
              </a:rPr>
              <a:t>II.</a:t>
            </a:r>
            <a:r>
              <a:rPr lang="ru-RU" sz="1900" dirty="0">
                <a:latin typeface="+mn-lt"/>
              </a:rPr>
              <a:t> Прием и обработка заказов</a:t>
            </a:r>
          </a:p>
          <a:p>
            <a:pPr eaLnBrk="1" hangingPunct="1">
              <a:defRPr/>
            </a:pPr>
            <a:endParaRPr lang="ru-RU" sz="1900" b="0" dirty="0">
              <a:latin typeface="+mn-lt"/>
            </a:endParaRPr>
          </a:p>
          <a:p>
            <a:pPr eaLnBrk="1" hangingPunct="1">
              <a:defRPr/>
            </a:pPr>
            <a:r>
              <a:rPr lang="ru-RU" sz="1900" b="0" dirty="0">
                <a:latin typeface="+mn-lt"/>
              </a:rPr>
              <a:t>Поддерживаются различные бизнес-модели</a:t>
            </a:r>
            <a:r>
              <a:rPr lang="ru-RU" sz="1700" b="0" dirty="0">
                <a:latin typeface="+mn-lt"/>
              </a:rPr>
              <a:t>.</a:t>
            </a:r>
          </a:p>
          <a:p>
            <a:pPr eaLnBrk="1" hangingPunct="1">
              <a:defRPr/>
            </a:pPr>
            <a:endParaRPr lang="ru-RU" sz="1700" b="0" dirty="0">
              <a:latin typeface="+mn-lt"/>
            </a:endParaRPr>
          </a:p>
          <a:p>
            <a:pPr eaLnBrk="1" hangingPunct="1">
              <a:defRPr/>
            </a:pPr>
            <a:r>
              <a:rPr lang="ru-RU" sz="1700" b="0" dirty="0">
                <a:latin typeface="+mn-lt"/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3561" y="244983"/>
            <a:ext cx="90113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4000" b="1" dirty="0">
                <a:solidFill>
                  <a:schemeClr val="tx1"/>
                </a:solidFill>
                <a:latin typeface="+mn-lt"/>
              </a:rPr>
              <a:t>Поддерживаем и активно развиваем основную конфигурацию</a:t>
            </a: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6080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he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5" y="2143450"/>
            <a:ext cx="3639684" cy="41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295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7923" y="1395519"/>
            <a:ext cx="6414200" cy="514701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ru-RU" sz="2400" dirty="0"/>
              <a:t>Сложности с выгрузкой больших каталогов (не хватало памяти в 1С)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Медленное формирование данных для выгрузки и большая нагрузка на 1С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Сбои при обмене большими объемами данных 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Долгая выгрузка из-за большого количества картинок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Все данные можно было выгружать только целиком </a:t>
            </a:r>
          </a:p>
          <a:p>
            <a:pPr>
              <a:lnSpc>
                <a:spcPct val="100000"/>
              </a:lnSpc>
            </a:pPr>
            <a:r>
              <a:rPr lang="ru-RU" sz="2400" dirty="0"/>
              <a:t>Проблема при выгрузке каталогов с торговыми предложениями </a:t>
            </a:r>
            <a:r>
              <a:rPr lang="en-US" sz="2400" dirty="0"/>
              <a:t>(SKU)</a:t>
            </a:r>
            <a:r>
              <a:rPr lang="ru-RU" sz="2400" dirty="0"/>
              <a:t> – одежда, продукты питания и т.д.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296" y="3375757"/>
            <a:ext cx="4608704" cy="3064299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83561" y="244983"/>
            <a:ext cx="90113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4000" b="1" dirty="0">
                <a:solidFill>
                  <a:schemeClr val="tx1"/>
                </a:solidFill>
                <a:latin typeface="+mn-lt"/>
              </a:rPr>
              <a:t>Есть что улучшить</a:t>
            </a:r>
          </a:p>
        </p:txBody>
      </p:sp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odraga_a\Downloads\Depositphotos_31877717_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1"/>
          <a:stretch/>
        </p:blipFill>
        <p:spPr bwMode="auto">
          <a:xfrm>
            <a:off x="-152" y="0"/>
            <a:ext cx="12201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52" y="23"/>
            <a:ext cx="12204755" cy="6857999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4" name="AutoShape 2" descr="https://cp.bitrix.ru/company/personal/user/288/files/element/historyget/1012262/bus_14-5.png?cache_image=Y"/>
          <p:cNvSpPr>
            <a:spLocks noChangeAspect="1" noChangeArrowheads="1"/>
          </p:cNvSpPr>
          <p:nvPr/>
        </p:nvSpPr>
        <p:spPr bwMode="auto">
          <a:xfrm>
            <a:off x="155599" y="-3500437"/>
            <a:ext cx="6469063" cy="73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18" rIns="91408" bIns="45718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AutoShape 6" descr="https://cp.bitrix.ru/company/personal/user/288/files/element/historyget/1012262/bus_14-5.png?cache_image=Y"/>
          <p:cNvSpPr>
            <a:spLocks noChangeAspect="1" noChangeArrowheads="1"/>
          </p:cNvSpPr>
          <p:nvPr/>
        </p:nvSpPr>
        <p:spPr bwMode="auto">
          <a:xfrm>
            <a:off x="460401" y="-3208337"/>
            <a:ext cx="6469063" cy="73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18" rIns="91408" bIns="45718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6200000">
            <a:off x="3354264" y="-1991629"/>
            <a:ext cx="6815139" cy="10880991"/>
          </a:xfrm>
          <a:prstGeom prst="rtTriangle">
            <a:avLst/>
          </a:prstGeom>
          <a:solidFill>
            <a:schemeClr val="bg1">
              <a:lumMod val="9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57" name="Picture 9" descr="D:\work\Лендинг 1С\bus_14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17" y="597005"/>
            <a:ext cx="5532699" cy="626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p.bitrix.ru/extranet/contacts/personal/user/58/files/element/historyget/1012627/mob3_0_1.png?cache_image=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18" rIns="91408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https://cp.bitrix.ru/extranet/contacts/personal/user/58/files/element/historyget/1012627/mob3_0_1.png?cache_image=Y"/>
          <p:cNvSpPr>
            <a:spLocks noChangeAspect="1" noChangeArrowheads="1"/>
          </p:cNvSpPr>
          <p:nvPr/>
        </p:nvSpPr>
        <p:spPr bwMode="auto">
          <a:xfrm>
            <a:off x="307975" y="79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18" rIns="91408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439" y="644571"/>
            <a:ext cx="5761448" cy="612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743" y="1513537"/>
            <a:ext cx="5375095" cy="5344467"/>
          </a:xfrm>
          <a:prstGeom prst="rect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67629" y="221233"/>
            <a:ext cx="9011371" cy="8382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7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476" y="1471632"/>
            <a:ext cx="6139327" cy="440120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799780" lvl="1" indent="-342770">
              <a:buFont typeface="Arial" panose="020B0604020202020204" pitchFamily="34" charset="0"/>
              <a:buChar char="•"/>
            </a:pPr>
            <a:r>
              <a:rPr lang="ru-RU" sz="2800" dirty="0"/>
              <a:t>Получение в реальном режиме времени информации о товарах, ценах, остатках в рамках заказов из 1С в интернет-магазин </a:t>
            </a:r>
          </a:p>
          <a:p>
            <a:pPr marL="799780" lvl="1" indent="-34277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799780" lvl="1" indent="-342770">
              <a:buFont typeface="Arial" panose="020B0604020202020204" pitchFamily="34" charset="0"/>
              <a:buChar char="•"/>
            </a:pPr>
            <a:r>
              <a:rPr lang="ru-RU" sz="2800" dirty="0"/>
              <a:t>Получение в реальном режиме времени из магазина в 1С информации по заказам, статусам, платежным системам, покупателям, контрагентам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83561" y="244983"/>
            <a:ext cx="90113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4000" b="1" dirty="0" smtClean="0">
                <a:solidFill>
                  <a:prstClr val="black"/>
                </a:solidFill>
                <a:latin typeface="+mn-lt"/>
              </a:rPr>
              <a:t>Real-time </a:t>
            </a:r>
            <a:r>
              <a:rPr lang="ru-RU" sz="4000" b="1" dirty="0" smtClean="0">
                <a:solidFill>
                  <a:prstClr val="black"/>
                </a:solidFill>
                <a:latin typeface="+mn-lt"/>
              </a:rPr>
              <a:t>обмен</a:t>
            </a:r>
            <a:r>
              <a:rPr lang="en-US" sz="40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4000" b="1" dirty="0" smtClean="0">
                <a:solidFill>
                  <a:prstClr val="black"/>
                </a:solidFill>
                <a:latin typeface="+mn-lt"/>
              </a:rPr>
              <a:t>с </a:t>
            </a:r>
            <a:r>
              <a:rPr lang="ru-RU" sz="4000" b="1" dirty="0">
                <a:solidFill>
                  <a:prstClr val="black"/>
                </a:solidFill>
                <a:latin typeface="+mn-lt"/>
              </a:rPr>
              <a:t>1С</a:t>
            </a:r>
            <a:endParaRPr lang="en-US" sz="3600" b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993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2"/>
          <a:srcRect l="174" t="4923" r="1"/>
          <a:stretch/>
        </p:blipFill>
        <p:spPr>
          <a:xfrm>
            <a:off x="7400476" y="0"/>
            <a:ext cx="4791529" cy="6858000"/>
          </a:xfrm>
          <a:prstGeom prst="rect">
            <a:avLst/>
          </a:prstGeom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8997" y="244983"/>
            <a:ext cx="90113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3900" b="1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algn="l"/>
            <a:endParaRPr lang="ru-RU" sz="3900" b="1" dirty="0">
              <a:solidFill>
                <a:srgbClr val="000000"/>
              </a:solidFill>
              <a:latin typeface="+mn-lt"/>
            </a:endParaRPr>
          </a:p>
          <a:p>
            <a:pPr algn="l"/>
            <a:endParaRPr lang="ru-RU" sz="3900" b="1" dirty="0">
              <a:solidFill>
                <a:srgbClr val="000000"/>
              </a:solidFill>
              <a:latin typeface="+mn-lt"/>
            </a:endParaRPr>
          </a:p>
          <a:p>
            <a:pPr algn="l"/>
            <a:r>
              <a:rPr lang="en-US" sz="3900" b="1" dirty="0" smtClean="0">
                <a:solidFill>
                  <a:srgbClr val="000000"/>
                </a:solidFill>
                <a:latin typeface="+mn-lt"/>
              </a:rPr>
              <a:t>Real</a:t>
            </a:r>
            <a:r>
              <a:rPr lang="ru-RU" sz="3900" b="1" dirty="0" smtClean="0">
                <a:solidFill>
                  <a:srgbClr val="000000"/>
                </a:solidFill>
                <a:latin typeface="+mn-lt"/>
              </a:rPr>
              <a:t>-</a:t>
            </a:r>
            <a:r>
              <a:rPr lang="en-US" sz="3900" b="1" dirty="0" smtClean="0">
                <a:solidFill>
                  <a:srgbClr val="000000"/>
                </a:solidFill>
                <a:latin typeface="+mn-lt"/>
              </a:rPr>
              <a:t>time </a:t>
            </a:r>
            <a:r>
              <a:rPr lang="en-US" sz="3900" b="1" dirty="0">
                <a:solidFill>
                  <a:srgbClr val="000000"/>
                </a:solidFill>
                <a:latin typeface="+mn-lt"/>
              </a:rPr>
              <a:t>c 1C</a:t>
            </a:r>
            <a:r>
              <a:rPr lang="ru-RU" sz="3900" b="1" dirty="0">
                <a:solidFill>
                  <a:srgbClr val="000000"/>
                </a:solidFill>
                <a:latin typeface="+mn-lt"/>
              </a:rPr>
              <a:t> – как это работает</a:t>
            </a:r>
            <a:r>
              <a:rPr lang="en-US" sz="39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en-US" sz="3900" b="1" dirty="0">
                <a:solidFill>
                  <a:srgbClr val="000000"/>
                </a:solidFill>
                <a:latin typeface="+mn-lt"/>
              </a:rPr>
            </a:br>
            <a:r>
              <a:rPr lang="en-US" sz="39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en-US" sz="3900" b="1" dirty="0">
                <a:solidFill>
                  <a:srgbClr val="000000"/>
                </a:solidFill>
                <a:latin typeface="+mn-lt"/>
              </a:rPr>
            </a:br>
            <a:r>
              <a:rPr lang="en-US" sz="3900" b="1" dirty="0">
                <a:solidFill>
                  <a:srgbClr val="000000"/>
                </a:solidFill>
                <a:latin typeface="+mn-lt"/>
              </a:rPr>
              <a:t/>
            </a:r>
            <a:br>
              <a:rPr lang="en-US" sz="3900" b="1" dirty="0">
                <a:solidFill>
                  <a:srgbClr val="000000"/>
                </a:solidFill>
                <a:latin typeface="+mn-lt"/>
              </a:rPr>
            </a:br>
            <a:endParaRPr lang="ru-RU" sz="39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70075" y="1427668"/>
            <a:ext cx="6414200" cy="5147015"/>
          </a:xfrm>
          <a:prstGeom prst="rect">
            <a:avLst/>
          </a:prstGeom>
        </p:spPr>
        <p:txBody>
          <a:bodyPr lIns="91436" tIns="45718" rIns="91436" bIns="45718">
            <a:noAutofit/>
          </a:bodyPr>
          <a:lstStyle>
            <a:lvl1pPr marL="228509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26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522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520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519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534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42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549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566" indent="-228509" algn="l" defTabSz="914014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dirty="0" smtClean="0"/>
              <a:t>Не </a:t>
            </a:r>
            <a:r>
              <a:rPr lang="ru-RU" dirty="0"/>
              <a:t>требует дополнительных настроек на сайте интернет-магазина, кроме обновления до 14.5 </a:t>
            </a:r>
            <a:r>
              <a:rPr lang="ru-RU" dirty="0" smtClean="0">
                <a:sym typeface="Wingdings"/>
              </a:rPr>
              <a:t>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В </a:t>
            </a:r>
            <a:r>
              <a:rPr lang="ru-RU" dirty="0"/>
              <a:t>1С нужно установить модуль обмена 4.0 (новая реализация модуля не снимает 1С с поддержки</a:t>
            </a:r>
            <a:r>
              <a:rPr lang="ru-RU" dirty="0" smtClean="0"/>
              <a:t>)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Включить </a:t>
            </a:r>
            <a:r>
              <a:rPr lang="ru-RU" dirty="0"/>
              <a:t>в настройках 1С </a:t>
            </a:r>
            <a:r>
              <a:rPr lang="en-US" dirty="0" smtClean="0"/>
              <a:t>real-time </a:t>
            </a:r>
            <a:r>
              <a:rPr lang="ru-RU" dirty="0" smtClean="0"/>
              <a:t>обмен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 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56161" y="6359092"/>
            <a:ext cx="6096000" cy="707882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r>
              <a:rPr lang="ru-RU" sz="2000" i="1" dirty="0"/>
              <a:t>Поддерживаем серверную и обычную конфигурацию.</a:t>
            </a:r>
            <a:br>
              <a:rPr lang="ru-RU" sz="2000" i="1" dirty="0"/>
            </a:b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23632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6527" y="1903137"/>
            <a:ext cx="4476420" cy="463203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400" b="1" dirty="0"/>
              <a:t>Для России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Управление торговлей ред. 10.3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Управление торговлей ред. 11.1.4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Управление производственным предприятием ред. 1.3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Комплексная автоматизация ред. 1.1 </a:t>
            </a:r>
          </a:p>
          <a:p>
            <a:endParaRPr lang="ru-RU" dirty="0"/>
          </a:p>
          <a:p>
            <a:r>
              <a:rPr lang="ru-RU" sz="2400" b="1" dirty="0"/>
              <a:t>Для Украины</a:t>
            </a:r>
            <a:r>
              <a:rPr lang="ru-RU" dirty="0"/>
              <a:t>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Управление торговлей ред. 3.0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Управление торговлей ред. 2.3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Управление торговым предприятием ред. 1.2 </a:t>
            </a:r>
          </a:p>
          <a:p>
            <a:pPr marL="285737" indent="-285737">
              <a:buFont typeface="Arial"/>
              <a:buChar char="•"/>
            </a:pPr>
            <a:r>
              <a:rPr lang="ru-RU" dirty="0"/>
              <a:t>Управление производственным предприятием ред. 1.3 </a:t>
            </a:r>
          </a:p>
          <a:p>
            <a:endParaRPr lang="ru-RU" dirty="0"/>
          </a:p>
        </p:txBody>
      </p:sp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85093" y="1915693"/>
            <a:ext cx="6706907" cy="267765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400" b="1" dirty="0"/>
              <a:t>Для Беларуси </a:t>
            </a:r>
          </a:p>
          <a:p>
            <a:pPr marL="342882" indent="-342882">
              <a:buFont typeface="Arial"/>
              <a:buChar char="•"/>
            </a:pPr>
            <a:r>
              <a:rPr lang="ru-RU" sz="2000" dirty="0"/>
              <a:t>Управление торговлей ред. 3.1 </a:t>
            </a:r>
          </a:p>
          <a:p>
            <a:pPr marL="342882" indent="-342882">
              <a:buFont typeface="Arial"/>
              <a:buChar char="•"/>
            </a:pPr>
            <a:r>
              <a:rPr lang="ru-RU" sz="2000" dirty="0"/>
              <a:t>Управление торговлей ред. 2.0 </a:t>
            </a:r>
          </a:p>
          <a:p>
            <a:endParaRPr lang="ru-RU" sz="2000" dirty="0"/>
          </a:p>
          <a:p>
            <a:r>
              <a:rPr lang="ru-RU" sz="2400" b="1" dirty="0"/>
              <a:t>Для Казахстана</a:t>
            </a:r>
            <a:r>
              <a:rPr lang="ru-RU" sz="2000" dirty="0"/>
              <a:t> </a:t>
            </a:r>
          </a:p>
          <a:p>
            <a:pPr marL="342882" indent="-342882">
              <a:buFont typeface="Arial"/>
              <a:buChar char="•"/>
            </a:pPr>
            <a:r>
              <a:rPr lang="ru-RU" sz="2000" dirty="0"/>
              <a:t>Управление торговлей ред. 3.0 </a:t>
            </a:r>
          </a:p>
          <a:p>
            <a:pPr marL="342882" indent="-342882">
              <a:buFont typeface="Arial"/>
              <a:buChar char="•"/>
            </a:pPr>
            <a:r>
              <a:rPr lang="ru-RU" sz="2000" dirty="0"/>
              <a:t>Управление торговым предприятием ред.2.0 </a:t>
            </a:r>
          </a:p>
          <a:p>
            <a:pPr marL="342882" indent="-342882">
              <a:buFont typeface="Arial"/>
              <a:buChar char="•"/>
            </a:pPr>
            <a:r>
              <a:rPr lang="ru-RU" sz="2000" dirty="0"/>
              <a:t>Управление производственным предприятием ред.1.3 </a:t>
            </a:r>
          </a:p>
        </p:txBody>
      </p:sp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76907" y="6342334"/>
            <a:ext cx="6096000" cy="692497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r>
              <a:rPr lang="ru-RU" sz="2000" dirty="0"/>
              <a:t>Скачать - </a:t>
            </a:r>
            <a:r>
              <a:rPr lang="en-US" sz="2000" dirty="0">
                <a:hlinkClick r:id="rId4" action="ppaction://hlinkfile"/>
              </a:rPr>
              <a:t>1c.1c-bitrix.ru</a:t>
            </a:r>
            <a:r>
              <a:rPr lang="ru-RU" sz="2000" dirty="0">
                <a:hlinkClick r:id="rId4" action="ppaction://hlinkfile"/>
              </a:rPr>
              <a:t/>
            </a:r>
            <a:br>
              <a:rPr lang="ru-RU" sz="2000" dirty="0">
                <a:hlinkClick r:id="rId4" action="ppaction://hlinkfile"/>
              </a:rPr>
            </a:br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83561" y="244983"/>
            <a:ext cx="901137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sz="4000" b="1" dirty="0">
                <a:solidFill>
                  <a:srgbClr val="000000"/>
                </a:solidFill>
                <a:latin typeface="+mn-lt"/>
              </a:rPr>
              <a:t>Какие конфигурации поддерживает </a:t>
            </a:r>
            <a:r>
              <a:rPr lang="en-US" sz="4000" b="1" dirty="0" smtClean="0">
                <a:solidFill>
                  <a:srgbClr val="000000"/>
                </a:solidFill>
                <a:latin typeface="+mn-lt"/>
              </a:rPr>
              <a:t>real</a:t>
            </a:r>
            <a:r>
              <a:rPr lang="ru-RU" sz="4000" b="1" dirty="0" smtClean="0">
                <a:solidFill>
                  <a:srgbClr val="000000"/>
                </a:solidFill>
                <a:latin typeface="+mn-lt"/>
              </a:rPr>
              <a:t>-</a:t>
            </a:r>
            <a:r>
              <a:rPr lang="en-US" sz="4000" b="1" dirty="0" smtClean="0">
                <a:solidFill>
                  <a:srgbClr val="000000"/>
                </a:solidFill>
                <a:latin typeface="+mn-lt"/>
              </a:rPr>
              <a:t>time </a:t>
            </a:r>
            <a:r>
              <a:rPr lang="ru-RU" sz="4000" b="1" dirty="0">
                <a:solidFill>
                  <a:srgbClr val="000000"/>
                </a:solidFill>
                <a:latin typeface="+mn-lt"/>
              </a:rPr>
              <a:t>обмен</a:t>
            </a:r>
          </a:p>
        </p:txBody>
      </p:sp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6080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616" y="2026899"/>
            <a:ext cx="463469" cy="3073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017" y="4066979"/>
            <a:ext cx="532259" cy="299396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8"/>
          <a:srcRect l="4289" t="16876" r="7077" b="17258"/>
          <a:stretch/>
        </p:blipFill>
        <p:spPr>
          <a:xfrm>
            <a:off x="7467063" y="2009378"/>
            <a:ext cx="609876" cy="3215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869" y="3334176"/>
            <a:ext cx="567595" cy="2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odraga_a\Downloads\Depositphotos_1647642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0" b="14757"/>
          <a:stretch/>
        </p:blipFill>
        <p:spPr bwMode="auto">
          <a:xfrm>
            <a:off x="1" y="-1"/>
            <a:ext cx="1219230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67629" y="221233"/>
            <a:ext cx="9011371" cy="8382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7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rot="10800000">
            <a:off x="0" y="2371750"/>
            <a:ext cx="10053179" cy="158591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9" tIns="60914" rIns="121829" bIns="60914" rtlCol="0" anchor="ctr"/>
          <a:lstStyle/>
          <a:p>
            <a:pPr algn="ctr" defTabSz="609059"/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7393" y="2755198"/>
            <a:ext cx="10971147" cy="830993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4800" b="1" dirty="0">
                <a:solidFill>
                  <a:prstClr val="black"/>
                </a:solidFill>
              </a:rPr>
              <a:t>Оптимизация загрузки</a:t>
            </a:r>
            <a:r>
              <a:rPr lang="en-US" sz="4800" b="1" dirty="0">
                <a:solidFill>
                  <a:prstClr val="black"/>
                </a:solidFill>
              </a:rPr>
              <a:t>/</a:t>
            </a:r>
            <a:r>
              <a:rPr lang="ru-RU" sz="4800" b="1" dirty="0">
                <a:solidFill>
                  <a:prstClr val="black"/>
                </a:solidFill>
              </a:rPr>
              <a:t>выгрузки из 1С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67629" y="221233"/>
            <a:ext cx="9011371" cy="838200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7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rot="10800000">
            <a:off x="0" y="1417683"/>
            <a:ext cx="10053179" cy="9668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9" tIns="60914" rIns="121829" bIns="60914" rtlCol="0" anchor="ctr"/>
          <a:lstStyle/>
          <a:p>
            <a:pPr algn="ctr" defTabSz="609059"/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>
            <a:off x="6" y="2893777"/>
            <a:ext cx="10510319" cy="346161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29" tIns="60914" rIns="121829" bIns="60914" rtlCol="0" anchor="ctr"/>
          <a:lstStyle/>
          <a:p>
            <a:pPr>
              <a:spcAft>
                <a:spcPts val="600"/>
              </a:spcAft>
              <a:buSzPct val="60000"/>
            </a:pPr>
            <a:r>
              <a:rPr lang="ru-RU" sz="2400" dirty="0">
                <a:cs typeface="Calibri"/>
              </a:rPr>
              <a:t>Очень важное обновление для каталогов в десятки и сотни тысяч наименований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400" dirty="0">
                <a:cs typeface="Calibri"/>
              </a:rPr>
              <a:t>Снижение нагрузки на интернет-магазин при обновлении больших каталогов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400" dirty="0">
                <a:cs typeface="Calibri"/>
              </a:rPr>
              <a:t>Выгрузка заданного количества товаров за 1 шаг 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400" dirty="0">
                <a:cs typeface="Calibri"/>
              </a:rPr>
              <a:t>Возможность возобновления обмена после ошибки</a:t>
            </a:r>
          </a:p>
          <a:p>
            <a:pPr>
              <a:spcAft>
                <a:spcPts val="600"/>
              </a:spcAft>
              <a:buSzPct val="60000"/>
            </a:pPr>
            <a:endParaRPr lang="ru-RU" sz="2400" dirty="0">
              <a:cs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0832" y="1522208"/>
            <a:ext cx="7160997" cy="821455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Полный обмен каталога между 1С и сайтом ускорен в 2 раза</a:t>
            </a: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Последующий полный обмен ускорен в 5 раз </a:t>
            </a:r>
            <a:endParaRPr lang="en-US" sz="2400" dirty="0">
              <a:solidFill>
                <a:prstClr val="black"/>
              </a:solidFill>
            </a:endParaRP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Быстрая синхронизация цен и остатков</a:t>
            </a: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Каталог 100 000 наименований – первый полный обмен 10 мин, последующее обновление фактически в реальном режиме </a:t>
            </a: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</a:rPr>
              <a:t>Значительное</a:t>
            </a:r>
            <a:r>
              <a:rPr lang="ru-RU" sz="2400" dirty="0">
                <a:solidFill>
                  <a:prstClr val="black"/>
                </a:solidFill>
              </a:rPr>
              <a:t> снижение нагрузки на сайт и 1С </a:t>
            </a: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</a:rPr>
              <a:t>Автоматическое возобновление </a:t>
            </a:r>
            <a:r>
              <a:rPr lang="ru-RU" sz="2400" dirty="0">
                <a:solidFill>
                  <a:prstClr val="black"/>
                </a:solidFill>
              </a:rPr>
              <a:t>обмена с того момента, когда произошла ошибка связи</a:t>
            </a: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Контроль версии всех данных (в том числе </a:t>
            </a:r>
            <a:r>
              <a:rPr lang="ru-RU" sz="2400" b="1" dirty="0">
                <a:solidFill>
                  <a:prstClr val="black"/>
                </a:solidFill>
              </a:rPr>
              <a:t>картинок!</a:t>
            </a:r>
            <a:r>
              <a:rPr lang="ru-RU" sz="2400" dirty="0">
                <a:solidFill>
                  <a:prstClr val="black"/>
                </a:solidFill>
              </a:rPr>
              <a:t>) при обмене</a:t>
            </a: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</a:endParaRP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</a:endParaRP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</a:endParaRP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</a:endParaRP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</a:endParaRP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</a:endParaRPr>
          </a:p>
          <a:p>
            <a:pPr marL="342746" indent="-342746">
              <a:lnSpc>
                <a:spcPct val="90000"/>
              </a:lnSpc>
              <a:spcBef>
                <a:spcPts val="48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8867" y="139082"/>
            <a:ext cx="9067543" cy="64632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Оптимизация загрузки</a:t>
            </a:r>
            <a:r>
              <a:rPr lang="en-US" sz="3600" b="1" dirty="0">
                <a:solidFill>
                  <a:prstClr val="black"/>
                </a:solidFill>
              </a:rPr>
              <a:t>/</a:t>
            </a:r>
            <a:r>
              <a:rPr lang="ru-RU" sz="3600" b="1" dirty="0">
                <a:solidFill>
                  <a:prstClr val="black"/>
                </a:solidFill>
              </a:rPr>
              <a:t>выгрузки из 1С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7063" y="1718394"/>
            <a:ext cx="4423511" cy="44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89" y="1357373"/>
            <a:ext cx="4056187" cy="4056187"/>
          </a:xfrm>
          <a:prstGeom prst="rect">
            <a:avLst/>
          </a:prstGeom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8863" y="139076"/>
            <a:ext cx="8234568" cy="64633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И еще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9185" y="1357283"/>
            <a:ext cx="5198768" cy="4339646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342746" indent="-342746">
              <a:buFont typeface="Arial" panose="020B0604020202020204" pitchFamily="34" charset="0"/>
              <a:buChar char="•"/>
            </a:pPr>
            <a:r>
              <a:rPr lang="ru-RU" sz="2300" dirty="0"/>
              <a:t>Синхронизация справочников </a:t>
            </a:r>
          </a:p>
          <a:p>
            <a:pPr marL="342746" indent="-342746">
              <a:buFont typeface="Arial" panose="020B0604020202020204" pitchFamily="34" charset="0"/>
              <a:buChar char="•"/>
            </a:pPr>
            <a:r>
              <a:rPr lang="ru-RU" sz="2300" b="1" dirty="0" err="1"/>
              <a:t>Мультиканальность</a:t>
            </a:r>
            <a:r>
              <a:rPr lang="ru-RU" sz="2300" dirty="0"/>
              <a:t> в действии. Полный обмен офлайн заказами и контрагентами</a:t>
            </a:r>
          </a:p>
          <a:p>
            <a:pPr marL="342746" indent="-342746">
              <a:buFont typeface="Arial" panose="020B0604020202020204" pitchFamily="34" charset="0"/>
              <a:buChar char="•"/>
            </a:pPr>
            <a:r>
              <a:rPr lang="ru-RU" sz="2300" dirty="0"/>
              <a:t>Обмен единицами измерений</a:t>
            </a:r>
          </a:p>
          <a:p>
            <a:pPr marL="342746" indent="-342746">
              <a:buFont typeface="Arial" panose="020B0604020202020204" pitchFamily="34" charset="0"/>
              <a:buChar char="•"/>
            </a:pPr>
            <a:r>
              <a:rPr lang="ru-RU" sz="2300" dirty="0"/>
              <a:t>Разделение (частичная отгрузка) заказов</a:t>
            </a:r>
          </a:p>
          <a:p>
            <a:pPr marL="342746" indent="-342746">
              <a:buFont typeface="Arial" panose="020B0604020202020204" pitchFamily="34" charset="0"/>
              <a:buChar char="•"/>
            </a:pPr>
            <a:r>
              <a:rPr lang="ru-RU" sz="2300" dirty="0"/>
              <a:t>Синхронизируются соответствие полей, справочники, платежные системы</a:t>
            </a:r>
          </a:p>
          <a:p>
            <a:pPr marL="342746" indent="-342746">
              <a:buFont typeface="Arial" panose="020B0604020202020204" pitchFamily="34" charset="0"/>
              <a:buChar char="•"/>
            </a:pPr>
            <a:r>
              <a:rPr lang="ru-RU" sz="2300" dirty="0"/>
              <a:t>Статусы в заказах для 11 версии УТ</a:t>
            </a:r>
          </a:p>
          <a:p>
            <a:pPr marL="342746" indent="-342746">
              <a:buFont typeface="Arial" panose="020B0604020202020204" pitchFamily="34" charset="0"/>
              <a:buChar char="•"/>
            </a:pPr>
            <a:endParaRPr lang="ru-RU" sz="2300" dirty="0"/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446" y="2228934"/>
            <a:ext cx="4068727" cy="40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73129" y="111751"/>
            <a:ext cx="9011371" cy="838200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 err="1">
                <a:latin typeface="+mn-lt"/>
              </a:rPr>
              <a:t>Мультиканальность</a:t>
            </a:r>
            <a:r>
              <a:rPr lang="ru-RU" sz="4000" b="1" dirty="0">
                <a:latin typeface="+mn-lt"/>
              </a:rPr>
              <a:t>. Единый личный кабинет для всех видов покупок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77781" y="1234150"/>
            <a:ext cx="5714219" cy="492442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2400" dirty="0" smtClean="0"/>
              <a:t>Клиент </a:t>
            </a:r>
            <a:r>
              <a:rPr lang="ru-RU" sz="2400" dirty="0"/>
              <a:t>делает заказ через браузер, с планшета, по телефону, из мобильного приложения</a:t>
            </a:r>
            <a:r>
              <a:rPr lang="ru-RU" sz="2400" dirty="0" smtClean="0"/>
              <a:t>, в офлайн магазине, </a:t>
            </a:r>
            <a:r>
              <a:rPr lang="ru-RU" sz="2400" dirty="0"/>
              <a:t>с </a:t>
            </a:r>
            <a:r>
              <a:rPr lang="ru-RU" sz="2400" dirty="0" smtClean="0"/>
              <a:t>терминала. </a:t>
            </a:r>
          </a:p>
          <a:p>
            <a:endParaRPr lang="ru-RU" sz="2400" dirty="0"/>
          </a:p>
          <a:p>
            <a:r>
              <a:rPr lang="ru-RU" sz="2400" dirty="0"/>
              <a:t>Все заказы поступают в административную часть вашего интернет-</a:t>
            </a:r>
            <a:r>
              <a:rPr lang="ru-RU" sz="2400" dirty="0" smtClean="0"/>
              <a:t>магазина.</a:t>
            </a:r>
            <a:endParaRPr lang="ru-RU" sz="2400" b="1" dirty="0"/>
          </a:p>
          <a:p>
            <a:endParaRPr lang="ru-RU" sz="2400" dirty="0"/>
          </a:p>
          <a:p>
            <a:r>
              <a:rPr lang="ru-RU" sz="2400" dirty="0" smtClean="0"/>
              <a:t>Клиент </a:t>
            </a:r>
            <a:r>
              <a:rPr lang="ru-RU" sz="2400" dirty="0"/>
              <a:t>всегда может получить информацию по своим </a:t>
            </a:r>
            <a:r>
              <a:rPr lang="ru-RU" sz="2400" dirty="0" smtClean="0"/>
              <a:t>заказам, </a:t>
            </a:r>
            <a:r>
              <a:rPr lang="ru-RU" sz="2400" dirty="0"/>
              <a:t>где бы он </a:t>
            </a:r>
            <a:r>
              <a:rPr lang="ru-RU" sz="2400" dirty="0" smtClean="0"/>
              <a:t>ни приобрел товар.</a:t>
            </a:r>
            <a:endParaRPr lang="ru-RU" sz="2400" dirty="0"/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4089" y="3119479"/>
            <a:ext cx="569381" cy="1113931"/>
          </a:xfrm>
          <a:prstGeom prst="rect">
            <a:avLst/>
          </a:prstGeom>
        </p:spPr>
        <p:txBody>
          <a:bodyPr vert="vert270" wrap="none" lIns="121917" tIns="60958" rIns="121917" bIns="60958">
            <a:spAutoFit/>
          </a:bodyPr>
          <a:lstStyle/>
          <a:p>
            <a:r>
              <a:rPr lang="ru-RU" sz="2100" dirty="0">
                <a:solidFill>
                  <a:srgbClr val="2F446B"/>
                </a:solidFill>
              </a:rPr>
              <a:t>Клиенты</a:t>
            </a:r>
          </a:p>
        </p:txBody>
      </p:sp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785" y="1148506"/>
            <a:ext cx="1785535" cy="1188956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9528" y="3947728"/>
            <a:ext cx="777973" cy="919273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2439015" y="2290185"/>
            <a:ext cx="466356" cy="1005817"/>
            <a:chOff x="7111847" y="1558531"/>
            <a:chExt cx="1334054" cy="2948962"/>
          </a:xfrm>
        </p:grpSpPr>
        <p:pic>
          <p:nvPicPr>
            <p:cNvPr id="43" name="Изображение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11847" y="1558531"/>
              <a:ext cx="1334054" cy="2948962"/>
            </a:xfrm>
            <a:prstGeom prst="rect">
              <a:avLst/>
            </a:prstGeom>
          </p:spPr>
        </p:pic>
        <p:pic>
          <p:nvPicPr>
            <p:cNvPr id="44" name="Изображение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31461" y="1996776"/>
              <a:ext cx="1107157" cy="1660736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63" b="98148" l="914" r="98248">
                        <a14:backgroundMark x1="23762" y1="80041" x2="23762" y2="80041"/>
                        <a14:backgroundMark x1="25133" y1="79424" x2="25133" y2="79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139" y="3211840"/>
            <a:ext cx="854988" cy="63293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67353" y="4057987"/>
            <a:ext cx="1514371" cy="30777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Интернет-магазин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11"/>
          <a:srcRect r="62737"/>
          <a:stretch/>
        </p:blipFill>
        <p:spPr>
          <a:xfrm>
            <a:off x="1923497" y="3859768"/>
            <a:ext cx="562328" cy="1081991"/>
          </a:xfrm>
          <a:prstGeom prst="rect">
            <a:avLst/>
          </a:prstGeom>
        </p:spPr>
      </p:pic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11407" y="4963750"/>
            <a:ext cx="612487" cy="90261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67356" y="3163071"/>
            <a:ext cx="1514369" cy="931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2490" y="3252235"/>
            <a:ext cx="538603" cy="850269"/>
          </a:xfrm>
          <a:prstGeom prst="rect">
            <a:avLst/>
          </a:prstGeom>
          <a:noFill/>
        </p:spPr>
        <p:txBody>
          <a:bodyPr vert="vert270" wrap="none" lIns="121917" tIns="60958" rIns="121917" bIns="60958" rtlCol="0">
            <a:spAutoFit/>
          </a:bodyPr>
          <a:lstStyle/>
          <a:p>
            <a:r>
              <a:rPr lang="ru-RU" dirty="0" smtClean="0">
                <a:solidFill>
                  <a:srgbClr val="2F446B"/>
                </a:solidFill>
              </a:rPr>
              <a:t>Заказы</a:t>
            </a:r>
            <a:endParaRPr lang="ru-RU" dirty="0">
              <a:solidFill>
                <a:srgbClr val="2F446B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648605" y="1880269"/>
            <a:ext cx="996049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48605" y="2780788"/>
            <a:ext cx="996049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48605" y="3527913"/>
            <a:ext cx="996049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648605" y="4511631"/>
            <a:ext cx="996049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677800" y="5921298"/>
            <a:ext cx="996049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3600319" y="1761527"/>
            <a:ext cx="585167" cy="853416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3153084" y="2780793"/>
            <a:ext cx="930633" cy="422575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3153084" y="3581688"/>
            <a:ext cx="930633" cy="0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3407724" y="4127485"/>
            <a:ext cx="675991" cy="384153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3153084" y="4619738"/>
            <a:ext cx="930633" cy="933909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6027" y="5934095"/>
            <a:ext cx="1171487" cy="719516"/>
          </a:xfrm>
          <a:prstGeom prst="rect">
            <a:avLst/>
          </a:prstGeom>
        </p:spPr>
      </p:pic>
      <p:cxnSp>
        <p:nvCxnSpPr>
          <p:cNvPr id="31" name="Прямая со стрелкой 30"/>
          <p:cNvCxnSpPr/>
          <p:nvPr/>
        </p:nvCxnSpPr>
        <p:spPr>
          <a:xfrm>
            <a:off x="640440" y="5145807"/>
            <a:ext cx="996049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3415659" y="5166319"/>
            <a:ext cx="762068" cy="1023769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099129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t="-1015" r="1145" b="44249"/>
          <a:stretch/>
        </p:blipFill>
        <p:spPr>
          <a:xfrm>
            <a:off x="1" y="-143108"/>
            <a:ext cx="12192000" cy="7001109"/>
          </a:xfrm>
          <a:prstGeom prst="rect">
            <a:avLst/>
          </a:prstGeom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p.bitrix.ru/company/personal/user/413/files/element/historyget/1012070/001%20%281%29.jpg?cache_image=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2" tIns="45718" rIns="91402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https://cp.bitrix.ru/company/personal/user/413/files/element/historyget/1012071/002.jpg?cache_image=Y"/>
          <p:cNvSpPr>
            <a:spLocks noChangeAspect="1" noChangeArrowheads="1"/>
          </p:cNvSpPr>
          <p:nvPr/>
        </p:nvSpPr>
        <p:spPr bwMode="auto">
          <a:xfrm>
            <a:off x="307975" y="79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2" tIns="45718" rIns="91402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0800000">
            <a:off x="0" y="2171023"/>
            <a:ext cx="6991351" cy="198596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39855" y="2637553"/>
            <a:ext cx="8274932" cy="838200"/>
          </a:xfrm>
          <a:prstGeom prst="rect">
            <a:avLst/>
          </a:prstGeom>
        </p:spPr>
        <p:txBody>
          <a:bodyPr vert="horz" lIns="121866" tIns="60933" rIns="121866" bIns="6093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500" b="1" dirty="0">
                <a:solidFill>
                  <a:prstClr val="black"/>
                </a:solidFill>
                <a:latin typeface="Calibri"/>
              </a:rPr>
              <a:t>Визуальное масштабирование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7201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25352" y="6381753"/>
            <a:ext cx="1219030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3341" y="1484792"/>
            <a:ext cx="9889099" cy="400105"/>
          </a:xfrm>
          <a:prstGeom prst="rect">
            <a:avLst/>
          </a:prstGeom>
        </p:spPr>
        <p:txBody>
          <a:bodyPr wrap="square" lIns="91210" tIns="45718" rIns="91210" bIns="45718">
            <a:spAutoFit/>
          </a:bodyPr>
          <a:lstStyle/>
          <a:p>
            <a:pPr marL="285737" indent="-285737"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</a:rPr>
              <a:t>Ежемесячно – 61,2 млн человек старше 18 лет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8440" y="6124582"/>
            <a:ext cx="7023440" cy="338550"/>
          </a:xfrm>
          <a:prstGeom prst="rect">
            <a:avLst/>
          </a:prstGeom>
        </p:spPr>
        <p:txBody>
          <a:bodyPr wrap="square" lIns="91210" tIns="45718" rIns="91210" bIns="45718">
            <a:spAutoFit/>
          </a:bodyPr>
          <a:lstStyle/>
          <a:p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Источник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Яндекс «Развитие интернета в регионах России – весна 2013 »</a:t>
            </a:r>
          </a:p>
        </p:txBody>
      </p:sp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57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31376" y="11278"/>
            <a:ext cx="7279295" cy="947343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/>
              <a:t>Рост интернет-аудитории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5"/>
          <a:srcRect l="-1" t="52694" r="-1154" b="9836"/>
          <a:stretch/>
        </p:blipFill>
        <p:spPr>
          <a:xfrm>
            <a:off x="-1" y="2427332"/>
            <a:ext cx="12332085" cy="2855037"/>
          </a:xfrm>
          <a:prstGeom prst="rect">
            <a:avLst/>
          </a:prstGeom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draga_a\Downloads\Depositphotos_21187195_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5" t="11824" r="17132" b="3153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" y="2636918"/>
            <a:ext cx="12196057" cy="1728023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90" rIns="68577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220" y="2925195"/>
            <a:ext cx="9924149" cy="1143000"/>
          </a:xfrm>
        </p:spPr>
        <p:txBody>
          <a:bodyPr>
            <a:noAutofit/>
          </a:bodyPr>
          <a:lstStyle/>
          <a:p>
            <a:pPr algn="r"/>
            <a:r>
              <a:rPr lang="ru-RU" sz="3600" dirty="0"/>
              <a:t>Взрывной рост Интернет-торговли</a:t>
            </a:r>
          </a:p>
        </p:txBody>
      </p:sp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9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4478" y="1232896"/>
            <a:ext cx="8783201" cy="5741310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Композитный сайт. Новая технология работы сайта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712" lvl="1" indent="-285737">
              <a:lnSpc>
                <a:spcPct val="110000"/>
              </a:lnSpc>
              <a:buSzPct val="80000"/>
              <a:buFont typeface="Courier New"/>
              <a:buChar char="o"/>
            </a:pPr>
            <a:r>
              <a:rPr lang="en-US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>
                <a:latin typeface="Calibri"/>
                <a:ea typeface="Calibri"/>
                <a:cs typeface="Calibri"/>
              </a:rPr>
              <a:t>Новый типовой интернет-магазин на композитной технологии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Real-time</a:t>
            </a:r>
            <a:r>
              <a:rPr lang="ru-RU" dirty="0">
                <a:ea typeface="Calibri"/>
                <a:cs typeface="Calibri"/>
              </a:rPr>
              <a:t> обмен с </a:t>
            </a:r>
            <a:r>
              <a:rPr lang="ru-RU" dirty="0">
                <a:latin typeface="Calibri"/>
                <a:ea typeface="Calibri"/>
                <a:cs typeface="Calibri"/>
              </a:rPr>
              <a:t>1С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Полная перестройка системы обмена с 1С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Ускорение обмена в 5+ раз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Синхронизация справочников, единиц измерения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ea typeface="Calibri"/>
                <a:cs typeface="Calibri"/>
              </a:rPr>
              <a:t>Визуальное масштабирование</a:t>
            </a:r>
          </a:p>
          <a:p>
            <a:pPr marL="742619" lvl="1" indent="-285644">
              <a:lnSpc>
                <a:spcPct val="110000"/>
              </a:lnSpc>
              <a:buSzPct val="79000"/>
              <a:buFont typeface="Courier New" panose="02070309020205020404" pitchFamily="49" charset="0"/>
              <a:buChar char="o"/>
            </a:pPr>
            <a:r>
              <a:rPr lang="ru-RU" sz="1600" dirty="0">
                <a:ea typeface="Calibri"/>
                <a:cs typeface="Calibri"/>
              </a:rPr>
              <a:t>Система управления и масштабирования виртуальными машинами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Интернет-торговля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Разделение заказа на странице редактирования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Возможность настройки региона до страны/области/города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3 новых службы доставки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Диалог выбора товаров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Новый визуальный редактор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Загрузчик файлов и изображений на </a:t>
            </a:r>
            <a:r>
              <a:rPr lang="en-US" dirty="0">
                <a:latin typeface="Calibri"/>
                <a:ea typeface="Calibri"/>
                <a:cs typeface="Calibri"/>
              </a:rPr>
              <a:t>HTML5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 err="1" smtClean="0">
                <a:ea typeface="Calibri"/>
                <a:cs typeface="Calibri"/>
              </a:rPr>
              <a:t>Highload</a:t>
            </a:r>
            <a:r>
              <a:rPr lang="ru-RU" dirty="0" smtClean="0">
                <a:ea typeface="Calibri"/>
                <a:cs typeface="Calibri"/>
              </a:rPr>
              <a:t> блоки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Развитие </a:t>
            </a:r>
            <a:r>
              <a:rPr lang="ru-RU" dirty="0">
                <a:latin typeface="Calibri"/>
                <a:ea typeface="Calibri"/>
                <a:cs typeface="Calibri"/>
              </a:rPr>
              <a:t>ядра </a:t>
            </a:r>
            <a:r>
              <a:rPr lang="en-US" dirty="0">
                <a:latin typeface="Calibri"/>
                <a:ea typeface="Calibri"/>
                <a:cs typeface="Calibri"/>
              </a:rPr>
              <a:t>D7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Изменения </a:t>
            </a:r>
            <a:r>
              <a:rPr lang="ru-RU" dirty="0" smtClean="0">
                <a:latin typeface="Calibri"/>
                <a:ea typeface="Calibri"/>
                <a:cs typeface="Calibri"/>
              </a:rPr>
              <a:t>в лицензировании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9" descr="D:\work\Лендинг 1С\bus_14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244"/>
            <a:ext cx="3359821" cy="38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26433" y="11124"/>
            <a:ext cx="3063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200" b="1" dirty="0">
                <a:latin typeface="+mn-lt"/>
              </a:rPr>
              <a:t>В новой версии 14.5</a:t>
            </a:r>
            <a:endParaRPr lang="en-US" sz="4200" b="1" dirty="0">
              <a:latin typeface="+mn-lt"/>
              <a:cs typeface="Calibri"/>
            </a:endParaRPr>
          </a:p>
        </p:txBody>
      </p:sp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6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381757"/>
            <a:ext cx="1219030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7197701" y="1711698"/>
            <a:ext cx="4994299" cy="1323435"/>
          </a:xfrm>
          <a:prstGeom prst="rect">
            <a:avLst/>
          </a:prstGeom>
        </p:spPr>
        <p:txBody>
          <a:bodyPr wrap="square" lIns="91148" tIns="45718" rIns="91148" bIns="45718">
            <a:spAutoFit/>
          </a:bodyPr>
          <a:lstStyle/>
          <a:p>
            <a:r>
              <a:rPr lang="ru-RU" sz="2000" i="1" dirty="0">
                <a:solidFill>
                  <a:prstClr val="black"/>
                </a:solidFill>
              </a:rPr>
              <a:t>По прогнозам </a:t>
            </a:r>
            <a:r>
              <a:rPr lang="ru-RU" sz="2000" i="1" dirty="0" err="1">
                <a:solidFill>
                  <a:prstClr val="black"/>
                </a:solidFill>
              </a:rPr>
              <a:t>J’son</a:t>
            </a:r>
            <a:r>
              <a:rPr lang="ru-RU" sz="2000" i="1" dirty="0">
                <a:solidFill>
                  <a:prstClr val="black"/>
                </a:solidFill>
              </a:rPr>
              <a:t> &amp; </a:t>
            </a:r>
            <a:r>
              <a:rPr lang="ru-RU" sz="2000" i="1" dirty="0" err="1">
                <a:solidFill>
                  <a:prstClr val="black"/>
                </a:solidFill>
              </a:rPr>
              <a:t>Partners</a:t>
            </a:r>
            <a:r>
              <a:rPr lang="ru-RU" sz="2000" i="1" dirty="0">
                <a:solidFill>
                  <a:prstClr val="black"/>
                </a:solidFill>
              </a:rPr>
              <a:t> </a:t>
            </a:r>
            <a:r>
              <a:rPr lang="ru-RU" sz="2000" i="1" dirty="0" err="1">
                <a:solidFill>
                  <a:prstClr val="black"/>
                </a:solidFill>
              </a:rPr>
              <a:t>Consulting</a:t>
            </a:r>
            <a:r>
              <a:rPr lang="ru-RU" sz="2000" i="1" dirty="0">
                <a:solidFill>
                  <a:prstClr val="black"/>
                </a:solidFill>
              </a:rPr>
              <a:t>, российский рынок электронной коммерции увеличится к 2017 г. </a:t>
            </a:r>
            <a:r>
              <a:rPr lang="ru-RU" sz="2000" b="1" i="1" dirty="0">
                <a:solidFill>
                  <a:prstClr val="black"/>
                </a:solidFill>
              </a:rPr>
              <a:t>до 3,7 трлн. руб. </a:t>
            </a:r>
          </a:p>
          <a:p>
            <a:endParaRPr lang="ru-RU" sz="2000" b="1" i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7322" y="4552278"/>
            <a:ext cx="6176999" cy="400105"/>
          </a:xfrm>
          <a:prstGeom prst="rect">
            <a:avLst/>
          </a:prstGeom>
        </p:spPr>
        <p:txBody>
          <a:bodyPr wrap="square" lIns="91148" tIns="45718" rIns="91148" bIns="45718">
            <a:spAutoFit/>
          </a:bodyPr>
          <a:lstStyle/>
          <a:p>
            <a:pPr algn="ctr"/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Российский рынок электронной коммерции, </a:t>
            </a:r>
            <a:r>
              <a:rPr lang="ru-RU" sz="20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млрд.руб</a:t>
            </a:r>
            <a:r>
              <a:rPr lang="ru-RU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9213" y="122247"/>
            <a:ext cx="7723017" cy="584771"/>
          </a:xfrm>
          <a:prstGeom prst="rect">
            <a:avLst/>
          </a:prstGeom>
        </p:spPr>
        <p:txBody>
          <a:bodyPr wrap="square" lIns="91148" tIns="45718" rIns="91148" bIns="45718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cs typeface="Calibri"/>
              </a:rPr>
              <a:t>Рост рынка </a:t>
            </a:r>
            <a:r>
              <a:rPr lang="en-US" sz="3200" b="1" dirty="0">
                <a:solidFill>
                  <a:prstClr val="black"/>
                </a:solidFill>
                <a:cs typeface="Calibri"/>
              </a:rPr>
              <a:t>e-commerce</a:t>
            </a:r>
            <a:r>
              <a:rPr lang="ru-RU" sz="3200" b="1" dirty="0">
                <a:solidFill>
                  <a:prstClr val="black"/>
                </a:solidFill>
                <a:cs typeface="Calibri"/>
              </a:rPr>
              <a:t> в России</a:t>
            </a:r>
            <a:endParaRPr lang="en-US" sz="3200" b="1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57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5829" y="3359683"/>
            <a:ext cx="5336171" cy="2246765"/>
          </a:xfrm>
          <a:prstGeom prst="rect">
            <a:avLst/>
          </a:prstGeom>
        </p:spPr>
        <p:txBody>
          <a:bodyPr wrap="square" lIns="91248" tIns="45718" rIns="91248" bIns="45718">
            <a:spAutoFit/>
          </a:bodyPr>
          <a:lstStyle/>
          <a:p>
            <a:pPr marL="456051" indent="-456051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prstClr val="black"/>
                </a:solidFill>
              </a:rPr>
              <a:t>Введен ряд законов по регламентированию деятельности, что безусловно увеличит спрос на локальном рынке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5"/>
          <a:srcRect t="16405" r="820"/>
          <a:stretch/>
        </p:blipFill>
        <p:spPr>
          <a:xfrm>
            <a:off x="294323" y="1651358"/>
            <a:ext cx="6184503" cy="2681817"/>
          </a:xfrm>
          <a:prstGeom prst="rect">
            <a:avLst/>
          </a:prstGeom>
        </p:spPr>
      </p:pic>
      <p:pic>
        <p:nvPicPr>
          <p:cNvPr id="13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3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/>
          <a:srcRect l="2737" r="10952"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>
            <a:off x="0" y="1628800"/>
            <a:ext cx="12192000" cy="482453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9274" y="1700816"/>
            <a:ext cx="8571449" cy="5016753"/>
          </a:xfrm>
          <a:prstGeom prst="rect">
            <a:avLst/>
          </a:prstGeom>
        </p:spPr>
        <p:txBody>
          <a:bodyPr wrap="square" lIns="91164" tIns="45718" rIns="91164" bIns="45718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cs typeface="Calibri"/>
              </a:rPr>
              <a:t>Черная пятница</a:t>
            </a:r>
          </a:p>
          <a:p>
            <a:endParaRPr lang="ru-RU" sz="3200" dirty="0">
              <a:solidFill>
                <a:prstClr val="black"/>
              </a:solidFill>
              <a:cs typeface="Calibri"/>
            </a:endParaRPr>
          </a:p>
          <a:p>
            <a:r>
              <a:rPr lang="ru-RU" sz="3200" dirty="0">
                <a:solidFill>
                  <a:prstClr val="black"/>
                </a:solidFill>
                <a:cs typeface="Calibri"/>
              </a:rPr>
              <a:t>За пять минут до старта распродаж сайт BlackFriday2013.ru «упал» - сервера не выдержали нагрузки</a:t>
            </a:r>
          </a:p>
          <a:p>
            <a:endParaRPr lang="ru-RU" sz="3200" dirty="0">
              <a:solidFill>
                <a:prstClr val="black"/>
              </a:solidFill>
              <a:cs typeface="Calibri"/>
            </a:endParaRPr>
          </a:p>
          <a:p>
            <a:r>
              <a:rPr lang="ru-RU" sz="3200" dirty="0">
                <a:solidFill>
                  <a:prstClr val="black"/>
                </a:solidFill>
                <a:cs typeface="Calibri"/>
              </a:rPr>
              <a:t>В ночь с четверга на пятницу на портал одновременно пришли более миллиона человек!</a:t>
            </a:r>
          </a:p>
          <a:p>
            <a:endParaRPr lang="ru-RU" sz="32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6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l="-434" b="19490"/>
          <a:stretch/>
        </p:blipFill>
        <p:spPr>
          <a:xfrm>
            <a:off x="6486925" y="1"/>
            <a:ext cx="5705079" cy="6858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42066" y="535830"/>
            <a:ext cx="6026353" cy="560872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Интернет-магазин стал составной частью бизнеса, а иногда и основной стратегией развития</a:t>
            </a:r>
            <a:r>
              <a:rPr lang="en-US" sz="2400" dirty="0">
                <a:latin typeface="+mn-lt"/>
              </a:rPr>
              <a:t>.</a:t>
            </a:r>
            <a:br>
              <a:rPr lang="en-US" sz="2400" dirty="0">
                <a:latin typeface="+mn-lt"/>
              </a:rPr>
            </a:b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Отказоустойчивость в определенные периоды времени становится </a:t>
            </a:r>
            <a:r>
              <a:rPr lang="ru-RU" sz="2400" b="1" dirty="0">
                <a:latin typeface="+mn-lt"/>
              </a:rPr>
              <a:t>критически важной </a:t>
            </a:r>
            <a:r>
              <a:rPr lang="ru-RU" sz="2400" dirty="0">
                <a:latin typeface="+mn-lt"/>
              </a:rPr>
              <a:t>(Новый Год, 23 февраля, 8 марта, распродажи, активная рекламная кампания…)</a:t>
            </a:r>
            <a:r>
              <a:rPr lang="en-US" sz="2400" dirty="0">
                <a:latin typeface="+mn-lt"/>
              </a:rPr>
              <a:t>.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Недоступность или медленная работа интернет-магазина наносит заметный вред репутации всей компании</a:t>
            </a:r>
            <a:r>
              <a:rPr lang="en-US" sz="2400" dirty="0">
                <a:latin typeface="+mn-lt"/>
              </a:rPr>
              <a:t>.</a:t>
            </a:r>
            <a:r>
              <a:rPr lang="ru-RU" sz="2400" dirty="0">
                <a:latin typeface="+mn-lt"/>
              </a:rPr>
              <a:t> 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dirty="0">
                <a:latin typeface="+mn-lt"/>
              </a:rPr>
              <a:t>Мы хотим, чтобы вы умели </a:t>
            </a:r>
            <a:r>
              <a:rPr lang="ru-RU" sz="2400" b="1" dirty="0">
                <a:latin typeface="+mn-lt"/>
              </a:rPr>
              <a:t>легко контролировать состояние своего проекта,</a:t>
            </a:r>
            <a:r>
              <a:rPr lang="ru-RU" sz="2400" dirty="0">
                <a:latin typeface="+mn-lt"/>
              </a:rPr>
              <a:t> визуально масштабировать его, всегда быть на высоте</a:t>
            </a:r>
            <a:r>
              <a:rPr lang="en-US" sz="2400" dirty="0">
                <a:latin typeface="+mn-lt"/>
              </a:rPr>
              <a:t>.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t="7832" r="20605" b="4042"/>
          <a:stretch/>
        </p:blipFill>
        <p:spPr>
          <a:xfrm>
            <a:off x="2319025" y="1702854"/>
            <a:ext cx="7541847" cy="4708767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65004" y="150562"/>
            <a:ext cx="8882409" cy="129265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3900" b="1" dirty="0"/>
              <a:t>Новый модуль – «Управление масштабированием»</a:t>
            </a:r>
          </a:p>
        </p:txBody>
      </p:sp>
      <p:pic>
        <p:nvPicPr>
          <p:cNvPr id="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507017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6381753"/>
            <a:ext cx="1219030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74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" y="1873595"/>
            <a:ext cx="11820769" cy="4462756"/>
          </a:xfrm>
          <a:prstGeom prst="rect">
            <a:avLst/>
          </a:prstGeom>
        </p:spPr>
        <p:txBody>
          <a:bodyPr wrap="square" lIns="91410" tIns="45718" rIns="91410" bIns="45718">
            <a:spAutoFit/>
          </a:bodyPr>
          <a:lstStyle/>
          <a:p>
            <a:pPr marL="799800" lvl="1" indent="-342778">
              <a:buFont typeface="Arial" panose="020B0604020202020204" pitchFamily="34" charset="0"/>
              <a:buChar char="•"/>
            </a:pPr>
            <a:r>
              <a:rPr lang="ru-RU" sz="2800" dirty="0"/>
              <a:t>Позволяет в панели администрирования управлять Виртуальной машиной 5.0</a:t>
            </a:r>
          </a:p>
          <a:p>
            <a:pPr marL="799800" lvl="1" indent="-342778">
              <a:buFont typeface="Arial" panose="020B0604020202020204" pitchFamily="34" charset="0"/>
              <a:buChar char="•"/>
            </a:pPr>
            <a:r>
              <a:rPr lang="ru-RU" sz="2800" dirty="0"/>
              <a:t>Базовые функции управления</a:t>
            </a:r>
            <a:r>
              <a:rPr lang="en-US" sz="2800" dirty="0"/>
              <a:t>:</a:t>
            </a:r>
            <a:endParaRPr lang="ru-RU" sz="2800" dirty="0"/>
          </a:p>
          <a:p>
            <a:pPr marL="799800" lvl="1" indent="-342778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1256906" lvl="2" indent="-342891">
              <a:buSzPct val="70000"/>
              <a:buFont typeface="Courier New"/>
              <a:buChar char="o"/>
            </a:pPr>
            <a:r>
              <a:rPr lang="ru-RU" sz="2400" dirty="0"/>
              <a:t>Добавление</a:t>
            </a:r>
            <a:r>
              <a:rPr lang="en-US" sz="2400" dirty="0"/>
              <a:t>/</a:t>
            </a:r>
            <a:r>
              <a:rPr lang="ru-RU" sz="2400" dirty="0"/>
              <a:t>удаление сайтов</a:t>
            </a:r>
          </a:p>
          <a:p>
            <a:pPr marL="1256906" lvl="2" indent="-342891">
              <a:buSzPct val="70000"/>
              <a:buFont typeface="Courier New"/>
              <a:buChar char="o"/>
            </a:pPr>
            <a:r>
              <a:rPr lang="ru-RU" sz="2400" dirty="0"/>
              <a:t>Подключение дополнительных серверов, перенос/масштабирование сервисов на них: </a:t>
            </a:r>
            <a:r>
              <a:rPr lang="en-US" sz="2400" dirty="0"/>
              <a:t>Web</a:t>
            </a:r>
            <a:r>
              <a:rPr lang="ru-RU" sz="2400" dirty="0"/>
              <a:t>, </a:t>
            </a:r>
            <a:r>
              <a:rPr lang="en-US" sz="2400" dirty="0"/>
              <a:t>MySQL</a:t>
            </a:r>
            <a:r>
              <a:rPr lang="ru-RU" sz="2400" dirty="0"/>
              <a:t>, </a:t>
            </a:r>
            <a:r>
              <a:rPr lang="en-US" sz="2400" dirty="0" err="1"/>
              <a:t>memcached</a:t>
            </a:r>
            <a:r>
              <a:rPr lang="en-US" sz="2400" dirty="0"/>
              <a:t>, sphinx</a:t>
            </a:r>
          </a:p>
          <a:p>
            <a:pPr marL="1256906" lvl="2" indent="-342891">
              <a:buSzPct val="70000"/>
              <a:buFont typeface="Courier New"/>
              <a:buChar char="o"/>
            </a:pPr>
            <a:r>
              <a:rPr lang="ru-RU" sz="2400" dirty="0"/>
              <a:t>Перезагрузка серверов</a:t>
            </a:r>
          </a:p>
          <a:p>
            <a:pPr marL="1256906" lvl="2" indent="-342891">
              <a:buSzPct val="70000"/>
              <a:buFont typeface="Courier New"/>
              <a:buChar char="o"/>
            </a:pPr>
            <a:r>
              <a:rPr lang="ru-RU" sz="2400" dirty="0"/>
              <a:t>Настройка </a:t>
            </a:r>
            <a:r>
              <a:rPr lang="en-US" sz="2400" dirty="0"/>
              <a:t>E-mail (</a:t>
            </a:r>
            <a:r>
              <a:rPr lang="ru-RU" sz="2400" dirty="0"/>
              <a:t>можно сделать уникальный </a:t>
            </a:r>
            <a:r>
              <a:rPr lang="en-US" sz="2400" dirty="0" smtClean="0"/>
              <a:t>E-mail</a:t>
            </a:r>
            <a:r>
              <a:rPr lang="ru-RU" sz="2400" dirty="0" smtClean="0"/>
              <a:t> </a:t>
            </a:r>
            <a:r>
              <a:rPr lang="ru-RU" sz="2400" dirty="0"/>
              <a:t>для каждого сайта</a:t>
            </a:r>
            <a:r>
              <a:rPr lang="en-US" sz="2400" dirty="0"/>
              <a:t>)</a:t>
            </a:r>
          </a:p>
          <a:p>
            <a:pPr marL="1256906" lvl="2" indent="-342891">
              <a:buSzPct val="70000"/>
              <a:buFont typeface="Courier New"/>
              <a:buChar char="o"/>
            </a:pPr>
            <a:r>
              <a:rPr lang="ru-RU" sz="2400" dirty="0"/>
              <a:t>Можно включать КРОН </a:t>
            </a:r>
          </a:p>
          <a:p>
            <a:pPr marL="799800" lvl="1" indent="-342778">
              <a:buFont typeface="Arial" panose="020B0604020202020204" pitchFamily="34" charset="0"/>
              <a:buChar char="•"/>
            </a:pP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5004" y="150562"/>
            <a:ext cx="8882409" cy="129265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3900" b="1" dirty="0"/>
              <a:t>Новый модуль – «Управление масштабированием»</a:t>
            </a:r>
          </a:p>
        </p:txBody>
      </p:sp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6381753"/>
            <a:ext cx="1219030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507017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4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 bwMode="auto">
          <a:xfrm>
            <a:off x="4215228" y="2264334"/>
            <a:ext cx="3026880" cy="130621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Веб-сервер</a:t>
            </a: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416827" y="2725178"/>
            <a:ext cx="2655360" cy="52277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dirty="0"/>
              <a:t> </a:t>
            </a:r>
            <a:r>
              <a:rPr lang="ru-RU" sz="1300" b="1" dirty="0"/>
              <a:t>«1С-Битрикс: Веб-кластер»</a:t>
            </a:r>
          </a:p>
        </p:txBody>
      </p:sp>
      <p:sp>
        <p:nvSpPr>
          <p:cNvPr id="6" name="Стрелка вниз 5"/>
          <p:cNvSpPr/>
          <p:nvPr/>
        </p:nvSpPr>
        <p:spPr bwMode="auto">
          <a:xfrm>
            <a:off x="4945307" y="1394481"/>
            <a:ext cx="1568160" cy="869851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ru-RU" sz="1300" dirty="0"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205147" y="4137971"/>
            <a:ext cx="3026880" cy="222071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 smtClean="0"/>
              <a:t>База данных</a:t>
            </a:r>
            <a:r>
              <a:rPr lang="en-US" sz="1300" i="1" dirty="0"/>
              <a:t/>
            </a:r>
            <a:br>
              <a:rPr lang="en-US" sz="1300" i="1" dirty="0"/>
            </a:br>
            <a:endParaRPr lang="ru-RU" sz="1300" b="1" i="1" dirty="0"/>
          </a:p>
        </p:txBody>
      </p:sp>
      <p:sp>
        <p:nvSpPr>
          <p:cNvPr id="8" name="Цилиндр 7"/>
          <p:cNvSpPr/>
          <p:nvPr/>
        </p:nvSpPr>
        <p:spPr bwMode="auto">
          <a:xfrm>
            <a:off x="5064828" y="4464885"/>
            <a:ext cx="1327680" cy="1764185"/>
          </a:xfrm>
          <a:prstGeom prst="ca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ru-RU" dirty="0" smtClean="0"/>
          </a:p>
          <a:p>
            <a:pPr algn="ctr">
              <a:defRPr/>
            </a:pPr>
            <a:r>
              <a:rPr lang="en-US" dirty="0" smtClean="0"/>
              <a:t>MySQL</a:t>
            </a:r>
            <a:endParaRPr lang="ru-RU" dirty="0"/>
          </a:p>
        </p:txBody>
      </p:sp>
      <p:sp>
        <p:nvSpPr>
          <p:cNvPr id="9" name="Двойная стрелка вверх/вниз 8"/>
          <p:cNvSpPr/>
          <p:nvPr/>
        </p:nvSpPr>
        <p:spPr bwMode="auto">
          <a:xfrm>
            <a:off x="5554071" y="3570547"/>
            <a:ext cx="294828" cy="567420"/>
          </a:xfrm>
          <a:prstGeom prst="up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6325" y="213148"/>
            <a:ext cx="55364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Веб + база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381753"/>
            <a:ext cx="1219030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" y="1233926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7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6325" y="213148"/>
            <a:ext cx="55364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Веб + </a:t>
            </a:r>
            <a:r>
              <a:rPr lang="en-US" sz="3200" b="1" dirty="0"/>
              <a:t>master + slave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381753"/>
            <a:ext cx="1219030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" y="1233926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4293189" y="2103206"/>
            <a:ext cx="3026880" cy="194132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Веб-сервер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494788" y="2451727"/>
            <a:ext cx="2655360" cy="130621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dirty="0" smtClean="0"/>
              <a:t> </a:t>
            </a:r>
            <a:r>
              <a:rPr lang="ru-RU" sz="1300" b="1" dirty="0" smtClean="0"/>
              <a:t>«</a:t>
            </a:r>
            <a:r>
              <a:rPr lang="en-US" sz="1300" b="1" dirty="0" smtClean="0"/>
              <a:t>1</a:t>
            </a:r>
            <a:r>
              <a:rPr lang="ru-RU" sz="1300" b="1" dirty="0" smtClean="0"/>
              <a:t>С-</a:t>
            </a:r>
            <a:r>
              <a:rPr lang="ru-RU" sz="1300" b="1" dirty="0" err="1" smtClean="0"/>
              <a:t>Битрикс</a:t>
            </a:r>
            <a:r>
              <a:rPr lang="ru-RU" sz="1300" b="1" dirty="0" smtClean="0"/>
              <a:t>: Веб-кластер»</a:t>
            </a:r>
            <a:endParaRPr lang="ru-RU" sz="1300" b="1" dirty="0"/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5023268" y="1384574"/>
            <a:ext cx="1568160" cy="71863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ru-RU" sz="1300" dirty="0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633412" y="4542827"/>
            <a:ext cx="1893600" cy="182179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База </a:t>
            </a:r>
            <a:r>
              <a:rPr lang="ru-RU" sz="1300" i="1" dirty="0" smtClean="0"/>
              <a:t>данных</a:t>
            </a:r>
            <a:r>
              <a:rPr lang="en-US" sz="1300" i="1" dirty="0"/>
              <a:t/>
            </a:r>
            <a:br>
              <a:rPr lang="en-US" sz="1300" i="1" dirty="0"/>
            </a:br>
            <a:endParaRPr lang="ru-RU" sz="1300" b="1" i="1" dirty="0"/>
          </a:p>
        </p:txBody>
      </p:sp>
      <p:sp>
        <p:nvSpPr>
          <p:cNvPr id="23" name="Цилиндр 22"/>
          <p:cNvSpPr/>
          <p:nvPr/>
        </p:nvSpPr>
        <p:spPr bwMode="auto">
          <a:xfrm>
            <a:off x="4025092" y="5009444"/>
            <a:ext cx="1110240" cy="1188133"/>
          </a:xfrm>
          <a:prstGeom prst="ca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dirty="0" smtClean="0"/>
              <a:t>MySQL</a:t>
            </a:r>
          </a:p>
          <a:p>
            <a:pPr algn="ctr">
              <a:defRPr/>
            </a:pPr>
            <a:r>
              <a:rPr lang="en-US" dirty="0" smtClean="0"/>
              <a:t>master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6418892" y="4561548"/>
            <a:ext cx="1895040" cy="182323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База </a:t>
            </a:r>
            <a:r>
              <a:rPr lang="ru-RU" sz="1300" i="1" dirty="0" smtClean="0"/>
              <a:t>данных</a:t>
            </a:r>
            <a:endParaRPr lang="ru-RU" sz="1300" b="1" i="1" dirty="0"/>
          </a:p>
        </p:txBody>
      </p:sp>
      <p:sp>
        <p:nvSpPr>
          <p:cNvPr id="25" name="Цилиндр 24"/>
          <p:cNvSpPr/>
          <p:nvPr/>
        </p:nvSpPr>
        <p:spPr bwMode="auto">
          <a:xfrm>
            <a:off x="6812013" y="5009440"/>
            <a:ext cx="1110240" cy="1206854"/>
          </a:xfrm>
          <a:prstGeom prst="ca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dirty="0" smtClean="0"/>
              <a:t>MySQL</a:t>
            </a:r>
          </a:p>
          <a:p>
            <a:pPr algn="ctr">
              <a:defRPr/>
            </a:pPr>
            <a:r>
              <a:rPr lang="en-US" dirty="0" smtClean="0"/>
              <a:t>slave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4696389" y="3206366"/>
            <a:ext cx="2220480" cy="486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dirty="0"/>
              <a:t> </a:t>
            </a:r>
            <a:r>
              <a:rPr lang="en-US" sz="1300" b="1" i="1" dirty="0"/>
              <a:t>SQL</a:t>
            </a:r>
            <a:r>
              <a:rPr lang="ru-RU" sz="1300" b="1" i="1" dirty="0"/>
              <a:t>-</a:t>
            </a:r>
            <a:r>
              <a:rPr lang="ru-RU" sz="1300" b="1" i="1" dirty="0" err="1"/>
              <a:t>балансировщик</a:t>
            </a:r>
            <a:r>
              <a:rPr lang="ru-RU" sz="1300" b="1" i="1" dirty="0"/>
              <a:t/>
            </a:r>
            <a:br>
              <a:rPr lang="ru-RU" sz="1300" b="1" i="1" dirty="0"/>
            </a:br>
            <a:endParaRPr lang="ru-RU" sz="1300" b="1" i="1" dirty="0"/>
          </a:p>
        </p:txBody>
      </p:sp>
      <p:sp>
        <p:nvSpPr>
          <p:cNvPr id="27" name="Двойная стрелка вверх/вниз 26"/>
          <p:cNvSpPr/>
          <p:nvPr/>
        </p:nvSpPr>
        <p:spPr bwMode="auto">
          <a:xfrm rot="1800000">
            <a:off x="4715819" y="3675341"/>
            <a:ext cx="294828" cy="963116"/>
          </a:xfrm>
          <a:prstGeom prst="up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 rot="19800000">
            <a:off x="6813674" y="3671567"/>
            <a:ext cx="333111" cy="970662"/>
          </a:xfrm>
          <a:prstGeom prst="upArrow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16325" y="213148"/>
            <a:ext cx="55364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Веб + </a:t>
            </a:r>
            <a:r>
              <a:rPr lang="en-US" sz="3200" b="1" dirty="0"/>
              <a:t>master + slave</a:t>
            </a:r>
            <a:endParaRPr lang="en-US" sz="2800" b="1" dirty="0">
              <a:latin typeface="Verdana" pitchFamily="34" charset="0"/>
            </a:endParaRPr>
          </a:p>
        </p:txBody>
      </p:sp>
      <p:pic>
        <p:nvPicPr>
          <p:cNvPr id="14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6381753"/>
            <a:ext cx="12190307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" y="1233926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7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 bwMode="auto">
          <a:xfrm>
            <a:off x="3366888" y="2104704"/>
            <a:ext cx="2300131" cy="194132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Веб-сервер</a:t>
            </a: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3568488" y="2453225"/>
            <a:ext cx="2017811" cy="130621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dirty="0" smtClean="0"/>
              <a:t> </a:t>
            </a:r>
            <a:r>
              <a:rPr lang="ru-RU" sz="1300" b="1" dirty="0" smtClean="0"/>
              <a:t>«</a:t>
            </a:r>
            <a:r>
              <a:rPr lang="en-US" sz="1300" b="1" dirty="0" smtClean="0"/>
              <a:t>1</a:t>
            </a:r>
            <a:r>
              <a:rPr lang="ru-RU" sz="1300" b="1" dirty="0" smtClean="0"/>
              <a:t>С-</a:t>
            </a:r>
            <a:r>
              <a:rPr lang="ru-RU" sz="1300" b="1" dirty="0" err="1" smtClean="0"/>
              <a:t>Битрикс</a:t>
            </a:r>
            <a:r>
              <a:rPr lang="ru-RU" sz="1300" b="1" dirty="0" smtClean="0"/>
              <a:t>: Веб-кластер»</a:t>
            </a:r>
            <a:endParaRPr lang="ru-RU" sz="1300" b="1" dirty="0"/>
          </a:p>
        </p:txBody>
      </p:sp>
      <p:sp>
        <p:nvSpPr>
          <p:cNvPr id="34" name="Стрелка вниз 33"/>
          <p:cNvSpPr/>
          <p:nvPr/>
        </p:nvSpPr>
        <p:spPr bwMode="auto">
          <a:xfrm>
            <a:off x="6527705" y="1386070"/>
            <a:ext cx="1568160" cy="71863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ru-RU" sz="1300" dirty="0"/>
          </a:p>
        </p:txBody>
      </p:sp>
      <p:sp>
        <p:nvSpPr>
          <p:cNvPr id="35" name="Скругленный прямоугольник 34"/>
          <p:cNvSpPr/>
          <p:nvPr/>
        </p:nvSpPr>
        <p:spPr bwMode="auto">
          <a:xfrm>
            <a:off x="3578785" y="4515519"/>
            <a:ext cx="1893600" cy="182179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База </a:t>
            </a:r>
            <a:r>
              <a:rPr lang="ru-RU" sz="1300" i="1" dirty="0" smtClean="0"/>
              <a:t>данных</a:t>
            </a:r>
            <a:r>
              <a:rPr lang="en-US" sz="1300" i="1" dirty="0"/>
              <a:t/>
            </a:r>
            <a:br>
              <a:rPr lang="en-US" sz="1300" i="1" dirty="0"/>
            </a:br>
            <a:endParaRPr lang="ru-RU" sz="1300" b="1" i="1" dirty="0"/>
          </a:p>
        </p:txBody>
      </p:sp>
      <p:sp>
        <p:nvSpPr>
          <p:cNvPr id="36" name="Цилиндр 35"/>
          <p:cNvSpPr/>
          <p:nvPr/>
        </p:nvSpPr>
        <p:spPr bwMode="auto">
          <a:xfrm>
            <a:off x="3970465" y="4982136"/>
            <a:ext cx="1110240" cy="1188133"/>
          </a:xfrm>
          <a:prstGeom prst="ca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dirty="0" smtClean="0"/>
              <a:t>MySQL</a:t>
            </a:r>
          </a:p>
          <a:p>
            <a:pPr algn="ctr">
              <a:defRPr/>
            </a:pPr>
            <a:r>
              <a:rPr lang="en-US" dirty="0" smtClean="0"/>
              <a:t>master</a:t>
            </a:r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6364265" y="4534240"/>
            <a:ext cx="1895040" cy="182323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База </a:t>
            </a:r>
            <a:r>
              <a:rPr lang="ru-RU" sz="1300" i="1" dirty="0" smtClean="0"/>
              <a:t>данных</a:t>
            </a:r>
            <a:endParaRPr lang="ru-RU" sz="1300" b="1" i="1" dirty="0"/>
          </a:p>
        </p:txBody>
      </p:sp>
      <p:sp>
        <p:nvSpPr>
          <p:cNvPr id="38" name="Цилиндр 37"/>
          <p:cNvSpPr/>
          <p:nvPr/>
        </p:nvSpPr>
        <p:spPr bwMode="auto">
          <a:xfrm>
            <a:off x="6757387" y="4982132"/>
            <a:ext cx="1110240" cy="1206854"/>
          </a:xfrm>
          <a:prstGeom prst="ca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en-US" dirty="0" smtClean="0"/>
              <a:t>MySQL</a:t>
            </a:r>
          </a:p>
          <a:p>
            <a:pPr algn="ctr">
              <a:defRPr/>
            </a:pPr>
            <a:r>
              <a:rPr lang="en-US" dirty="0" smtClean="0"/>
              <a:t>slave</a:t>
            </a:r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3691640" y="3207864"/>
            <a:ext cx="1687347" cy="486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dirty="0"/>
              <a:t> </a:t>
            </a:r>
            <a:r>
              <a:rPr lang="en-US" sz="1300" b="1" i="1" dirty="0"/>
              <a:t>SQL</a:t>
            </a:r>
            <a:r>
              <a:rPr lang="ru-RU" sz="1300" b="1" i="1" dirty="0"/>
              <a:t>-</a:t>
            </a:r>
            <a:r>
              <a:rPr lang="ru-RU" sz="1300" b="1" i="1" dirty="0" err="1"/>
              <a:t>балансировщик</a:t>
            </a:r>
            <a:r>
              <a:rPr lang="ru-RU" sz="1300" b="1" i="1" dirty="0"/>
              <a:t/>
            </a:r>
            <a:br>
              <a:rPr lang="ru-RU" sz="1300" b="1" i="1" dirty="0"/>
            </a:br>
            <a:endParaRPr lang="ru-RU" sz="1300" b="1" i="1" dirty="0"/>
          </a:p>
        </p:txBody>
      </p:sp>
      <p:sp>
        <p:nvSpPr>
          <p:cNvPr id="40" name="Двойная стрелка вверх/вниз 39"/>
          <p:cNvSpPr/>
          <p:nvPr/>
        </p:nvSpPr>
        <p:spPr bwMode="auto">
          <a:xfrm>
            <a:off x="4035666" y="3759442"/>
            <a:ext cx="294828" cy="851711"/>
          </a:xfrm>
          <a:prstGeom prst="up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6179577" y="2104704"/>
            <a:ext cx="2300131" cy="194132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i="1" dirty="0"/>
              <a:t>Веб-сервер</a:t>
            </a: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6381177" y="2453225"/>
            <a:ext cx="2017811" cy="130621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dirty="0" smtClean="0"/>
              <a:t> </a:t>
            </a:r>
            <a:r>
              <a:rPr lang="ru-RU" sz="1300" b="1" dirty="0" smtClean="0"/>
              <a:t>«</a:t>
            </a:r>
            <a:r>
              <a:rPr lang="en-US" sz="1300" b="1" dirty="0" smtClean="0"/>
              <a:t>1</a:t>
            </a:r>
            <a:r>
              <a:rPr lang="ru-RU" sz="1300" b="1" dirty="0" smtClean="0"/>
              <a:t>С-</a:t>
            </a:r>
            <a:r>
              <a:rPr lang="ru-RU" sz="1300" b="1" dirty="0" err="1" smtClean="0"/>
              <a:t>Битрикс</a:t>
            </a:r>
            <a:r>
              <a:rPr lang="ru-RU" sz="1300" b="1" dirty="0" smtClean="0"/>
              <a:t>: Веб-кластер»</a:t>
            </a:r>
            <a:endParaRPr lang="ru-RU" sz="1300" b="1" dirty="0"/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6582777" y="3207864"/>
            <a:ext cx="1687347" cy="48677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82945" tIns="41473" rIns="82945" bIns="41473"/>
          <a:lstStyle/>
          <a:p>
            <a:pPr algn="ctr">
              <a:defRPr/>
            </a:pPr>
            <a:r>
              <a:rPr lang="ru-RU" sz="1300" dirty="0"/>
              <a:t> </a:t>
            </a:r>
            <a:r>
              <a:rPr lang="en-US" sz="1300" b="1" i="1" dirty="0"/>
              <a:t>SQL</a:t>
            </a:r>
            <a:r>
              <a:rPr lang="ru-RU" sz="1300" b="1" i="1" dirty="0"/>
              <a:t>-</a:t>
            </a:r>
            <a:r>
              <a:rPr lang="ru-RU" sz="1300" b="1" i="1" dirty="0" err="1"/>
              <a:t>балансировщик</a:t>
            </a:r>
            <a:r>
              <a:rPr lang="ru-RU" sz="1300" b="1" i="1" dirty="0"/>
              <a:t/>
            </a:r>
            <a:br>
              <a:rPr lang="ru-RU" sz="1300" b="1" i="1" dirty="0"/>
            </a:br>
            <a:endParaRPr lang="ru-RU" sz="1300" b="1" i="1" dirty="0"/>
          </a:p>
        </p:txBody>
      </p:sp>
      <p:sp>
        <p:nvSpPr>
          <p:cNvPr id="44" name="Двойная стрелка вверх/вниз 43"/>
          <p:cNvSpPr/>
          <p:nvPr/>
        </p:nvSpPr>
        <p:spPr bwMode="auto">
          <a:xfrm rot="3600000">
            <a:off x="5749069" y="3300533"/>
            <a:ext cx="294828" cy="1764448"/>
          </a:xfrm>
          <a:prstGeom prst="upDownArrow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>
              <a:defRPr/>
            </a:pPr>
            <a:endParaRPr lang="ru-RU"/>
          </a:p>
        </p:txBody>
      </p:sp>
      <p:sp>
        <p:nvSpPr>
          <p:cNvPr id="45" name="Стрелка вверх 44"/>
          <p:cNvSpPr/>
          <p:nvPr/>
        </p:nvSpPr>
        <p:spPr>
          <a:xfrm>
            <a:off x="7701073" y="3694631"/>
            <a:ext cx="333111" cy="970662"/>
          </a:xfrm>
          <a:prstGeom prst="upArrow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верх 45"/>
          <p:cNvSpPr/>
          <p:nvPr/>
        </p:nvSpPr>
        <p:spPr>
          <a:xfrm rot="18000000">
            <a:off x="5881993" y="3339120"/>
            <a:ext cx="333111" cy="1686556"/>
          </a:xfrm>
          <a:prstGeom prst="upArrow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 bwMode="auto">
          <a:xfrm>
            <a:off x="3741505" y="1386070"/>
            <a:ext cx="1568160" cy="71863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82945" tIns="41473" rIns="82945" bIns="41473"/>
          <a:lstStyle/>
          <a:p>
            <a:pPr algn="ctr">
              <a:defRPr/>
            </a:pP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0761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p.bitrix.ru/company/personal/user/413/files/element/historyget/1012070/001%20%281%29.jpg?cache_image=Y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18" rIns="91404" bIns="45718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5" descr="https://cp.bitrix.ru/company/personal/user/413/files/element/historyget/1012071/002.jpg?cache_image=Y"/>
          <p:cNvSpPr>
            <a:spLocks noChangeAspect="1" noChangeArrowheads="1"/>
          </p:cNvSpPr>
          <p:nvPr/>
        </p:nvSpPr>
        <p:spPr bwMode="auto">
          <a:xfrm>
            <a:off x="307975" y="79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18" rIns="91404" bIns="45718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2" descr="https://cp.bitrix.ru/company/personal/user/413/files/element/historyget/1012073/004.jpg?cache_image=Y"/>
          <p:cNvSpPr>
            <a:spLocks noChangeAspect="1" noChangeArrowheads="1"/>
          </p:cNvSpPr>
          <p:nvPr/>
        </p:nvSpPr>
        <p:spPr bwMode="auto">
          <a:xfrm>
            <a:off x="460375" y="1603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18" rIns="9140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cp.bitrix.ru/company/personal/user/413/files/element/historyget/1012073/004.jpg?cache_image=Y"/>
          <p:cNvSpPr>
            <a:spLocks noChangeAspect="1" noChangeArrowheads="1"/>
          </p:cNvSpPr>
          <p:nvPr/>
        </p:nvSpPr>
        <p:spPr bwMode="auto">
          <a:xfrm>
            <a:off x="612775" y="3127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18" rIns="9140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19" y="1330381"/>
            <a:ext cx="7189071" cy="232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71" y="2398684"/>
            <a:ext cx="7400692" cy="274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" descr="https://cp.bitrix.ru/company/personal/user/413/files/element/historyget/1012072/003.jpg?cache_image=Y"/>
          <p:cNvSpPr>
            <a:spLocks noChangeAspect="1" noChangeArrowheads="1"/>
          </p:cNvSpPr>
          <p:nvPr/>
        </p:nvSpPr>
        <p:spPr bwMode="auto">
          <a:xfrm>
            <a:off x="765175" y="4651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4" tIns="45718" rIns="91404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73" y="3126907"/>
            <a:ext cx="6457951" cy="373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48882" y="139096"/>
            <a:ext cx="8682079" cy="569383"/>
          </a:xfrm>
          <a:prstGeom prst="rect">
            <a:avLst/>
          </a:prstGeom>
        </p:spPr>
        <p:txBody>
          <a:bodyPr wrap="square" lIns="91410" tIns="45718" rIns="91410" bIns="45718">
            <a:spAutoFit/>
          </a:bodyPr>
          <a:lstStyle/>
          <a:p>
            <a:r>
              <a:rPr lang="ru-RU" sz="3100" b="1" dirty="0"/>
              <a:t>Управление масштабированием</a:t>
            </a:r>
            <a:r>
              <a:rPr lang="en-US" sz="3100" b="1" dirty="0"/>
              <a:t>: </a:t>
            </a:r>
            <a:r>
              <a:rPr lang="ru-RU" sz="3100" b="1" dirty="0"/>
              <a:t>мониторинг</a:t>
            </a:r>
            <a:endParaRPr lang="en-US" sz="3100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461" y="1330377"/>
            <a:ext cx="4267664" cy="3785648"/>
          </a:xfrm>
          <a:prstGeom prst="rect">
            <a:avLst/>
          </a:prstGeom>
        </p:spPr>
        <p:txBody>
          <a:bodyPr wrap="square" lIns="91410" tIns="45718" rIns="91410" bIns="45718">
            <a:spAutoFit/>
          </a:bodyPr>
          <a:lstStyle/>
          <a:p>
            <a:pPr marL="342778" indent="-342778">
              <a:buFont typeface="Arial" panose="020B0604020202020204" pitchFamily="34" charset="0"/>
              <a:buChar char="•"/>
            </a:pPr>
            <a:r>
              <a:rPr lang="ru-RU" sz="2000" dirty="0"/>
              <a:t>Готовая система мониторинга внутри виртуальной машины</a:t>
            </a:r>
          </a:p>
          <a:p>
            <a:pPr marL="342778" indent="-342778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778" indent="-342778">
              <a:buFont typeface="Arial" panose="020B0604020202020204" pitchFamily="34" charset="0"/>
              <a:buChar char="•"/>
            </a:pPr>
            <a:r>
              <a:rPr lang="ru-RU" sz="2000" dirty="0"/>
              <a:t>Легко определить причину ухудшения производительности</a:t>
            </a:r>
          </a:p>
          <a:p>
            <a:pPr marL="342778" indent="-342778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778" indent="-342778">
              <a:buFont typeface="Arial" panose="020B0604020202020204" pitchFamily="34" charset="0"/>
              <a:buChar char="•"/>
            </a:pPr>
            <a:r>
              <a:rPr lang="ru-RU" sz="2000" dirty="0"/>
              <a:t>Вы видите состояние всех компонентов сервера</a:t>
            </a:r>
          </a:p>
          <a:p>
            <a:pPr marL="342778" indent="-342778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778" indent="-342778">
              <a:buFont typeface="Arial" panose="020B0604020202020204" pitchFamily="34" charset="0"/>
              <a:buChar char="•"/>
            </a:pPr>
            <a:r>
              <a:rPr lang="ru-RU" sz="2000" dirty="0"/>
              <a:t>Возможность отслеживать все пиковые нагрузки  </a:t>
            </a:r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8635" y="5095141"/>
            <a:ext cx="514082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 мониторинг </a:t>
            </a:r>
            <a:r>
              <a:rPr lang="ru-RU" b="1" dirty="0"/>
              <a:t>в продукте </a:t>
            </a:r>
            <a:r>
              <a:rPr lang="ru-RU" b="1" dirty="0" smtClean="0"/>
              <a:t>отвечают:</a:t>
            </a:r>
          </a:p>
          <a:p>
            <a:endParaRPr lang="ru-RU" dirty="0" smtClean="0"/>
          </a:p>
          <a:p>
            <a:r>
              <a:rPr lang="ru-RU" dirty="0" smtClean="0"/>
              <a:t>1. </a:t>
            </a:r>
            <a:r>
              <a:rPr lang="en-US" dirty="0" err="1"/>
              <a:t>munin</a:t>
            </a:r>
            <a:r>
              <a:rPr lang="ru-RU" dirty="0" smtClean="0"/>
              <a:t> </a:t>
            </a:r>
            <a:r>
              <a:rPr lang="ru-RU" dirty="0"/>
              <a:t>- подготавливает </a:t>
            </a:r>
            <a:r>
              <a:rPr lang="ru-RU" dirty="0" smtClean="0"/>
              <a:t>графики</a:t>
            </a:r>
          </a:p>
          <a:p>
            <a:r>
              <a:rPr lang="ru-RU" dirty="0" smtClean="0"/>
              <a:t>2. </a:t>
            </a:r>
            <a:r>
              <a:rPr lang="en-US" dirty="0" err="1"/>
              <a:t>n</a:t>
            </a:r>
            <a:r>
              <a:rPr lang="en-US" dirty="0" err="1" smtClean="0"/>
              <a:t>agios</a:t>
            </a:r>
            <a:r>
              <a:rPr lang="ru-RU" dirty="0" smtClean="0"/>
              <a:t> - </a:t>
            </a:r>
            <a:r>
              <a:rPr lang="ru-RU" dirty="0"/>
              <a:t>оповещает обо всех возникших ситуациях</a:t>
            </a:r>
          </a:p>
        </p:txBody>
      </p:sp>
    </p:spTree>
    <p:extLst>
      <p:ext uri="{BB962C8B-B14F-4D97-AF65-F5344CB8AC3E}">
        <p14:creationId xmlns:p14="http://schemas.microsoft.com/office/powerpoint/2010/main" val="37305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7035" y="250445"/>
            <a:ext cx="7074952" cy="578385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Виртуальная машина 5.0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38999" y="1199558"/>
            <a:ext cx="8027988" cy="95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8" rIns="89996" bIns="44998">
            <a:spAutoFit/>
          </a:bodyPr>
          <a:lstStyle/>
          <a:p>
            <a:pPr>
              <a:tabLst>
                <a:tab pos="0" algn="l"/>
                <a:tab pos="447651" algn="l"/>
                <a:tab pos="896894" algn="l"/>
                <a:tab pos="1346133" algn="l"/>
                <a:tab pos="1795374" algn="l"/>
                <a:tab pos="2244613" algn="l"/>
                <a:tab pos="2693854" algn="l"/>
                <a:tab pos="3143093" algn="l"/>
                <a:tab pos="3592334" algn="l"/>
                <a:tab pos="4041574" algn="l"/>
                <a:tab pos="4490814" algn="l"/>
                <a:tab pos="4940052" algn="l"/>
                <a:tab pos="5389293" algn="l"/>
                <a:tab pos="5838533" algn="l"/>
                <a:tab pos="6287773" algn="l"/>
                <a:tab pos="6737014" algn="l"/>
                <a:tab pos="7186255" algn="l"/>
                <a:tab pos="7635493" algn="l"/>
                <a:tab pos="8084735" algn="l"/>
                <a:tab pos="8533973" algn="l"/>
                <a:tab pos="8983214" algn="l"/>
              </a:tabLst>
              <a:defRPr/>
            </a:pPr>
            <a:r>
              <a:rPr lang="ru-RU" sz="28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Распределить ресурсы всех машин кластера можно будет через единый интерфейс.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81397" y="2397058"/>
            <a:ext cx="10116647" cy="267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96" tIns="44998" rIns="89996" bIns="44998">
            <a:spAutoFit/>
          </a:bodyPr>
          <a:lstStyle/>
          <a:p>
            <a:pPr marL="342882" indent="-342882">
              <a:spcAft>
                <a:spcPts val="1425"/>
              </a:spcAft>
              <a:buSzPct val="111000"/>
              <a:buFont typeface="Arial"/>
              <a:buChar char="•"/>
              <a:tabLst>
                <a:tab pos="266687" algn="l"/>
                <a:tab pos="714339" algn="l"/>
                <a:tab pos="1163582" algn="l"/>
                <a:tab pos="1612820" algn="l"/>
                <a:tab pos="2062059" algn="l"/>
                <a:tab pos="2511300" algn="l"/>
                <a:tab pos="2960541" algn="l"/>
                <a:tab pos="3409780" algn="l"/>
                <a:tab pos="3859021" algn="l"/>
                <a:tab pos="4308259" algn="l"/>
                <a:tab pos="4757501" algn="l"/>
                <a:tab pos="5206740" algn="l"/>
                <a:tab pos="5655980" algn="l"/>
                <a:tab pos="6105221" algn="l"/>
                <a:tab pos="6554460" algn="l"/>
                <a:tab pos="7003701" algn="l"/>
                <a:tab pos="7452940" algn="l"/>
                <a:tab pos="7902180" algn="l"/>
                <a:tab pos="8351422" algn="l"/>
                <a:tab pos="8800660" algn="l"/>
                <a:tab pos="9249899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Управление конфигурацией 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сайта 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через </a:t>
            </a:r>
            <a:r>
              <a:rPr lang="ru-RU" sz="2400" dirty="0" err="1">
                <a:solidFill>
                  <a:srgbClr val="000000"/>
                </a:solidFill>
                <a:latin typeface="Calibri" charset="0"/>
                <a:cs typeface="Droid Sans Fallback" charset="0"/>
              </a:rPr>
              <a:t>web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-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интерфейс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;</a:t>
            </a:r>
            <a:endParaRPr lang="ru-RU" sz="2400" dirty="0">
              <a:solidFill>
                <a:srgbClr val="000000"/>
              </a:solidFill>
              <a:latin typeface="Calibri" charset="0"/>
              <a:cs typeface="Droid Sans Fallback" charset="0"/>
            </a:endParaRPr>
          </a:p>
          <a:p>
            <a:pPr marL="342882" indent="-342882">
              <a:spcAft>
                <a:spcPts val="1425"/>
              </a:spcAft>
              <a:buSzPct val="111000"/>
              <a:buFont typeface="Arial"/>
              <a:buChar char="•"/>
              <a:tabLst>
                <a:tab pos="266687" algn="l"/>
                <a:tab pos="714339" algn="l"/>
                <a:tab pos="1163582" algn="l"/>
                <a:tab pos="1612820" algn="l"/>
                <a:tab pos="2062059" algn="l"/>
                <a:tab pos="2511300" algn="l"/>
                <a:tab pos="2960541" algn="l"/>
                <a:tab pos="3409780" algn="l"/>
                <a:tab pos="3859021" algn="l"/>
                <a:tab pos="4308259" algn="l"/>
                <a:tab pos="4757501" algn="l"/>
                <a:tab pos="5206740" algn="l"/>
                <a:tab pos="5655980" algn="l"/>
                <a:tab pos="6105221" algn="l"/>
                <a:tab pos="6554460" algn="l"/>
                <a:tab pos="7003701" algn="l"/>
                <a:tab pos="7452940" algn="l"/>
                <a:tab pos="7902180" algn="l"/>
                <a:tab pos="8351422" algn="l"/>
                <a:tab pos="8800660" algn="l"/>
                <a:tab pos="9249899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У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правление 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настройками 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серверов 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через </a:t>
            </a:r>
            <a:r>
              <a:rPr lang="ru-RU" sz="2400" dirty="0" err="1">
                <a:solidFill>
                  <a:srgbClr val="000000"/>
                </a:solidFill>
                <a:latin typeface="Calibri" charset="0"/>
                <a:cs typeface="Droid Sans Fallback" charset="0"/>
              </a:rPr>
              <a:t>web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 и 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консольный 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интерфейсы, конфигурация служб 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(</a:t>
            </a:r>
            <a:r>
              <a:rPr lang="ru-RU" sz="2400" dirty="0" err="1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mysql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alibri" charset="0"/>
                <a:cs typeface="Droid Sans Fallback" charset="0"/>
              </a:rPr>
              <a:t>sphinx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alibri" charset="0"/>
                <a:cs typeface="Droid Sans Fallback" charset="0"/>
              </a:rPr>
              <a:t>memcached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alibri" charset="0"/>
                <a:cs typeface="Droid Sans Fallback" charset="0"/>
              </a:rPr>
              <a:t>apache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) и контроль за выполнением 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операций</a:t>
            </a:r>
            <a:r>
              <a:rPr lang="en-US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;</a:t>
            </a:r>
            <a:endParaRPr lang="ru-RU" sz="2400" dirty="0">
              <a:solidFill>
                <a:srgbClr val="000000"/>
              </a:solidFill>
              <a:latin typeface="Calibri" charset="0"/>
              <a:cs typeface="Droid Sans Fallback" charset="0"/>
            </a:endParaRPr>
          </a:p>
          <a:p>
            <a:pPr marL="342882" indent="-342882">
              <a:spcAft>
                <a:spcPts val="1425"/>
              </a:spcAft>
              <a:buSzPct val="111000"/>
              <a:buFont typeface="Arial"/>
              <a:buChar char="•"/>
              <a:tabLst>
                <a:tab pos="266687" algn="l"/>
                <a:tab pos="714339" algn="l"/>
                <a:tab pos="1163582" algn="l"/>
                <a:tab pos="1612820" algn="l"/>
                <a:tab pos="2062059" algn="l"/>
                <a:tab pos="2511300" algn="l"/>
                <a:tab pos="2960541" algn="l"/>
                <a:tab pos="3409780" algn="l"/>
                <a:tab pos="3859021" algn="l"/>
                <a:tab pos="4308259" algn="l"/>
                <a:tab pos="4757501" algn="l"/>
                <a:tab pos="5206740" algn="l"/>
                <a:tab pos="5655980" algn="l"/>
                <a:tab pos="6105221" algn="l"/>
                <a:tab pos="6554460" algn="l"/>
                <a:tab pos="7003701" algn="l"/>
                <a:tab pos="7452940" algn="l"/>
                <a:tab pos="7902180" algn="l"/>
                <a:tab pos="8351422" algn="l"/>
                <a:tab pos="8800660" algn="l"/>
                <a:tab pos="9249899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В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ключение 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мониторинга для всех серверов группы, контроль состояния всех серверов пула из </a:t>
            </a:r>
            <a:r>
              <a:rPr lang="ru-RU" sz="2400" dirty="0" err="1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web</a:t>
            </a:r>
            <a:r>
              <a:rPr lang="ru-RU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-</a:t>
            </a:r>
            <a:r>
              <a:rPr lang="ru-RU" sz="24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интерфейса</a:t>
            </a:r>
            <a:r>
              <a:rPr lang="en-US" sz="2400" dirty="0">
                <a:solidFill>
                  <a:srgbClr val="000000"/>
                </a:solidFill>
                <a:latin typeface="Calibri" charset="0"/>
                <a:cs typeface="Droid Sans Fallback" charset="0"/>
              </a:rPr>
              <a:t>.</a:t>
            </a:r>
            <a:endParaRPr lang="ru-RU" sz="2400" dirty="0">
              <a:solidFill>
                <a:srgbClr val="000000"/>
              </a:solidFill>
              <a:latin typeface="Calibri" charset="0"/>
              <a:cs typeface="Droid Sans Fallback" charset="0"/>
            </a:endParaRPr>
          </a:p>
        </p:txBody>
      </p:sp>
      <p:pic>
        <p:nvPicPr>
          <p:cNvPr id="12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3031" y="6177730"/>
            <a:ext cx="10116647" cy="39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96" tIns="44998" rIns="89996" bIns="44998">
            <a:spAutoFit/>
          </a:bodyPr>
          <a:lstStyle/>
          <a:p>
            <a:pPr>
              <a:spcAft>
                <a:spcPts val="1425"/>
              </a:spcAft>
              <a:buSzPct val="111000"/>
              <a:tabLst>
                <a:tab pos="266687" algn="l"/>
                <a:tab pos="714339" algn="l"/>
                <a:tab pos="1163582" algn="l"/>
                <a:tab pos="1612820" algn="l"/>
                <a:tab pos="2062059" algn="l"/>
                <a:tab pos="2511300" algn="l"/>
                <a:tab pos="2960541" algn="l"/>
                <a:tab pos="3409780" algn="l"/>
                <a:tab pos="3859021" algn="l"/>
                <a:tab pos="4308259" algn="l"/>
                <a:tab pos="4757501" algn="l"/>
                <a:tab pos="5206740" algn="l"/>
                <a:tab pos="5655980" algn="l"/>
                <a:tab pos="6105221" algn="l"/>
                <a:tab pos="6554460" algn="l"/>
                <a:tab pos="7003701" algn="l"/>
                <a:tab pos="7452940" algn="l"/>
                <a:tab pos="7902180" algn="l"/>
                <a:tab pos="8351422" algn="l"/>
                <a:tab pos="8800660" algn="l"/>
                <a:tab pos="9249899" algn="l"/>
              </a:tabLst>
              <a:defRPr/>
            </a:pPr>
            <a:r>
              <a:rPr lang="ru-RU" sz="20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Скачать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cs typeface="Droid Sans Fallback" charset="0"/>
                <a:hlinkClick r:id="rId5"/>
              </a:rPr>
              <a:t>http://www.1c-bitrix.ru/products/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  <a:cs typeface="Droid Sans Fallback" charset="0"/>
                <a:hlinkClick r:id="rId5"/>
              </a:rPr>
              <a:t>vmbitrix</a:t>
            </a:r>
            <a:r>
              <a:rPr lang="en-US" sz="2000" dirty="0" smtClean="0">
                <a:solidFill>
                  <a:srgbClr val="000000"/>
                </a:solidFill>
                <a:latin typeface="Calibri" charset="0"/>
                <a:cs typeface="Droid Sans Fallback" charset="0"/>
                <a:hlinkClick r:id="rId5"/>
              </a:rPr>
              <a:t>/</a:t>
            </a:r>
            <a:endParaRPr lang="ru-RU" sz="2000" dirty="0">
              <a:solidFill>
                <a:srgbClr val="000000"/>
              </a:solidFill>
              <a:latin typeface="Calibri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cp.bitrix.ru/company/personal/user/20/files/element/historyget/1014048/sd21.png?cache_image=Y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2" tIns="60956" rIns="121912" bIns="6095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3"/>
          <a:srcRect r="1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/>
          <a:srcRect l="-910" t="1" r="267" b="62628"/>
          <a:stretch/>
        </p:blipFill>
        <p:spPr>
          <a:xfrm>
            <a:off x="-145965" y="-14924"/>
            <a:ext cx="12337967" cy="68729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0800000">
            <a:off x="-29199" y="-2"/>
            <a:ext cx="6159864" cy="68580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4" name="Название 1"/>
          <p:cNvSpPr txBox="1">
            <a:spLocks/>
          </p:cNvSpPr>
          <p:nvPr/>
        </p:nvSpPr>
        <p:spPr>
          <a:xfrm>
            <a:off x="72987" y="673821"/>
            <a:ext cx="5301372" cy="610914"/>
          </a:xfrm>
          <a:prstGeom prst="rect">
            <a:avLst/>
          </a:prstGeom>
        </p:spPr>
        <p:txBody>
          <a:bodyPr vert="horz" lIns="91402" tIns="45718" rIns="91402" bIns="45718" rtlCol="0" anchor="ctr">
            <a:noAutofit/>
          </a:bodyPr>
          <a:lstStyle>
            <a:lvl1pPr algn="l" defTabSz="913969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>
                <a:latin typeface="+mn-lt"/>
              </a:rPr>
              <a:t>Дизайн-проектирование</a:t>
            </a:r>
          </a:p>
        </p:txBody>
      </p:sp>
      <p:pic>
        <p:nvPicPr>
          <p:cNvPr id="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60565" y="2062191"/>
            <a:ext cx="5079696" cy="319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9996" tIns="44998" rIns="89996" bIns="44998">
            <a:spAutoFit/>
          </a:bodyPr>
          <a:lstStyle/>
          <a:p>
            <a:pPr marL="571500" indent="-571500">
              <a:lnSpc>
                <a:spcPct val="120000"/>
              </a:lnSpc>
              <a:buFont typeface="Wingdings" charset="2"/>
              <a:buChar char="ü"/>
              <a:tabLst>
                <a:tab pos="0" algn="l"/>
                <a:tab pos="447651" algn="l"/>
                <a:tab pos="896894" algn="l"/>
                <a:tab pos="1346133" algn="l"/>
                <a:tab pos="1795374" algn="l"/>
                <a:tab pos="2244613" algn="l"/>
                <a:tab pos="2693854" algn="l"/>
                <a:tab pos="3143093" algn="l"/>
                <a:tab pos="3592334" algn="l"/>
                <a:tab pos="4041574" algn="l"/>
                <a:tab pos="4490814" algn="l"/>
                <a:tab pos="4940052" algn="l"/>
                <a:tab pos="5389293" algn="l"/>
                <a:tab pos="5838533" algn="l"/>
                <a:tab pos="6287773" algn="l"/>
                <a:tab pos="6737014" algn="l"/>
                <a:tab pos="7186255" algn="l"/>
                <a:tab pos="7635493" algn="l"/>
                <a:tab pos="8084735" algn="l"/>
                <a:tab pos="8533973" algn="l"/>
                <a:tab pos="8983214" algn="l"/>
              </a:tabLst>
              <a:defRPr/>
            </a:pPr>
            <a:r>
              <a:rPr lang="ru-RU" sz="36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Композитный сайт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ü"/>
              <a:tabLst>
                <a:tab pos="0" algn="l"/>
                <a:tab pos="447651" algn="l"/>
                <a:tab pos="896894" algn="l"/>
                <a:tab pos="1346133" algn="l"/>
                <a:tab pos="1795374" algn="l"/>
                <a:tab pos="2244613" algn="l"/>
                <a:tab pos="2693854" algn="l"/>
                <a:tab pos="3143093" algn="l"/>
                <a:tab pos="3592334" algn="l"/>
                <a:tab pos="4041574" algn="l"/>
                <a:tab pos="4490814" algn="l"/>
                <a:tab pos="4940052" algn="l"/>
                <a:tab pos="5389293" algn="l"/>
                <a:tab pos="5838533" algn="l"/>
                <a:tab pos="6287773" algn="l"/>
                <a:tab pos="6737014" algn="l"/>
                <a:tab pos="7186255" algn="l"/>
                <a:tab pos="7635493" algn="l"/>
                <a:tab pos="8084735" algn="l"/>
                <a:tab pos="8533973" algn="l"/>
                <a:tab pos="8983214" algn="l"/>
              </a:tabLst>
              <a:defRPr/>
            </a:pPr>
            <a:r>
              <a:rPr lang="ru-RU" sz="36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Масштабирование</a:t>
            </a:r>
          </a:p>
          <a:p>
            <a:pPr marL="571500" indent="-571500">
              <a:lnSpc>
                <a:spcPct val="120000"/>
              </a:lnSpc>
              <a:buFont typeface="Wingdings" charset="2"/>
              <a:buChar char="ü"/>
              <a:tabLst>
                <a:tab pos="0" algn="l"/>
                <a:tab pos="447651" algn="l"/>
                <a:tab pos="896894" algn="l"/>
                <a:tab pos="1346133" algn="l"/>
                <a:tab pos="1795374" algn="l"/>
                <a:tab pos="2244613" algn="l"/>
                <a:tab pos="2693854" algn="l"/>
                <a:tab pos="3143093" algn="l"/>
                <a:tab pos="3592334" algn="l"/>
                <a:tab pos="4041574" algn="l"/>
                <a:tab pos="4490814" algn="l"/>
                <a:tab pos="4940052" algn="l"/>
                <a:tab pos="5389293" algn="l"/>
                <a:tab pos="5838533" algn="l"/>
                <a:tab pos="6287773" algn="l"/>
                <a:tab pos="6737014" algn="l"/>
                <a:tab pos="7186255" algn="l"/>
                <a:tab pos="7635493" algn="l"/>
                <a:tab pos="8084735" algn="l"/>
                <a:tab pos="8533973" algn="l"/>
                <a:tab pos="8983214" algn="l"/>
              </a:tabLs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Real-time</a:t>
            </a:r>
            <a:r>
              <a:rPr lang="ru-RU" sz="3600" dirty="0" smtClean="0">
                <a:solidFill>
                  <a:srgbClr val="000000"/>
                </a:solidFill>
                <a:latin typeface="Calibri" charset="0"/>
                <a:cs typeface="Droid Sans Fallback" charset="0"/>
              </a:rPr>
              <a:t> обмен с 1С</a:t>
            </a:r>
          </a:p>
          <a:p>
            <a:pPr marL="571500" indent="-571500">
              <a:buFont typeface="Wingdings" charset="2"/>
              <a:buChar char="ü"/>
              <a:tabLst>
                <a:tab pos="0" algn="l"/>
                <a:tab pos="447651" algn="l"/>
                <a:tab pos="896894" algn="l"/>
                <a:tab pos="1346133" algn="l"/>
                <a:tab pos="1795374" algn="l"/>
                <a:tab pos="2244613" algn="l"/>
                <a:tab pos="2693854" algn="l"/>
                <a:tab pos="3143093" algn="l"/>
                <a:tab pos="3592334" algn="l"/>
                <a:tab pos="4041574" algn="l"/>
                <a:tab pos="4490814" algn="l"/>
                <a:tab pos="4940052" algn="l"/>
                <a:tab pos="5389293" algn="l"/>
                <a:tab pos="5838533" algn="l"/>
                <a:tab pos="6287773" algn="l"/>
                <a:tab pos="6737014" algn="l"/>
                <a:tab pos="7186255" algn="l"/>
                <a:tab pos="7635493" algn="l"/>
                <a:tab pos="8084735" algn="l"/>
                <a:tab pos="8533973" algn="l"/>
                <a:tab pos="8983214" algn="l"/>
              </a:tabLst>
              <a:defRPr/>
            </a:pPr>
            <a:endParaRPr lang="ru-RU" sz="3600" dirty="0">
              <a:solidFill>
                <a:srgbClr val="000000"/>
              </a:solidFill>
              <a:latin typeface="Calibri" charset="0"/>
              <a:cs typeface="Droid Sans Fallback" charset="0"/>
            </a:endParaRPr>
          </a:p>
          <a:p>
            <a:pPr marL="571500" indent="-571500">
              <a:buFont typeface="Wingdings" charset="2"/>
              <a:buChar char="ü"/>
              <a:tabLst>
                <a:tab pos="0" algn="l"/>
                <a:tab pos="447651" algn="l"/>
                <a:tab pos="896894" algn="l"/>
                <a:tab pos="1346133" algn="l"/>
                <a:tab pos="1795374" algn="l"/>
                <a:tab pos="2244613" algn="l"/>
                <a:tab pos="2693854" algn="l"/>
                <a:tab pos="3143093" algn="l"/>
                <a:tab pos="3592334" algn="l"/>
                <a:tab pos="4041574" algn="l"/>
                <a:tab pos="4490814" algn="l"/>
                <a:tab pos="4940052" algn="l"/>
                <a:tab pos="5389293" algn="l"/>
                <a:tab pos="5838533" algn="l"/>
                <a:tab pos="6287773" algn="l"/>
                <a:tab pos="6737014" algn="l"/>
                <a:tab pos="7186255" algn="l"/>
                <a:tab pos="7635493" algn="l"/>
                <a:tab pos="8084735" algn="l"/>
                <a:tab pos="8533973" algn="l"/>
                <a:tab pos="8983214" algn="l"/>
              </a:tabLst>
              <a:defRPr/>
            </a:pPr>
            <a:endParaRPr lang="ru-RU" sz="3600" dirty="0" smtClean="0">
              <a:solidFill>
                <a:srgbClr val="000000"/>
              </a:solidFill>
              <a:latin typeface="Calibri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6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8747975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4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" y="2283187"/>
            <a:ext cx="12192001" cy="2304029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763998" y="2892562"/>
            <a:ext cx="10075231" cy="1058863"/>
          </a:xfrm>
          <a:prstGeom prst="rect">
            <a:avLst/>
          </a:prstGeom>
        </p:spPr>
        <p:txBody>
          <a:bodyPr lIns="91402" tIns="45718" rIns="91402" bIns="45718" anchor="ctr">
            <a:noAutofit/>
          </a:bodyPr>
          <a:lstStyle/>
          <a:p>
            <a:pPr algn="r"/>
            <a:r>
              <a:rPr lang="ru-RU" sz="4400" b="1" dirty="0">
                <a:solidFill>
                  <a:prstClr val="black"/>
                </a:solidFill>
              </a:rPr>
              <a:t>Интернет-торговля </a:t>
            </a: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49" y="1422016"/>
            <a:ext cx="6556679" cy="542170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5753" y="2985655"/>
            <a:ext cx="4563535" cy="2195880"/>
          </a:xfrm>
          <a:prstGeom prst="rect">
            <a:avLst/>
          </a:prstGeom>
        </p:spPr>
        <p:txBody>
          <a:bodyPr vert="horz" lIns="121866" tIns="60933" rIns="121866" bIns="6093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800" i="1" dirty="0">
              <a:solidFill>
                <a:prstClr val="black"/>
              </a:solidFill>
              <a:latin typeface="Calibri"/>
            </a:endParaRPr>
          </a:p>
          <a:p>
            <a:pPr algn="l"/>
            <a:r>
              <a:rPr lang="ru-RU" sz="2800" i="1" dirty="0">
                <a:solidFill>
                  <a:prstClr val="black"/>
                </a:solidFill>
                <a:latin typeface="Calibri"/>
              </a:rPr>
              <a:t>Владелец магазина сам решает, какая информация ему нужна от клиента </a:t>
            </a: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800" i="1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800" i="1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800" i="1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en-US" sz="28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8863" y="139079"/>
            <a:ext cx="8234568" cy="64632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Поля ФИО, </a:t>
            </a:r>
            <a:r>
              <a:rPr lang="en-US" sz="3600" b="1" dirty="0">
                <a:solidFill>
                  <a:prstClr val="black"/>
                </a:solidFill>
              </a:rPr>
              <a:t>E-mail</a:t>
            </a:r>
            <a:r>
              <a:rPr lang="ru-RU" sz="3600" b="1" dirty="0">
                <a:solidFill>
                  <a:prstClr val="black"/>
                </a:solidFill>
              </a:rPr>
              <a:t>, Местоположение 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824069" y="1793891"/>
            <a:ext cx="271931" cy="939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12" name="Блок-схема: процесс 11"/>
          <p:cNvSpPr/>
          <p:nvPr/>
        </p:nvSpPr>
        <p:spPr>
          <a:xfrm flipH="1">
            <a:off x="5766919" y="2189187"/>
            <a:ext cx="152400" cy="36828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6362270" y="3560835"/>
            <a:ext cx="152855" cy="939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5" name="Блок-схема: процесс 4"/>
          <p:cNvSpPr/>
          <p:nvPr/>
        </p:nvSpPr>
        <p:spPr>
          <a:xfrm>
            <a:off x="5332761" y="1705120"/>
            <a:ext cx="5025703" cy="395151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5332761" y="2162347"/>
            <a:ext cx="5025703" cy="395151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5332761" y="3457159"/>
            <a:ext cx="5025703" cy="814804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19" name="Блок-схема: процесс 18"/>
          <p:cNvSpPr/>
          <p:nvPr/>
        </p:nvSpPr>
        <p:spPr>
          <a:xfrm>
            <a:off x="10205609" y="3041394"/>
            <a:ext cx="304735" cy="20189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28681" y="1485031"/>
            <a:ext cx="4457635" cy="1521120"/>
          </a:xfrm>
          <a:prstGeom prst="rect">
            <a:avLst/>
          </a:prstGeom>
        </p:spPr>
        <p:txBody>
          <a:bodyPr vert="horz" lIns="121866" tIns="60933" rIns="121866" bIns="6093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algn="l"/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algn="l"/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algn="l"/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algn="l"/>
            <a:r>
              <a:rPr lang="ru-RU" sz="2400" dirty="0">
                <a:solidFill>
                  <a:prstClr val="black"/>
                </a:solidFill>
                <a:latin typeface="Calibri"/>
              </a:rPr>
              <a:t>Убрали обязательность заполнения полей ФИО,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E-mail</a:t>
            </a:r>
            <a:r>
              <a:rPr lang="ru-RU" sz="2400" dirty="0">
                <a:solidFill>
                  <a:prstClr val="black"/>
                </a:solidFill>
                <a:latin typeface="Calibri"/>
              </a:rPr>
              <a:t>, Местоположение </a:t>
            </a:r>
          </a:p>
          <a:p>
            <a:pPr algn="l"/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algn="l"/>
            <a:r>
              <a:rPr lang="ru-RU" sz="2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16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8863" y="139079"/>
            <a:ext cx="8234568" cy="64632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Гибкая работа с заказами клиентов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1" y="3134578"/>
            <a:ext cx="11187111" cy="3237703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Блок-схема: процесс 8"/>
          <p:cNvSpPr/>
          <p:nvPr/>
        </p:nvSpPr>
        <p:spPr>
          <a:xfrm>
            <a:off x="3717824" y="5149408"/>
            <a:ext cx="1311376" cy="424677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3717850" y="3973100"/>
            <a:ext cx="1068065" cy="424677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9100" y="1374273"/>
            <a:ext cx="7964331" cy="1569656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3200" dirty="0"/>
              <a:t>Разделение на 2 и более заказов</a:t>
            </a:r>
          </a:p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3200" dirty="0"/>
              <a:t>Исключение позиций</a:t>
            </a:r>
          </a:p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3200" dirty="0"/>
              <a:t>Дополнение новыми позициями заказа</a:t>
            </a:r>
          </a:p>
        </p:txBody>
      </p:sp>
    </p:spTree>
    <p:extLst>
      <p:ext uri="{BB962C8B-B14F-4D97-AF65-F5344CB8AC3E}">
        <p14:creationId xmlns:p14="http://schemas.microsoft.com/office/powerpoint/2010/main" val="973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420737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" y="6248365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7829" y="1566322"/>
            <a:ext cx="7947499" cy="1648391"/>
          </a:xfrm>
          <a:prstGeom prst="rect">
            <a:avLst/>
          </a:prstGeom>
        </p:spPr>
        <p:txBody>
          <a:bodyPr vert="horz" lIns="121866" tIns="60933" rIns="121866" bIns="60933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Нет привязки к региону</a:t>
            </a:r>
          </a:p>
          <a:p>
            <a:pPr marL="342746" indent="-342746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Клиенту не нужно заполнять лишние поля</a:t>
            </a:r>
          </a:p>
          <a:p>
            <a:pPr marL="342746" indent="-342746" algn="l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Улучшает конверсию заказа</a:t>
            </a: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400" dirty="0">
              <a:solidFill>
                <a:prstClr val="black"/>
              </a:solidFill>
              <a:latin typeface="Calibri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861" y="139100"/>
            <a:ext cx="9238027" cy="1200329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Настройка сужения региона до страны</a:t>
            </a:r>
            <a:r>
              <a:rPr lang="en-US" sz="3600" b="1" dirty="0">
                <a:solidFill>
                  <a:prstClr val="black"/>
                </a:solidFill>
              </a:rPr>
              <a:t>/</a:t>
            </a:r>
            <a:r>
              <a:rPr lang="ru-RU" sz="3600" b="1" dirty="0">
                <a:solidFill>
                  <a:prstClr val="black"/>
                </a:solidFill>
              </a:rPr>
              <a:t>области</a:t>
            </a:r>
            <a:r>
              <a:rPr lang="en-US" sz="3600" b="1" dirty="0">
                <a:solidFill>
                  <a:prstClr val="black"/>
                </a:solidFill>
              </a:rPr>
              <a:t>/</a:t>
            </a:r>
            <a:r>
              <a:rPr lang="ru-RU" sz="3600" b="1" dirty="0">
                <a:solidFill>
                  <a:prstClr val="black"/>
                </a:solidFill>
              </a:rPr>
              <a:t>города</a:t>
            </a:r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2" y="2659481"/>
            <a:ext cx="5963017" cy="181275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Блок-схема: процесс 10"/>
          <p:cNvSpPr/>
          <p:nvPr/>
        </p:nvSpPr>
        <p:spPr>
          <a:xfrm>
            <a:off x="1629603" y="3085723"/>
            <a:ext cx="3328160" cy="706104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pic>
        <p:nvPicPr>
          <p:cNvPr id="7169" name="Picture 1" descr="D:\work\docs\Кременских_фриланс\ob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15" y="3481639"/>
            <a:ext cx="5619751" cy="19812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процесс 11"/>
          <p:cNvSpPr/>
          <p:nvPr/>
        </p:nvSpPr>
        <p:spPr>
          <a:xfrm>
            <a:off x="4723939" y="4016549"/>
            <a:ext cx="3920023" cy="569747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work\docs\Кременских_фриланс\ms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90" y="4390093"/>
            <a:ext cx="5619751" cy="172402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процесс 13"/>
          <p:cNvSpPr/>
          <p:nvPr/>
        </p:nvSpPr>
        <p:spPr>
          <a:xfrm>
            <a:off x="7533811" y="4893097"/>
            <a:ext cx="3920023" cy="358987"/>
          </a:xfrm>
          <a:prstGeom prst="flowChartProcess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71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22070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8863" y="139077"/>
            <a:ext cx="8234568" cy="1077219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Автоматизация работы интернет-магазина со службами доставки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AutoShape 4" descr="data:image/jpeg;base64,/9j/4AAQSkZJRgABAQAAAQABAAD/2wCEAAkGBxQSEhUSERQWFBUUGBcYFxgYFhwVFBoVFBcXHRgWGhQbHCghGBwlGxgYITEiJSkrLi4uGB81ODMsNygwLisBCgoKDg0OGxAQGi4cHiItNDc3MDItNzU3MjctLCw3LTE3Ky8uNSwsKzc3LCwyLDcyLSwvNywsNy0sLCs3LDQsLP/AABEIAFQCMAMBIgACEQEDEQH/xAAcAAEAAgMBAQEAAAAAAAAAAAAABQYEBwgDAgH/xABPEAABAwIDBAMIDQkHBAMAAAABAAIDBBEFEiEGBzFBE1FhFyIyVHFzgZEIFDQ1QlJyk6Gys9LTFiMzgpKUscHCQ1NidMPR8BWio+EkJWP/xAAaAQEAAwEBAQAAAAAAAAAAAAAAAQQFAwYC/8QAMBEBAAIBAQUGBQMFAAAAAAAAAAECAwQREiExQQVRYXGh0RMigcHwMpGxI0Ji4fH/2gAMAwEAAhEDEQA/AN4oiICIiD8JVbkxn8/n+AO9t/h6/wCaksfnc2OzR4WhPUP/AGqk4rznbGuvjyVx4+Gzj7fRpaLTxas2t14L+031C/VCbNV2ZvRu4t8Htb/6U2tzTaiufFGSvVRy45x3msiIi7uYiIgIiICIiAiIgIiICIiAiIgIiICIiAiIgIiICIiAiIgIiICIiAiIgIiICIiAiIgIiICIiAiIgIiICIiAiIgIiICIiAiIgIiICIiAiIgL4mlDGlzuAF19qH2izlgyi7Rq63WOFx1Kvq804cNrxG2Y/P273TFTfvFZ4MCnxfv3CXVj+I45fIsLFMPMThbvmO1a7s6rrCcVLYVWNLehm1YfBPxT5V5DFljUx8LNPHpae+ek+E+ktq1PhfPSOHWPzqwaSUscHN4j/lldYJg9ocOBVSqqIxOynhyPWFK4FU2OQ8Dw8q0eysttPlnDfht9JVtZSMlIvVOIiL0zKEREBERAREQEREBERAREQEREBERAREQEREBERAREQEREBERAREQEREBERAREQEREBERAREQEREBERAREQEREBERAREQEREBERAREQEREGNiFUI2F3PgO0qq02JvjNwbgnvgeBv8AzUxi9M6azonNcG/BB1vzKrk8TmmzgQe3ReV7W1Gf40WrtrWvKe/x28mvo8WOaTE8ZnnCXloo6gF8ByvGrmHT1f8ALKL6ItNiCCOR4r5gcWkFpseRHFTkVSycBsvev5PHPyqrWMep7qX9J9p9PJ2mbYv8q+se8P2gmEreik4jwHc/IvP2u5jrHiOH+4XxLROjNjw5EcCpaKcZOkkH6Pn1rQx45y/Jl+W1evhHf5dJVb23eNOMSz4zprx0uvpVTDsVImL38JND1Dq9Sta2NFrKamkzXpP/ACfqp58FsU7J6iIiuOAiIgLxqKpkdjI9rL8Mzg2/rXsuaN6e1AxCsOQ5oILsi6jr38g+UQLHqAQdJQVDHi7HNcOF2kEX6rheq553NbUijqva8jssNSQP8LZuDHdma+U/q9S6GQERRe0O0NPQxiWqkMbHODAQx8nfEEgWY0ngDqglEVK7q+FeNH93qPwk7q+FeNH93qPwkF1RUrur4V40f3eo/CWfgm31BWSiCmmdJI4EgdBM3QcSXOjAA8pQWZFh4ticVNE+ed+SNgu51ibfqgEk9gCiMA26oK2XoaafPJYuymOSO4HGxewA8eAQWNERARYuI4jFTsMk8jImDi57g0fSqVVb38NYbNdLLbmyIgf9+W6C/oqFRb3cNeQHPkivzfE63pLM1vKdFdqKtjmYJIXtkY7g5jg5p8hCD3RfEsga0udoGgk+QC5VMG9jCfGj+7z/AISC7IqV3V8K8aP7vUfhL6i3p4U4gCqtfm6GZrfS50YA9JQXNF5U1SyRofG5r2OFw5pDmkdYI4rA2h2hp6GMS1UhjY5wYCGPf3xBIFmNJ4A6oJRFB7N7XUleXiklMhjDS+8ckdg++Xw2NvfKeHUpxARFC7SbVUtBkNXKY+kzZLRySXyWzfo2ut4Q4oJpFD7ObT0te17qSTpBGQHfm3x2JFxo9ovp1Lw2i2yo6B7WVcxjc8ZmgRSSXaDa92MIGvWgn0VK7q+FeNH93qPwk7q+FeMn93qPwkF1RUrur4V40f3eo/CUzs5tdSV5eKSUyGMAv/NSRgZr21ewAk2OnYgnEUTtFtLTUDGvq5eja92VveueS6xOjWNJ4Djay89nNq6Svz+1Jek6O2cZHxkZr2OV7QSDY69hQTSIvGtqmxRvlkOVkbS5xsTZrRcmwBJ06kHsiquE7xcOqZmQQVBdJISGN6GZtyASe+dGANAeJVqQEWJiuJxU0Tp53iONgu5xufUBck9gF1DYDt1Q1svQ0sxkkyl1uilZ3reJzPYBz60FkRR2PY5BRRGeqf0cYIbmyufq42AysBP0LB2c2yo697mUkxkcwBzgYpI7NJte72C+vUgn0RQm0m1lJQdH7blMfS5slo5JL9Hlzfo2utbO3j1oJtFEbObS01exz6STpGsdlccj2WdYG1ntB4ELG2i20oqF7Y6uYxue3M0CKSS7bkXuxhA1BQWBFHYDjkFbEJ6Z/SRklubK5mreIyvAP0KRQEVZxvb7D6OUw1FRlkABLRHJJa/C5YwgHsvdTWE4nFUxMngdnjkF2uyubcfJcAR6QgzEVVxbeLh1NM+CeoLZIyA9vQzOsSAfCbGQdCOBVkoqpksbJYzmZI0OabEXa4XBsQCNOtB7Iip1TvQwuN7mOqu+aSDlhme24NjZzYyD5QUFxUbjdb0bLDwnaDsHMqQe8AEnQDUqBrGQzOzCaxPAEaeo2VDtDLauKaY5jenxiPPmsaekTfbblHgg2zFpu0lp6wbKRhxouGWdgkHXax/2R+Av4scx48tj/t9Kx34VK3iw+jX+C8xjx6zT8qzEeW2PvDWm2DJzmNvr7s4YfDLrC/Kfiu/5f+K8ZaF7PCbbt4j1rEEZB1BB7dFK0dc8aXzDqOv0rvScOT9ddye+OX7eznbfpynejx93vh05NmOGZp6+SwtoKoXELPBbq7y8h6FJ1NSyKMyhtnHRo6yexVQkkkk3J1J7V212acWGMO9tmevdXpHfx/h8abHF7zk2bIj+X6ArVgVZnZlPhM+kclDVGFuZG2Q8/CHVfgvOhnMbw4cuPaOYVfSZL6LPG/GyJjj5T+fZ0z1rnxzu9FxRfMbw4AjgdQvpewidsbYYgiLwratkMb5ZHBrI2lzieQaLlSKJvk2r9qUvteI2mqQQLfBiGj3dhN8o8p6lqfdlsp/1CryPH5iIB8ttLg3DWAjhmIPoaVF7U47JiFW+ocDd5DY2cS1l7MYAOLv5ldD7u9lxh9G2IgdK/v5iOchHC/U0WA8iJc77XbPvoKqSmkuQ3VjuGaM+C7y20PaCt+7rdq/b9IM5vPBZkvWdO9k8jgD6Q7qWBvi2T9uUoniH5+mDnC3F0R1ezttbMPIesrTuwO1Bw+rZOb9E7vZgNbxk+FbmW8fX1oOo1VN42yr8SpmQRyNiLZA+7mlwsGuFrAj4ytMcgcA5pBBAII1BB4EFULfRiU9PRRvp5HxPM7QXMJBylj9LjlcBEKd3D6jxuL5p33l+dw6o8ch+ad95Un8scR8cqfnHJ+WGI+OVPzjkSu/cPqPHIvmnfeV53b7AjDBK972yzSWGYNLQ2McGgEnidSedh1LXe7SpxGvrGtfWVPQxWfL+ccARfvWX/wARB9AK2vt/tO3D6R82nSO7yJvXIQbacwBcnsCDV2/Danppm0MTvzcJzS24OlPgt/VF/S7sWuMKxGSnmZPC7LJG4OaeVxxBHMEaEdRWdszgkuIVTIGuOaRxdJIdSG8XyE8z/EkK+75Nim07YqqljDYgBFK0ci2wjk7b6gnry9ZsG39ncZjrKeOpi8GRt7c2u+E09oOiysQrGQxPmkNmRtLnHsaLlaM3JbU+16g0crvzVQRkvwbMOrqziw8rR167N3rucMKqsvNoB+SXC/0IhoPanaWfEqjpJMxBNoohqGB2jWNaOLjprxJKu2B7lqiRgfVTthJH6NrekcL/ABnXAB7BfyqtbqY2OxWmD7aF5aD8cMNv5n0LplEtDbQbmqmFhkppW1GUEmMtMclh8U3IcezRVfYPa+TDZw8OcYHECaPWxb8YN5PGp7eC6hXKO2bGtr6trAMonl4cL5jceu6DqPEHh0EhBuDG4gjgQWmxXJ2zuHGpmgpw4MMrmsDiMwBdztcX9a6ZwFzjhURdx9qj7PT6FzDhBlD4jBmEoy9Hk8PPyy25oQ2r3DJfHo/3c/iqpbe7CSYX0RfMyZsuYAtaYyCzLoWlxuLHjfkso1GO/Gr/AFvUNtDBiLwJa5tS5rNA6XMQ3NxAJ0bew8tgg2j7H6eQ09SwkmNkrMnUHObd4H/Yf1u1Zm/v3BF/mG/ZyKM3K7YNdbDnxsjIaXRuYMua3hh45u5356qT3+e4Iv8AMM+pIgr/ALHn9LW/Ip/rTrda5OwDDKuoLxRMleWhufonZSA7Nlzd8Op30qYOy+MDXoKv5w/fQdMrT/shfBovLP8AwiWv9n9ta2gmzdLK9rDaSGRznNIB75uV3gO46i2qve/yYSRUD26tf0rh5HNhI+hBlex7/Q1fnI/qFTW8nd9Jic0Usc7IhGwsIcwuuS699CFC+x7/AENX5yP6hXjvtxyqp6mnbTTyxNdE4uEbi0Eh9rm3OyCP7h1R45F8077y/e4dUeNxfNO+8qR+WOI+OVPzjk/LDEfHKn5xyC79w+o8bi+ad95bO2H2YZhtKIQQ5xJfLJbLmeeJ7AAAB2BUXc17eqpH1VVUzvhj7xjXyOyvkPhHLzDRb0nsUrvo2r9q0wpYjaWpBBI+BCNHG/IuvlH63Ug1ZvL2q/6hWF7DeGK7Ieoi/fP/AFiAfIGrE2E2nOHVbJ9TGe9laOcZ4m3MjiPJ2qU3UbLe3qwOkbeCnyvkvwc6/eR9tyCSOodq/d7Wy3tGrzxi0NRmey3BrrjOzssSCB1HsQdGwyh7Q5pDmuAII1BBFwQVFbYe4arzEv1CqFuP2q6WJ1DKe/hGaIn4UR4t8rTb0EdRV92w9w1XmJfqFEOd92HvtRecd9jIumqyqZEx0krgxjAS5xNgAOJK5j3ZyBuKUbnEAB7ySTYACGTUnkprejt8a9/QU7nCljPL+2dycQOLfijne/VYlg7xduH4lLZmZlNGfzbDoXH+8ePjdQ5ekqQ3H++Y8zJ/Ss6Pd/7Uwmpq6to9sOjGRh16JpI1+Wfo4dawdx3vmPMyf0oNjb8fet3nYvrKmex+91VPmW/XVy35e9bvOw/XWh8LxSenc51NLJE5ws4xuLSQDwNkHXK0x7IjwqDyVX8aZa//ACwxHxyp+cco/FcXqKnL7ZmklyXy9I4utmtmtfhfK31BDY3B7Hv3NVefH2TFAb//AHbT+Y/1Hqwex79zVXnx9kxV7f8A+7afzH+o5Bd9x3vW3zs31177zdu24fH0URDqqQHIOIjb/eOH8BzPYCqhsZtjHhuCNebPmklmEMd9XEP1cepguLn0Kk7OYHU4zWOzPJJIdPMfgtPUOFzYhreGnUEFallc9xe9xc5xJc4m7iTxJJ4ldL7q/eql+R/UVpTephUVLX9BA0MjZDDYDiTZ13E83HmVuvdX71UvyP6ihLRe9D31rfON+xjXRGx/uGl8xF9QLnfef77VvnG/YxrYO0+3/tPDqalpj/8AJfTx5nD+yaWDX5Z5dVr9Vwb3t4OTNQUb++Ok8jTq0f3TTyJ5nlw56aYDepXzdfsIcQl6ecH2rGdSSbyvvqwHiR8Y9o7bVTaNgbWVTWgBraioAAFgGiZ4AA5AAWsg6Z2irLDo289XeTkFW3m6tE+BB5LjI65N+AXl+TTPju9QXltZoNZqM03mvDpxjk1dPqMGKkV2+iuxuI4EjyGyz6fEZW8HuPlOb+KlBs2z47vUF6NwBo+G71BfGLszWY/08PKf9vu+rwW58fox4sWefDa13oWbSmOQ26MDycF+NwZo+EfoWS2hAY5ocRm587LUw4NVt/q/NHjslTyZMX9nBWsarelfZvgM0b/M/wDOpfeBUXSPufBZYntPIKRGzbPju9QUpQ0giZkb5SeZKqYOzc+TU/F1EcOftHl9nfJqsdcW5jessYcC06gixVSqacxuLTy4do5FXBYddh7ZbEkgjmOpaPaWinUUia/qhV02f4c7J5SwcBqv7M+Vv8wppRkeDhpBD3XHDgpNdNBTNjxbmWOXJ8ai1LW3q9WPiFUIopJXAkRsc8gcSGNJIHbotEbxN5wxCBtPTRyxMLryl+UFwbbKwZHHS+pvbgOsrdm03uOp8xN9m5cybG4M2sq4aZ7nMEpILm2LhZpOl9OSvOL32HxenpKptTUxSSiMXjawN/ScnHM4DQXt22W1O7hS+K1P/i/EXl3Dafxuf9mP7q/e4dT+Nz/sx/dQendvpfFan/xfiLTmOzQSTyPpGOiheczY3BoLL8WgNJGW/DXgtv8AcOp/Gp/2Y/up3Dqfxuf9mP7qCA2H3ssoqQU9VFLL0d8jmZT+b5NdmcOGtrX0strba7Ux4dA2eaN8jXPDAGZb3Icb98QLd6VzHtHQinmqIGkuET5GAniQwkXNtL6LpvbbZVmJQNgkkfEGvD7sAJuGuFu+BFu+QUvu2UfilT6ovxEbvrpCQBSVJJ0ADYiSTwAHSansXydx1P43P+zH91Seze6WmpKhlQZpJjGbta8My5uTtBxHEIL/AAG7Q4tyEgEtNrg24EjS4XN+9Lav2/VnozeCC7ItdDr38g+UQLdgC6HxugNRBJCJHRdI0tL22zAHja/Oy15Q7k6VkjHPnmla1wJY4MDXAfBdZvAohm7mdlPatMamQWmqQDrxbCNWN8pvmPo6lesToGVET4ZRmZI0tcOw/wA1lBEHJu0eCSUNS+nkJzRm7XjQlvFkgI4Hgew3W/NlcWZjWGPjkPfuYYZhzD8uj7dR0cFkbc7AQYm6N8j3xPjBGZgaS5rrHK4OB4HUeU9ax9id3jMMmdLFUyvEjcr2ODcpsbtOgvcEn1nrRLQNbSVGH1OR94p4HhwI4Xae9e0nwmm3pGh5hbbwbfbCWAVcErXgauiyvYT12c5pb5NVsDaPZelrmhtVEH5fBd4Mjb8bPGoHYqBV7j4SbxVcrB1PY2S3kILUGLtHvqaWOZQwyB5BAklygNvzaxpdmPlt6VrTZXZyXEagQR31N5ZDc5GE989x+MdbX4n0rbWHbkqZpBnqJZf8LQImn1Xd6itiYNgsFJH0dNE2NvE5RqT1uPFx7Sg/ayFrKZ7GCzWROa0dQawgD1LlfZOvbT1NNO8HLE9jnBurrDqBtqusqmLOxzDpmaW38ostVjcZTgAe259P8Mf3UEh3aKD+7qfm2fiKB223r0tVRzU0EMxdM3Lme1jWNBOp0eST6PSs7uHU/jc/7Mf3V9xbj6YEF1VUEdQEYv6chQUXc3ROkxSJzb2ia97j1NtlAPlJC2Jv79wRf5hv2ciuWzOy9NQMLKaPLmtmce+e63DM46m1zp2lY+2+yjMSgbBJI+MNeH3YATcBwt3wtbvkGlN1W2EGGPqHVDZHCZsQb0bQ7WMyXvdwt4YWw3b6qDlHVHs6Nn85Vg9w6n8bn/Zj+6vzuHU/jc/7Mf3UGpNpMRNZVzTsjIM8l2RjV1zZrW6cXGw9JWx99tMYqXDYncY2PYbcLsZCD9IV52U3a0dC8StDppW+C+Uglva1oAAPba6yNu9iI8UEQklfF0JeRkDTfPlvfMD8VBT/AGPf6Gr85H9Qq1bb7fQYbJHHNDLKZGlwLAywANrHM4LJ2F2MjwxkrI5Xy9K5riXhotlFrDKFibc7vYsTkjlkmkiMbCwBgaQQTe5zAohXO7bR+KVPqi/EWdgm9inqp46eKkqC+RwaLiKwHNx/OcANSsDuHU/jc/7Mf3VY9iN3UGGyvmZI+Z7mhoLw0ZBfvsuUDjp6kSteIVrKeJ80hysjaXOPYB/Fcs7RYxLiFW6ZzSXyuDY4xqQCbMjHbqPSSukNs9mf+owCndNJCzMHOyBpLrcGnMOF9fQFXtld1VPRVDanpZJnMByteGhocdM2g4gX9aCf2E2abh9IyAWznv5XD4UjgL68wLADsAX7txs23EKR8DrZ/CicfgytBym/IG5B7CVYERDknDa6aiqWysBZNA/Vp01aSHxu7DqCukMUxWOrwmaoiN2SU8jh1g5Ddp7Qbj0KH2s3WU9dUOqTLJC54GYMDS1zh8I3HG1vUs7ZzYRtHS1FI2olkjqA7wg27C9pDi2w56G3WO0olzRmtzt2/wAVubdFu9y5a+sbroYI3DUf/q4Hn1Dlx56TGCbnKSCZksksk4Zr0cgZkJ5FwA18nBbJQVPep71VXyP6gtS7j/fMeZk/pW89pcGbWU0lM9xY2UWLm2LhqDpfRVfY7dnFh1R7ZZPLIcrm5XhobZ1tdADyQeW/H3rd52L6ypfsfxeqqb/3LfrrbG2WzTMRpjTSPdG0ua7M0Auuw3HHRRGw276LDJJJY5pJTIwMIeGgAA3uMoCC49GOoepaa9kMAHUNhyqv40y3Oqlt5sLHihhMkskXQdJbIGm/S9He+YHh0Y9aIVb2PfuWq8+PsmKv7/8A3bB5j/UetobC7HMwyOSOOV8okfnJeACCGhthlA6lg7cbu4sTlZNJNJEWMyAMDSCMxNzmB60S0Ds5gU1dM2ngF3HW5vkYy+r3dQ8nEldNbLbOw0EDYIBoNXOPhPfbV7j16egALG2M2Qgw2Ixw3c55u+RwGd9uANhoBfQdp61YUQ5132++r/Mxf1Lb26v3qpfkf1FR22G7CHEKk1L55Y3FrW5WhpbZl7cRfmrVs1gzaOmjpmOL2xCwc6wcdSdbaIlznvO99q3zjPso167vdjJMTnNyWwRkdK/n2RtPxiPUPQtqbR7pIayplqnVEzHTEOLWtYWghrW6XF+DQrvgmERUkLIIGhrGDTrJ5uJ5k8ygyKGjZDG2KJoYxgDWtAsAAuUtqPdtX/mqn7aRdaLWGJ7mYJppZjUzNMskkhAaywMjy4gXHC5RDZ6IiAiIgIiICIiAiIgIiII3ab3HU+Ym+zcud91B/wDtaXyu+zciIl00iIiBERBydtz7trfPz/XcusUREyIiIgREQEREBERAREQEREBERAREQEREBERAREQEREBERAREQEREBERAREQEREBERAREQEREBERAREQEREBERB//2Q=="/>
          <p:cNvSpPr>
            <a:spLocks noChangeAspect="1" noChangeArrowheads="1"/>
          </p:cNvSpPr>
          <p:nvPr/>
        </p:nvSpPr>
        <p:spPr bwMode="auto">
          <a:xfrm>
            <a:off x="155575" y="-479426"/>
            <a:ext cx="6667500" cy="10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18" rIns="91408" bIns="45718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4" name="Picture 2" descr="http://www.tovartop.ru/img/russianpost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10" y="5192621"/>
            <a:ext cx="1269255" cy="61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a566.phobos.apple.com/us/r1000/102/Purple/v4/02/13/31/021331e7-463a-b48b-9142-258ce576d06f/mzl.lkhjevi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41" y="5794209"/>
            <a:ext cx="835683" cy="8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azbyka.kz/images/publikaciya/logo-kazpost-k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0" y="6043317"/>
            <a:ext cx="2072720" cy="43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9766" y="5668819"/>
            <a:ext cx="2208407" cy="736135"/>
          </a:xfrm>
          <a:prstGeom prst="rect">
            <a:avLst/>
          </a:prstGeom>
        </p:spPr>
      </p:pic>
      <p:pic>
        <p:nvPicPr>
          <p:cNvPr id="19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5035" y="4742995"/>
            <a:ext cx="744396" cy="887548"/>
          </a:xfrm>
          <a:prstGeom prst="rect">
            <a:avLst/>
          </a:prstGeom>
        </p:spPr>
      </p:pic>
      <p:pic>
        <p:nvPicPr>
          <p:cNvPr id="20" name="Изображение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8365" y="4833381"/>
            <a:ext cx="1313187" cy="887483"/>
          </a:xfrm>
          <a:prstGeom prst="rect">
            <a:avLst/>
          </a:prstGeom>
        </p:spPr>
      </p:pic>
      <p:pic>
        <p:nvPicPr>
          <p:cNvPr id="21" name="Изображение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2736" y="5170870"/>
            <a:ext cx="1965800" cy="433609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663" y="2681331"/>
            <a:ext cx="2506823" cy="37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182" y="3766702"/>
            <a:ext cx="1425279" cy="46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http://www.sportoptovik.ru/files/images/_____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411" y="2300083"/>
            <a:ext cx="1157884" cy="102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0653" y="1457649"/>
            <a:ext cx="6891835" cy="3170095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2000" dirty="0"/>
              <a:t>Поддержка API служб доставки</a:t>
            </a:r>
          </a:p>
          <a:p>
            <a:pPr marL="342770" indent="-34277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2000" dirty="0"/>
              <a:t>Создание и отслеживание статуса доставки прямо на странице заказа</a:t>
            </a:r>
          </a:p>
          <a:p>
            <a:pPr marL="342770" indent="-34277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2000" dirty="0"/>
              <a:t>Автоматический запрос в службу доставки о новом заказе</a:t>
            </a:r>
          </a:p>
          <a:p>
            <a:pPr marL="342770" indent="-34277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2000" dirty="0"/>
              <a:t>Автоматическое подключение статуса «Доставлено»</a:t>
            </a:r>
            <a:endParaRPr lang="en-US" sz="2000" dirty="0"/>
          </a:p>
          <a:p>
            <a:pPr marL="342770" indent="-34277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770" indent="-342770">
              <a:buFont typeface="Arial" panose="020B0604020202020204" pitchFamily="34" charset="0"/>
              <a:buChar char="•"/>
            </a:pPr>
            <a:r>
              <a:rPr lang="ru-RU" sz="2000" dirty="0"/>
              <a:t>Интеграция с системой доставок Яндекс</a:t>
            </a:r>
            <a:r>
              <a:rPr lang="en-US" sz="2000" dirty="0"/>
              <a:t> - </a:t>
            </a:r>
            <a:r>
              <a:rPr lang="en-US" sz="2000" dirty="0" err="1"/>
              <a:t>MultiShip</a:t>
            </a:r>
            <a:r>
              <a:rPr lang="en-US" sz="2000" dirty="0"/>
              <a:t> 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369758" y="1462827"/>
            <a:ext cx="5192007" cy="58477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200" i="1" dirty="0">
                <a:solidFill>
                  <a:schemeClr val="bg2">
                    <a:lumMod val="50000"/>
                  </a:schemeClr>
                </a:solidFill>
              </a:rPr>
              <a:t>3 новые службы доставки </a:t>
            </a:r>
            <a:endParaRPr lang="en-US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1718" y="4677827"/>
            <a:ext cx="8493127" cy="2065876"/>
          </a:xfrm>
          <a:prstGeom prst="rect">
            <a:avLst/>
          </a:prstGeom>
          <a:noFill/>
          <a:ln w="19050" cmpd="sng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18" rIns="91408" bIns="45718" rtlCol="0" anchor="ctr"/>
          <a:lstStyle/>
          <a:p>
            <a:pPr algn="ctr"/>
            <a:endParaRPr lang="ru-RU"/>
          </a:p>
        </p:txBody>
      </p:sp>
      <p:pic>
        <p:nvPicPr>
          <p:cNvPr id="2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051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3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7163" r="-1" b="756"/>
          <a:stretch/>
        </p:blipFill>
        <p:spPr bwMode="auto">
          <a:xfrm>
            <a:off x="5401702" y="1392966"/>
            <a:ext cx="6790303" cy="45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941" y="22057"/>
            <a:ext cx="3358755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757" y="3224909"/>
            <a:ext cx="5026163" cy="3495011"/>
          </a:xfrm>
          <a:prstGeom prst="rect">
            <a:avLst/>
          </a:prstGeom>
        </p:spPr>
        <p:txBody>
          <a:bodyPr vert="horz" lIns="121866" tIns="60933" rIns="121866" bIns="60933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357058" indent="-357058" algn="l"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prstClr val="black"/>
                </a:solidFill>
                <a:latin typeface="+mn-lt"/>
              </a:rPr>
              <a:t>Удобство выбора товаров и торговых предложений</a:t>
            </a:r>
          </a:p>
          <a:p>
            <a:pPr marL="357058" indent="-357058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357058" indent="-357058" algn="l"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prstClr val="black"/>
                </a:solidFill>
                <a:latin typeface="+mn-lt"/>
              </a:rPr>
              <a:t>Владелец магазина сам выбирает поля, по которым ему удобно работать с товаром</a:t>
            </a:r>
          </a:p>
          <a:p>
            <a:pPr marL="357058" indent="-357058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357058" indent="-357058" algn="l">
              <a:buFont typeface="Arial" panose="020B0604020202020204" pitchFamily="34" charset="0"/>
              <a:buChar char="•"/>
            </a:pPr>
            <a:r>
              <a:rPr lang="ru-RU" sz="2700" dirty="0">
                <a:solidFill>
                  <a:prstClr val="black"/>
                </a:solidFill>
                <a:latin typeface="+mn-lt"/>
              </a:rPr>
              <a:t>Множественный выбор товара – менеджеру не нужно заполнять поля для каждого отдельного товара </a:t>
            </a:r>
          </a:p>
          <a:p>
            <a:pPr marL="357058" indent="-357058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457011" indent="-457011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+mn-lt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ru-RU" sz="2700" dirty="0">
              <a:solidFill>
                <a:prstClr val="black"/>
              </a:solidFill>
              <a:latin typeface="+mn-lt"/>
            </a:endParaRPr>
          </a:p>
          <a:p>
            <a:pPr marL="342746" indent="-342746" algn="l">
              <a:buFont typeface="Arial" panose="020B0604020202020204" pitchFamily="34" charset="0"/>
              <a:buChar char="•"/>
            </a:pPr>
            <a:endParaRPr lang="en-US" sz="27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863" y="139079"/>
            <a:ext cx="8234568" cy="64632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Улучшенный диалог выбора товара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https://cp.bitrix.ru/company/personal/user/413/files/element/historyget/1013866/%EF%F0%E5%E7%E0_033.jpg?cache_image=Y"/>
          <p:cNvSpPr>
            <a:spLocks noChangeAspect="1" noChangeArrowheads="1"/>
          </p:cNvSpPr>
          <p:nvPr/>
        </p:nvSpPr>
        <p:spPr bwMode="auto">
          <a:xfrm>
            <a:off x="155597" y="-136524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2" tIns="45718" rIns="91412" bIns="4571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0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1" y="1645743"/>
            <a:ext cx="4987347" cy="3691737"/>
          </a:xfrm>
          <a:prstGeom prst="rect">
            <a:avLst/>
          </a:prstGeom>
          <a:ln w="6350" cmpd="sng">
            <a:solidFill>
              <a:srgbClr val="F2F2F2"/>
            </a:solidFill>
          </a:ln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6091" y="261175"/>
            <a:ext cx="7317284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00000"/>
                </a:solidFill>
                <a:latin typeface="Calibri"/>
                <a:cs typeface="Calibri"/>
              </a:rPr>
              <a:t>Новая корзина для максимальных продаж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5278947" y="4181486"/>
            <a:ext cx="6532912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8" rIns="91434" bIns="45718">
            <a:spAutoFit/>
          </a:bodyPr>
          <a:lstStyle/>
          <a:p>
            <a:pPr marL="441293" indent="-441293">
              <a:spcBef>
                <a:spcPts val="6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Новый интегрированный шаблон </a:t>
            </a:r>
            <a:r>
              <a:rPr lang="ru-RU" sz="2000" dirty="0" err="1">
                <a:latin typeface="Calibri"/>
                <a:ea typeface="Calibri"/>
                <a:cs typeface="Calibri"/>
              </a:rPr>
              <a:t>sale.basket.basket</a:t>
            </a:r>
            <a:r>
              <a:rPr lang="ru-RU" sz="2000" dirty="0">
                <a:latin typeface="Calibri"/>
                <a:ea typeface="Calibri"/>
                <a:cs typeface="Calibri"/>
              </a:rPr>
              <a:t> применим для всех сайтов</a:t>
            </a:r>
          </a:p>
          <a:p>
            <a:pPr marL="441293" indent="-441293">
              <a:spcBef>
                <a:spcPts val="6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dirty="0">
                <a:latin typeface="Calibri"/>
                <a:ea typeface="Calibri"/>
                <a:cs typeface="Calibri"/>
              </a:rPr>
              <a:t>Мгновенный пересчет корзины без обновления </a:t>
            </a:r>
            <a:r>
              <a:rPr lang="ru-RU" sz="2000" dirty="0" smtClean="0">
                <a:latin typeface="Calibri"/>
                <a:ea typeface="Calibri"/>
                <a:cs typeface="Calibri"/>
              </a:rPr>
              <a:t>страницы</a:t>
            </a:r>
            <a:endParaRPr lang="ru-RU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854" y="2417278"/>
            <a:ext cx="4878511" cy="1017319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8629" y="4533140"/>
            <a:ext cx="1104425" cy="350425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78947" y="1543575"/>
            <a:ext cx="6096000" cy="1046432"/>
          </a:xfrm>
          <a:prstGeom prst="rect">
            <a:avLst/>
          </a:prstGeom>
        </p:spPr>
        <p:txBody>
          <a:bodyPr lIns="121912" tIns="60956" rIns="121912" bIns="60956">
            <a:spAutoFit/>
          </a:bodyPr>
          <a:lstStyle/>
          <a:p>
            <a:pPr marL="441293" indent="-441293">
              <a:spcBef>
                <a:spcPts val="6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dirty="0">
                <a:ea typeface="Calibri"/>
                <a:cs typeface="Calibri"/>
              </a:rPr>
              <a:t>Визуальный вывод торговых предложений SKU с возможностью изменения выбора, например смена цвета или размера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66496" y="2579495"/>
            <a:ext cx="6096000" cy="1046432"/>
          </a:xfrm>
          <a:prstGeom prst="rect">
            <a:avLst/>
          </a:prstGeom>
        </p:spPr>
        <p:txBody>
          <a:bodyPr lIns="121912" tIns="60956" rIns="121912" bIns="60956">
            <a:spAutoFit/>
          </a:bodyPr>
          <a:lstStyle/>
          <a:p>
            <a:pPr marL="441293" indent="-441293">
              <a:spcBef>
                <a:spcPts val="6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dirty="0">
                <a:ea typeface="Calibri"/>
                <a:cs typeface="Calibri"/>
              </a:rPr>
              <a:t>Визуальный вывод подарков с возможностью выбора из нескольких доступных – поддержка «правила работы с корзиной»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4045" y="3662069"/>
            <a:ext cx="6096000" cy="430879"/>
          </a:xfrm>
          <a:prstGeom prst="rect">
            <a:avLst/>
          </a:prstGeom>
        </p:spPr>
        <p:txBody>
          <a:bodyPr lIns="121912" tIns="60956" rIns="121912" bIns="60956">
            <a:spAutoFit/>
          </a:bodyPr>
          <a:lstStyle/>
          <a:p>
            <a:pPr marL="441293" indent="-441293">
              <a:spcBef>
                <a:spcPts val="600"/>
              </a:spcBef>
              <a:spcAft>
                <a:spcPts val="600"/>
              </a:spcAft>
              <a:buSzPct val="120000"/>
              <a:buFont typeface="Arial"/>
              <a:buChar char="•"/>
            </a:pPr>
            <a:r>
              <a:rPr lang="ru-RU" sz="2000" dirty="0">
                <a:ea typeface="Calibri"/>
                <a:cs typeface="Calibri"/>
              </a:rPr>
              <a:t>Вывод в корзине графических свойств </a:t>
            </a:r>
            <a:r>
              <a:rPr lang="ru-RU" sz="2000" dirty="0" err="1">
                <a:ea typeface="Calibri"/>
                <a:cs typeface="Calibri"/>
              </a:rPr>
              <a:t>инфоблока</a:t>
            </a:r>
            <a:endParaRPr lang="ru-RU" sz="2000" dirty="0">
              <a:ea typeface="Calibri"/>
              <a:cs typeface="Calibri"/>
            </a:endParaRPr>
          </a:p>
        </p:txBody>
      </p:sp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363921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091" y="147611"/>
            <a:ext cx="7317284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000000"/>
                </a:solidFill>
                <a:latin typeface="Calibri"/>
                <a:cs typeface="Calibri"/>
              </a:rPr>
              <a:t>4 вида корзины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/>
          <a:srcRect l="11130" t="-520" b="62984"/>
          <a:stretch/>
        </p:blipFill>
        <p:spPr>
          <a:xfrm>
            <a:off x="273135" y="1290554"/>
            <a:ext cx="5096064" cy="1092932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 rot="19748801">
            <a:off x="3772563" y="1681143"/>
            <a:ext cx="621543" cy="105204"/>
          </a:xfrm>
          <a:prstGeom prst="rightArrow">
            <a:avLst/>
          </a:pr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5"/>
          <a:srcRect l="-207" t="-7" r="1551" b="69667"/>
          <a:stretch/>
        </p:blipFill>
        <p:spPr>
          <a:xfrm>
            <a:off x="269803" y="2539810"/>
            <a:ext cx="5120183" cy="1104712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 rot="20874388">
            <a:off x="2651206" y="2972856"/>
            <a:ext cx="670247" cy="112049"/>
          </a:xfrm>
          <a:prstGeom prst="rightArrow">
            <a:avLst/>
          </a:pr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" y="1105821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09388" y="1239485"/>
            <a:ext cx="4927501" cy="3134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ru-RU" sz="2000" dirty="0" smtClean="0"/>
              <a:t>Новый шаблон корзины – полоска.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ru-RU" sz="2000" dirty="0" smtClean="0"/>
              <a:t>Новый «плавающий» вариант представления корзины.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ru-RU" sz="2000" dirty="0" smtClean="0"/>
              <a:t>Позволяет управлять </a:t>
            </a:r>
            <a:r>
              <a:rPr lang="ru-RU" sz="2000" dirty="0"/>
              <a:t>содержимым заказа без перехода непосредственно в «большую» корзину. 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ru-RU" sz="2000" dirty="0" smtClean="0"/>
              <a:t>Можно </a:t>
            </a:r>
            <a:r>
              <a:rPr lang="ru-RU" sz="2000" dirty="0"/>
              <a:t>выбрать обычный </a:t>
            </a:r>
            <a:r>
              <a:rPr lang="ru-RU" sz="2000" dirty="0" smtClean="0"/>
              <a:t>или «</a:t>
            </a:r>
            <a:r>
              <a:rPr lang="ru-RU" sz="2000" dirty="0"/>
              <a:t>плавающий» </a:t>
            </a:r>
            <a:r>
              <a:rPr lang="ru-RU" sz="2000" dirty="0" smtClean="0"/>
              <a:t>вариант представления корзины.</a:t>
            </a:r>
            <a:endParaRPr lang="ru-RU" sz="2000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40" y="1293087"/>
            <a:ext cx="5099669" cy="3765762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Стрелка вправо 16"/>
          <p:cNvSpPr/>
          <p:nvPr/>
        </p:nvSpPr>
        <p:spPr>
          <a:xfrm rot="12167916" flipV="1">
            <a:off x="1240820" y="3088027"/>
            <a:ext cx="453853" cy="45719"/>
          </a:xfrm>
          <a:prstGeom prst="rightArrow">
            <a:avLst/>
          </a:pr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 rotWithShape="1">
          <a:blip r:embed="rId8"/>
          <a:srcRect t="-748" r="13508"/>
          <a:stretch/>
        </p:blipFill>
        <p:spPr>
          <a:xfrm>
            <a:off x="199919" y="1274479"/>
            <a:ext cx="6252903" cy="3722542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 rot="12167916">
            <a:off x="1019914" y="2800329"/>
            <a:ext cx="542313" cy="60164"/>
          </a:xfrm>
          <a:prstGeom prst="rightArrow">
            <a:avLst/>
          </a:prstGeom>
          <a:solidFill>
            <a:srgbClr val="FF0000">
              <a:alpha val="58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8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4"/>
          <a:srcRect l="52" t="3226"/>
          <a:stretch/>
        </p:blipFill>
        <p:spPr>
          <a:xfrm>
            <a:off x="5757466" y="1600289"/>
            <a:ext cx="4361663" cy="450403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6091" y="147611"/>
            <a:ext cx="7317284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ru-RU" sz="3600" b="1" dirty="0" smtClean="0">
                <a:solidFill>
                  <a:srgbClr val="000000"/>
                </a:solidFill>
                <a:latin typeface="Calibri"/>
                <a:cs typeface="Calibri"/>
              </a:rPr>
              <a:t> новых компонента</a:t>
            </a:r>
            <a:endParaRPr lang="en-US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339" y="1441985"/>
            <a:ext cx="60960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ru-RU" sz="2800" dirty="0"/>
              <a:t>С этим товаром </a:t>
            </a:r>
            <a:r>
              <a:rPr lang="ru-RU" sz="2800" dirty="0" smtClean="0"/>
              <a:t>рекомендуют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ru-RU" sz="2800" dirty="0" smtClean="0"/>
              <a:t>Последние </a:t>
            </a:r>
            <a:r>
              <a:rPr lang="ru-RU" sz="2800" dirty="0"/>
              <a:t>просматриваемые </a:t>
            </a:r>
            <a:r>
              <a:rPr lang="ru-RU" sz="2800" dirty="0" smtClean="0"/>
              <a:t>товары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ru-RU" sz="2800" dirty="0"/>
              <a:t>С этим товаром </a:t>
            </a:r>
            <a:r>
              <a:rPr lang="ru-RU" sz="2800" dirty="0" smtClean="0"/>
              <a:t>покупают</a:t>
            </a:r>
            <a:endParaRPr lang="ru-RU" sz="2800" dirty="0"/>
          </a:p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3" y="1105821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984521" y="4926114"/>
            <a:ext cx="2866143" cy="1000111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011423" y="2641950"/>
            <a:ext cx="979036" cy="3449465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6"/>
          <a:srcRect l="17182" t="41950" r="15588" b="23338"/>
          <a:stretch/>
        </p:blipFill>
        <p:spPr>
          <a:xfrm>
            <a:off x="5445706" y="1554700"/>
            <a:ext cx="4799275" cy="496466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637217" y="2928564"/>
            <a:ext cx="4316703" cy="1366398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67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304204" y="1471271"/>
            <a:ext cx="8672773" cy="2836839"/>
          </a:xfrm>
          <a:prstGeom prst="roundRect">
            <a:avLst>
              <a:gd name="adj" fmla="val 3502"/>
            </a:avLst>
          </a:prstGeom>
          <a:solidFill>
            <a:schemeClr val="bg1">
              <a:lumMod val="85000"/>
              <a:alpha val="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6485" y="1608257"/>
            <a:ext cx="8561363" cy="3400923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ru-RU" sz="2400" b="1" i="1" dirty="0">
                <a:solidFill>
                  <a:prstClr val="black"/>
                </a:solidFill>
                <a:latin typeface="Calibri"/>
              </a:rPr>
              <a:t>Композитный материал</a:t>
            </a:r>
            <a:r>
              <a:rPr lang="ru-RU" sz="2400" i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sz="2400" b="1" i="1" dirty="0">
                <a:solidFill>
                  <a:prstClr val="black"/>
                </a:solidFill>
                <a:latin typeface="Calibri"/>
              </a:rPr>
              <a:t>композит</a:t>
            </a:r>
            <a:r>
              <a:rPr lang="ru-RU" i="1" dirty="0">
                <a:solidFill>
                  <a:prstClr val="black"/>
                </a:solidFill>
                <a:latin typeface="Calibri"/>
              </a:rPr>
              <a:t> (англ.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Composite</a:t>
            </a:r>
            <a:r>
              <a:rPr lang="ru-RU" i="1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endParaRPr lang="ru-RU" i="1" dirty="0">
              <a:solidFill>
                <a:prstClr val="black"/>
              </a:solidFill>
              <a:latin typeface="Calibri"/>
            </a:endParaRPr>
          </a:p>
          <a:p>
            <a:r>
              <a:rPr lang="ru-RU" sz="2000" i="1" dirty="0">
                <a:solidFill>
                  <a:prstClr val="black"/>
                </a:solidFill>
                <a:latin typeface="Calibri"/>
              </a:rPr>
              <a:t>Технология, при которой от объединения 2 материалов, обладающих разными характеристиками, получается </a:t>
            </a:r>
            <a:r>
              <a:rPr lang="ru-RU" sz="2000" b="1" i="1" dirty="0">
                <a:solidFill>
                  <a:prstClr val="black"/>
                </a:solidFill>
                <a:latin typeface="Calibri"/>
              </a:rPr>
              <a:t>третий, обладающий совершенно новыми характеристиками.</a:t>
            </a:r>
          </a:p>
          <a:p>
            <a:endParaRPr lang="en-US" sz="2400" b="1" i="1" dirty="0">
              <a:solidFill>
                <a:prstClr val="black"/>
              </a:solidFill>
              <a:latin typeface="Calibri"/>
            </a:endParaRPr>
          </a:p>
          <a:p>
            <a:r>
              <a:rPr lang="ru-RU" i="1" dirty="0">
                <a:solidFill>
                  <a:prstClr val="black"/>
                </a:solidFill>
                <a:latin typeface="Calibri"/>
              </a:rPr>
              <a:t>Композитные материалы используются в современных высокотехнологичных производствах.</a:t>
            </a:r>
          </a:p>
          <a:p>
            <a:endParaRPr lang="ru-RU" sz="2400" i="1" dirty="0">
              <a:solidFill>
                <a:prstClr val="black"/>
              </a:solidFill>
              <a:latin typeface="Calibri"/>
            </a:endParaRPr>
          </a:p>
          <a:p>
            <a:endParaRPr lang="ru-RU" sz="24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42643" y="3956941"/>
            <a:ext cx="1201714" cy="323157"/>
          </a:xfrm>
          <a:prstGeom prst="rect">
            <a:avLst/>
          </a:prstGeom>
        </p:spPr>
        <p:txBody>
          <a:bodyPr wrap="none" lIns="121912" tIns="60956" rIns="121912" bIns="60956">
            <a:spAutoFit/>
          </a:bodyPr>
          <a:lstStyle/>
          <a:p>
            <a:r>
              <a:rPr lang="en-US" sz="1300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wikipedia.org</a:t>
            </a:r>
            <a:endParaRPr lang="ru-RU" sz="1300" i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4255" y="401866"/>
            <a:ext cx="9623612" cy="800215"/>
          </a:xfrm>
          <a:prstGeom prst="rect">
            <a:avLst/>
          </a:prstGeom>
        </p:spPr>
        <p:txBody>
          <a:bodyPr wrap="square" lIns="121912" tIns="60956" rIns="121912" bIns="60956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  <a:latin typeface="Calibri"/>
                <a:cs typeface="Calibri"/>
              </a:rPr>
              <a:t>Композитный</a:t>
            </a:r>
            <a:endParaRPr lang="en-US" sz="4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0" name="Picture 5" descr="http://upload.wikimedia.org/wikipedia/commons/1/13/Composite_3d.png?uselang=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87873"/>
            <a:ext cx="3313251" cy="248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6"/>
          <a:srcRect l="2107" t="3405"/>
          <a:stretch/>
        </p:blipFill>
        <p:spPr>
          <a:xfrm>
            <a:off x="7649718" y="4914311"/>
            <a:ext cx="2888057" cy="1322823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7"/>
          <a:srcRect l="6872" t="23486" r="3190" b="8072"/>
          <a:stretch/>
        </p:blipFill>
        <p:spPr>
          <a:xfrm>
            <a:off x="4833207" y="4902302"/>
            <a:ext cx="2634572" cy="133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85" y="2289314"/>
            <a:ext cx="7195051" cy="3813377"/>
          </a:xfrm>
          <a:prstGeom prst="rect">
            <a:avLst/>
          </a:prstGeom>
          <a:ln w="6350" cmpd="sng">
            <a:solidFill>
              <a:schemeClr val="bg1">
                <a:lumMod val="8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72251" y="1380879"/>
            <a:ext cx="4160932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</a:rPr>
              <a:t>Слайдер (до 4 элементов)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7039" y="1380593"/>
            <a:ext cx="4918808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</a:rPr>
              <a:t>Центральный верхний баннер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63" y="2461461"/>
            <a:ext cx="9261239" cy="301832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5836" y="1401523"/>
            <a:ext cx="4197926" cy="523216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</a:rPr>
              <a:t>Сплошной список товаров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39" y="2416738"/>
            <a:ext cx="9155220" cy="3539565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48863" y="139079"/>
            <a:ext cx="8234568" cy="64632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/>
              <a:t>Топ элемента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" grpId="0" build="allAtOnce"/>
      <p:bldP spid="1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0" y="1685370"/>
            <a:ext cx="12192000" cy="5172633"/>
          </a:xfrm>
          <a:prstGeom prst="roundRect">
            <a:avLst>
              <a:gd name="adj" fmla="val 0"/>
            </a:avLst>
          </a:prstGeom>
          <a:solidFill>
            <a:srgbClr val="E4E4E4"/>
          </a:solidFill>
          <a:ln>
            <a:solidFill>
              <a:schemeClr val="bg1">
                <a:lumMod val="95000"/>
                <a:alpha val="6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8863" y="139078"/>
            <a:ext cx="8234568" cy="1523490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100" dirty="0"/>
              <a:t>Новое представление списка заказов и детальной информации по заказу в личном кабинете пользователя</a:t>
            </a:r>
            <a:endParaRPr lang="en-US" sz="3100" dirty="0">
              <a:solidFill>
                <a:prstClr val="black"/>
              </a:solidFill>
            </a:endParaRPr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/>
          <a:srcRect l="11400" t="-92" r="11801"/>
          <a:stretch/>
        </p:blipFill>
        <p:spPr>
          <a:xfrm>
            <a:off x="172511" y="1940993"/>
            <a:ext cx="6105479" cy="4348336"/>
          </a:xfrm>
          <a:prstGeom prst="rect">
            <a:avLst/>
          </a:prstGeom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292" y="1960763"/>
            <a:ext cx="5487257" cy="4262324"/>
          </a:xfrm>
          <a:prstGeom prst="rect">
            <a:avLst/>
          </a:prstGeom>
          <a:ln w="3175" cmpd="sng"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40718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8863" y="139080"/>
            <a:ext cx="8234568" cy="707883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4000" b="1" dirty="0"/>
              <a:t>Универсальный мастер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32660" y="1200787"/>
            <a:ext cx="5591261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342882" indent="-342882">
              <a:buFont typeface="Arial"/>
              <a:buChar char="•"/>
            </a:pPr>
            <a:r>
              <a:rPr lang="ru-RU" sz="2400" dirty="0"/>
              <a:t>Возможность </a:t>
            </a:r>
            <a:r>
              <a:rPr lang="ru-RU" sz="2400" dirty="0" smtClean="0"/>
              <a:t>перехода </a:t>
            </a:r>
            <a:r>
              <a:rPr lang="ru-RU" sz="2400" dirty="0"/>
              <a:t>с 12.5 шаблона на 14, с 14 на 14.5 и </a:t>
            </a:r>
            <a:r>
              <a:rPr lang="ru-RU" sz="2400" dirty="0" smtClean="0"/>
              <a:t>назад.</a:t>
            </a:r>
            <a:endParaRPr lang="ru-RU" sz="2400" dirty="0"/>
          </a:p>
          <a:p>
            <a:pPr marL="342882" indent="-342882">
              <a:buFont typeface="Arial"/>
              <a:buChar char="•"/>
            </a:pPr>
            <a:r>
              <a:rPr lang="ru-RU" sz="2400" dirty="0"/>
              <a:t>Добавлены все цветовые схемы (6).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66" y="1229170"/>
            <a:ext cx="6090047" cy="3517993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695" y="2336860"/>
            <a:ext cx="4605940" cy="3447824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718" y="2683280"/>
            <a:ext cx="4556807" cy="340552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0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7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3005" y="1315361"/>
            <a:ext cx="6096000" cy="4893645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marL="342891" indent="-342891">
              <a:buFont typeface="Arial"/>
              <a:buChar char="•"/>
            </a:pPr>
            <a:r>
              <a:rPr lang="ru-RU" sz="2400" dirty="0"/>
              <a:t>Новая схема позволяет в несколько раз уменьшить размер дискового пространства, который занимают на сайте</a:t>
            </a:r>
            <a:r>
              <a:rPr lang="en-US" sz="2400" dirty="0"/>
              <a:t> </a:t>
            </a:r>
            <a:r>
              <a:rPr lang="ru-RU" sz="2400" dirty="0"/>
              <a:t>картинки. </a:t>
            </a:r>
          </a:p>
          <a:p>
            <a:pPr marL="342891" indent="-342891">
              <a:buFont typeface="Arial"/>
              <a:buChar char="•"/>
            </a:pPr>
            <a:endParaRPr lang="ru-RU" sz="2400" dirty="0"/>
          </a:p>
          <a:p>
            <a:pPr marL="342891" indent="-342891">
              <a:buFont typeface="Arial"/>
              <a:buChar char="•"/>
            </a:pPr>
            <a:r>
              <a:rPr lang="ru-RU" sz="2400" dirty="0"/>
              <a:t>Вы можете использовать одни и те же картинки для разных позиций товаров, а не загружать каждый раз новые.</a:t>
            </a:r>
          </a:p>
          <a:p>
            <a:pPr marL="342891" indent="-342891">
              <a:buFont typeface="Arial"/>
              <a:buChar char="•"/>
            </a:pPr>
            <a:endParaRPr lang="ru-RU" sz="2400" dirty="0"/>
          </a:p>
          <a:p>
            <a:pPr marL="342891" indent="-342891">
              <a:buFont typeface="Arial"/>
              <a:buChar char="•"/>
            </a:pPr>
            <a:r>
              <a:rPr lang="ru-RU" sz="2400" dirty="0"/>
              <a:t>Теперь неважно, куда загружены картинки -  они будут найдены и отображены </a:t>
            </a:r>
            <a:r>
              <a:rPr lang="ru-RU" sz="2400" dirty="0">
                <a:sym typeface="Wingdings"/>
              </a:rPr>
              <a:t></a:t>
            </a:r>
            <a:endParaRPr lang="ru-RU" sz="2400" dirty="0"/>
          </a:p>
          <a:p>
            <a:pPr marL="342891" indent="-342891">
              <a:buFont typeface="Arial"/>
              <a:buChar char="•"/>
            </a:pPr>
            <a:endParaRPr lang="ru-RU" sz="2400" dirty="0"/>
          </a:p>
        </p:txBody>
      </p:sp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8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42905" y="286337"/>
            <a:ext cx="7736760" cy="646329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3600" b="1" dirty="0"/>
              <a:t>Новая схема управления картинками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857" y="1445326"/>
            <a:ext cx="5125771" cy="4127938"/>
          </a:xfrm>
          <a:prstGeom prst="rect">
            <a:avLst/>
          </a:prstGeom>
          <a:ln>
            <a:solidFill>
              <a:srgbClr val="D9D9D9"/>
            </a:solidFill>
          </a:ln>
        </p:spPr>
      </p:pic>
    </p:spTree>
    <p:extLst>
      <p:ext uri="{BB962C8B-B14F-4D97-AF65-F5344CB8AC3E}">
        <p14:creationId xmlns:p14="http://schemas.microsoft.com/office/powerpoint/2010/main" val="22972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459" y="1609962"/>
            <a:ext cx="6978676" cy="4686787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8863" y="139076"/>
            <a:ext cx="8234568" cy="64633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Яндекс + 1С-Битрикс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00" y="3115669"/>
            <a:ext cx="1882941" cy="61735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7"/>
          <a:srcRect l="13552" t="16144" r="13387" b="12256"/>
          <a:stretch/>
        </p:blipFill>
        <p:spPr>
          <a:xfrm>
            <a:off x="918975" y="4036456"/>
            <a:ext cx="1232048" cy="9055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3458" y="2182401"/>
            <a:ext cx="4786361" cy="707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1218750" fontAlgn="base">
              <a:spcBef>
                <a:spcPts val="600"/>
              </a:spcBef>
              <a:spcAft>
                <a:spcPts val="600"/>
              </a:spcAft>
              <a:buSzPct val="120000"/>
            </a:pPr>
            <a:r>
              <a:rPr lang="ru-RU" sz="2000" dirty="0"/>
              <a:t>По умолчанию для пластиковых карт, Яндекса, терминалов и </a:t>
            </a:r>
            <a:r>
              <a:rPr lang="en-US" sz="2000" dirty="0" err="1"/>
              <a:t>Webmoney</a:t>
            </a:r>
            <a:endParaRPr lang="ru-RU" sz="2000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416" y="1681521"/>
            <a:ext cx="490289" cy="436031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37" y="4335917"/>
            <a:ext cx="503425" cy="447713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40" y="5623569"/>
            <a:ext cx="494117" cy="43943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9"/>
          <a:srcRect l="6829" t="14206" r="9985" b="14767"/>
          <a:stretch/>
        </p:blipFill>
        <p:spPr>
          <a:xfrm>
            <a:off x="1011910" y="5451083"/>
            <a:ext cx="1610801" cy="753903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844" y="3247115"/>
            <a:ext cx="490289" cy="436031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245" y="1405537"/>
            <a:ext cx="1847963" cy="795255"/>
          </a:xfrm>
          <a:prstGeom prst="rect">
            <a:avLst/>
          </a:prstGeom>
        </p:spPr>
      </p:pic>
      <p:pic>
        <p:nvPicPr>
          <p:cNvPr id="2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20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draga_a\Downloads\Depositphotos_14351245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5" r="9566" b="9157"/>
          <a:stretch/>
        </p:blipFill>
        <p:spPr bwMode="auto">
          <a:xfrm>
            <a:off x="6090078" y="0"/>
            <a:ext cx="6099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8863" y="139076"/>
            <a:ext cx="8234568" cy="64633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Развитие ядра </a:t>
            </a:r>
            <a:r>
              <a:rPr lang="en-US" sz="3600" b="1" dirty="0">
                <a:solidFill>
                  <a:prstClr val="black"/>
                </a:solidFill>
              </a:rPr>
              <a:t>D7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3427" y="1277126"/>
            <a:ext cx="6229287" cy="4401200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</a:rPr>
              <a:t>Перевели 8 компонентов на новое </a:t>
            </a:r>
            <a:r>
              <a:rPr lang="ru-RU" sz="2400" dirty="0" smtClean="0">
                <a:solidFill>
                  <a:prstClr val="black"/>
                </a:solidFill>
              </a:rPr>
              <a:t>ядро</a:t>
            </a:r>
            <a:r>
              <a:rPr lang="en-US" sz="2400" dirty="0" smtClean="0">
                <a:solidFill>
                  <a:prstClr val="black"/>
                </a:solidFill>
              </a:rPr>
              <a:t>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Улучшена </a:t>
            </a:r>
            <a:r>
              <a:rPr lang="ru-RU" sz="2400" dirty="0">
                <a:solidFill>
                  <a:prstClr val="black"/>
                </a:solidFill>
              </a:rPr>
              <a:t>работа с </a:t>
            </a:r>
            <a:r>
              <a:rPr lang="ru-RU" sz="2400" dirty="0" err="1">
                <a:solidFill>
                  <a:prstClr val="black"/>
                </a:solidFill>
              </a:rPr>
              <a:t>таймзонами</a:t>
            </a:r>
            <a:r>
              <a:rPr lang="ru-RU" sz="2400" dirty="0" smtClean="0">
                <a:solidFill>
                  <a:prstClr val="black"/>
                </a:solidFill>
              </a:rPr>
              <a:t>,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обрабатываются </a:t>
            </a:r>
            <a:r>
              <a:rPr lang="ru-RU" sz="2400" dirty="0">
                <a:solidFill>
                  <a:prstClr val="black"/>
                </a:solidFill>
              </a:rPr>
              <a:t>более </a:t>
            </a:r>
            <a:r>
              <a:rPr lang="ru-RU" sz="2400" dirty="0" smtClean="0">
                <a:solidFill>
                  <a:prstClr val="black"/>
                </a:solidFill>
              </a:rPr>
              <a:t>корректно</a:t>
            </a:r>
            <a:r>
              <a:rPr lang="en-US" sz="2400" dirty="0">
                <a:solidFill>
                  <a:prstClr val="black"/>
                </a:solidFill>
              </a:rPr>
              <a:t>;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Появилось </a:t>
            </a:r>
            <a:r>
              <a:rPr lang="ru-RU" sz="2400" dirty="0">
                <a:solidFill>
                  <a:prstClr val="black"/>
                </a:solidFill>
              </a:rPr>
              <a:t>новое </a:t>
            </a:r>
            <a:r>
              <a:rPr lang="en-US" sz="2400" dirty="0" smtClean="0">
                <a:solidFill>
                  <a:prstClr val="black"/>
                </a:solidFill>
              </a:rPr>
              <a:t>API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работы с </a:t>
            </a:r>
            <a:r>
              <a:rPr lang="ru-RU" sz="2400" dirty="0" err="1" smtClean="0">
                <a:solidFill>
                  <a:prstClr val="black"/>
                </a:solidFill>
              </a:rPr>
              <a:t>вебсокетами</a:t>
            </a:r>
            <a:r>
              <a:rPr lang="en-US" sz="2400" dirty="0" smtClean="0">
                <a:solidFill>
                  <a:prstClr val="black"/>
                </a:solidFill>
              </a:rPr>
              <a:t>;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Появилось </a:t>
            </a:r>
            <a:r>
              <a:rPr lang="ru-RU" sz="2400" dirty="0">
                <a:solidFill>
                  <a:prstClr val="black"/>
                </a:solidFill>
              </a:rPr>
              <a:t>новое </a:t>
            </a:r>
            <a:r>
              <a:rPr lang="en-US" sz="2400" dirty="0" smtClean="0">
                <a:solidFill>
                  <a:prstClr val="black"/>
                </a:solidFill>
              </a:rPr>
              <a:t>API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работы с </a:t>
            </a:r>
            <a:r>
              <a:rPr lang="ru-RU" sz="2400" dirty="0" smtClean="0">
                <a:solidFill>
                  <a:prstClr val="black"/>
                </a:solidFill>
              </a:rPr>
              <a:t>HTTP</a:t>
            </a:r>
            <a:r>
              <a:rPr lang="en-US" sz="2400" dirty="0" smtClean="0">
                <a:solidFill>
                  <a:prstClr val="black"/>
                </a:solidFill>
              </a:rPr>
              <a:t>;</a:t>
            </a:r>
            <a:endParaRPr lang="ru-RU" sz="2400" dirty="0">
              <a:solidFill>
                <a:prstClr val="black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 smtClean="0">
                <a:solidFill>
                  <a:prstClr val="black"/>
                </a:solidFill>
              </a:rPr>
              <a:t>Появились </a:t>
            </a:r>
            <a:r>
              <a:rPr lang="ru-RU" sz="2400" dirty="0">
                <a:solidFill>
                  <a:prstClr val="black"/>
                </a:solidFill>
              </a:rPr>
              <a:t>новые набираемые свойства, которые дадут возможность гибко </a:t>
            </a:r>
            <a:r>
              <a:rPr lang="ru-RU" sz="2400" dirty="0" smtClean="0">
                <a:solidFill>
                  <a:prstClr val="black"/>
                </a:solidFill>
              </a:rPr>
              <a:t>расширяться </a:t>
            </a:r>
            <a:r>
              <a:rPr lang="ru-RU" sz="2400" dirty="0">
                <a:solidFill>
                  <a:prstClr val="black"/>
                </a:solidFill>
              </a:rPr>
              <a:t>по продукту, первое применение </a:t>
            </a:r>
            <a:r>
              <a:rPr lang="ru-RU" sz="2400" dirty="0" smtClean="0">
                <a:solidFill>
                  <a:prstClr val="black"/>
                </a:solidFill>
              </a:rPr>
              <a:t>- в </a:t>
            </a:r>
            <a:r>
              <a:rPr lang="en-US" sz="2400" dirty="0" err="1" smtClean="0">
                <a:solidFill>
                  <a:prstClr val="black"/>
                </a:solidFill>
              </a:rPr>
              <a:t>Highload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б</a:t>
            </a:r>
            <a:r>
              <a:rPr lang="ru-RU" sz="2400" dirty="0" smtClean="0">
                <a:solidFill>
                  <a:prstClr val="black"/>
                </a:solidFill>
              </a:rPr>
              <a:t>локах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4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8863" y="139076"/>
            <a:ext cx="8234568" cy="64633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</a:rPr>
              <a:t>Highload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ru-RU" sz="3600" b="1" dirty="0" smtClean="0">
                <a:solidFill>
                  <a:prstClr val="black"/>
                </a:solidFill>
              </a:rPr>
              <a:t>блоки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51123" y="1406092"/>
            <a:ext cx="5497540" cy="470897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342786" indent="-342786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Возможность настраивать вид справочника в административном </a:t>
            </a:r>
            <a:r>
              <a:rPr lang="ru-RU" sz="2400" dirty="0" smtClean="0"/>
              <a:t>интерфейсе</a:t>
            </a:r>
            <a:r>
              <a:rPr lang="en-US" sz="2400" dirty="0" smtClean="0"/>
              <a:t>;</a:t>
            </a:r>
            <a:r>
              <a:rPr lang="ru-RU" sz="2400" dirty="0"/>
              <a:t> </a:t>
            </a:r>
          </a:p>
          <a:p>
            <a:pPr marL="342786" indent="-342786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Индексирование справочника (свойства в </a:t>
            </a:r>
            <a:r>
              <a:rPr lang="ru-RU" sz="2400" dirty="0" err="1"/>
              <a:t>инфоблоках</a:t>
            </a:r>
            <a:r>
              <a:rPr lang="ru-RU" sz="2400" dirty="0"/>
              <a:t>) модулем </a:t>
            </a:r>
            <a:r>
              <a:rPr lang="ru-RU" sz="2400" dirty="0" smtClean="0"/>
              <a:t>поиска</a:t>
            </a:r>
            <a:r>
              <a:rPr lang="en-US" sz="2400" dirty="0" smtClean="0"/>
              <a:t>;</a:t>
            </a:r>
            <a:endParaRPr lang="ru-RU" sz="2400" dirty="0"/>
          </a:p>
          <a:p>
            <a:pPr marL="342786" indent="-342786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Полная поддержка пользовательских свойств (всех типов </a:t>
            </a:r>
            <a:r>
              <a:rPr lang="ru-RU" sz="2400" dirty="0" smtClean="0"/>
              <a:t>полей</a:t>
            </a:r>
            <a:r>
              <a:rPr lang="en-US" sz="2400" dirty="0" smtClean="0"/>
              <a:t>);</a:t>
            </a:r>
            <a:endParaRPr lang="ru-RU" sz="2400" dirty="0"/>
          </a:p>
          <a:p>
            <a:pPr marL="342786" indent="-342786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Экспорт/Импорт в HL </a:t>
            </a:r>
            <a:r>
              <a:rPr lang="ru-RU" sz="2400" dirty="0" smtClean="0"/>
              <a:t>справочник</a:t>
            </a:r>
            <a:r>
              <a:rPr lang="en-US" sz="2400" dirty="0" smtClean="0"/>
              <a:t>;</a:t>
            </a:r>
            <a:endParaRPr lang="ru-RU" sz="2400" dirty="0"/>
          </a:p>
          <a:p>
            <a:pPr marL="342786" indent="-342786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/>
              <a:t>Управление внутри </a:t>
            </a:r>
            <a:r>
              <a:rPr lang="ru-RU" sz="2400" dirty="0" err="1" smtClean="0"/>
              <a:t>инфоблока</a:t>
            </a:r>
            <a:r>
              <a:rPr lang="en-US" sz="2400" dirty="0"/>
              <a:t>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2" descr="преза_02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" y="1462483"/>
            <a:ext cx="5484232" cy="38884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Изображение 3" descr="преза_0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20" y="3838753"/>
            <a:ext cx="3885625" cy="13709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8863" y="139078"/>
            <a:ext cx="8234568" cy="64632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Доработки по </a:t>
            </a:r>
            <a:r>
              <a:rPr lang="en-US" sz="3600" b="1" dirty="0" smtClean="0">
                <a:solidFill>
                  <a:prstClr val="black"/>
                </a:solidFill>
              </a:rPr>
              <a:t>SEO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51" y="1447505"/>
            <a:ext cx="6096000" cy="4893643"/>
          </a:xfrm>
          <a:prstGeom prst="rect">
            <a:avLst/>
          </a:prstGeom>
        </p:spPr>
        <p:txBody>
          <a:bodyPr lIns="91412" tIns="45718" rIns="91412" bIns="45718">
            <a:spAutoFit/>
          </a:bodyPr>
          <a:lstStyle/>
          <a:p>
            <a:pPr marL="271369" indent="-271369">
              <a:buFont typeface="Arial" panose="020B0604020202020204" pitchFamily="34" charset="0"/>
              <a:buChar char="•"/>
              <a:tabLst>
                <a:tab pos="271369" algn="l"/>
              </a:tabLst>
            </a:pPr>
            <a:r>
              <a:rPr lang="ru-RU" sz="2400" dirty="0"/>
              <a:t>Генерация </a:t>
            </a:r>
            <a:r>
              <a:rPr lang="ru-RU" sz="2400" dirty="0" err="1"/>
              <a:t>сайтмапа</a:t>
            </a:r>
            <a:r>
              <a:rPr lang="ru-RU" sz="2400" dirty="0"/>
              <a:t> для форума и </a:t>
            </a:r>
            <a:r>
              <a:rPr lang="ru-RU" sz="2400" dirty="0" smtClean="0"/>
              <a:t>блогов, </a:t>
            </a:r>
            <a:r>
              <a:rPr lang="ru-RU" sz="2400" dirty="0"/>
              <a:t>а не только для </a:t>
            </a:r>
            <a:r>
              <a:rPr lang="ru-RU" sz="2400" dirty="0" err="1"/>
              <a:t>инфоблоков</a:t>
            </a:r>
            <a:r>
              <a:rPr lang="ru-RU" sz="2400" dirty="0"/>
              <a:t>. Поддержка символьных </a:t>
            </a:r>
            <a:r>
              <a:rPr lang="ru-RU" sz="2400" dirty="0" err="1"/>
              <a:t>урлов</a:t>
            </a:r>
            <a:r>
              <a:rPr lang="ru-RU" sz="2400" dirty="0"/>
              <a:t> в форумах.</a:t>
            </a:r>
          </a:p>
          <a:p>
            <a:pPr marL="271369" indent="-271369">
              <a:buFont typeface="Arial" panose="020B0604020202020204" pitchFamily="34" charset="0"/>
              <a:buChar char="•"/>
              <a:tabLst>
                <a:tab pos="271369" algn="l"/>
              </a:tabLst>
            </a:pPr>
            <a:endParaRPr lang="ru-RU" sz="2400" dirty="0"/>
          </a:p>
          <a:p>
            <a:pPr marL="271369" indent="-271369">
              <a:buFont typeface="Arial" panose="020B0604020202020204" pitchFamily="34" charset="0"/>
              <a:buChar char="•"/>
              <a:tabLst>
                <a:tab pos="271369" algn="l"/>
              </a:tabLst>
            </a:pPr>
            <a:r>
              <a:rPr lang="ru-RU" sz="2400" dirty="0" smtClean="0"/>
              <a:t>Автоматический обмен данными </a:t>
            </a:r>
            <a:r>
              <a:rPr lang="ru-RU" sz="2400" dirty="0"/>
              <a:t>в </a:t>
            </a:r>
            <a:r>
              <a:rPr lang="ru-RU" sz="2400" dirty="0" err="1"/>
              <a:t>сайтмапе</a:t>
            </a:r>
            <a:r>
              <a:rPr lang="ru-RU" sz="2400" dirty="0"/>
              <a:t> </a:t>
            </a:r>
            <a:r>
              <a:rPr lang="ru-RU" sz="2400" dirty="0" smtClean="0"/>
              <a:t>(если </a:t>
            </a:r>
            <a:r>
              <a:rPr lang="ru-RU" sz="2400" dirty="0"/>
              <a:t>товар деактивировали или </a:t>
            </a:r>
            <a:r>
              <a:rPr lang="ru-RU" sz="2400" dirty="0" smtClean="0"/>
              <a:t>удалили).</a:t>
            </a:r>
            <a:endParaRPr lang="ru-RU" sz="2400" dirty="0"/>
          </a:p>
          <a:p>
            <a:pPr marL="271369" indent="-271369">
              <a:buFont typeface="Arial" panose="020B0604020202020204" pitchFamily="34" charset="0"/>
              <a:buChar char="•"/>
              <a:tabLst>
                <a:tab pos="271369" algn="l"/>
              </a:tabLst>
            </a:pPr>
            <a:endParaRPr lang="ru-RU" sz="2400" dirty="0"/>
          </a:p>
          <a:p>
            <a:pPr marL="271369" indent="-271369">
              <a:buFont typeface="Arial" panose="020B0604020202020204" pitchFamily="34" charset="0"/>
              <a:buChar char="•"/>
              <a:tabLst>
                <a:tab pos="271369" algn="l"/>
              </a:tabLst>
            </a:pPr>
            <a:r>
              <a:rPr lang="ru-RU" sz="2400" dirty="0"/>
              <a:t>Поддержка магазинов с огромными данными - </a:t>
            </a:r>
            <a:r>
              <a:rPr lang="ru-RU" sz="2400" dirty="0" err="1"/>
              <a:t>авторазделение</a:t>
            </a:r>
            <a:r>
              <a:rPr lang="ru-RU" sz="2400" dirty="0"/>
              <a:t> файла по 10 </a:t>
            </a:r>
            <a:r>
              <a:rPr lang="ru-RU" sz="2400" dirty="0" smtClean="0"/>
              <a:t>мегабайт.</a:t>
            </a:r>
            <a:endParaRPr lang="ru-RU" sz="2400" dirty="0"/>
          </a:p>
          <a:p>
            <a:pPr marL="457035" indent="-457035">
              <a:buFontTx/>
              <a:buAutoNum type="arabicPeriod"/>
            </a:pPr>
            <a:endParaRPr lang="ru-RU" sz="2400" dirty="0"/>
          </a:p>
          <a:p>
            <a:pPr marL="457035" indent="-457035">
              <a:buAutoNum type="arabicPeriod"/>
            </a:pPr>
            <a:endParaRPr lang="ru-RU" sz="2400" dirty="0"/>
          </a:p>
        </p:txBody>
      </p:sp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53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odraga_a\Downloads\Depositphotos_2623072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28" y="1229796"/>
            <a:ext cx="3794597" cy="46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5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69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389" y="1417054"/>
            <a:ext cx="6008505" cy="4438316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219" y="1391035"/>
            <a:ext cx="6541039" cy="438434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955" y="1417054"/>
            <a:ext cx="6636012" cy="4451684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1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9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464" y="1299608"/>
            <a:ext cx="5317093" cy="5139815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Генерирует валидный и корректный HTML5</a:t>
            </a:r>
            <a:endParaRPr lang="en-US" sz="1600" dirty="0">
              <a:solidFill>
                <a:prstClr val="black"/>
              </a:solidFill>
            </a:endParaRPr>
          </a:p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Одинаковая работа во всех браузерах всех основных функций</a:t>
            </a:r>
            <a:endParaRPr lang="en-US" sz="1600" dirty="0">
              <a:solidFill>
                <a:prstClr val="black"/>
              </a:solidFill>
            </a:endParaRPr>
          </a:p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Обработка вставки с различных источников с автоматической чисткой вставляемого содержимого (приведением к HTML5, удалением незначащих тегов)</a:t>
            </a:r>
          </a:p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Расширенная событийная модель (возможность </a:t>
            </a:r>
            <a:r>
              <a:rPr lang="ru-RU" sz="1600" dirty="0" err="1">
                <a:solidFill>
                  <a:prstClr val="black"/>
                </a:solidFill>
              </a:rPr>
              <a:t>кастомизации</a:t>
            </a:r>
            <a:r>
              <a:rPr lang="ru-RU" sz="1600" dirty="0">
                <a:solidFill>
                  <a:prstClr val="black"/>
                </a:solidFill>
              </a:rPr>
              <a:t> на уровне JS)</a:t>
            </a:r>
            <a:endParaRPr lang="en-US" sz="1600" dirty="0">
              <a:solidFill>
                <a:prstClr val="black"/>
              </a:solidFill>
            </a:endParaRPr>
          </a:p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Новый переработанный интерфейс</a:t>
            </a:r>
          </a:p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Удобный «сплит»-режим, когда можно видеть генерируемый HTML, удобный поиск/замена</a:t>
            </a:r>
          </a:p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Доработка функционала панели компонентов и панели </a:t>
            </a:r>
            <a:r>
              <a:rPr lang="ru-RU" sz="1600" dirty="0" err="1">
                <a:solidFill>
                  <a:prstClr val="black"/>
                </a:solidFill>
              </a:rPr>
              <a:t>сниппетов</a:t>
            </a:r>
            <a:r>
              <a:rPr lang="en-US" sz="1600" dirty="0">
                <a:solidFill>
                  <a:prstClr val="black"/>
                </a:solidFill>
              </a:rPr>
              <a:t> (</a:t>
            </a:r>
            <a:r>
              <a:rPr lang="ru-RU" sz="1600" dirty="0">
                <a:solidFill>
                  <a:prstClr val="black"/>
                </a:solidFill>
              </a:rPr>
              <a:t>в один слайд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ru-RU" sz="1600" dirty="0" smtClean="0">
              <a:solidFill>
                <a:prstClr val="black"/>
              </a:solidFill>
            </a:endParaRPr>
          </a:p>
          <a:p>
            <a:pPr marL="380813" indent="-3808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Подключение нового визуального редактора -  в настройках модуля (не по умолчанию)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863" y="139076"/>
            <a:ext cx="8234568" cy="64633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Визуальный редактор 3.0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8465" y="1363094"/>
            <a:ext cx="6560939" cy="4606073"/>
          </a:xfrm>
          <a:prstGeom prst="rect">
            <a:avLst/>
          </a:prstGeom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5312" y="-121480"/>
            <a:ext cx="8787129" cy="1295772"/>
          </a:xfrm>
        </p:spPr>
        <p:txBody>
          <a:bodyPr>
            <a:normAutofit/>
          </a:bodyPr>
          <a:lstStyle/>
          <a:p>
            <a:r>
              <a:rPr lang="ru-RU" sz="3600" b="1" dirty="0"/>
              <a:t>Загрузчик </a:t>
            </a:r>
            <a:r>
              <a:rPr lang="ru-RU" sz="3600" b="1" dirty="0" smtClean="0"/>
              <a:t>фотографий </a:t>
            </a:r>
            <a:r>
              <a:rPr lang="ru-RU" sz="3600" b="1" dirty="0"/>
              <a:t>на </a:t>
            </a:r>
            <a:r>
              <a:rPr lang="ru-RU" sz="3600" b="1" dirty="0" smtClean="0"/>
              <a:t>HTML5 </a:t>
            </a:r>
            <a:endParaRPr lang="ru-RU" sz="3600" b="1" dirty="0"/>
          </a:p>
        </p:txBody>
      </p:sp>
      <p:pic>
        <p:nvPicPr>
          <p:cNvPr id="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1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369" y="1584089"/>
            <a:ext cx="56202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/>
              <a:t>Н</a:t>
            </a:r>
            <a:r>
              <a:rPr lang="ru-RU" sz="2800" dirty="0" smtClean="0"/>
              <a:t>е </a:t>
            </a:r>
            <a:r>
              <a:rPr lang="ru-RU" sz="2800" dirty="0"/>
              <a:t>требует установки различных плагинов и </a:t>
            </a:r>
            <a:r>
              <a:rPr lang="ru-RU" sz="2800" dirty="0" smtClean="0"/>
              <a:t>библиотек</a:t>
            </a:r>
            <a:r>
              <a:rPr lang="en-US" sz="2800" dirty="0" smtClean="0"/>
              <a:t>;</a:t>
            </a:r>
            <a:endParaRPr lang="ru-RU" sz="2800" dirty="0" smtClean="0"/>
          </a:p>
          <a:p>
            <a:pPr marL="457200" indent="-457200">
              <a:buFont typeface="Arial"/>
              <a:buChar char="•"/>
            </a:pPr>
            <a:r>
              <a:rPr lang="ru-RU" sz="2800" dirty="0"/>
              <a:t>Н</a:t>
            </a:r>
            <a:r>
              <a:rPr lang="ru-RU" sz="2800" dirty="0" smtClean="0"/>
              <a:t>овый </a:t>
            </a:r>
            <a:r>
              <a:rPr lang="ru-RU" sz="2800" dirty="0"/>
              <a:t>функционал и </a:t>
            </a:r>
            <a:r>
              <a:rPr lang="ru-RU" sz="2800" dirty="0" smtClean="0"/>
              <a:t>удобства</a:t>
            </a:r>
            <a:r>
              <a:rPr lang="en-US" sz="2800" dirty="0"/>
              <a:t>.</a:t>
            </a:r>
            <a:endParaRPr lang="ru-RU" sz="2800" dirty="0"/>
          </a:p>
        </p:txBody>
      </p:sp>
      <p:pic>
        <p:nvPicPr>
          <p:cNvPr id="8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9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485" y="1782867"/>
            <a:ext cx="6150495" cy="3805061"/>
          </a:xfrm>
          <a:prstGeom prst="rect">
            <a:avLst/>
          </a:prstGeom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0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3297" y="332160"/>
            <a:ext cx="8319475" cy="1445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Композитный сайт – уникальная технология, которая объединяет</a:t>
            </a:r>
            <a:r>
              <a:rPr lang="en-US" sz="4000" dirty="0"/>
              <a:t>:</a:t>
            </a:r>
            <a:endParaRPr lang="ru-RU" sz="4000" dirty="0"/>
          </a:p>
          <a:p>
            <a:endParaRPr lang="ru-RU" sz="4000" dirty="0"/>
          </a:p>
          <a:p>
            <a:endParaRPr lang="ru-RU" sz="4000" dirty="0"/>
          </a:p>
          <a:p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45540" y="2738758"/>
            <a:ext cx="6955693" cy="56938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marL="457178" indent="-457178">
              <a:buFont typeface="Wingdings" charset="2"/>
              <a:buChar char="ü"/>
            </a:pPr>
            <a:r>
              <a:rPr lang="ru-RU" sz="3100" dirty="0"/>
              <a:t>Преимущества статического сайта</a:t>
            </a:r>
            <a:endParaRPr lang="en-US" sz="31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34103" y="4306605"/>
            <a:ext cx="7072924" cy="152349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endParaRPr lang="ru-RU" sz="3100" dirty="0"/>
          </a:p>
          <a:p>
            <a:pPr marL="457178" indent="-457178">
              <a:buFont typeface="Wingdings" charset="2"/>
              <a:buChar char="ü"/>
            </a:pPr>
            <a:r>
              <a:rPr lang="ru-RU" sz="3100" dirty="0">
                <a:solidFill>
                  <a:srgbClr val="000000"/>
                </a:solidFill>
              </a:rPr>
              <a:t>И все возможности динамического сайта</a:t>
            </a:r>
          </a:p>
        </p:txBody>
      </p:sp>
      <p:pic>
        <p:nvPicPr>
          <p:cNvPr id="8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509" y="22052"/>
            <a:ext cx="3358753" cy="11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" y="6281957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69" y="2126839"/>
            <a:ext cx="3367559" cy="1920343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13" y="4331980"/>
            <a:ext cx="3687203" cy="200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9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84478" y="1232896"/>
            <a:ext cx="8783201" cy="5741310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Композитный сайт. Новая технология работы сайта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742712" lvl="1" indent="-285737">
              <a:lnSpc>
                <a:spcPct val="110000"/>
              </a:lnSpc>
              <a:buSzPct val="80000"/>
              <a:buFont typeface="Courier New"/>
              <a:buChar char="o"/>
            </a:pPr>
            <a:r>
              <a:rPr lang="en-US" sz="1600" dirty="0">
                <a:latin typeface="Calibri"/>
                <a:ea typeface="Calibri"/>
                <a:cs typeface="Calibri"/>
              </a:rPr>
              <a:t> </a:t>
            </a:r>
            <a:r>
              <a:rPr lang="ru-RU" sz="1600" dirty="0">
                <a:latin typeface="Calibri"/>
                <a:ea typeface="Calibri"/>
                <a:cs typeface="Calibri"/>
              </a:rPr>
              <a:t>Новый типовой интернет-магазин на композитной технологии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Real-time</a:t>
            </a:r>
            <a:r>
              <a:rPr lang="ru-RU" dirty="0">
                <a:ea typeface="Calibri"/>
                <a:cs typeface="Calibri"/>
              </a:rPr>
              <a:t> обмен с </a:t>
            </a:r>
            <a:r>
              <a:rPr lang="ru-RU" dirty="0">
                <a:latin typeface="Calibri"/>
                <a:ea typeface="Calibri"/>
                <a:cs typeface="Calibri"/>
              </a:rPr>
              <a:t>1С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Полная перестройка системы обмена с 1С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Ускорение обмена в 5+ раз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Синхронизация справочников, единиц измерения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ea typeface="Calibri"/>
                <a:cs typeface="Calibri"/>
              </a:rPr>
              <a:t>Визуальное масштабирование</a:t>
            </a:r>
          </a:p>
          <a:p>
            <a:pPr marL="742619" lvl="1" indent="-285644">
              <a:lnSpc>
                <a:spcPct val="110000"/>
              </a:lnSpc>
              <a:buSzPct val="79000"/>
              <a:buFont typeface="Courier New" panose="02070309020205020404" pitchFamily="49" charset="0"/>
              <a:buChar char="o"/>
            </a:pPr>
            <a:r>
              <a:rPr lang="ru-RU" sz="1600" dirty="0">
                <a:ea typeface="Calibri"/>
                <a:cs typeface="Calibri"/>
              </a:rPr>
              <a:t>Система управления и масштабирования виртуальными машинами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Интернет-торговля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Разделение заказа на странице редактирования 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Возможность настройки региона до страны/области/города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3 новых службы доставки</a:t>
            </a:r>
          </a:p>
          <a:p>
            <a:pPr marL="742619" lvl="1" indent="-285644">
              <a:lnSpc>
                <a:spcPct val="110000"/>
              </a:lnSpc>
              <a:buSzPct val="80000"/>
              <a:buFont typeface="Courier New" panose="02070309020205020404" pitchFamily="49" charset="0"/>
              <a:buChar char="o"/>
            </a:pPr>
            <a:r>
              <a:rPr lang="ru-RU" sz="1600" dirty="0">
                <a:latin typeface="Calibri"/>
                <a:ea typeface="Calibri"/>
                <a:cs typeface="Calibri"/>
              </a:rPr>
              <a:t>Диалог выбора товаров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Новый визуальный редактор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Загрузчик файлов и изображений на </a:t>
            </a:r>
            <a:r>
              <a:rPr lang="en-US" dirty="0">
                <a:latin typeface="Calibri"/>
                <a:ea typeface="Calibri"/>
                <a:cs typeface="Calibri"/>
              </a:rPr>
              <a:t>HTML5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en-US" dirty="0" err="1" smtClean="0">
                <a:ea typeface="Calibri"/>
                <a:cs typeface="Calibri"/>
              </a:rPr>
              <a:t>Highload</a:t>
            </a:r>
            <a:r>
              <a:rPr lang="ru-RU" dirty="0" smtClean="0">
                <a:ea typeface="Calibri"/>
                <a:cs typeface="Calibri"/>
              </a:rPr>
              <a:t> блоки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 smtClean="0">
                <a:latin typeface="Calibri"/>
                <a:ea typeface="Calibri"/>
                <a:cs typeface="Calibri"/>
              </a:rPr>
              <a:t>Развитие </a:t>
            </a:r>
            <a:r>
              <a:rPr lang="ru-RU" dirty="0">
                <a:latin typeface="Calibri"/>
                <a:ea typeface="Calibri"/>
                <a:cs typeface="Calibri"/>
              </a:rPr>
              <a:t>ядра </a:t>
            </a:r>
            <a:r>
              <a:rPr lang="en-US" dirty="0">
                <a:latin typeface="Calibri"/>
                <a:ea typeface="Calibri"/>
                <a:cs typeface="Calibri"/>
              </a:rPr>
              <a:t>D7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dirty="0">
                <a:latin typeface="Calibri"/>
                <a:ea typeface="Calibri"/>
                <a:cs typeface="Calibri"/>
              </a:rPr>
              <a:t>Изменения </a:t>
            </a:r>
            <a:r>
              <a:rPr lang="ru-RU" dirty="0" smtClean="0">
                <a:latin typeface="Calibri"/>
                <a:ea typeface="Calibri"/>
                <a:cs typeface="Calibri"/>
              </a:rPr>
              <a:t>в лицензировании</a:t>
            </a:r>
            <a:endParaRPr lang="ru-RU" dirty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dirty="0">
              <a:latin typeface="Calibri"/>
              <a:ea typeface="Calibri"/>
              <a:cs typeface="Calibri"/>
            </a:endParaRPr>
          </a:p>
        </p:txBody>
      </p:sp>
      <p:pic>
        <p:nvPicPr>
          <p:cNvPr id="11" name="Picture 9" descr="D:\work\Лендинг 1С\bus_14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4244"/>
            <a:ext cx="3359821" cy="38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200" b="1" dirty="0">
                <a:latin typeface="+mn-lt"/>
              </a:rPr>
              <a:t>В новой версии 14.5</a:t>
            </a:r>
            <a:endParaRPr lang="en-US" sz="4200" b="1" dirty="0">
              <a:latin typeface="+mn-lt"/>
              <a:cs typeface="Calibri"/>
            </a:endParaRPr>
          </a:p>
        </p:txBody>
      </p:sp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56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t="205" b="1540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2361283"/>
            <a:ext cx="12192024" cy="2225932"/>
          </a:xfrm>
          <a:prstGeom prst="rect">
            <a:avLst/>
          </a:prstGeom>
          <a:solidFill>
            <a:srgbClr val="FFFF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63998" y="2892562"/>
            <a:ext cx="10075231" cy="1058863"/>
          </a:xfrm>
          <a:prstGeom prst="rect">
            <a:avLst/>
          </a:prstGeom>
        </p:spPr>
        <p:txBody>
          <a:bodyPr lIns="91402" tIns="45718" rIns="91402" bIns="45718" anchor="ctr">
            <a:noAutofit/>
          </a:bodyPr>
          <a:lstStyle/>
          <a:p>
            <a:pPr algn="r"/>
            <a:r>
              <a:rPr lang="ru-RU" sz="5500" b="1" dirty="0">
                <a:solidFill>
                  <a:prstClr val="black"/>
                </a:solidFill>
              </a:rPr>
              <a:t>Изменения </a:t>
            </a:r>
            <a:r>
              <a:rPr lang="ru-RU" sz="5500" b="1" dirty="0" smtClean="0">
                <a:solidFill>
                  <a:prstClr val="black"/>
                </a:solidFill>
              </a:rPr>
              <a:t>в лицензировании</a:t>
            </a:r>
            <a:endParaRPr lang="en-US" sz="5500" b="1" dirty="0">
              <a:solidFill>
                <a:prstClr val="black"/>
              </a:solidFill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D:\work\Лендинг 1С\bus_14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430"/>
            <a:ext cx="2461893" cy="278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9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1" y="1149261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48863" y="139076"/>
            <a:ext cx="8234568" cy="64633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Лицензионная политика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16441" y="1404471"/>
            <a:ext cx="7936503" cy="4770532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Новый продукт «1С-Битрикс: </a:t>
            </a:r>
            <a:r>
              <a:rPr lang="ru-RU" sz="2400" dirty="0" err="1">
                <a:solidFill>
                  <a:srgbClr val="000000"/>
                </a:solidFill>
                <a:latin typeface="Calibri"/>
                <a:cs typeface="Calibri"/>
              </a:rPr>
              <a:t>Enterprise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»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Новый объект лицензирования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– «Сервер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веб-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кластера»</a:t>
            </a:r>
            <a:endParaRPr lang="ru-RU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Модуль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«Веб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-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кластер»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становится доступен в редакции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«Бизнес»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Новый модуль «Визуальное масштабирование»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будет доступен во всех редакциях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выше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редакции «Стандарт»</a:t>
            </a:r>
            <a:endParaRPr lang="ru-RU" sz="2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Редакция «Бизнес веб-кластер»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перестает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поставляться (клиенты могут бесплатно перейти на продукт «1С-Битрикс: </a:t>
            </a:r>
            <a:r>
              <a:rPr lang="ru-RU" sz="2400" dirty="0" err="1">
                <a:solidFill>
                  <a:srgbClr val="000000"/>
                </a:solidFill>
                <a:latin typeface="Calibri"/>
                <a:cs typeface="Calibri"/>
              </a:rPr>
              <a:t>Enterprise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Calibri"/>
              </a:rPr>
              <a:t>»)</a:t>
            </a: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6"/>
          <a:srcRect l="2107" b="3408"/>
          <a:stretch/>
        </p:blipFill>
        <p:spPr>
          <a:xfrm>
            <a:off x="1453768" y="3349545"/>
            <a:ext cx="2591795" cy="2716749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/>
          <p:cNvSpPr/>
          <p:nvPr/>
        </p:nvSpPr>
        <p:spPr bwMode="auto">
          <a:xfrm>
            <a:off x="3464313" y="1420118"/>
            <a:ext cx="8229537" cy="3407061"/>
          </a:xfrm>
          <a:prstGeom prst="roundRect">
            <a:avLst>
              <a:gd name="adj" fmla="val 1525"/>
            </a:avLst>
          </a:prstGeom>
          <a:solidFill>
            <a:srgbClr val="E1EAF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8" tIns="45718" rIns="91408" bIns="45718" numCol="1" rtlCol="0" anchor="t" anchorCtr="0" compatLnSpc="1">
            <a:prstTxWarp prst="textNoShape">
              <a:avLst/>
            </a:prstTxWarp>
          </a:bodyPr>
          <a:lstStyle/>
          <a:p>
            <a:pPr defTabSz="914037" fontAlgn="base">
              <a:spcBef>
                <a:spcPct val="0"/>
              </a:spcBef>
              <a:spcAft>
                <a:spcPct val="0"/>
              </a:spcAft>
            </a:pPr>
            <a:endParaRPr lang="ru-RU" sz="1100" b="1" dirty="0">
              <a:latin typeface="Calibri"/>
            </a:endParaRPr>
          </a:p>
        </p:txBody>
      </p:sp>
      <p:pic>
        <p:nvPicPr>
          <p:cNvPr id="11" name="Picture 9" descr="D:\work\Лендинг 1С\bus_14-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204"/>
            <a:ext cx="3091341" cy="349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528052" y="2295790"/>
            <a:ext cx="1008745" cy="58477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Старт</a:t>
            </a:r>
          </a:p>
          <a:p>
            <a:pPr>
              <a:defRPr/>
            </a:pPr>
            <a:r>
              <a:rPr lang="en-US" sz="1600" dirty="0">
                <a:latin typeface="Calibri" panose="020F0502020204030204" pitchFamily="34" charset="0"/>
              </a:rPr>
              <a:t>4</a:t>
            </a:r>
            <a:r>
              <a:rPr lang="ru-RU" sz="1600" dirty="0">
                <a:latin typeface="Calibri" panose="020F0502020204030204" pitchFamily="34" charset="0"/>
              </a:rPr>
              <a:t>900 руб.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8354176" y="2283880"/>
            <a:ext cx="1112740" cy="8309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Стандарт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13900 руб. 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399284" y="2338083"/>
            <a:ext cx="1289671" cy="58477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Первый сайт</a:t>
            </a:r>
          </a:p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1990 руб. 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18" name="Изображение 24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52" y="2083006"/>
            <a:ext cx="1050027" cy="1115828"/>
          </a:xfrm>
          <a:prstGeom prst="rect">
            <a:avLst/>
          </a:prstGeom>
        </p:spPr>
      </p:pic>
      <p:pic>
        <p:nvPicPr>
          <p:cNvPr id="22" name="Изображение 24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732" y="2099957"/>
            <a:ext cx="1050027" cy="1115828"/>
          </a:xfrm>
          <a:prstGeom prst="rect">
            <a:avLst/>
          </a:prstGeom>
        </p:spPr>
      </p:pic>
      <p:pic>
        <p:nvPicPr>
          <p:cNvPr id="23" name="Изображение 24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84" y="2085670"/>
            <a:ext cx="1050027" cy="1115828"/>
          </a:xfrm>
          <a:prstGeom prst="rect">
            <a:avLst/>
          </a:prstGeom>
        </p:spPr>
      </p:pic>
      <p:pic>
        <p:nvPicPr>
          <p:cNvPr id="24" name="Изображение 24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24" y="2085670"/>
            <a:ext cx="1050027" cy="1115828"/>
          </a:xfrm>
          <a:prstGeom prst="rect">
            <a:avLst/>
          </a:prstGeom>
        </p:spPr>
      </p:pic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0271231" y="2270956"/>
            <a:ext cx="1112740" cy="8309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Эксперт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40900 руб. 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4389387" y="3553839"/>
            <a:ext cx="1467004" cy="58477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Малый бизнес</a:t>
            </a:r>
          </a:p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27900 руб. </a:t>
            </a:r>
            <a:endParaRPr lang="en-US" sz="1600" dirty="0">
              <a:latin typeface="Calibri" panose="020F0502020204030204" pitchFamily="34" charset="0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6553407" y="3545888"/>
            <a:ext cx="1112740" cy="8309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Бизнес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600" dirty="0">
                <a:latin typeface="Calibri" panose="020F0502020204030204" pitchFamily="34" charset="0"/>
              </a:rPr>
              <a:t>56900 руб. 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</a:endParaRPr>
          </a:p>
        </p:txBody>
      </p:sp>
      <p:pic>
        <p:nvPicPr>
          <p:cNvPr id="6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9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Изображение 24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41" y="3434215"/>
            <a:ext cx="1050027" cy="1115828"/>
          </a:xfrm>
          <a:prstGeom prst="rect">
            <a:avLst/>
          </a:prstGeom>
        </p:spPr>
      </p:pic>
      <p:pic>
        <p:nvPicPr>
          <p:cNvPr id="33" name="Изображение 24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224" y="3443714"/>
            <a:ext cx="1050027" cy="1115828"/>
          </a:xfrm>
          <a:prstGeom prst="rect">
            <a:avLst/>
          </a:prstGeom>
        </p:spPr>
      </p:pic>
      <p:pic>
        <p:nvPicPr>
          <p:cNvPr id="20" name="Изображение 24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760" y="3433664"/>
            <a:ext cx="1050027" cy="1115828"/>
          </a:xfrm>
          <a:prstGeom prst="rect">
            <a:avLst/>
          </a:prstGeom>
        </p:spPr>
      </p:pic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8344946" y="3521072"/>
            <a:ext cx="1244687" cy="8309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 smtClean="0">
                <a:latin typeface="Calibri" panose="020F0502020204030204" pitchFamily="34" charset="0"/>
              </a:rPr>
              <a:t>Веб-кластер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ru-RU" sz="1600" dirty="0" smtClean="0">
                <a:latin typeface="Calibri" panose="020F0502020204030204" pitchFamily="34" charset="0"/>
              </a:rPr>
              <a:t>129900 </a:t>
            </a:r>
            <a:r>
              <a:rPr lang="ru-RU" sz="1600" dirty="0">
                <a:latin typeface="Calibri" panose="020F0502020204030204" pitchFamily="34" charset="0"/>
              </a:rPr>
              <a:t>руб. 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latin typeface="Calibri" panose="020F0502020204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58633" y="1382886"/>
            <a:ext cx="3726527" cy="523216"/>
          </a:xfrm>
          <a:prstGeom prst="rect">
            <a:avLst/>
          </a:prstGeom>
        </p:spPr>
        <p:txBody>
          <a:bodyPr wrap="square" lIns="91412" tIns="45718" rIns="91412" bIns="45718">
            <a:spAutoFit/>
          </a:bodyPr>
          <a:lstStyle/>
          <a:p>
            <a:pPr marL="85697" lvl="1" defTabSz="121872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404040"/>
                </a:solidFill>
                <a:latin typeface="Calibri"/>
                <a:cs typeface="Calibri"/>
              </a:rPr>
              <a:t>Управление сайтом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3367475" y="1935252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10284151" y="3481484"/>
            <a:ext cx="1366232" cy="83099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91408" tIns="45718" rIns="91408" bIns="45718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Бизнес веб-кластер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821" y="3467213"/>
            <a:ext cx="997323" cy="1059325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48863" y="139076"/>
            <a:ext cx="8234568" cy="64633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Лицензионная политика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2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9276" y="0"/>
            <a:ext cx="10972800" cy="1143000"/>
          </a:xfrm>
        </p:spPr>
        <p:txBody>
          <a:bodyPr/>
          <a:lstStyle/>
          <a:p>
            <a:pPr algn="l"/>
            <a:r>
              <a:rPr lang="ru-RU" sz="3200" b="1" dirty="0" smtClean="0"/>
              <a:t>Новый продукт «1С-Битрикс</a:t>
            </a:r>
            <a:r>
              <a:rPr lang="en-US" sz="3200" b="1" dirty="0" smtClean="0"/>
              <a:t>: Enterprise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70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2" y="5464145"/>
            <a:ext cx="479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Стоимость по запросу. </a:t>
            </a:r>
            <a:endParaRPr lang="en-US" sz="2000" dirty="0" smtClean="0"/>
          </a:p>
          <a:p>
            <a:r>
              <a:rPr lang="ru-RU" sz="2000" dirty="0" smtClean="0"/>
              <a:t>Продажа через партнеров.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15472" y="1243067"/>
            <a:ext cx="6629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libri"/>
                <a:cs typeface="Calibri"/>
              </a:rPr>
              <a:t>Персонализация </a:t>
            </a:r>
            <a:r>
              <a:rPr lang="ru-RU" sz="2000" b="1" dirty="0">
                <a:latin typeface="Calibri"/>
                <a:cs typeface="Calibri"/>
              </a:rPr>
              <a:t>и релевантный </a:t>
            </a:r>
            <a:r>
              <a:rPr lang="ru-RU" sz="2000" b="1" dirty="0" smtClean="0">
                <a:latin typeface="Calibri"/>
                <a:cs typeface="Calibri"/>
              </a:rPr>
              <a:t>контент</a:t>
            </a:r>
            <a:endParaRPr lang="ru-RU" sz="20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Сегментация </a:t>
            </a:r>
            <a:r>
              <a:rPr lang="ru-RU" sz="2000" dirty="0">
                <a:latin typeface="Calibri"/>
                <a:cs typeface="Calibri"/>
              </a:rPr>
              <a:t>трафика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Персонализация контента сайта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A</a:t>
            </a:r>
            <a:r>
              <a:rPr lang="ru-RU" sz="2000" dirty="0">
                <a:latin typeface="Calibri"/>
                <a:cs typeface="Calibri"/>
              </a:rPr>
              <a:t>/</a:t>
            </a:r>
            <a:r>
              <a:rPr lang="ru-RU" sz="2000" dirty="0" err="1">
                <a:latin typeface="Calibri"/>
                <a:cs typeface="Calibri"/>
              </a:rPr>
              <a:t>B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smtClean="0">
                <a:latin typeface="Calibri"/>
                <a:cs typeface="Calibri"/>
              </a:rPr>
              <a:t>тестирование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Логистические правила</a:t>
            </a:r>
          </a:p>
          <a:p>
            <a:endParaRPr lang="ru-RU" sz="2000" dirty="0">
              <a:latin typeface="Calibri"/>
              <a:cs typeface="Calibri"/>
            </a:endParaRPr>
          </a:p>
          <a:p>
            <a:r>
              <a:rPr lang="ru-RU" sz="2000" b="1" dirty="0" smtClean="0">
                <a:latin typeface="Calibri"/>
                <a:cs typeface="Calibri"/>
              </a:rPr>
              <a:t>Быстрый </a:t>
            </a:r>
            <a:r>
              <a:rPr lang="ru-RU" sz="2000" b="1" dirty="0">
                <a:latin typeface="Calibri"/>
                <a:cs typeface="Calibri"/>
              </a:rPr>
              <a:t>и точный </a:t>
            </a:r>
            <a:r>
              <a:rPr lang="ru-RU" sz="2000" b="1" dirty="0" smtClean="0">
                <a:latin typeface="Calibri"/>
                <a:cs typeface="Calibri"/>
              </a:rPr>
              <a:t>поиск</a:t>
            </a:r>
            <a:endParaRPr lang="ru-RU" sz="20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Поддержка </a:t>
            </a:r>
            <a:r>
              <a:rPr lang="ru-RU" sz="2000" dirty="0" err="1">
                <a:latin typeface="Calibri"/>
                <a:cs typeface="Calibri"/>
              </a:rPr>
              <a:t>Sphinx</a:t>
            </a:r>
            <a:r>
              <a:rPr lang="ru-RU" sz="2000" dirty="0">
                <a:latin typeface="Calibri"/>
                <a:cs typeface="Calibri"/>
              </a:rPr>
              <a:t> и </a:t>
            </a:r>
            <a:r>
              <a:rPr lang="ru-RU" sz="2000" dirty="0" err="1">
                <a:latin typeface="Calibri"/>
                <a:cs typeface="Calibri"/>
              </a:rPr>
              <a:t>Google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Enterprise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err="1">
                <a:latin typeface="Calibri"/>
                <a:cs typeface="Calibri"/>
              </a:rPr>
              <a:t>Search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Фасетный</a:t>
            </a:r>
            <a:r>
              <a:rPr lang="ru-RU" sz="2000" dirty="0">
                <a:latin typeface="Calibri"/>
                <a:cs typeface="Calibri"/>
              </a:rPr>
              <a:t> </a:t>
            </a:r>
            <a:r>
              <a:rPr lang="ru-RU" sz="2000" dirty="0" smtClean="0">
                <a:latin typeface="Calibri"/>
                <a:cs typeface="Calibri"/>
              </a:rPr>
              <a:t>и параметрический поиск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Персональная </a:t>
            </a:r>
            <a:r>
              <a:rPr lang="ru-RU" sz="2000" dirty="0">
                <a:latin typeface="Calibri"/>
                <a:cs typeface="Calibri"/>
              </a:rPr>
              <a:t>выдача и ранжирование</a:t>
            </a:r>
            <a:br>
              <a:rPr lang="ru-RU" sz="2000" dirty="0">
                <a:latin typeface="Calibri"/>
                <a:cs typeface="Calibri"/>
              </a:rPr>
            </a:br>
            <a:endParaRPr lang="ru-RU" sz="2000" dirty="0">
              <a:latin typeface="Calibri"/>
              <a:cs typeface="Calibri"/>
            </a:endParaRPr>
          </a:p>
          <a:p>
            <a:r>
              <a:rPr lang="ru-RU" sz="2000" b="1" dirty="0" smtClean="0">
                <a:latin typeface="Calibri"/>
                <a:cs typeface="Calibri"/>
              </a:rPr>
              <a:t>Активный маркетинг</a:t>
            </a:r>
            <a:endParaRPr lang="ru-RU" sz="20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Рекомендации, </a:t>
            </a:r>
            <a:r>
              <a:rPr lang="en-US" sz="2000" dirty="0" smtClean="0">
                <a:latin typeface="Calibri"/>
                <a:cs typeface="Calibri"/>
              </a:rPr>
              <a:t>up sell </a:t>
            </a:r>
            <a:r>
              <a:rPr lang="ru-RU" sz="2000" dirty="0" smtClean="0">
                <a:latin typeface="Calibri"/>
                <a:cs typeface="Calibri"/>
              </a:rPr>
              <a:t>и </a:t>
            </a:r>
            <a:r>
              <a:rPr lang="en-US" sz="2000" dirty="0" smtClean="0">
                <a:latin typeface="Calibri"/>
                <a:cs typeface="Calibri"/>
              </a:rPr>
              <a:t>cross sell </a:t>
            </a:r>
            <a:r>
              <a:rPr lang="ru-RU" sz="2000" dirty="0" smtClean="0">
                <a:latin typeface="Calibri"/>
                <a:cs typeface="Calibri"/>
              </a:rPr>
              <a:t>возможности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Персональные рассылки, напоминания, ремаркетинг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Использование CRM, </a:t>
            </a:r>
            <a:r>
              <a:rPr lang="en-US" sz="2000" dirty="0" smtClean="0">
                <a:latin typeface="Calibri"/>
                <a:cs typeface="Calibri"/>
              </a:rPr>
              <a:t>social-</a:t>
            </a:r>
            <a:r>
              <a:rPr lang="ru-RU" sz="2000" dirty="0" smtClean="0">
                <a:latin typeface="Calibri"/>
                <a:cs typeface="Calibri"/>
              </a:rPr>
              <a:t>профили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err="1" smtClean="0">
                <a:latin typeface="Calibri"/>
                <a:cs typeface="Calibri"/>
              </a:rPr>
              <a:t>Bigdat</a:t>
            </a:r>
            <a:r>
              <a:rPr lang="en-US" sz="2000" dirty="0" smtClean="0">
                <a:latin typeface="Calibri"/>
                <a:cs typeface="Calibri"/>
              </a:rPr>
              <a:t>a-</a:t>
            </a:r>
            <a:r>
              <a:rPr lang="ru-RU" sz="2000" dirty="0" smtClean="0">
                <a:latin typeface="Calibri"/>
                <a:cs typeface="Calibri"/>
              </a:rPr>
              <a:t>маркетинг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1" y="1122084"/>
            <a:ext cx="4009601" cy="4259490"/>
          </a:xfrm>
          <a:prstGeom prst="rect">
            <a:avLst/>
          </a:prstGeom>
        </p:spPr>
      </p:pic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6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59276" y="0"/>
            <a:ext cx="10972800" cy="1143000"/>
          </a:xfrm>
        </p:spPr>
        <p:txBody>
          <a:bodyPr/>
          <a:lstStyle/>
          <a:p>
            <a:pPr algn="l"/>
            <a:r>
              <a:rPr lang="ru-RU" sz="3200" b="1" dirty="0" smtClean="0"/>
              <a:t>Новый продукт «1С-Битрикс</a:t>
            </a:r>
            <a:r>
              <a:rPr lang="en-US" sz="3200" b="1" dirty="0" smtClean="0"/>
              <a:t>: Enterprise</a:t>
            </a:r>
            <a:r>
              <a:rPr lang="ru-RU" sz="3200" b="1" dirty="0" smtClean="0"/>
              <a:t>»</a:t>
            </a:r>
            <a:endParaRPr lang="ru-RU" sz="3200" b="1" dirty="0"/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70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2401" y="5514809"/>
            <a:ext cx="3807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Поэтапное развитие в течение 2014 года.</a:t>
            </a:r>
            <a:endParaRPr lang="ru-RU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1" y="1122084"/>
            <a:ext cx="4009601" cy="425949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15472" y="1243069"/>
            <a:ext cx="66294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alibri"/>
                <a:cs typeface="Calibri"/>
              </a:rPr>
              <a:t>Мультиканальность</a:t>
            </a:r>
            <a:r>
              <a:rPr lang="ru-RU" sz="2000" b="1" dirty="0">
                <a:latin typeface="Calibri"/>
                <a:cs typeface="Calibri"/>
              </a:rPr>
              <a:t> и мобильность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Сайт, оптимизированный для мобильных устройств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Мобильные приложения, интегрированные с сайтом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Централизованное управление заказами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Модуль </a:t>
            </a:r>
            <a:r>
              <a:rPr lang="ru-RU" sz="2000" dirty="0" err="1">
                <a:latin typeface="Calibri"/>
                <a:cs typeface="Calibri"/>
              </a:rPr>
              <a:t>Call</a:t>
            </a:r>
            <a:r>
              <a:rPr lang="ru-RU" sz="2000" dirty="0">
                <a:latin typeface="Calibri"/>
                <a:cs typeface="Calibri"/>
              </a:rPr>
              <a:t>-центра</a:t>
            </a:r>
          </a:p>
          <a:p>
            <a:endParaRPr lang="ru-RU" sz="2000" dirty="0">
              <a:latin typeface="Calibri"/>
              <a:cs typeface="Calibri"/>
            </a:endParaRPr>
          </a:p>
          <a:p>
            <a:r>
              <a:rPr lang="ru-RU" sz="2000" b="1" dirty="0">
                <a:latin typeface="Calibri"/>
                <a:cs typeface="Calibri"/>
              </a:rPr>
              <a:t>Интеграционные возможности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REST-API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Сервер </a:t>
            </a:r>
            <a:r>
              <a:rPr lang="ru-RU" sz="2000" dirty="0" err="1">
                <a:latin typeface="Calibri"/>
                <a:cs typeface="Calibri"/>
              </a:rPr>
              <a:t>OAuth</a:t>
            </a:r>
            <a:r>
              <a:rPr lang="ru-RU" sz="2000" dirty="0">
                <a:latin typeface="Calibri"/>
                <a:cs typeface="Calibri"/>
              </a:rPr>
              <a:t> 2.0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Realtime</a:t>
            </a:r>
            <a:r>
              <a:rPr lang="ru-RU" sz="2000" dirty="0">
                <a:latin typeface="Calibri"/>
                <a:cs typeface="Calibri"/>
              </a:rPr>
              <a:t> обмен с ERP</a:t>
            </a:r>
            <a:br>
              <a:rPr lang="ru-RU" sz="2000" dirty="0">
                <a:latin typeface="Calibri"/>
                <a:cs typeface="Calibri"/>
              </a:rPr>
            </a:br>
            <a:endParaRPr lang="ru-RU" sz="2000" dirty="0">
              <a:latin typeface="Calibri"/>
              <a:cs typeface="Calibri"/>
            </a:endParaRPr>
          </a:p>
          <a:p>
            <a:r>
              <a:rPr lang="ru-RU" sz="2000" b="1" dirty="0">
                <a:latin typeface="Calibri"/>
                <a:cs typeface="Calibri"/>
              </a:rPr>
              <a:t>Масштабируемость и отказоустойчивость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Мультисайтовость</a:t>
            </a:r>
            <a:r>
              <a:rPr lang="ru-RU" sz="2000" dirty="0">
                <a:latin typeface="Calibri"/>
                <a:cs typeface="Calibri"/>
              </a:rPr>
              <a:t> и </a:t>
            </a:r>
            <a:r>
              <a:rPr lang="ru-RU" sz="2000" dirty="0" err="1">
                <a:latin typeface="Calibri"/>
                <a:cs typeface="Calibri"/>
              </a:rPr>
              <a:t>мультиязычность</a:t>
            </a:r>
            <a:endParaRPr lang="ru-RU" sz="20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Композитный сайт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Веб-кластер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>
                <a:latin typeface="Calibri"/>
                <a:cs typeface="Calibri"/>
              </a:rPr>
              <a:t>Кластер облачных файлов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err="1">
                <a:latin typeface="Calibri"/>
                <a:cs typeface="Calibri"/>
              </a:rPr>
              <a:t>Autoscaling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t="5547" r="923" b="266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4"/>
            <a:ext cx="7826507" cy="6857999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6088" y="-86680"/>
            <a:ext cx="8264713" cy="1307375"/>
          </a:xfrm>
        </p:spPr>
        <p:txBody>
          <a:bodyPr/>
          <a:lstStyle/>
          <a:p>
            <a:pPr algn="l"/>
            <a:r>
              <a:rPr lang="ru-RU" sz="4000" b="1" dirty="0" smtClean="0">
                <a:latin typeface="Calibri"/>
                <a:cs typeface="Calibri"/>
              </a:rPr>
              <a:t>Сервер веб-кластера</a:t>
            </a:r>
            <a:endParaRPr lang="ru-RU" sz="40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0631" y="1221446"/>
            <a:ext cx="7517855" cy="378565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2000" b="1" dirty="0" smtClean="0">
                <a:latin typeface="Calibri"/>
                <a:cs typeface="Calibri"/>
              </a:rPr>
              <a:t>Сервер </a:t>
            </a:r>
            <a:r>
              <a:rPr lang="ru-RU" sz="2000" b="1" dirty="0">
                <a:latin typeface="Calibri"/>
                <a:cs typeface="Calibri"/>
              </a:rPr>
              <a:t>веб-кластера </a:t>
            </a:r>
            <a:r>
              <a:rPr lang="ru-RU" sz="2000" dirty="0">
                <a:latin typeface="Calibri"/>
                <a:cs typeface="Calibri"/>
              </a:rPr>
              <a:t>– физические либо виртуальные </a:t>
            </a:r>
            <a:r>
              <a:rPr lang="ru-RU" sz="2000" dirty="0" smtClean="0">
                <a:latin typeface="Calibri"/>
                <a:cs typeface="Calibri"/>
              </a:rPr>
              <a:t>серверы </a:t>
            </a:r>
            <a:r>
              <a:rPr lang="ru-RU" sz="2000" dirty="0">
                <a:latin typeface="Calibri"/>
                <a:cs typeface="Calibri"/>
              </a:rPr>
              <a:t>с разными </a:t>
            </a:r>
            <a:r>
              <a:rPr lang="ru-RU" sz="2000" dirty="0" err="1">
                <a:latin typeface="Calibri"/>
                <a:cs typeface="Calibri"/>
              </a:rPr>
              <a:t>ip</a:t>
            </a:r>
            <a:r>
              <a:rPr lang="ru-RU" sz="2000" dirty="0">
                <a:latin typeface="Calibri"/>
                <a:cs typeface="Calibri"/>
              </a:rPr>
              <a:t>-адресами, каждому из которых соответствует отдельная запись в разделе «Список серверов» административной панели управления (Настройки/Веб-кластер/Лицензирование)</a:t>
            </a:r>
            <a:r>
              <a:rPr lang="ru-RU" sz="2000" dirty="0" smtClean="0">
                <a:latin typeface="Calibri"/>
                <a:cs typeface="Calibri"/>
              </a:rPr>
              <a:t>. Одноразовая выплата.</a:t>
            </a:r>
            <a:endParaRPr lang="en-US" sz="2000" dirty="0">
              <a:latin typeface="Calibri"/>
              <a:cs typeface="Calibri"/>
            </a:endParaRP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ru-RU" sz="2000" dirty="0">
                <a:latin typeface="Calibri"/>
                <a:cs typeface="Calibri"/>
              </a:rPr>
              <a:t>Во все редакции с модулем «Веб-кластер» включена лицензия на 2 сервера</a:t>
            </a:r>
            <a:r>
              <a:rPr lang="ru-RU" sz="2000" dirty="0">
                <a:solidFill>
                  <a:srgbClr val="FF0000"/>
                </a:solidFill>
                <a:latin typeface="Calibri"/>
                <a:cs typeface="Calibri"/>
              </a:rPr>
              <a:t>*</a:t>
            </a:r>
          </a:p>
          <a:p>
            <a:endParaRPr lang="ru-RU" sz="2000" dirty="0">
              <a:latin typeface="Calibri"/>
              <a:cs typeface="Calibri"/>
            </a:endParaRPr>
          </a:p>
          <a:p>
            <a:r>
              <a:rPr lang="ru-RU" sz="2000" dirty="0">
                <a:latin typeface="Calibri"/>
                <a:cs typeface="Calibri"/>
              </a:rPr>
              <a:t>Дополнительные </a:t>
            </a:r>
            <a:r>
              <a:rPr lang="ru-RU" sz="2000" dirty="0" smtClean="0">
                <a:latin typeface="Calibri"/>
                <a:cs typeface="Calibri"/>
              </a:rPr>
              <a:t>серверы </a:t>
            </a:r>
            <a:r>
              <a:rPr lang="ru-RU" sz="2000" dirty="0">
                <a:latin typeface="Calibri"/>
                <a:cs typeface="Calibri"/>
              </a:rPr>
              <a:t>веб-кластера лицензируются на тех же условиях, что и дополнительные сайты</a:t>
            </a:r>
            <a:r>
              <a:rPr lang="ru-RU" sz="2000" dirty="0" smtClean="0">
                <a:latin typeface="Calibri"/>
                <a:cs typeface="Calibri"/>
              </a:rPr>
              <a:t>. </a:t>
            </a:r>
            <a:endParaRPr lang="ru-RU" sz="2000" dirty="0">
              <a:latin typeface="Calibri"/>
              <a:cs typeface="Calibri"/>
            </a:endParaRPr>
          </a:p>
          <a:p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295" y="5131740"/>
            <a:ext cx="6986164" cy="83099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*</a:t>
            </a:r>
            <a:r>
              <a:rPr lang="ru-RU" sz="1600" dirty="0"/>
              <a:t>Модуль «Веб-кластер» добавлен в редакцию Бизнес. </a:t>
            </a:r>
            <a:r>
              <a:rPr lang="ru-RU" sz="1600" dirty="0" smtClean="0"/>
              <a:t>Для тех, </a:t>
            </a:r>
            <a:r>
              <a:rPr lang="ru-RU" sz="1600" dirty="0"/>
              <a:t>кто использует ранее приобретенные редакции с модулем Веб-</a:t>
            </a:r>
            <a:r>
              <a:rPr lang="ru-RU" sz="1600" dirty="0" smtClean="0"/>
              <a:t>кластер, количество </a:t>
            </a:r>
            <a:r>
              <a:rPr lang="ru-RU" sz="1600" dirty="0"/>
              <a:t>серверов остается </a:t>
            </a:r>
            <a:r>
              <a:rPr lang="ru-RU" sz="1600" dirty="0" smtClean="0"/>
              <a:t>неограниченным. </a:t>
            </a:r>
            <a:endParaRPr lang="ru-RU" sz="1600" dirty="0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9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6168" y="1357781"/>
            <a:ext cx="10713219" cy="501675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1" indent="-342891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Войдет </a:t>
            </a:r>
            <a:r>
              <a:rPr lang="ru-RU" sz="2000" dirty="0">
                <a:latin typeface="Calibri"/>
                <a:cs typeface="Calibri"/>
              </a:rPr>
              <a:t>во все </a:t>
            </a:r>
            <a:r>
              <a:rPr lang="ru-RU" sz="2000" dirty="0" smtClean="0">
                <a:latin typeface="Calibri"/>
                <a:cs typeface="Calibri"/>
              </a:rPr>
              <a:t>редакции </a:t>
            </a:r>
            <a:r>
              <a:rPr lang="ru-RU" sz="2000" dirty="0">
                <a:latin typeface="Calibri"/>
                <a:cs typeface="Calibri"/>
              </a:rPr>
              <a:t>кроме </a:t>
            </a:r>
            <a:r>
              <a:rPr lang="ru-RU" sz="2000" dirty="0" smtClean="0">
                <a:latin typeface="Calibri"/>
                <a:cs typeface="Calibri"/>
              </a:rPr>
              <a:t>редакции «Первый сайт».</a:t>
            </a:r>
          </a:p>
          <a:p>
            <a:pPr marL="342891" indent="-342891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Использование </a:t>
            </a:r>
            <a:r>
              <a:rPr lang="ru-RU" sz="2000" dirty="0">
                <a:latin typeface="Calibri"/>
                <a:cs typeface="Calibri"/>
              </a:rPr>
              <a:t>технологии </a:t>
            </a:r>
            <a:r>
              <a:rPr lang="ru-RU" sz="2000" dirty="0" smtClean="0">
                <a:latin typeface="Calibri"/>
                <a:cs typeface="Calibri"/>
              </a:rPr>
              <a:t>«Композитный сайт» </a:t>
            </a:r>
            <a:r>
              <a:rPr lang="ru-RU" sz="2000" b="1" dirty="0" smtClean="0">
                <a:latin typeface="Calibri"/>
                <a:cs typeface="Calibri"/>
              </a:rPr>
              <a:t>бесплатное</a:t>
            </a:r>
            <a:r>
              <a:rPr lang="ru-RU" sz="2000" dirty="0" smtClean="0">
                <a:latin typeface="Calibri"/>
                <a:cs typeface="Calibri"/>
              </a:rPr>
              <a:t> </a:t>
            </a:r>
            <a:r>
              <a:rPr lang="ru-RU" sz="2000" dirty="0">
                <a:latin typeface="Calibri"/>
                <a:cs typeface="Calibri"/>
              </a:rPr>
              <a:t>и </a:t>
            </a:r>
            <a:r>
              <a:rPr lang="ru-RU" sz="2000" b="1" dirty="0" smtClean="0">
                <a:latin typeface="Calibri"/>
                <a:cs typeface="Calibri"/>
              </a:rPr>
              <a:t>неограниченное </a:t>
            </a:r>
            <a:r>
              <a:rPr lang="ru-RU" sz="2000" b="1" dirty="0">
                <a:latin typeface="Calibri"/>
                <a:cs typeface="Calibri"/>
              </a:rPr>
              <a:t>по времени </a:t>
            </a:r>
            <a:r>
              <a:rPr lang="ru-RU" sz="2000" dirty="0">
                <a:latin typeface="Calibri"/>
                <a:cs typeface="Calibri"/>
              </a:rPr>
              <a:t>при условии размещения </a:t>
            </a:r>
            <a:r>
              <a:rPr lang="ru-RU" sz="2000" dirty="0" smtClean="0">
                <a:latin typeface="Calibri"/>
                <a:cs typeface="Calibri"/>
              </a:rPr>
              <a:t>кнопки.</a:t>
            </a:r>
            <a:endParaRPr lang="ru-RU" sz="2000" dirty="0">
              <a:latin typeface="Calibri"/>
              <a:cs typeface="Calibri"/>
            </a:endParaRPr>
          </a:p>
          <a:p>
            <a:pPr marL="342891" indent="-342891">
              <a:buFont typeface="Arial"/>
              <a:buChar char="•"/>
            </a:pPr>
            <a:endParaRPr lang="ru-RU" sz="2000" dirty="0">
              <a:latin typeface="Calibri"/>
              <a:cs typeface="Calibri"/>
            </a:endParaRPr>
          </a:p>
          <a:p>
            <a:pPr marL="342891" indent="-342891">
              <a:buFont typeface="Arial"/>
              <a:buChar char="•"/>
            </a:pPr>
            <a:endParaRPr lang="ru-RU" sz="2000" dirty="0">
              <a:latin typeface="Calibri"/>
              <a:cs typeface="Calibri"/>
            </a:endParaRPr>
          </a:p>
          <a:p>
            <a:pPr marL="342891" indent="-342891">
              <a:buFont typeface="Arial"/>
              <a:buChar char="•"/>
            </a:pPr>
            <a:endParaRPr lang="ru-RU" sz="2000" dirty="0">
              <a:latin typeface="Calibri"/>
              <a:cs typeface="Calibri"/>
            </a:endParaRPr>
          </a:p>
          <a:p>
            <a:pPr marL="342891" indent="-342891">
              <a:buFont typeface="Arial"/>
              <a:buChar char="•"/>
            </a:pPr>
            <a:endParaRPr lang="ru-RU" sz="20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ru-RU" sz="20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ru-RU" sz="20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ru-RU" sz="2000" dirty="0" smtClean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ru-RU" sz="20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endParaRPr lang="ru-RU" sz="20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ru-RU" sz="20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Коммерческая </a:t>
            </a:r>
            <a:r>
              <a:rPr lang="ru-RU" sz="2000" dirty="0">
                <a:latin typeface="Calibri"/>
                <a:cs typeface="Calibri"/>
              </a:rPr>
              <a:t>лицензия на Композитный сайт </a:t>
            </a:r>
            <a:r>
              <a:rPr lang="ru-RU" sz="2000" dirty="0" smtClean="0">
                <a:latin typeface="Calibri"/>
                <a:cs typeface="Calibri"/>
              </a:rPr>
              <a:t>без размещения кнопки составляет 300 </a:t>
            </a:r>
            <a:r>
              <a:rPr lang="ru-RU" sz="2000" dirty="0">
                <a:latin typeface="Calibri"/>
                <a:cs typeface="Calibri"/>
              </a:rPr>
              <a:t>000 </a:t>
            </a:r>
            <a:r>
              <a:rPr lang="ru-RU" sz="2000" dirty="0" smtClean="0">
                <a:latin typeface="Calibri"/>
                <a:cs typeface="Calibri"/>
              </a:rPr>
              <a:t>рублей</a:t>
            </a:r>
            <a:r>
              <a:rPr lang="en-US" sz="2000" dirty="0" smtClean="0">
                <a:latin typeface="Calibri"/>
                <a:cs typeface="Calibri"/>
              </a:rPr>
              <a:t>/50 000 </a:t>
            </a:r>
            <a:r>
              <a:rPr lang="ru-RU" sz="2000" dirty="0" smtClean="0">
                <a:latin typeface="Calibri"/>
                <a:cs typeface="Calibri"/>
              </a:rPr>
              <a:t>гривен. Оплата одноразовая, </a:t>
            </a:r>
            <a:r>
              <a:rPr lang="ru-RU" sz="2000" dirty="0">
                <a:latin typeface="Calibri"/>
                <a:cs typeface="Calibri"/>
              </a:rPr>
              <a:t>не требует продления</a:t>
            </a:r>
            <a:r>
              <a:rPr lang="ru-RU" sz="2000" dirty="0" smtClean="0">
                <a:latin typeface="Calibri"/>
                <a:cs typeface="Calibri"/>
              </a:rPr>
              <a:t>. Действуют партнерские скидки. 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cs typeface="Calibri"/>
              </a:rPr>
              <a:t>Лицензия на </a:t>
            </a:r>
            <a:r>
              <a:rPr lang="ru-RU" sz="3200" b="1" dirty="0" smtClean="0">
                <a:cs typeface="Calibri"/>
              </a:rPr>
              <a:t>Композитный </a:t>
            </a:r>
            <a:r>
              <a:rPr lang="ru-RU" sz="3200" b="1" dirty="0">
                <a:cs typeface="Calibri"/>
              </a:rPr>
              <a:t>сайт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8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0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70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29" y="2398722"/>
            <a:ext cx="5035907" cy="2773470"/>
          </a:xfrm>
          <a:prstGeom prst="rect">
            <a:avLst/>
          </a:prstGeom>
        </p:spPr>
      </p:pic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2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70"/>
            <a:ext cx="12192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06681" y="111751"/>
            <a:ext cx="9011371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Calibri"/>
                <a:cs typeface="Calibri"/>
              </a:rPr>
              <a:t>Автоматический </a:t>
            </a:r>
            <a:r>
              <a:rPr lang="ru-RU" sz="4000" b="1" dirty="0" err="1">
                <a:latin typeface="Calibri"/>
                <a:cs typeface="Calibri"/>
              </a:rPr>
              <a:t>бэкап</a:t>
            </a:r>
            <a:r>
              <a:rPr lang="ru-RU" sz="4000" b="1" dirty="0">
                <a:latin typeface="Calibri"/>
                <a:cs typeface="Calibri"/>
              </a:rPr>
              <a:t> </a:t>
            </a:r>
            <a:endParaRPr lang="en-US" sz="4000" b="1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72193" y="3200198"/>
            <a:ext cx="184662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0613" y="2945524"/>
            <a:ext cx="5984503" cy="164660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744" indent="-285744">
              <a:spcBef>
                <a:spcPts val="600"/>
              </a:spcBef>
              <a:buFont typeface="Arial"/>
              <a:buChar char="•"/>
            </a:pPr>
            <a:r>
              <a:rPr lang="ru-RU" sz="2400" b="1" dirty="0"/>
              <a:t>16435 клиентов пробовали или пользуются регулярно</a:t>
            </a:r>
          </a:p>
          <a:p>
            <a:pPr marL="285744" indent="-285744">
              <a:spcBef>
                <a:spcPts val="600"/>
              </a:spcBef>
              <a:buFont typeface="Arial"/>
              <a:buChar char="•"/>
            </a:pPr>
            <a:r>
              <a:rPr lang="ru-RU" sz="2400" b="1" dirty="0"/>
              <a:t>16,4 Тб - общий объем </a:t>
            </a:r>
            <a:r>
              <a:rPr lang="ru-RU" sz="2400" b="1" dirty="0" err="1"/>
              <a:t>бэкапов</a:t>
            </a:r>
            <a:r>
              <a:rPr lang="ru-RU" sz="2400" b="1" dirty="0"/>
              <a:t> в облаке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684" y="1352780"/>
            <a:ext cx="6535984" cy="120032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Облачный сервис, который обеспечивает автоматическое резервное копирование в облако </a:t>
            </a:r>
            <a:r>
              <a:rPr lang="ru-RU" sz="2400" dirty="0">
                <a:cs typeface="Calibri"/>
              </a:rPr>
              <a:t>«1С-Битрикс</a:t>
            </a:r>
            <a:r>
              <a:rPr lang="ru-RU" sz="2400" dirty="0" smtClean="0">
                <a:cs typeface="Calibri"/>
              </a:rPr>
              <a:t>»</a:t>
            </a:r>
            <a:r>
              <a:rPr lang="en-US" sz="2400" dirty="0" smtClean="0">
                <a:cs typeface="Calibri"/>
              </a:rPr>
              <a:t> </a:t>
            </a:r>
            <a:r>
              <a:rPr lang="ru-RU" sz="2400" dirty="0" smtClean="0">
                <a:solidFill>
                  <a:srgbClr val="000000"/>
                </a:solidFill>
              </a:rPr>
              <a:t>по </a:t>
            </a:r>
            <a:r>
              <a:rPr lang="ru-RU" sz="2400" dirty="0">
                <a:solidFill>
                  <a:srgbClr val="000000"/>
                </a:solidFill>
              </a:rPr>
              <a:t>расписанию!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593" y="4543841"/>
            <a:ext cx="6339299" cy="156965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buSzPct val="60000"/>
            </a:pPr>
            <a:endParaRPr lang="ru-RU" sz="2400" dirty="0">
              <a:cs typeface="Calibri"/>
            </a:endParaRPr>
          </a:p>
          <a:p>
            <a:pPr>
              <a:buSzPct val="60000"/>
            </a:pPr>
            <a:r>
              <a:rPr lang="ru-RU" sz="2400" dirty="0">
                <a:cs typeface="Calibri"/>
              </a:rPr>
              <a:t>С облачным </a:t>
            </a:r>
            <a:r>
              <a:rPr lang="ru-RU" sz="2400" dirty="0" err="1">
                <a:cs typeface="Calibri"/>
              </a:rPr>
              <a:t>бэкапом</a:t>
            </a:r>
            <a:r>
              <a:rPr lang="ru-RU" sz="2400" dirty="0">
                <a:cs typeface="Calibri"/>
              </a:rPr>
              <a:t> договоров не нужно, настроек не нужно, </a:t>
            </a:r>
            <a:r>
              <a:rPr lang="ru-RU" sz="2400" dirty="0" err="1">
                <a:cs typeface="Calibri"/>
              </a:rPr>
              <a:t>бэкап</a:t>
            </a:r>
            <a:r>
              <a:rPr lang="ru-RU" sz="2400" dirty="0">
                <a:cs typeface="Calibri"/>
              </a:rPr>
              <a:t> сразу сохраняется в облаке «1С-Битрикс». </a:t>
            </a:r>
          </a:p>
        </p:txBody>
      </p:sp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0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273" y="1467555"/>
            <a:ext cx="5001801" cy="3753556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0" y="1206353"/>
            <a:ext cx="118872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67628" y="221237"/>
            <a:ext cx="7763573" cy="866003"/>
          </a:xfrm>
          <a:prstGeom prst="rect">
            <a:avLst/>
          </a:prstGeom>
        </p:spPr>
        <p:txBody>
          <a:bodyPr vert="horz" lIns="121914" tIns="60957" rIns="121914" bIns="6095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Удваивается место в облаке</a:t>
            </a:r>
            <a:endParaRPr lang="en-US" sz="4000" b="1" dirty="0">
              <a:latin typeface="Verdana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549238"/>
              </p:ext>
            </p:extLst>
          </p:nvPr>
        </p:nvGraphicFramePr>
        <p:xfrm>
          <a:off x="711203" y="1538416"/>
          <a:ext cx="7051615" cy="34399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68967"/>
                <a:gridCol w="3282648"/>
              </a:tblGrid>
              <a:tr h="49142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Редакция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>
                    <a:solidFill>
                      <a:srgbClr val="58549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Место в облаке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>
                    <a:solidFill>
                      <a:srgbClr val="585492"/>
                    </a:solidFill>
                  </a:tcPr>
                </a:tc>
              </a:tr>
              <a:tr h="49142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Старт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900" u="none" strike="sngStrike" dirty="0" smtClean="0">
                          <a:latin typeface="Calibri"/>
                          <a:cs typeface="Calibri"/>
                        </a:rPr>
                        <a:t>500 Мб</a:t>
                      </a:r>
                      <a:r>
                        <a:rPr lang="ru-RU" sz="1900" u="none" strike="noStrike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u="none" strike="noStrike" baseline="0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1000</a:t>
                      </a:r>
                      <a:r>
                        <a:rPr lang="ru-RU" sz="1900" u="none" strike="noStrike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u="none" strike="noStrike" baseline="0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Мб</a:t>
                      </a:r>
                      <a:endParaRPr lang="ru-RU" sz="1900" b="0" u="none" strike="sngStrike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</a:tr>
              <a:tr h="49142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Стандарт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900" strike="sngStrike" dirty="0" smtClean="0">
                          <a:latin typeface="Calibri"/>
                          <a:cs typeface="Calibri"/>
                        </a:rPr>
                        <a:t>1 Гб</a:t>
                      </a:r>
                      <a:r>
                        <a:rPr lang="ru-RU" sz="1900" strike="noStrike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strike="noStrike" baseline="0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lang="ru-RU" sz="1900" strike="noStrike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strike="noStrike" baseline="0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Гб</a:t>
                      </a:r>
                      <a:endParaRPr lang="ru-RU" sz="1900" b="0" strike="sngStrike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</a:tr>
              <a:tr h="49142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Малый бизнес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900" strike="sngStrike" dirty="0" smtClean="0">
                          <a:latin typeface="Calibri"/>
                          <a:cs typeface="Calibri"/>
                        </a:rPr>
                        <a:t>2 Гб</a:t>
                      </a:r>
                      <a:r>
                        <a:rPr lang="ru-RU" sz="1900" strike="noStrike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strike="noStrike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4 Гб</a:t>
                      </a:r>
                      <a:endParaRPr lang="ru-RU" sz="1900" b="0" strike="sngStrike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</a:tr>
              <a:tr h="49142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Эксперт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900" strike="sngStrike" dirty="0" smtClean="0">
                          <a:latin typeface="Calibri"/>
                          <a:cs typeface="Calibri"/>
                        </a:rPr>
                        <a:t>3 Гб</a:t>
                      </a:r>
                      <a:r>
                        <a:rPr lang="ru-RU" sz="1900" strike="noStrike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strike="noStrike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6 Гб</a:t>
                      </a:r>
                      <a:endParaRPr lang="ru-RU" sz="1900" b="0" strike="sngStrike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</a:tr>
              <a:tr h="49142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Бизнес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900" strike="sngStrike" dirty="0" smtClean="0">
                          <a:latin typeface="Calibri"/>
                          <a:cs typeface="Calibri"/>
                        </a:rPr>
                        <a:t>5 Гб</a:t>
                      </a:r>
                      <a:r>
                        <a:rPr lang="ru-RU" sz="1900" strike="noStrike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strike="noStrike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10 Гб</a:t>
                      </a:r>
                      <a:endParaRPr lang="ru-RU" sz="1900" b="0" strike="sngStrike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</a:tr>
              <a:tr h="491427"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Calibri"/>
                          <a:cs typeface="Calibri"/>
                        </a:rPr>
                        <a:t>Веб-кластер</a:t>
                      </a:r>
                      <a:endParaRPr lang="ru-RU" sz="1900" b="0" dirty="0"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900" strike="sngStrike" dirty="0" smtClean="0">
                          <a:latin typeface="Calibri"/>
                          <a:cs typeface="Calibri"/>
                        </a:rPr>
                        <a:t>10 Гб</a:t>
                      </a:r>
                      <a:r>
                        <a:rPr lang="ru-RU" sz="1900" strike="noStrike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ru-RU" sz="1900" strike="noStrike" dirty="0" smtClean="0">
                          <a:solidFill>
                            <a:srgbClr val="FF6600"/>
                          </a:solidFill>
                          <a:latin typeface="Calibri"/>
                          <a:cs typeface="Calibri"/>
                        </a:rPr>
                        <a:t>20 Гб</a:t>
                      </a:r>
                      <a:endParaRPr lang="ru-RU" sz="1900" b="0" strike="sngStrike" dirty="0">
                        <a:solidFill>
                          <a:srgbClr val="FF6600"/>
                        </a:solidFill>
                        <a:latin typeface="Calibri"/>
                        <a:cs typeface="Calibri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5745"/>
            <a:ext cx="12192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3"/>
          <p:cNvSpPr txBox="1">
            <a:spLocks/>
          </p:cNvSpPr>
          <p:nvPr/>
        </p:nvSpPr>
        <p:spPr bwMode="auto">
          <a:xfrm>
            <a:off x="675427" y="5562600"/>
            <a:ext cx="589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14" tIns="60957" rIns="121914" bIns="6095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60000"/>
              <a:buNone/>
            </a:pPr>
            <a:r>
              <a:rPr lang="ru-RU" sz="1900" dirty="0">
                <a:latin typeface="Calibri"/>
                <a:cs typeface="Calibri"/>
              </a:rPr>
              <a:t>Хранение </a:t>
            </a:r>
            <a:r>
              <a:rPr lang="ru-RU" sz="1900" dirty="0" err="1">
                <a:latin typeface="Calibri"/>
                <a:cs typeface="Calibri"/>
              </a:rPr>
              <a:t>бэкапа</a:t>
            </a:r>
            <a:r>
              <a:rPr lang="ru-RU" sz="1900" dirty="0">
                <a:latin typeface="Calibri"/>
                <a:cs typeface="Calibri"/>
              </a:rPr>
              <a:t> в облаке «1С-Битрикс» полностью безопасно. У нас нет доступа к этим данным. </a:t>
            </a: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006832" y="-196768"/>
            <a:ext cx="1826361" cy="132343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cs typeface="Arial"/>
              </a:rPr>
              <a:t>x</a:t>
            </a:r>
            <a:r>
              <a:rPr lang="ru-RU" sz="8000" dirty="0">
                <a:solidFill>
                  <a:srgbClr val="FF0000"/>
                </a:solidFill>
                <a:cs typeface="Arial"/>
              </a:rPr>
              <a:t>2</a:t>
            </a:r>
            <a:endParaRPr lang="ru-RU" sz="8000" dirty="0"/>
          </a:p>
        </p:txBody>
      </p:sp>
      <p:pic>
        <p:nvPicPr>
          <p:cNvPr id="13" name="Изображение 12" descr="1484679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7527" y="4156419"/>
            <a:ext cx="2603276" cy="1963075"/>
          </a:xfrm>
          <a:prstGeom prst="rect">
            <a:avLst/>
          </a:prstGeom>
        </p:spPr>
      </p:pic>
      <p:pic>
        <p:nvPicPr>
          <p:cNvPr id="1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99" y="20860"/>
            <a:ext cx="3314604" cy="11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Заключительный слай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Yandex-005">
  <a:themeElements>
    <a:clrScheme name="Title &amp; Subtitle копия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копия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копия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итульный слай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Основные слайды с нумерацие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44801</TotalTime>
  <Words>3029</Words>
  <Application>Microsoft Office PowerPoint</Application>
  <PresentationFormat>Произвольный</PresentationFormat>
  <Paragraphs>713</Paragraphs>
  <Slides>102</Slides>
  <Notes>40</Notes>
  <HiddenSlides>0</HiddenSlides>
  <MMClips>0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102</vt:i4>
      </vt:variant>
    </vt:vector>
  </HeadingPairs>
  <TitlesOfParts>
    <vt:vector size="113" baseType="lpstr">
      <vt:lpstr>1_Office Theme</vt:lpstr>
      <vt:lpstr>1_Default Design</vt:lpstr>
      <vt:lpstr>1_Тема Office</vt:lpstr>
      <vt:lpstr>3_Office Theme</vt:lpstr>
      <vt:lpstr>4_Тема Office</vt:lpstr>
      <vt:lpstr>Yandex-005</vt:lpstr>
      <vt:lpstr>Титульный слайд</vt:lpstr>
      <vt:lpstr>Основные слайды с нумерацией</vt:lpstr>
      <vt:lpstr>Специальное оформление</vt:lpstr>
      <vt:lpstr>Заключительный слайд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Ускорение x224</vt:lpstr>
      <vt:lpstr>Презентация PowerPoint</vt:lpstr>
      <vt:lpstr>Ускорение x73</vt:lpstr>
      <vt:lpstr>Презентация PowerPoint</vt:lpstr>
      <vt:lpstr>Ускорение x94</vt:lpstr>
      <vt:lpstr>Готовое решение «1С-Битрикс: Интернет-магазин» уже работает на технологии «Композитный сайт»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сделать сайт композитным   </vt:lpstr>
      <vt:lpstr>Презентация PowerPoint</vt:lpstr>
      <vt:lpstr>Любой сайт на платформе «1С-Битрикс» может быть разработан по композитной технологии!</vt:lpstr>
      <vt:lpstr>Переведен на композитный режим сайт www.flipbox.ru </vt:lpstr>
      <vt:lpstr>Переведен на композитный режим сайт www.westfalika.ru </vt:lpstr>
      <vt:lpstr>Переведен на композитный режим сайт www.repka.ua </vt:lpstr>
      <vt:lpstr>Презентация PowerPoint</vt:lpstr>
      <vt:lpstr>Переведен на композитный режим сайт www.joykeys.d-it.ru</vt:lpstr>
      <vt:lpstr>Презентация PowerPoint</vt:lpstr>
      <vt:lpstr>     Если сайт работает в композитном режиме, вы увидите кнопку «Быстро с 1С-Битрикс»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Взрывной рост Интернет-торговли</vt:lpstr>
      <vt:lpstr>Презентация PowerPoint</vt:lpstr>
      <vt:lpstr>Презентация PowerPoint</vt:lpstr>
      <vt:lpstr> Интернет-магазин стал составной частью бизнеса, а иногда и основной стратегией развития.  Отказоустойчивость в определенные периоды времени становится критически важной (Новый Год, 23 февраля, 8 марта, распродажи, активная рекламная кампания…).  Недоступность или медленная работа интернет-магазина наносит заметный вред репутации всей компании.   Мы хотим, чтобы вы умели легко контролировать состояние своего проекта, визуально масштабировать его, всегда быть на высоте.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Виртуальная машина 5.0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Загрузчик фотографий на HTML5 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продукт «1С-Битрикс: Enterprise»</vt:lpstr>
      <vt:lpstr>Новый продукт «1С-Битрикс: Enterprise»</vt:lpstr>
      <vt:lpstr>Сервер веб-кластера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myth@bitrix.ru</dc:creator>
  <cp:lastModifiedBy>Полина Зинина</cp:lastModifiedBy>
  <cp:revision>1301</cp:revision>
  <dcterms:created xsi:type="dcterms:W3CDTF">2013-02-23T08:29:53Z</dcterms:created>
  <dcterms:modified xsi:type="dcterms:W3CDTF">2014-04-16T07:57:52Z</dcterms:modified>
</cp:coreProperties>
</file>