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80"/>
  </p:notesMasterIdLst>
  <p:sldIdLst>
    <p:sldId id="503" r:id="rId2"/>
    <p:sldId id="487" r:id="rId3"/>
    <p:sldId id="316" r:id="rId4"/>
    <p:sldId id="456" r:id="rId5"/>
    <p:sldId id="317" r:id="rId6"/>
    <p:sldId id="289" r:id="rId7"/>
    <p:sldId id="347" r:id="rId8"/>
    <p:sldId id="379" r:id="rId9"/>
    <p:sldId id="350" r:id="rId10"/>
    <p:sldId id="378" r:id="rId11"/>
    <p:sldId id="377" r:id="rId12"/>
    <p:sldId id="380" r:id="rId13"/>
    <p:sldId id="382" r:id="rId14"/>
    <p:sldId id="468" r:id="rId15"/>
    <p:sldId id="383" r:id="rId16"/>
    <p:sldId id="373" r:id="rId17"/>
    <p:sldId id="385" r:id="rId18"/>
    <p:sldId id="351" r:id="rId19"/>
    <p:sldId id="388" r:id="rId20"/>
    <p:sldId id="472" r:id="rId21"/>
    <p:sldId id="474" r:id="rId22"/>
    <p:sldId id="475" r:id="rId23"/>
    <p:sldId id="476" r:id="rId24"/>
    <p:sldId id="488" r:id="rId25"/>
    <p:sldId id="422" r:id="rId26"/>
    <p:sldId id="480" r:id="rId27"/>
    <p:sldId id="391" r:id="rId28"/>
    <p:sldId id="386" r:id="rId29"/>
    <p:sldId id="463" r:id="rId30"/>
    <p:sldId id="464" r:id="rId31"/>
    <p:sldId id="465" r:id="rId32"/>
    <p:sldId id="389" r:id="rId33"/>
    <p:sldId id="423" r:id="rId34"/>
    <p:sldId id="396" r:id="rId35"/>
    <p:sldId id="353" r:id="rId36"/>
    <p:sldId id="398" r:id="rId37"/>
    <p:sldId id="498" r:id="rId38"/>
    <p:sldId id="399" r:id="rId39"/>
    <p:sldId id="497" r:id="rId40"/>
    <p:sldId id="482" r:id="rId41"/>
    <p:sldId id="433" r:id="rId42"/>
    <p:sldId id="406" r:id="rId43"/>
    <p:sldId id="478" r:id="rId44"/>
    <p:sldId id="403" r:id="rId45"/>
    <p:sldId id="434" r:id="rId46"/>
    <p:sldId id="435" r:id="rId47"/>
    <p:sldId id="436" r:id="rId48"/>
    <p:sldId id="437" r:id="rId49"/>
    <p:sldId id="438" r:id="rId50"/>
    <p:sldId id="506" r:id="rId51"/>
    <p:sldId id="408" r:id="rId52"/>
    <p:sldId id="354" r:id="rId53"/>
    <p:sldId id="409" r:id="rId54"/>
    <p:sldId id="485" r:id="rId55"/>
    <p:sldId id="460" r:id="rId56"/>
    <p:sldId id="370" r:id="rId57"/>
    <p:sldId id="439" r:id="rId58"/>
    <p:sldId id="440" r:id="rId59"/>
    <p:sldId id="441" r:id="rId60"/>
    <p:sldId id="410" r:id="rId61"/>
    <p:sldId id="361" r:id="rId62"/>
    <p:sldId id="411" r:id="rId63"/>
    <p:sldId id="489" r:id="rId64"/>
    <p:sldId id="492" r:id="rId65"/>
    <p:sldId id="447" r:id="rId66"/>
    <p:sldId id="510" r:id="rId67"/>
    <p:sldId id="451" r:id="rId68"/>
    <p:sldId id="449" r:id="rId69"/>
    <p:sldId id="452" r:id="rId70"/>
    <p:sldId id="509" r:id="rId71"/>
    <p:sldId id="484" r:id="rId72"/>
    <p:sldId id="375" r:id="rId73"/>
    <p:sldId id="344" r:id="rId74"/>
    <p:sldId id="363" r:id="rId75"/>
    <p:sldId id="345" r:id="rId76"/>
    <p:sldId id="507" r:id="rId77"/>
    <p:sldId id="346" r:id="rId78"/>
    <p:sldId id="511" r:id="rId7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1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711"/>
    <a:srgbClr val="C30000"/>
    <a:srgbClr val="FFD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162" autoAdjust="0"/>
  </p:normalViewPr>
  <p:slideViewPr>
    <p:cSldViewPr snapToGrid="0">
      <p:cViewPr varScale="1">
        <p:scale>
          <a:sx n="93" d="100"/>
          <a:sy n="93" d="100"/>
        </p:scale>
        <p:origin x="-63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88636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Calibri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23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223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430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77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02284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430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2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4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8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5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marR="0" indent="0" algn="ct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Calibri"/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8"/>
            <a:ext cx="4358879" cy="580072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marL="0" indent="0" rtl="0">
              <a:buFont typeface="Calibri"/>
              <a:buNone/>
              <a:defRPr sz="1800" b="1"/>
            </a:lvl1pPr>
            <a:lvl2pPr marL="342900" indent="0" rtl="0">
              <a:buFont typeface="Calibri"/>
              <a:buNone/>
              <a:defRPr sz="1500" b="1"/>
            </a:lvl2pPr>
            <a:lvl3pPr marL="685800" indent="0" rtl="0">
              <a:buFont typeface="Calibri"/>
              <a:buNone/>
              <a:defRPr sz="1400" b="1"/>
            </a:lvl3pPr>
            <a:lvl4pPr marL="1028700" indent="0" rtl="0">
              <a:buFont typeface="Calibri"/>
              <a:buNone/>
              <a:defRPr sz="1200" b="1"/>
            </a:lvl4pPr>
            <a:lvl5pPr marL="1371600" indent="0" rtl="0">
              <a:buFont typeface="Calibri"/>
              <a:buNone/>
              <a:defRPr sz="1200" b="1"/>
            </a:lvl5pPr>
            <a:lvl6pPr marL="1714500" indent="0" rtl="0">
              <a:buFont typeface="Calibri"/>
              <a:buNone/>
              <a:defRPr sz="1200" b="1"/>
            </a:lvl6pPr>
            <a:lvl7pPr marL="2057400" indent="0" rtl="0">
              <a:buFont typeface="Calibri"/>
              <a:buNone/>
              <a:defRPr sz="1200" b="1"/>
            </a:lvl7pPr>
            <a:lvl8pPr marL="2400300" indent="0" rtl="0">
              <a:buFont typeface="Calibri"/>
              <a:buNone/>
              <a:defRPr sz="1200" b="1"/>
            </a:lvl8pPr>
            <a:lvl9pPr marL="2743200" indent="0" rtl="0">
              <a:buFont typeface="Calibri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0" cy="61793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marL="0" indent="0" rtl="0">
              <a:buFont typeface="Calibri"/>
              <a:buNone/>
              <a:defRPr sz="1800" b="1"/>
            </a:lvl1pPr>
            <a:lvl2pPr marL="342900" indent="0" rtl="0">
              <a:buFont typeface="Calibri"/>
              <a:buNone/>
              <a:defRPr sz="1500" b="1"/>
            </a:lvl2pPr>
            <a:lvl3pPr marL="685800" indent="0" rtl="0">
              <a:buFont typeface="Calibri"/>
              <a:buNone/>
              <a:defRPr sz="1400" b="1"/>
            </a:lvl3pPr>
            <a:lvl4pPr marL="1028700" indent="0" rtl="0">
              <a:buFont typeface="Calibri"/>
              <a:buNone/>
              <a:defRPr sz="1200" b="1"/>
            </a:lvl4pPr>
            <a:lvl5pPr marL="1371600" indent="0" rtl="0">
              <a:buFont typeface="Calibri"/>
              <a:buNone/>
              <a:defRPr sz="1200" b="1"/>
            </a:lvl5pPr>
            <a:lvl6pPr marL="1714500" indent="0" rtl="0">
              <a:buFont typeface="Calibri"/>
              <a:buNone/>
              <a:defRPr sz="1200" b="1"/>
            </a:lvl6pPr>
            <a:lvl7pPr marL="2057400" indent="0" rtl="0">
              <a:buFont typeface="Calibri"/>
              <a:buNone/>
              <a:defRPr sz="1200" b="1"/>
            </a:lvl7pPr>
            <a:lvl8pPr marL="2400300" indent="0" rtl="0">
              <a:buFont typeface="Calibri"/>
              <a:buNone/>
              <a:defRPr sz="1200" b="1"/>
            </a:lvl8pPr>
            <a:lvl9pPr marL="2743200" indent="0" rtl="0">
              <a:buFont typeface="Calibri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0" cy="276344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rtl="0">
              <a:defRPr sz="24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rtl="0">
              <a:defRPr sz="2400"/>
            </a:lvl1pPr>
            <a:lvl2pPr rtl="0">
              <a:defRPr sz="2100"/>
            </a:lvl2pPr>
            <a:lvl3pPr rtl="0">
              <a:defRPr sz="1800"/>
            </a:lvl3pPr>
            <a:lvl4pPr rtl="0">
              <a:defRPr sz="1500"/>
            </a:lvl4pPr>
            <a:lvl5pPr rtl="0">
              <a:defRPr sz="1500"/>
            </a:lvl5pPr>
            <a:lvl6pPr rtl="0">
              <a:defRPr sz="1500"/>
            </a:lvl6pPr>
            <a:lvl7pPr rtl="0">
              <a:defRPr sz="1500"/>
            </a:lvl7pPr>
            <a:lvl8pPr rtl="0">
              <a:defRPr sz="1500"/>
            </a:lvl8pPr>
            <a:lvl9pPr rtl="0">
              <a:defRPr sz="15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indent="0" rtl="0">
              <a:buFont typeface="Calibri"/>
              <a:buNone/>
              <a:defRPr sz="1200"/>
            </a:lvl1pPr>
            <a:lvl2pPr marL="342900" indent="0" rtl="0">
              <a:buFont typeface="Calibri"/>
              <a:buNone/>
              <a:defRPr sz="1100"/>
            </a:lvl2pPr>
            <a:lvl3pPr marL="685800" indent="0" rtl="0">
              <a:buFont typeface="Calibri"/>
              <a:buNone/>
              <a:defRPr sz="900"/>
            </a:lvl3pPr>
            <a:lvl4pPr marL="1028700" indent="0" rtl="0">
              <a:buFont typeface="Calibri"/>
              <a:buNone/>
              <a:defRPr sz="800"/>
            </a:lvl4pPr>
            <a:lvl5pPr marL="1371600" indent="0" rtl="0">
              <a:buFont typeface="Calibri"/>
              <a:buNone/>
              <a:defRPr sz="800"/>
            </a:lvl5pPr>
            <a:lvl6pPr marL="1714500" indent="0" rtl="0">
              <a:buFont typeface="Calibri"/>
              <a:buNone/>
              <a:defRPr sz="800"/>
            </a:lvl6pPr>
            <a:lvl7pPr marL="2057400" indent="0" rtl="0">
              <a:buFont typeface="Calibri"/>
              <a:buNone/>
              <a:defRPr sz="800"/>
            </a:lvl7pPr>
            <a:lvl8pPr marL="2400300" indent="0" rtl="0">
              <a:buFont typeface="Calibri"/>
              <a:buNone/>
              <a:defRPr sz="800"/>
            </a:lvl8pPr>
            <a:lvl9pPr marL="2743200" indent="0" rtl="0">
              <a:buFont typeface="Calibri"/>
              <a:buNone/>
              <a:defRPr sz="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4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lvl1pPr rtl="0">
              <a:defRPr sz="24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buClr>
                <a:srgbClr val="888888"/>
              </a:buClr>
              <a:buFont typeface="Calibri"/>
              <a:buNone/>
              <a:defRPr sz="24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buClr>
                <a:schemeClr val="dk1"/>
              </a:buClr>
              <a:buFont typeface="Calibri"/>
              <a:buNone/>
              <a:defRPr sz="21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buClr>
                <a:schemeClr val="dk1"/>
              </a:buClr>
              <a:buFont typeface="Calibri"/>
              <a:buNone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buClr>
                <a:schemeClr val="dk1"/>
              </a:buClr>
              <a:buFont typeface="Calibri"/>
              <a:buNone/>
              <a:defRPr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0" indent="0" rtl="0">
              <a:buFont typeface="Calibri"/>
              <a:buNone/>
              <a:defRPr sz="1200"/>
            </a:lvl1pPr>
            <a:lvl2pPr marL="342900" indent="0" rtl="0">
              <a:buFont typeface="Calibri"/>
              <a:buNone/>
              <a:defRPr sz="1100"/>
            </a:lvl2pPr>
            <a:lvl3pPr marL="685800" indent="0" rtl="0">
              <a:buFont typeface="Calibri"/>
              <a:buNone/>
              <a:defRPr sz="900"/>
            </a:lvl3pPr>
            <a:lvl4pPr marL="1028700" indent="0" rtl="0">
              <a:buFont typeface="Calibri"/>
              <a:buNone/>
              <a:defRPr sz="800"/>
            </a:lvl4pPr>
            <a:lvl5pPr marL="1371600" indent="0" rtl="0">
              <a:buFont typeface="Calibri"/>
              <a:buNone/>
              <a:defRPr sz="800"/>
            </a:lvl5pPr>
            <a:lvl6pPr marL="1714500" indent="0" rtl="0">
              <a:buFont typeface="Calibri"/>
              <a:buNone/>
              <a:defRPr sz="800"/>
            </a:lvl6pPr>
            <a:lvl7pPr marL="2057400" indent="0" rtl="0">
              <a:buFont typeface="Calibri"/>
              <a:buNone/>
              <a:defRPr sz="800"/>
            </a:lvl7pPr>
            <a:lvl8pPr marL="2400300" indent="0" rtl="0">
              <a:buFont typeface="Calibri"/>
              <a:buNone/>
              <a:defRPr sz="800"/>
            </a:lvl8pPr>
            <a:lvl9pPr marL="2743200" indent="0" rtl="0">
              <a:buFont typeface="Calibri"/>
              <a:buNone/>
              <a:defRPr sz="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8"/>
            <a:ext cx="3263504" cy="78866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0" indent="-90488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Char char="•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102394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1143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11906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1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699" cy="326350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228600" marR="0" indent="-12065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13652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52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l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ct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399" cy="27384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indent="0" algn="r" rtl="0">
              <a:defRPr sz="9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indent="0" algn="l" rtl="0">
              <a:defRPr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1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trix24.ru/mac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bitrix24.ru/wi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6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4.jpeg"/><Relationship Id="rId4" Type="http://schemas.openxmlformats.org/officeDocument/2006/relationships/image" Target="../media/image61.jpeg"/><Relationship Id="rId9" Type="http://schemas.microsoft.com/office/2007/relationships/hdphoto" Target="../media/hdphoto4.wdp"/><Relationship Id="rId1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6.png"/><Relationship Id="rId5" Type="http://schemas.openxmlformats.org/officeDocument/2006/relationships/image" Target="../media/image85.png"/><Relationship Id="rId10" Type="http://schemas.openxmlformats.org/officeDocument/2006/relationships/image" Target="../media/image93.png"/><Relationship Id="rId4" Type="http://schemas.openxmlformats.org/officeDocument/2006/relationships/image" Target="../media/image10.png"/><Relationship Id="rId9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0.png"/><Relationship Id="rId10" Type="http://schemas.openxmlformats.org/officeDocument/2006/relationships/image" Target="../media/image97.png"/><Relationship Id="rId4" Type="http://schemas.openxmlformats.org/officeDocument/2006/relationships/image" Target="../media/image6.png"/><Relationship Id="rId9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9.png"/><Relationship Id="rId5" Type="http://schemas.openxmlformats.org/officeDocument/2006/relationships/image" Target="../media/image10.png"/><Relationship Id="rId10" Type="http://schemas.openxmlformats.org/officeDocument/2006/relationships/image" Target="../media/image98.png"/><Relationship Id="rId4" Type="http://schemas.openxmlformats.org/officeDocument/2006/relationships/image" Target="../media/image6.png"/><Relationship Id="rId9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hyperlink" Target="http://techcrunch.com/2013/04/11/mobile-crm-apps-to-grow-500-by-2014-as-market-turns-with-decline-in-pc-shipments/" TargetMode="Externa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08.png"/><Relationship Id="rId3" Type="http://schemas.openxmlformats.org/officeDocument/2006/relationships/image" Target="../media/image10.png"/><Relationship Id="rId7" Type="http://schemas.openxmlformats.org/officeDocument/2006/relationships/image" Target="../media/image83.png"/><Relationship Id="rId12" Type="http://schemas.openxmlformats.org/officeDocument/2006/relationships/image" Target="../media/image10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106.png"/><Relationship Id="rId5" Type="http://schemas.openxmlformats.org/officeDocument/2006/relationships/image" Target="../media/image86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hyperlink" Target="https://www.bitrix24.ru/dev" TargetMode="Externa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.png"/><Relationship Id="rId7" Type="http://schemas.openxmlformats.org/officeDocument/2006/relationships/image" Target="../media/image1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26.jpe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0.png"/><Relationship Id="rId7" Type="http://schemas.openxmlformats.org/officeDocument/2006/relationships/image" Target="../media/image1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24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8.png"/><Relationship Id="rId7" Type="http://schemas.openxmlformats.org/officeDocument/2006/relationships/image" Target="../media/image1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142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1c-bitrix.ru/vm" TargetMode="External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20270049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4" r="1160" b="19477"/>
          <a:stretch/>
        </p:blipFill>
        <p:spPr>
          <a:xfrm>
            <a:off x="-1" y="-20538"/>
            <a:ext cx="9144001" cy="5183136"/>
          </a:xfrm>
          <a:prstGeom prst="rect">
            <a:avLst/>
          </a:prstGeom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3733" y="1615869"/>
            <a:ext cx="9167140" cy="1780206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269589" y="1992357"/>
            <a:ext cx="6083544" cy="8572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pPr algn="l"/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объединяет компанию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77" y="1854806"/>
            <a:ext cx="3272694" cy="11323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68141" y="3612281"/>
            <a:ext cx="3875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Сергей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Рыжиков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генеральный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директор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4786" y="3614169"/>
            <a:ext cx="3979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Алексей Сидоренко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директор по развитию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" name="Изображение 1" descr="Снимок экрана 2013-09-24 в 11.15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2" y="3725804"/>
            <a:ext cx="492668" cy="639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 descr="Снимок экрана 2013-09-24 в 11.20.0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71" y="3725804"/>
            <a:ext cx="477426" cy="654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8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6447003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Работа с документами</a:t>
            </a:r>
            <a:r>
              <a:rPr lang="ru-RU" sz="4000" b="1" dirty="0">
                <a:latin typeface="Calibri"/>
                <a:cs typeface="Calibri"/>
              </a:rPr>
              <a:t> </a:t>
            </a:r>
            <a:r>
              <a:rPr lang="ru-RU" sz="4000" b="1" dirty="0" smtClean="0">
                <a:latin typeface="Calibri"/>
                <a:cs typeface="Calibri"/>
              </a:rPr>
              <a:t>онлайн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Работа с документами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8014" y="1132279"/>
            <a:ext cx="5157231" cy="3477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Самые популярные форматы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Word, Excel, Power Point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Стоимость «офисного» комплекта на 1 </a:t>
            </a:r>
            <a:r>
              <a:rPr lang="ru-RU" sz="1800" dirty="0">
                <a:latin typeface="Calibri"/>
                <a:ea typeface="Calibri"/>
                <a:cs typeface="Calibri"/>
              </a:rPr>
              <a:t>рабочее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место: от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9 799</a:t>
            </a:r>
            <a:r>
              <a:rPr lang="en-US" sz="1800" b="1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рублей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Лицензии на 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M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icrosoft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Office</a:t>
            </a:r>
            <a:r>
              <a:rPr lang="ru-RU" sz="1800" dirty="0">
                <a:latin typeface="Calibri"/>
                <a:ea typeface="Calibri"/>
                <a:cs typeface="Calibri"/>
              </a:rPr>
              <a:t> - одна из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заметных </a:t>
            </a:r>
            <a:r>
              <a:rPr lang="ru-RU" sz="1800" dirty="0">
                <a:latin typeface="Calibri"/>
                <a:ea typeface="Calibri"/>
                <a:cs typeface="Calibri"/>
              </a:rPr>
              <a:t>статей </a:t>
            </a:r>
            <a:r>
              <a:rPr lang="en-US" sz="1800" dirty="0">
                <a:latin typeface="Calibri"/>
                <a:ea typeface="Calibri"/>
                <a:cs typeface="Calibri"/>
              </a:rPr>
              <a:t>IT</a:t>
            </a:r>
            <a:r>
              <a:rPr lang="ru-RU" sz="1800" dirty="0">
                <a:latin typeface="Calibri"/>
                <a:ea typeface="Calibri"/>
                <a:cs typeface="Calibri"/>
              </a:rPr>
              <a:t>-расходов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компании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1" dirty="0" smtClean="0">
                <a:latin typeface="Calibri"/>
                <a:ea typeface="Calibri"/>
                <a:cs typeface="Calibri"/>
              </a:rPr>
              <a:t>90</a:t>
            </a:r>
            <a:r>
              <a:rPr lang="ru-RU" sz="1800" b="1" dirty="0">
                <a:latin typeface="Calibri"/>
                <a:ea typeface="Calibri"/>
                <a:cs typeface="Calibri"/>
              </a:rPr>
              <a:t>%</a:t>
            </a:r>
            <a:r>
              <a:rPr lang="ru-RU" sz="1800" dirty="0">
                <a:latin typeface="Calibri"/>
                <a:ea typeface="Calibri"/>
                <a:cs typeface="Calibri"/>
              </a:rPr>
              <a:t> сотрудников просматривают и незначительно редактируют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документы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и </a:t>
            </a:r>
            <a:r>
              <a:rPr lang="ru-RU" sz="1800" b="1" dirty="0">
                <a:latin typeface="Calibri"/>
                <a:ea typeface="Calibri"/>
                <a:cs typeface="Calibri"/>
              </a:rPr>
              <a:t>только 10% </a:t>
            </a:r>
            <a:r>
              <a:rPr lang="ru-RU" sz="1800" dirty="0">
                <a:latin typeface="Calibri"/>
                <a:ea typeface="Calibri"/>
                <a:cs typeface="Calibri"/>
              </a:rPr>
              <a:t>использует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MS Office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профессионально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71" y="1880287"/>
            <a:ext cx="1444862" cy="144486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649" y="2840804"/>
            <a:ext cx="1284948" cy="128494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842" y="1363270"/>
            <a:ext cx="1128798" cy="11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Работа с документами онлайн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80461" y="1421955"/>
            <a:ext cx="5257699" cy="2939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Управлять документами онлайн можно в «Битрикс24» бесплатно</a:t>
            </a:r>
            <a:r>
              <a:rPr lang="ru-RU" sz="1800" dirty="0">
                <a:latin typeface="Calibri"/>
                <a:ea typeface="Calibri"/>
                <a:cs typeface="Calibri"/>
              </a:rPr>
              <a:t>,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со всеми преимуществами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Google Docs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>
                <a:latin typeface="Calibri"/>
                <a:ea typeface="Calibri"/>
                <a:cs typeface="Calibri"/>
              </a:rPr>
              <a:t>и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Microsoft O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ffice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Web Apps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:</a:t>
            </a:r>
          </a:p>
          <a:p>
            <a:pPr marL="544513" lvl="3" indent="-285750"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Просмотр</a:t>
            </a:r>
          </a:p>
          <a:p>
            <a:pPr marL="544513" lvl="3" indent="-285750"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Редактирование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544513" lvl="3" indent="-285750"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Создание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544513" lvl="3" indent="-285750"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Сохранение </a:t>
            </a:r>
            <a:r>
              <a:rPr lang="ru-RU" sz="1800" dirty="0">
                <a:latin typeface="Calibri"/>
                <a:ea typeface="Calibri"/>
                <a:cs typeface="Calibri"/>
              </a:rPr>
              <a:t>документов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в «Битрикс24.Диск»</a:t>
            </a:r>
          </a:p>
          <a:p>
            <a:pPr marL="544513" lvl="3" indent="-285750">
              <a:buFont typeface="Arial"/>
              <a:buChar char="•"/>
            </a:pPr>
            <a:endParaRPr lang="ru-RU" sz="1800" dirty="0">
              <a:latin typeface="Calibri"/>
              <a:ea typeface="Calibri"/>
              <a:cs typeface="Calibri"/>
            </a:endParaRPr>
          </a:p>
          <a:p>
            <a:pPr marL="544513" lvl="3" indent="-285750"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Удобно редактировать документы онлайн</a:t>
            </a:r>
          </a:p>
          <a:p>
            <a:pPr marL="544513" lvl="3" indent="-285750"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Не нужно скачивать и загружать приложение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5"/>
          <a:srcRect t="39194" b="38440"/>
          <a:stretch/>
        </p:blipFill>
        <p:spPr>
          <a:xfrm>
            <a:off x="160004" y="1567029"/>
            <a:ext cx="3476289" cy="77748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6"/>
          <a:srcRect t="21781" b="19955"/>
          <a:stretch/>
        </p:blipFill>
        <p:spPr>
          <a:xfrm>
            <a:off x="1286789" y="2564971"/>
            <a:ext cx="2316890" cy="8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16307571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8"/>
          <a:stretch/>
        </p:blipFill>
        <p:spPr>
          <a:xfrm>
            <a:off x="2528" y="0"/>
            <a:ext cx="9141471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435650"/>
            <a:ext cx="6145613" cy="1775597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366" y="2641866"/>
            <a:ext cx="5920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/>
                <a:ea typeface="Calibri"/>
                <a:cs typeface="Calibri"/>
              </a:rPr>
              <a:t>С «Битрикс24» </a:t>
            </a:r>
            <a:r>
              <a:rPr lang="ru-RU" sz="2800" dirty="0">
                <a:latin typeface="Calibri"/>
                <a:ea typeface="Calibri"/>
                <a:cs typeface="Calibri"/>
              </a:rPr>
              <a:t>вы </a:t>
            </a:r>
            <a:r>
              <a:rPr lang="ru-RU" sz="2800" dirty="0" smtClean="0">
                <a:latin typeface="Calibri"/>
                <a:ea typeface="Calibri"/>
                <a:cs typeface="Calibri"/>
              </a:rPr>
              <a:t>экономите </a:t>
            </a:r>
            <a:r>
              <a:rPr lang="ru-RU" sz="2800" dirty="0">
                <a:latin typeface="Calibri"/>
                <a:ea typeface="Calibri"/>
                <a:cs typeface="Calibri"/>
              </a:rPr>
              <a:t>до 90% бюджета на </a:t>
            </a:r>
            <a:r>
              <a:rPr lang="ru-RU" sz="2800" dirty="0" smtClean="0">
                <a:latin typeface="Calibri"/>
                <a:ea typeface="Calibri"/>
                <a:cs typeface="Calibri"/>
              </a:rPr>
              <a:t>покупку офисного ПО для сотрудников.</a:t>
            </a:r>
            <a:endParaRPr lang="ru-RU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38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17481638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6678"/>
          <a:stretch/>
        </p:blipFill>
        <p:spPr>
          <a:xfrm>
            <a:off x="-7441" y="-1"/>
            <a:ext cx="9178466" cy="51435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9657" y="1148764"/>
            <a:ext cx="4073681" cy="77349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31948" y="1979166"/>
            <a:ext cx="6012053" cy="98396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33574" y="3010490"/>
            <a:ext cx="7129242" cy="98396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52954" y="3220951"/>
            <a:ext cx="703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ru-RU" sz="1800" dirty="0" smtClean="0">
                <a:latin typeface="Calibri"/>
                <a:cs typeface="Calibri"/>
              </a:rPr>
              <a:t>Все ваши документы хранятся в «Битрикс24.Диск» и всегда доступны: в офисе, в дороге, на мобильных устройствах.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8629" y="145069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>
                <a:latin typeface="Calibri"/>
                <a:cs typeface="Calibri"/>
              </a:rPr>
              <a:t>Ваши документы всегда с вами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30558" y="1241739"/>
            <a:ext cx="465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latin typeface="Calibri"/>
                <a:cs typeface="Calibri"/>
              </a:rPr>
              <a:t>Работая с «Битрикс24», вы </a:t>
            </a:r>
            <a:r>
              <a:rPr lang="ru-RU" sz="1800" dirty="0" smtClean="0">
                <a:latin typeface="Calibri"/>
                <a:cs typeface="Calibri"/>
              </a:rPr>
              <a:t>можете не </a:t>
            </a:r>
            <a:r>
              <a:rPr lang="ru-RU" sz="1800" dirty="0">
                <a:latin typeface="Calibri"/>
                <a:cs typeface="Calibri"/>
              </a:rPr>
              <a:t>устанавливать </a:t>
            </a:r>
            <a:r>
              <a:rPr lang="en-US" sz="1800" dirty="0">
                <a:latin typeface="Calibri"/>
                <a:cs typeface="Calibri"/>
              </a:rPr>
              <a:t>MS Office</a:t>
            </a:r>
            <a:r>
              <a:rPr lang="ru-RU" sz="1800" dirty="0">
                <a:latin typeface="Calibri"/>
                <a:cs typeface="Calibri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12851" y="2025860"/>
            <a:ext cx="5973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ru-RU" sz="1800" dirty="0">
                <a:latin typeface="Calibri"/>
                <a:cs typeface="Calibri"/>
              </a:rPr>
              <a:t>Для большинства сотрудников в компании </a:t>
            </a:r>
            <a:r>
              <a:rPr lang="ru-RU" sz="1800" dirty="0" smtClean="0">
                <a:latin typeface="Calibri"/>
                <a:cs typeface="Calibri"/>
              </a:rPr>
              <a:t>работы с документами онлайн достаточно</a:t>
            </a:r>
            <a:r>
              <a:rPr lang="ru-RU" sz="1800" dirty="0">
                <a:latin typeface="Calibri"/>
                <a:cs typeface="Calibri"/>
              </a:rPr>
              <a:t>: для просмотра, создания и редактирования документов.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09473" y="4056593"/>
            <a:ext cx="6043933" cy="98396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19001" y="4213709"/>
            <a:ext cx="6959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Онлайн-работа с документами включается во все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тарифы «Битрикс24», в </a:t>
            </a:r>
            <a:r>
              <a:rPr lang="ru-RU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том числе в </a:t>
            </a: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бесплатный.</a:t>
            </a:r>
            <a:endParaRPr lang="ru-RU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/>
      <p:bldP spid="13" grpId="0"/>
      <p:bldP spid="14" grpId="0"/>
      <p:bldP spid="16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467637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0"/>
          <a:stretch/>
        </p:blipFill>
        <p:spPr>
          <a:xfrm flipH="1"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1494309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Бизнес-чат и видео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97322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Бизнес-чат и видеозвонки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46297" y="1125078"/>
            <a:ext cx="4297703" cy="363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Ч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ат </a:t>
            </a:r>
            <a:r>
              <a:rPr lang="ru-RU" sz="1800" dirty="0">
                <a:latin typeface="Calibri"/>
                <a:ea typeface="Calibri"/>
                <a:cs typeface="Calibri"/>
              </a:rPr>
              <a:t>в реальном режиме времени с гарантированной доставкой и прочтением сообщения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Бесплатные 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видеозвонки</a:t>
            </a:r>
            <a:r>
              <a:rPr lang="ru-RU" sz="1800" dirty="0">
                <a:latin typeface="Calibri"/>
                <a:ea typeface="Calibri"/>
                <a:cs typeface="Calibri"/>
              </a:rPr>
              <a:t>  до 4 человек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Демонстрация экрана (пока 1 на 1)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Значительно </a:t>
            </a:r>
            <a:r>
              <a:rPr lang="ru-RU" sz="1800" dirty="0">
                <a:latin typeface="Calibri"/>
                <a:ea typeface="Calibri"/>
                <a:cs typeface="Calibri"/>
              </a:rPr>
              <a:t>улучшено качество звука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Бизнес</a:t>
            </a:r>
            <a:r>
              <a:rPr lang="ru-RU" sz="1800" dirty="0">
                <a:latin typeface="Calibri"/>
                <a:ea typeface="Calibri"/>
                <a:cs typeface="Calibri"/>
              </a:rPr>
              <a:t>-чат с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мобильных </a:t>
            </a:r>
            <a:r>
              <a:rPr lang="ru-RU" sz="1800" dirty="0">
                <a:latin typeface="Calibri"/>
                <a:ea typeface="Calibri"/>
                <a:cs typeface="Calibri"/>
              </a:rPr>
              <a:t>устройств с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push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-</a:t>
            </a:r>
            <a:r>
              <a:rPr lang="ru-RU" sz="1800" dirty="0">
                <a:latin typeface="Calibri"/>
                <a:ea typeface="Calibri"/>
                <a:cs typeface="Calibri"/>
              </a:rPr>
              <a:t>уведомлениями 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652" y="3724529"/>
            <a:ext cx="4299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alibri"/>
                <a:cs typeface="Calibri"/>
              </a:rPr>
              <a:t>Теперь </a:t>
            </a:r>
            <a:r>
              <a:rPr lang="ru-RU" sz="2400" dirty="0" err="1">
                <a:solidFill>
                  <a:schemeClr val="tx1"/>
                </a:solidFill>
                <a:latin typeface="Calibri"/>
                <a:cs typeface="Calibri"/>
              </a:rPr>
              <a:t>видеозвонки</a:t>
            </a:r>
            <a:r>
              <a:rPr lang="ru-RU" sz="2400" dirty="0">
                <a:solidFill>
                  <a:schemeClr val="tx1"/>
                </a:solidFill>
                <a:latin typeface="Calibri"/>
                <a:cs typeface="Calibri"/>
              </a:rPr>
              <a:t> не </a:t>
            </a:r>
            <a:r>
              <a:rPr lang="ru-RU" sz="2400" dirty="0" smtClean="0">
                <a:solidFill>
                  <a:schemeClr val="tx1"/>
                </a:solidFill>
                <a:latin typeface="Calibri"/>
                <a:cs typeface="Calibri"/>
              </a:rPr>
              <a:t>зависят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Calibri"/>
                <a:cs typeface="Calibri"/>
              </a:rPr>
              <a:t>от браузера.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Изображение 6" descr="Снимок экрана 2013-09-24 в 16.48.2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385982" y="1121947"/>
            <a:ext cx="4198857" cy="24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5886574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3"/>
          <a:stretch/>
        </p:blipFill>
        <p:spPr>
          <a:xfrm>
            <a:off x="0" y="-1"/>
            <a:ext cx="9144000" cy="5133249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94309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Десктоп-приложение 3.0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Новое десктоп-приложение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4232" y="4264711"/>
            <a:ext cx="321471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/>
                <a:ea typeface="Calibri"/>
                <a:cs typeface="Calibri"/>
              </a:rPr>
              <a:t>Готовится версия под </a:t>
            </a:r>
            <a:r>
              <a:rPr lang="en-US" sz="2000" b="1" dirty="0">
                <a:latin typeface="Calibri"/>
                <a:ea typeface="Calibri"/>
                <a:cs typeface="Calibri"/>
              </a:rPr>
              <a:t>Linux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96718" y="1061218"/>
            <a:ext cx="464728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Поддержка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видеозвонков</a:t>
            </a:r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Демонстрация экрана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Групповой </a:t>
            </a:r>
            <a:r>
              <a:rPr lang="ru-RU" sz="1800" dirty="0">
                <a:latin typeface="Calibri"/>
                <a:ea typeface="Calibri"/>
                <a:cs typeface="Calibri"/>
              </a:rPr>
              <a:t>чат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Улучшена </a:t>
            </a:r>
            <a:r>
              <a:rPr lang="ru-RU" sz="1800" dirty="0">
                <a:latin typeface="Calibri"/>
                <a:ea typeface="Calibri"/>
                <a:cs typeface="Calibri"/>
              </a:rPr>
              <a:t>скорость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синхронизации в </a:t>
            </a:r>
            <a:r>
              <a:rPr lang="ru-RU" sz="1800" dirty="0">
                <a:latin typeface="Calibri"/>
                <a:ea typeface="Calibri"/>
                <a:cs typeface="Calibri"/>
              </a:rPr>
              <a:t>«Битрикс24.Диск»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Поддержка </a:t>
            </a:r>
            <a:r>
              <a:rPr lang="ru-RU" sz="1800" dirty="0">
                <a:latin typeface="Calibri"/>
                <a:ea typeface="Calibri"/>
                <a:cs typeface="Calibri"/>
              </a:rPr>
              <a:t>общих файлов компании и файлов групп (в ноябре) 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Поддержка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Retina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-дисплея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7873" y="3893449"/>
            <a:ext cx="33386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595959"/>
                </a:solidFill>
                <a:latin typeface="Calibri"/>
                <a:cs typeface="Calibri"/>
              </a:rPr>
              <a:t>Версия для </a:t>
            </a:r>
            <a:r>
              <a:rPr lang="en-US" dirty="0" err="1" smtClean="0">
                <a:solidFill>
                  <a:srgbClr val="595959"/>
                </a:solidFill>
                <a:latin typeface="Calibri"/>
                <a:cs typeface="Calibri"/>
              </a:rPr>
              <a:t>MacOS</a:t>
            </a: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ru-RU" dirty="0" smtClean="0">
                <a:solidFill>
                  <a:srgbClr val="595959"/>
                </a:solidFill>
                <a:latin typeface="Calibri"/>
                <a:cs typeface="Calibri"/>
              </a:rPr>
              <a:t>выйдет в октябре.</a:t>
            </a:r>
            <a:endParaRPr lang="ru-RU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496" y="3195608"/>
            <a:ext cx="734254" cy="69785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120" y="3228185"/>
            <a:ext cx="973898" cy="6652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10877" y="4171892"/>
            <a:ext cx="20762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Скачайте десктоп-приложение: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891979" y="4426376"/>
            <a:ext cx="4252021" cy="359045"/>
            <a:chOff x="4633420" y="4144166"/>
            <a:chExt cx="4270219" cy="359045"/>
          </a:xfrm>
        </p:grpSpPr>
        <p:sp>
          <p:nvSpPr>
            <p:cNvPr id="7" name="TextBox 6"/>
            <p:cNvSpPr txBox="1"/>
            <p:nvPr/>
          </p:nvSpPr>
          <p:spPr>
            <a:xfrm>
              <a:off x="5026907" y="4249295"/>
              <a:ext cx="17934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/>
                  <a:cs typeface="Calibri"/>
                  <a:hlinkClick r:id="rId7"/>
                </a:rPr>
                <a:t>https</a:t>
              </a:r>
              <a:r>
                <a:rPr lang="en-US" sz="1000" dirty="0">
                  <a:latin typeface="Calibri"/>
                  <a:cs typeface="Calibri"/>
                  <a:hlinkClick r:id="rId7"/>
                </a:rPr>
                <a:t>://www.bitrix24.ru/</a:t>
              </a:r>
              <a:r>
                <a:rPr lang="en-US" sz="1000" dirty="0" smtClean="0">
                  <a:latin typeface="Calibri"/>
                  <a:cs typeface="Calibri"/>
                  <a:hlinkClick r:id="rId7"/>
                </a:rPr>
                <a:t>win</a:t>
              </a:r>
              <a:r>
                <a:rPr lang="ru-RU" sz="1000" dirty="0" smtClean="0">
                  <a:latin typeface="Calibri"/>
                  <a:cs typeface="Calibri"/>
                </a:rPr>
                <a:t>   </a:t>
              </a:r>
              <a:endParaRPr lang="en-US" sz="1000" dirty="0" smtClean="0">
                <a:latin typeface="Calibri"/>
                <a:cs typeface="Calibri"/>
              </a:endParaRPr>
            </a:p>
          </p:txBody>
        </p:sp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6993" y="4147629"/>
              <a:ext cx="339694" cy="322855"/>
            </a:xfrm>
            <a:prstGeom prst="rect">
              <a:avLst/>
            </a:prstGeom>
          </p:spPr>
        </p:pic>
        <p:pic>
          <p:nvPicPr>
            <p:cNvPr id="19" name="Изображение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3420" y="4144166"/>
              <a:ext cx="474807" cy="324344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7179652" y="4233078"/>
              <a:ext cx="172398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Calibri"/>
                  <a:cs typeface="Calibri"/>
                  <a:hlinkClick r:id="rId8"/>
                </a:rPr>
                <a:t>https://www.bitrix24.ru/mac</a:t>
              </a:r>
              <a:endParaRPr lang="ru-RU" sz="1000" dirty="0">
                <a:latin typeface="Calibri"/>
                <a:cs typeface="Calibri"/>
              </a:endParaRPr>
            </a:p>
          </p:txBody>
        </p:sp>
      </p:grpSp>
      <p:pic>
        <p:nvPicPr>
          <p:cNvPr id="21" name="Изображение 20"/>
          <p:cNvPicPr>
            <a:picLocks noChangeAspect="1"/>
          </p:cNvPicPr>
          <p:nvPr/>
        </p:nvPicPr>
        <p:blipFill rotWithShape="1">
          <a:blip r:embed="rId9"/>
          <a:srcRect l="17703" t="21398" r="8325" b="15136"/>
          <a:stretch/>
        </p:blipFill>
        <p:spPr>
          <a:xfrm>
            <a:off x="251763" y="1085904"/>
            <a:ext cx="3427505" cy="2084547"/>
          </a:xfrm>
          <a:prstGeom prst="roundRect">
            <a:avLst>
              <a:gd name="adj" fmla="val 1393"/>
            </a:avLst>
          </a:prstGeom>
        </p:spPr>
      </p:pic>
    </p:spTree>
    <p:extLst>
      <p:ext uri="{BB962C8B-B14F-4D97-AF65-F5344CB8AC3E}">
        <p14:creationId xmlns:p14="http://schemas.microsoft.com/office/powerpoint/2010/main" val="16243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4151273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0" b="744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94309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latin typeface="Calibri"/>
                <a:cs typeface="Calibri"/>
              </a:rPr>
              <a:t>Управление задачами и проектами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916277" y="1218972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Ждем ваши вопросы в </a:t>
            </a:r>
            <a:r>
              <a:rPr lang="ru-RU" sz="3600" b="0" dirty="0" err="1" smtClean="0">
                <a:latin typeface="Calibri"/>
                <a:cs typeface="Calibri"/>
              </a:rPr>
              <a:t>твиттере</a:t>
            </a:r>
            <a:r>
              <a:rPr lang="ru-RU" sz="3600" b="0" dirty="0">
                <a:latin typeface="Calibri"/>
                <a:cs typeface="Calibri"/>
              </a:rPr>
              <a:t>:</a:t>
            </a:r>
            <a:r>
              <a:rPr lang="en-US" sz="3600" b="0" dirty="0" smtClean="0">
                <a:latin typeface="Calibri"/>
                <a:cs typeface="Calibri"/>
              </a:rPr>
              <a:t>  </a:t>
            </a:r>
            <a:endParaRPr lang="ru-RU" sz="3600" b="0" dirty="0" smtClean="0"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4944" y="2152188"/>
            <a:ext cx="4433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spc="100" dirty="0" smtClean="0">
                <a:latin typeface="Calibri"/>
                <a:cs typeface="Calibri"/>
              </a:rPr>
              <a:t>#</a:t>
            </a:r>
            <a:r>
              <a:rPr lang="en-US" sz="8000" b="0" spc="100" dirty="0" err="1" smtClean="0">
                <a:latin typeface="Calibri"/>
                <a:cs typeface="Calibri"/>
              </a:rPr>
              <a:t>bitrix</a:t>
            </a:r>
            <a:r>
              <a:rPr lang="ru-RU" sz="8000" b="0" spc="100" dirty="0" smtClean="0">
                <a:latin typeface="Calibri"/>
                <a:cs typeface="Calibri"/>
              </a:rPr>
              <a:t>24</a:t>
            </a:r>
            <a:endParaRPr lang="ru-RU" sz="8000" b="0" spc="100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894" y="2276587"/>
            <a:ext cx="1195213" cy="11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Снимок экрана 2013-09-23 в 14.45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9"/>
            <a:ext cx="9144000" cy="51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3-09-23 в 14.48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3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3-09-23 в 14.42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" y="0"/>
            <a:ext cx="91239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3-09-23 в 14.4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"/>
            <a:ext cx="9144000" cy="51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3-09-24 в 15.1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3"/>
            <a:ext cx="9144000" cy="51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"/>
            <a:ext cx="9144000" cy="5143501"/>
            <a:chOff x="0" y="-1"/>
            <a:chExt cx="9144000" cy="5143501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2"/>
            <a:srcRect b="6832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6" name="Изображение 5" descr="Снимок экрана 2013-09-24 в 17.41.2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390" y="2626430"/>
              <a:ext cx="183209" cy="183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5143619"/>
            <a:chOff x="0" y="0"/>
            <a:chExt cx="9144000" cy="514361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0" y="0"/>
              <a:ext cx="9144000" cy="5143619"/>
              <a:chOff x="0" y="857191"/>
              <a:chExt cx="9144000" cy="5143619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0" y="857191"/>
                <a:ext cx="9144000" cy="5143619"/>
                <a:chOff x="0" y="857191"/>
                <a:chExt cx="9144000" cy="5143619"/>
              </a:xfrm>
            </p:grpSpPr>
            <p:pic>
              <p:nvPicPr>
                <p:cNvPr id="13" name="Изображение 1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65490"/>
                <a:stretch/>
              </p:blipFill>
              <p:spPr>
                <a:xfrm>
                  <a:off x="0" y="857191"/>
                  <a:ext cx="9144000" cy="5143619"/>
                </a:xfrm>
                <a:prstGeom prst="rect">
                  <a:avLst/>
                </a:prstGeom>
              </p:spPr>
            </p:pic>
            <p:pic>
              <p:nvPicPr>
                <p:cNvPr id="14" name="Изображение 13" descr="Снимок экрана 2013-09-12 в 13.49.33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223"/>
                <a:stretch/>
              </p:blipFill>
              <p:spPr>
                <a:xfrm>
                  <a:off x="1650224" y="2610030"/>
                  <a:ext cx="7098240" cy="3381060"/>
                </a:xfrm>
                <a:prstGeom prst="rect">
                  <a:avLst/>
                </a:prstGeom>
              </p:spPr>
            </p:pic>
            <p:pic>
              <p:nvPicPr>
                <p:cNvPr id="15" name="Изображение 14" descr="Снимок экрана 2013-09-12 в 14.20.19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60419" y="1702575"/>
                  <a:ext cx="7056089" cy="552110"/>
                </a:xfrm>
                <a:prstGeom prst="rect">
                  <a:avLst/>
                </a:prstGeom>
              </p:spPr>
            </p:pic>
            <p:pic>
              <p:nvPicPr>
                <p:cNvPr id="16" name="Изображение 15" descr="Снимок экрана 2013-09-12 в 14.19.52.png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296" r="43091"/>
                <a:stretch/>
              </p:blipFill>
              <p:spPr>
                <a:xfrm>
                  <a:off x="1629314" y="2223809"/>
                  <a:ext cx="3225205" cy="406024"/>
                </a:xfrm>
                <a:prstGeom prst="rect">
                  <a:avLst/>
                </a:prstGeom>
              </p:spPr>
            </p:pic>
          </p:grpSp>
          <p:sp>
            <p:nvSpPr>
              <p:cNvPr id="12" name="Прямоугольник 11"/>
              <p:cNvSpPr/>
              <p:nvPr/>
            </p:nvSpPr>
            <p:spPr>
              <a:xfrm>
                <a:off x="4829452" y="2222635"/>
                <a:ext cx="3985552" cy="4010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Изображение 16" descr="Снимок экрана 2013-09-24 в 17.40.5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927" y="836951"/>
              <a:ext cx="3534872" cy="555567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6200272" y="2073277"/>
              <a:ext cx="513576" cy="233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221943" y="2477832"/>
              <a:ext cx="513576" cy="233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193931" y="2879413"/>
              <a:ext cx="513576" cy="2334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212607" y="3262315"/>
              <a:ext cx="513576" cy="202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215603" y="3564141"/>
              <a:ext cx="513576" cy="202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196928" y="3872330"/>
              <a:ext cx="513576" cy="202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206265" y="4152503"/>
              <a:ext cx="513576" cy="202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224941" y="4488709"/>
              <a:ext cx="513576" cy="202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187590" y="4740865"/>
              <a:ext cx="513576" cy="202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6190921" y="2073277"/>
              <a:ext cx="659155" cy="2851424"/>
              <a:chOff x="6190921" y="2073277"/>
              <a:chExt cx="659155" cy="2851424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190921" y="2073277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921" y="2471050"/>
                <a:ext cx="659155" cy="167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90921" y="2869768"/>
                <a:ext cx="659155" cy="167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90921" y="3260092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190921" y="3556081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190921" y="3852070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190921" y="4148059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921" y="4444048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190921" y="4740035"/>
                <a:ext cx="65915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6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Прокопец</a:t>
                </a:r>
                <a:r>
                  <a:rPr lang="ru-RU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Я. </a:t>
                </a:r>
                <a:endParaRPr lang="ru-RU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9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b="32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11883" t="6734" r="13271" b="342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/>
          <a:srcRect l="1545" t="62527" r="65251" b="2458"/>
          <a:stretch/>
        </p:blipFill>
        <p:spPr>
          <a:xfrm>
            <a:off x="2182616" y="0"/>
            <a:ext cx="4778769" cy="51615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67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66080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1431" y="0"/>
            <a:ext cx="4358739" cy="5143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69333" y="112889"/>
            <a:ext cx="6415853" cy="60207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ru-RU" sz="3200" b="1" dirty="0"/>
              <a:t>Компания будущего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289978" y="897627"/>
            <a:ext cx="3924541" cy="382053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rmAutofit/>
          </a:bodyPr>
          <a:lstStyle/>
          <a:p>
            <a:pPr marL="0" indent="0">
              <a:spcAft>
                <a:spcPts val="600"/>
              </a:spcAft>
              <a:buSzPct val="101190"/>
              <a:buNone/>
            </a:pPr>
            <a:r>
              <a:rPr lang="ru-RU" sz="1800" dirty="0" smtClean="0"/>
              <a:t>Через 3-4 года:</a:t>
            </a:r>
            <a:endParaRPr lang="ru-RU" sz="1800" dirty="0"/>
          </a:p>
          <a:p>
            <a:pPr indent="-171450">
              <a:spcAft>
                <a:spcPts val="600"/>
              </a:spcAft>
              <a:buSzPct val="101190"/>
            </a:pPr>
            <a:r>
              <a:rPr lang="ru-RU" sz="1800" dirty="0"/>
              <a:t>30-40% будут работать удаленно // </a:t>
            </a:r>
            <a:r>
              <a:rPr lang="en-US" sz="1800" dirty="0" smtClean="0"/>
              <a:t>Symantec</a:t>
            </a:r>
            <a:endParaRPr lang="ru-RU" sz="1800" dirty="0"/>
          </a:p>
          <a:p>
            <a:pPr indent="-171450">
              <a:spcAft>
                <a:spcPts val="600"/>
              </a:spcAft>
              <a:buSzPct val="101190"/>
            </a:pPr>
            <a:r>
              <a:rPr lang="ru-RU" sz="1800" dirty="0"/>
              <a:t>Не </a:t>
            </a:r>
            <a:r>
              <a:rPr lang="ru-RU" sz="1800" dirty="0" smtClean="0"/>
              <a:t>важно, </a:t>
            </a:r>
            <a:r>
              <a:rPr lang="ru-RU" sz="1800" dirty="0"/>
              <a:t>что </a:t>
            </a:r>
            <a:r>
              <a:rPr lang="ru-RU" sz="1800" dirty="0" smtClean="0"/>
              <a:t>используется </a:t>
            </a:r>
            <a:r>
              <a:rPr lang="ru-RU" sz="1800" dirty="0"/>
              <a:t>(десктоп, смартфон, планшет</a:t>
            </a:r>
            <a:r>
              <a:rPr lang="ru-RU" sz="1800" dirty="0" smtClean="0"/>
              <a:t>)</a:t>
            </a:r>
          </a:p>
          <a:p>
            <a:pPr indent="-171450">
              <a:spcAft>
                <a:spcPts val="600"/>
              </a:spcAft>
              <a:buSzPct val="101190"/>
            </a:pPr>
            <a:r>
              <a:rPr lang="ru-RU" sz="1800" dirty="0" smtClean="0"/>
              <a:t>Скорость мобильного интернета значительно возрастет (</a:t>
            </a:r>
            <a:r>
              <a:rPr lang="en-US" sz="1800" dirty="0" smtClean="0"/>
              <a:t>LTE)</a:t>
            </a:r>
            <a:endParaRPr lang="ru-RU" sz="1800" dirty="0"/>
          </a:p>
          <a:p>
            <a:pPr indent="-171450">
              <a:spcAft>
                <a:spcPts val="600"/>
              </a:spcAft>
              <a:buSzPct val="101190"/>
            </a:pPr>
            <a:r>
              <a:rPr lang="ru-RU" sz="1800" dirty="0"/>
              <a:t>Эффективность, конкурентоспособность зависит от скорости обмена </a:t>
            </a:r>
            <a:r>
              <a:rPr lang="ru-RU" sz="1800" dirty="0" smtClean="0"/>
              <a:t>информацией </a:t>
            </a:r>
            <a:r>
              <a:rPr lang="ru-RU" sz="1800" dirty="0"/>
              <a:t>и принятия </a:t>
            </a:r>
            <a:r>
              <a:rPr lang="ru-RU" sz="1800" dirty="0" smtClean="0"/>
              <a:t>решений</a:t>
            </a:r>
            <a:endParaRPr lang="ru-RU" sz="1800" dirty="0"/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41079" t="1610" r="3426" b="62752"/>
          <a:stretch/>
        </p:blipFill>
        <p:spPr>
          <a:xfrm>
            <a:off x="662094" y="1"/>
            <a:ext cx="7819812" cy="51434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35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lt1"/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455152" y="0"/>
            <a:ext cx="6233696" cy="5252462"/>
            <a:chOff x="502402" y="0"/>
            <a:chExt cx="6233696" cy="5252462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2"/>
            <a:srcRect l="41309" t="51444" r="3196" b="2903"/>
            <a:stretch/>
          </p:blipFill>
          <p:spPr>
            <a:xfrm>
              <a:off x="502402" y="0"/>
              <a:ext cx="6233696" cy="525246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" name="Изображение 2" descr="Снимок экрана 2013-09-09 в 23.02.4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86" t="22312" r="25283" b="8394"/>
            <a:stretch/>
          </p:blipFill>
          <p:spPr>
            <a:xfrm>
              <a:off x="2265876" y="1608770"/>
              <a:ext cx="2408848" cy="1793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2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17457902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8314"/>
          <a:stretch/>
        </p:blipFill>
        <p:spPr>
          <a:xfrm>
            <a:off x="0" y="-25"/>
            <a:ext cx="4970136" cy="514352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190142" y="173809"/>
            <a:ext cx="393385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/>
                <a:cs typeface="Calibri"/>
              </a:rPr>
              <a:t>Разделение ролей в управлении задачами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06166" y="2606623"/>
            <a:ext cx="3837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Разделение ролей - </a:t>
            </a:r>
            <a:r>
              <a:rPr lang="ru-RU" sz="1800" dirty="0">
                <a:latin typeface="Calibri"/>
                <a:ea typeface="Calibri"/>
                <a:cs typeface="Calibri"/>
              </a:rPr>
              <a:t>простой инструмент понять загруженность сотрудников, над чем конкретно они работают и проконтролировать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исполнительную дисциплину. </a:t>
            </a:r>
          </a:p>
        </p:txBody>
      </p:sp>
      <p:pic>
        <p:nvPicPr>
          <p:cNvPr id="16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3-09-24 в 19.47.0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47" y="1202267"/>
            <a:ext cx="840683" cy="484718"/>
          </a:xfrm>
          <a:prstGeom prst="rect">
            <a:avLst/>
          </a:prstGeom>
        </p:spPr>
      </p:pic>
      <p:pic>
        <p:nvPicPr>
          <p:cNvPr id="5" name="Изображение 4" descr="Снимок экрана 2013-09-24 в 19.47.13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75" y="1218025"/>
            <a:ext cx="931568" cy="477145"/>
          </a:xfrm>
          <a:prstGeom prst="rect">
            <a:avLst/>
          </a:prstGeom>
        </p:spPr>
      </p:pic>
      <p:pic>
        <p:nvPicPr>
          <p:cNvPr id="6" name="Изображение 5" descr="Снимок экрана 2013-09-24 в 19.47.19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88" y="1192389"/>
            <a:ext cx="1007305" cy="530161"/>
          </a:xfrm>
          <a:prstGeom prst="rect">
            <a:avLst/>
          </a:prstGeom>
        </p:spPr>
      </p:pic>
      <p:pic>
        <p:nvPicPr>
          <p:cNvPr id="7" name="Изображение 6" descr="Снимок экрана 2013-09-24 в 19.47.25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39" y="1198738"/>
            <a:ext cx="1067895" cy="522587"/>
          </a:xfrm>
          <a:prstGeom prst="rect">
            <a:avLst/>
          </a:prstGeom>
        </p:spPr>
      </p:pic>
      <p:pic>
        <p:nvPicPr>
          <p:cNvPr id="9" name="Изображение 8" descr="Снимок экрана 2013-09-24 в 19.47.32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01" y="1693804"/>
            <a:ext cx="1098190" cy="560456"/>
          </a:xfrm>
          <a:prstGeom prst="rect">
            <a:avLst/>
          </a:prstGeom>
        </p:spPr>
      </p:pic>
      <p:pic>
        <p:nvPicPr>
          <p:cNvPr id="10" name="Изображение 9" descr="Снимок экрана 2013-09-24 в 19.51.11.p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41" y="1738491"/>
            <a:ext cx="933540" cy="48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1481486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50124" y="1"/>
            <a:ext cx="4593876" cy="51434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0129" y="732584"/>
            <a:ext cx="4473872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Счетчики в задачах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6368" y="1595048"/>
            <a:ext cx="395535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Счетчики в задачах </a:t>
            </a:r>
            <a:r>
              <a:rPr lang="ru-RU" sz="2000" dirty="0">
                <a:latin typeface="Calibri"/>
                <a:ea typeface="Calibri"/>
                <a:cs typeface="Calibri"/>
              </a:rPr>
              <a:t>помогают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следить за исполнением, </a:t>
            </a:r>
            <a:r>
              <a:rPr lang="ru-RU" sz="2000" dirty="0">
                <a:latin typeface="Calibri"/>
                <a:ea typeface="Calibri"/>
                <a:cs typeface="Calibri"/>
              </a:rPr>
              <a:t>не забывать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о сроках</a:t>
            </a:r>
            <a:endParaRPr lang="ru-RU" sz="20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Возможность контролировать задачи подчиненных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48706" y="3764225"/>
            <a:ext cx="3809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/>
                <a:ea typeface="Calibri"/>
                <a:cs typeface="Calibri"/>
              </a:rPr>
              <a:t>Счетчики </a:t>
            </a:r>
            <a:r>
              <a:rPr lang="ru-RU" sz="2000" dirty="0">
                <a:latin typeface="Calibri"/>
                <a:ea typeface="Calibri"/>
                <a:cs typeface="Calibri"/>
              </a:rPr>
              <a:t>показывают, что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вам необходимо </a:t>
            </a:r>
            <a:r>
              <a:rPr lang="ru-RU" sz="2000" dirty="0">
                <a:latin typeface="Calibri"/>
                <a:ea typeface="Calibri"/>
                <a:cs typeface="Calibri"/>
              </a:rPr>
              <a:t>отреагировать на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задачу.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3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90253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0"/>
          <a:stretch/>
        </p:blipFill>
        <p:spPr>
          <a:xfrm>
            <a:off x="-1" y="-1"/>
            <a:ext cx="9165167" cy="5143501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Интеграция с почтовыми системами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Интеграция с почтой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02667" y="1076052"/>
            <a:ext cx="433050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Возможность подключить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G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mail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err="1" smtClean="0">
                <a:latin typeface="Calibri"/>
                <a:ea typeface="Calibri"/>
                <a:cs typeface="Calibri"/>
              </a:rPr>
              <a:t>iCloud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Яндекс,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Outlook,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Офис365, </a:t>
            </a:r>
            <a:r>
              <a:rPr lang="en-US" sz="1800" dirty="0">
                <a:latin typeface="Calibri"/>
                <a:ea typeface="Calibri"/>
                <a:cs typeface="Calibri"/>
              </a:rPr>
              <a:t>Microsoft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E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xchange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 </a:t>
            </a:r>
            <a:r>
              <a:rPr lang="en-US" sz="1800" dirty="0">
                <a:latin typeface="Calibri"/>
                <a:ea typeface="Calibri"/>
                <a:cs typeface="Calibri"/>
              </a:rPr>
              <a:t>M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ail</a:t>
            </a:r>
            <a:r>
              <a:rPr lang="en-US" sz="1800" dirty="0">
                <a:latin typeface="Calibri"/>
                <a:ea typeface="Calibri"/>
                <a:cs typeface="Calibri"/>
              </a:rPr>
              <a:t>.</a:t>
            </a:r>
            <a:r>
              <a:rPr lang="ru-RU" sz="1800" dirty="0" err="1">
                <a:latin typeface="Calibri"/>
                <a:ea typeface="Calibri"/>
                <a:cs typeface="Calibri"/>
              </a:rPr>
              <a:t>ru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,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ea typeface="Calibri"/>
                <a:cs typeface="Calibri"/>
              </a:rPr>
              <a:t>Ukr.net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, Yahoo, AOL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и другие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почтовые системы по протоколу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IMAP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Индикатор </a:t>
            </a:r>
            <a:r>
              <a:rPr lang="ru-RU" sz="1800" dirty="0">
                <a:latin typeface="Calibri"/>
                <a:ea typeface="Calibri"/>
                <a:cs typeface="Calibri"/>
              </a:rPr>
              <a:t>новых сообщений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Открывается </a:t>
            </a:r>
            <a:r>
              <a:rPr lang="ru-RU" sz="1800" dirty="0">
                <a:latin typeface="Calibri"/>
                <a:ea typeface="Calibri"/>
                <a:cs typeface="Calibri"/>
              </a:rPr>
              <a:t>в новом </a:t>
            </a:r>
            <a:r>
              <a:rPr lang="ru-RU" sz="1800" dirty="0" err="1" smtClean="0">
                <a:latin typeface="Calibri"/>
                <a:ea typeface="Calibri"/>
                <a:cs typeface="Calibri"/>
              </a:rPr>
              <a:t>табе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70892" y="1063037"/>
            <a:ext cx="3892546" cy="3249967"/>
            <a:chOff x="314447" y="950148"/>
            <a:chExt cx="3892546" cy="3249967"/>
          </a:xfrm>
        </p:grpSpPr>
        <p:pic>
          <p:nvPicPr>
            <p:cNvPr id="12" name="Изображение 11" descr="Снимок экрана 2013-09-24 в 19.49.1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47" y="1016000"/>
              <a:ext cx="3730743" cy="3184115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643484" y="950148"/>
              <a:ext cx="1194741" cy="5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5653" y="1138296"/>
              <a:ext cx="1881340" cy="3123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22738" y="3753694"/>
            <a:ext cx="8322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Calibri"/>
                <a:cs typeface="Calibri"/>
              </a:rPr>
              <a:t>«Битрикс24» - единая точка входа. </a:t>
            </a:r>
            <a:endParaRPr lang="en-US" sz="2400" b="1" dirty="0" smtClean="0">
              <a:latin typeface="Calibri"/>
              <a:cs typeface="Calibri"/>
            </a:endParaRPr>
          </a:p>
          <a:p>
            <a:pPr algn="r"/>
            <a:r>
              <a:rPr lang="ru-RU" sz="2400" b="1" dirty="0" smtClean="0">
                <a:latin typeface="Calibri"/>
                <a:cs typeface="Calibri"/>
              </a:rPr>
              <a:t>Теперь и работа с почтой.</a:t>
            </a:r>
            <a:endParaRPr lang="ru-RU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3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0832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399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latin typeface="Calibri"/>
                <a:cs typeface="Calibri"/>
              </a:rPr>
              <a:t>CRM: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ru-RU" sz="3200" b="1" dirty="0" smtClean="0">
                <a:latin typeface="Calibri"/>
                <a:cs typeface="Calibri"/>
              </a:rPr>
              <a:t>Интеграция счетов и каталога с 1С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5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crm-im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19" y="1170924"/>
            <a:ext cx="6845443" cy="3372854"/>
          </a:xfrm>
          <a:prstGeom prst="rect">
            <a:avLst/>
          </a:prstGeom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Что такое </a:t>
            </a:r>
            <a:r>
              <a:rPr lang="en-US" sz="3200" b="1" dirty="0" smtClean="0">
                <a:latin typeface="Calibri"/>
                <a:cs typeface="Calibri"/>
              </a:rPr>
              <a:t>CRM?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0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Интеграция с 1С: оплата счетов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504" y="1086131"/>
            <a:ext cx="5191125" cy="3616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114" y="1086562"/>
            <a:ext cx="5305425" cy="3655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266" y="1053628"/>
            <a:ext cx="2617612" cy="34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лыбающееся лицо 3"/>
          <p:cNvSpPr/>
          <p:nvPr/>
        </p:nvSpPr>
        <p:spPr>
          <a:xfrm>
            <a:off x="1143000" y="1809750"/>
            <a:ext cx="609600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67000" y="1809750"/>
            <a:ext cx="914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Счет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866900" y="1872775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57139" y="1400383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CRM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00600" y="1400383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524756" y="1809750"/>
            <a:ext cx="914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Заказ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743706" y="1872776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6553200" y="1733550"/>
            <a:ext cx="609600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1396" y="1495633"/>
            <a:ext cx="1352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Менеджер </a:t>
            </a:r>
            <a:r>
              <a:rPr lang="en-US" dirty="0" smtClean="0"/>
              <a:t>CRM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419040"/>
            <a:ext cx="2248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Бухгалтер менеджера </a:t>
            </a:r>
            <a:r>
              <a:rPr lang="en-US" dirty="0" smtClean="0"/>
              <a:t>CRM</a:t>
            </a:r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5696712" y="1948976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780974" y="1699949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Новый счет</a:t>
            </a:r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3702559" y="1716005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Новый счет</a:t>
            </a:r>
            <a:endParaRPr lang="ru-RU" sz="800" dirty="0"/>
          </a:p>
        </p:txBody>
      </p:sp>
      <p:sp>
        <p:nvSpPr>
          <p:cNvPr id="19" name="Улыбающееся лицо 18"/>
          <p:cNvSpPr/>
          <p:nvPr/>
        </p:nvSpPr>
        <p:spPr>
          <a:xfrm>
            <a:off x="2807928" y="3628488"/>
            <a:ext cx="609600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714280" y="4222222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2553703" y="2900771"/>
            <a:ext cx="1140991" cy="170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878436" y="2859940"/>
            <a:ext cx="1188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Счет в формате </a:t>
            </a:r>
            <a:r>
              <a:rPr lang="en-US" sz="800" dirty="0" smtClean="0"/>
              <a:t>pdf</a:t>
            </a:r>
            <a:endParaRPr lang="ru-RU" sz="800" dirty="0"/>
          </a:p>
        </p:txBody>
      </p:sp>
      <p:sp>
        <p:nvSpPr>
          <p:cNvPr id="23" name="Управляющая кнопка: домой 22">
            <a:hlinkClick r:id="" action="ppaction://hlinkshowjump?jump=firstslide" highlightClick="1"/>
          </p:cNvPr>
          <p:cNvSpPr/>
          <p:nvPr/>
        </p:nvSpPr>
        <p:spPr>
          <a:xfrm>
            <a:off x="4524756" y="3556315"/>
            <a:ext cx="733044" cy="605573"/>
          </a:xfrm>
          <a:prstGeom prst="actionButtonHom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611631" y="4229060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Банк</a:t>
            </a:r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3645006" y="3823822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645006" y="3946444"/>
            <a:ext cx="546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Деньги</a:t>
            </a:r>
            <a:endParaRPr lang="ru-RU" sz="800" dirty="0"/>
          </a:p>
        </p:txBody>
      </p:sp>
      <p:sp>
        <p:nvSpPr>
          <p:cNvPr id="27" name="Стрелка вправо 26"/>
          <p:cNvSpPr/>
          <p:nvPr/>
        </p:nvSpPr>
        <p:spPr>
          <a:xfrm rot="18437855">
            <a:off x="5141804" y="2978574"/>
            <a:ext cx="1742938" cy="161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030468" y="3150553"/>
            <a:ext cx="13933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Информация об оплате</a:t>
            </a:r>
            <a:endParaRPr lang="ru-RU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5588697" y="2103796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Оплата заказа</a:t>
            </a:r>
            <a:endParaRPr lang="ru-RU" sz="800" dirty="0"/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3710178" y="2105747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389941" y="2302004"/>
            <a:ext cx="13933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Информация об оплате</a:t>
            </a:r>
            <a:endParaRPr lang="ru-RU" sz="800" dirty="0"/>
          </a:p>
        </p:txBody>
      </p:sp>
      <p:sp>
        <p:nvSpPr>
          <p:cNvPr id="32" name="Стрелка вправо 31"/>
          <p:cNvSpPr/>
          <p:nvPr/>
        </p:nvSpPr>
        <p:spPr>
          <a:xfrm rot="10800000">
            <a:off x="1886413" y="2111458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566176" y="2307715"/>
            <a:ext cx="13933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Информация об оплате</a:t>
            </a:r>
            <a:endParaRPr lang="ru-RU" sz="800" dirty="0"/>
          </a:p>
        </p:txBody>
      </p:sp>
      <p:pic>
        <p:nvPicPr>
          <p:cNvPr id="3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Схема интеграции с 1С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6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PC</a:t>
            </a:r>
            <a:r>
              <a:rPr lang="ru-RU" sz="3200" b="1" dirty="0" smtClean="0">
                <a:latin typeface="Calibri"/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20705" y="1054346"/>
            <a:ext cx="7102590" cy="3315709"/>
            <a:chOff x="1697639" y="1377245"/>
            <a:chExt cx="5818880" cy="2536720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6535"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Consumer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Corporate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Tablets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pic>
          <p:nvPicPr>
            <p:cNvPr id="16" name="Изображение 15" descr="Снимок экрана 2013-09-24 в 0.56.3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70" dirty="0" smtClean="0"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latin typeface="Calibri"/>
                <a:cs typeface="Calibri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180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160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140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120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100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80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60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40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0 </a:t>
              </a:r>
              <a:endParaRPr lang="ru-RU" sz="800" spc="-40" dirty="0">
                <a:latin typeface="Calibri"/>
                <a:cs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28982" y="4349330"/>
            <a:ext cx="18450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pc="-70" dirty="0" smtClean="0">
                <a:latin typeface="Calibri"/>
                <a:cs typeface="Calibri"/>
              </a:rPr>
              <a:t>(Source: IDC, Gartner, Enders Analysis)</a:t>
            </a:r>
            <a:endParaRPr lang="ru-RU" sz="1000" spc="-7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5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Настройка подключения к 1С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529" y="997221"/>
            <a:ext cx="6018943" cy="361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5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34256"/>
          <a:stretch/>
        </p:blipFill>
        <p:spPr>
          <a:xfrm>
            <a:off x="5656736" y="911133"/>
            <a:ext cx="3487264" cy="4059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0826" y="1022764"/>
            <a:ext cx="4557434" cy="2923855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</a:rPr>
              <a:t>Автоматический обмен данными с 1С:</a:t>
            </a:r>
          </a:p>
          <a:p>
            <a:pPr marL="174589" indent="-174589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ru-RU" sz="1800" dirty="0">
                <a:latin typeface="Calibri" pitchFamily="34" charset="0"/>
              </a:rPr>
              <a:t>Изменение цен, НДС, описаний товаров в 1С автоматически отражается в </a:t>
            </a:r>
            <a:r>
              <a:rPr lang="ru-RU" sz="1800" dirty="0" smtClean="0">
                <a:latin typeface="Calibri" pitchFamily="34" charset="0"/>
              </a:rPr>
              <a:t>CRM.</a:t>
            </a:r>
            <a:endParaRPr lang="ru-RU" sz="1800" dirty="0">
              <a:latin typeface="Calibri" pitchFamily="34" charset="0"/>
            </a:endParaRPr>
          </a:p>
          <a:p>
            <a:pPr marL="174589" indent="-174589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ru-RU" sz="1800" dirty="0">
                <a:latin typeface="Calibri" pitchFamily="34" charset="0"/>
              </a:rPr>
              <a:t>Можно </a:t>
            </a:r>
            <a:r>
              <a:rPr lang="ru-RU" sz="1800" dirty="0" err="1">
                <a:latin typeface="Calibri" pitchFamily="34" charset="0"/>
              </a:rPr>
              <a:t>единоразово</a:t>
            </a:r>
            <a:r>
              <a:rPr lang="ru-RU" sz="1800" dirty="0">
                <a:latin typeface="Calibri" pitchFamily="34" charset="0"/>
              </a:rPr>
              <a:t> импортировать все товары из CRM в </a:t>
            </a:r>
            <a:r>
              <a:rPr lang="ru-RU" sz="1800" dirty="0" smtClean="0">
                <a:latin typeface="Calibri" pitchFamily="34" charset="0"/>
              </a:rPr>
              <a:t>1С.</a:t>
            </a:r>
          </a:p>
          <a:p>
            <a:pPr marL="174589" indent="-174589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Все обновления каталога товаров выгружаются автоматически.</a:t>
            </a:r>
            <a:endParaRPr lang="ru-RU" sz="1800" b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174589" indent="-174589">
              <a:spcBef>
                <a:spcPts val="60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endParaRPr lang="ru-RU" sz="1800" dirty="0"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2158" y="83734"/>
            <a:ext cx="6565842" cy="649502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</a:rPr>
              <a:t>Интеграция с 1С: Товары</a:t>
            </a:r>
            <a:endParaRPr lang="en-US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6429" y1="13214" x2="26429" y2="13214"/>
                        <a14:foregroundMark x1="29286" y1="20357" x2="29286" y2="20357"/>
                        <a14:foregroundMark x1="31071" y1="11429" x2="31071" y2="1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2295" y="3336807"/>
            <a:ext cx="1364075" cy="13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870539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24699" b="10011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Мобильная </a:t>
            </a:r>
            <a:r>
              <a:rPr lang="en-US" sz="4000" b="1" dirty="0" smtClean="0">
                <a:latin typeface="Calibri"/>
                <a:cs typeface="Calibri"/>
              </a:rPr>
              <a:t>CRM</a:t>
            </a:r>
            <a:r>
              <a:rPr lang="ru-RU" sz="4000" b="1" dirty="0" smtClean="0">
                <a:latin typeface="Calibri"/>
                <a:cs typeface="Calibri"/>
              </a:rPr>
              <a:t>: Редактирование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18615601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2"/>
          <a:stretch/>
        </p:blipFill>
        <p:spPr>
          <a:xfrm>
            <a:off x="0" y="-1"/>
            <a:ext cx="9144000" cy="5163801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2084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Мобильная </a:t>
            </a:r>
            <a:r>
              <a:rPr lang="en-US" sz="2800" b="1" dirty="0" smtClean="0">
                <a:latin typeface="Calibri"/>
                <a:cs typeface="Calibri"/>
              </a:rPr>
              <a:t>CRM</a:t>
            </a:r>
            <a:r>
              <a:rPr lang="ru-RU" sz="2800" b="1" dirty="0" smtClean="0">
                <a:latin typeface="Calibri"/>
                <a:cs typeface="Calibri"/>
              </a:rPr>
              <a:t> - тренд ближайших лет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69677" y="1094218"/>
            <a:ext cx="4874324" cy="34987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7259" y="1242643"/>
            <a:ext cx="40811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Calibri"/>
                <a:cs typeface="Calibri"/>
              </a:rPr>
              <a:t>Работайте с </a:t>
            </a:r>
            <a:r>
              <a:rPr lang="en-US" sz="1800" dirty="0" smtClean="0">
                <a:latin typeface="Calibri"/>
                <a:cs typeface="Calibri"/>
              </a:rPr>
              <a:t>CRM</a:t>
            </a:r>
            <a:r>
              <a:rPr lang="ru-RU" sz="1800" dirty="0" smtClean="0">
                <a:latin typeface="Calibri"/>
                <a:cs typeface="Calibri"/>
              </a:rPr>
              <a:t>, даже если вы не в офисе:</a:t>
            </a:r>
            <a:endParaRPr lang="ru-RU" sz="1800" b="0" dirty="0">
              <a:latin typeface="Calibri"/>
              <a:cs typeface="Calibri"/>
            </a:endParaRPr>
          </a:p>
          <a:p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Находите контакты клиентов</a:t>
            </a:r>
            <a:endParaRPr lang="ru-RU" sz="18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Просматривайте историю сделок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Корректируйте  </a:t>
            </a:r>
            <a:r>
              <a:rPr lang="ru-RU" sz="1800" b="0" dirty="0">
                <a:latin typeface="Calibri"/>
                <a:cs typeface="Calibri"/>
              </a:rPr>
              <a:t>сделки (состав товара</a:t>
            </a:r>
            <a:r>
              <a:rPr lang="ru-RU" sz="1800" b="0" dirty="0" smtClean="0">
                <a:latin typeface="Calibri"/>
                <a:cs typeface="Calibri"/>
              </a:rPr>
              <a:t>) где и когда угодно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Выставляйте счета сразу после встречи с клиентом</a:t>
            </a:r>
            <a:endParaRPr lang="ru-RU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9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02" y="1296851"/>
            <a:ext cx="1868456" cy="239106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34941" y="2205336"/>
            <a:ext cx="1064335" cy="1647684"/>
            <a:chOff x="2743200" y="819150"/>
            <a:chExt cx="2035928" cy="3529349"/>
          </a:xfrm>
        </p:grpSpPr>
        <p:pic>
          <p:nvPicPr>
            <p:cNvPr id="20" name="Изображение 19" descr="android_pull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819150"/>
              <a:ext cx="2035928" cy="3529349"/>
            </a:xfrm>
            <a:prstGeom prst="rect">
              <a:avLst/>
            </a:prstGeom>
          </p:spPr>
        </p:pic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4"/>
            <a:srcRect l="681" t="869" r="2480" b="15045"/>
            <a:stretch/>
          </p:blipFill>
          <p:spPr>
            <a:xfrm>
              <a:off x="2994355" y="1159345"/>
              <a:ext cx="1578737" cy="2778932"/>
            </a:xfrm>
            <a:prstGeom prst="rect">
              <a:avLst/>
            </a:prstGeom>
          </p:spPr>
        </p:pic>
      </p:grp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Мобильная </a:t>
            </a:r>
            <a:r>
              <a:rPr lang="en-US" sz="3200" b="1" dirty="0" smtClean="0">
                <a:latin typeface="Calibri"/>
                <a:cs typeface="Calibri"/>
              </a:rPr>
              <a:t>CRM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2621" y="1093748"/>
            <a:ext cx="4572000" cy="28161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latin typeface="Calibri"/>
                <a:cs typeface="Calibri"/>
              </a:rPr>
              <a:t>Теперь полный цикл работы с </a:t>
            </a:r>
            <a:r>
              <a:rPr lang="ru-RU" sz="1800" dirty="0" smtClean="0">
                <a:latin typeface="Calibri"/>
                <a:cs typeface="Calibri"/>
              </a:rPr>
              <a:t>CRM: </a:t>
            </a:r>
            <a:r>
              <a:rPr lang="ru-RU" sz="1800" dirty="0">
                <a:latin typeface="Calibri"/>
                <a:cs typeface="Calibri"/>
              </a:rPr>
              <a:t>от создания </a:t>
            </a:r>
            <a:r>
              <a:rPr lang="ru-RU" sz="1800" dirty="0" err="1" smtClean="0">
                <a:latin typeface="Calibri"/>
                <a:cs typeface="Calibri"/>
              </a:rPr>
              <a:t>лида</a:t>
            </a:r>
            <a:r>
              <a:rPr lang="ru-RU" sz="1800" dirty="0" smtClean="0">
                <a:latin typeface="Calibri"/>
                <a:cs typeface="Calibri"/>
              </a:rPr>
              <a:t>, </a:t>
            </a:r>
            <a:r>
              <a:rPr lang="ru-RU" sz="1800" dirty="0">
                <a:latin typeface="Calibri"/>
                <a:cs typeface="Calibri"/>
              </a:rPr>
              <a:t>работы со сделкой до выставления счета </a:t>
            </a:r>
            <a:r>
              <a:rPr lang="ru-RU" sz="1800" dirty="0" smtClean="0">
                <a:latin typeface="Calibri"/>
                <a:cs typeface="Calibri"/>
              </a:rPr>
              <a:t>клиенту.</a:t>
            </a:r>
            <a:endParaRPr lang="ru-RU" sz="1800" dirty="0">
              <a:latin typeface="Calibri"/>
              <a:cs typeface="Calibri"/>
            </a:endParaRPr>
          </a:p>
          <a:p>
            <a:endParaRPr lang="ru-RU" sz="180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dirty="0">
                <a:latin typeface="Calibri"/>
                <a:cs typeface="Calibri"/>
              </a:rPr>
              <a:t>Планируйте </a:t>
            </a:r>
            <a:r>
              <a:rPr lang="ru-RU" sz="1800" dirty="0" smtClean="0">
                <a:latin typeface="Calibri"/>
                <a:cs typeface="Calibri"/>
              </a:rPr>
              <a:t>дела</a:t>
            </a:r>
            <a:endParaRPr lang="ru-RU" sz="180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dirty="0">
                <a:latin typeface="Calibri"/>
                <a:cs typeface="Calibri"/>
              </a:rPr>
              <a:t>Выполняйте звонки прямо из </a:t>
            </a:r>
            <a:r>
              <a:rPr lang="ru-RU" sz="1800" dirty="0" smtClean="0">
                <a:latin typeface="Calibri"/>
                <a:cs typeface="Calibri"/>
              </a:rPr>
              <a:t>CRM</a:t>
            </a:r>
            <a:endParaRPr lang="ru-RU" sz="180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800" dirty="0">
                <a:latin typeface="Calibri"/>
                <a:cs typeface="Calibri"/>
              </a:rPr>
              <a:t>Корректируйте  сделки (состав товара</a:t>
            </a:r>
            <a:r>
              <a:rPr lang="ru-RU" sz="1800" dirty="0" smtClean="0">
                <a:latin typeface="Calibri"/>
                <a:cs typeface="Calibri"/>
              </a:rPr>
              <a:t>) где и когда угодно </a:t>
            </a:r>
            <a:r>
              <a:rPr lang="ru-RU" sz="1800" dirty="0">
                <a:latin typeface="Calibri"/>
                <a:cs typeface="Calibri"/>
              </a:rPr>
              <a:t>(</a:t>
            </a:r>
            <a:r>
              <a:rPr lang="ru-RU" sz="1800" dirty="0" smtClean="0">
                <a:latin typeface="Calibri"/>
                <a:cs typeface="Calibri"/>
              </a:rPr>
              <a:t>например, сразу после встречи с клиентом)</a:t>
            </a: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433" y="2826478"/>
            <a:ext cx="849548" cy="165846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4352" y="4239723"/>
            <a:ext cx="1625932" cy="367559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5302" y="4231789"/>
            <a:ext cx="1357517" cy="4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014656" y="956170"/>
            <a:ext cx="1585541" cy="3982521"/>
            <a:chOff x="4132740" y="403454"/>
            <a:chExt cx="1585541" cy="398252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4132740" y="403454"/>
              <a:ext cx="1585541" cy="3982521"/>
              <a:chOff x="-782008" y="-395742"/>
              <a:chExt cx="2099002" cy="5272220"/>
            </a:xfrm>
          </p:grpSpPr>
          <p:pic>
            <p:nvPicPr>
              <p:cNvPr id="19" name="Изображение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20" name="Изображение 19"/>
              <p:cNvPicPr>
                <a:picLocks noChangeAspect="1"/>
              </p:cNvPicPr>
              <p:nvPr/>
            </p:nvPicPr>
            <p:blipFill rotWithShape="1">
              <a:blip r:embed="rId3"/>
              <a:srcRect t="42110"/>
              <a:stretch/>
            </p:blipFill>
            <p:spPr>
              <a:xfrm>
                <a:off x="-782008" y="2504867"/>
                <a:ext cx="2098536" cy="2371611"/>
              </a:xfrm>
              <a:prstGeom prst="rect">
                <a:avLst/>
              </a:prstGeom>
            </p:spPr>
          </p:pic>
          <p:pic>
            <p:nvPicPr>
              <p:cNvPr id="21" name="Рисунок 1"/>
              <p:cNvPicPr>
                <a:picLocks noChangeAspect="1"/>
              </p:cNvPicPr>
              <p:nvPr/>
            </p:nvPicPr>
            <p:blipFill rotWithShape="1">
              <a:blip r:embed="rId4"/>
              <a:srcRect b="6208"/>
              <a:stretch/>
            </p:blipFill>
            <p:spPr>
              <a:xfrm>
                <a:off x="-608506" y="329969"/>
                <a:ext cx="1760876" cy="3814449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6210" y="947646"/>
              <a:ext cx="1354840" cy="2897852"/>
            </a:xfrm>
            <a:prstGeom prst="rect">
              <a:avLst/>
            </a:prstGeom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6442" y="83734"/>
            <a:ext cx="6565842" cy="649502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</a:rPr>
              <a:t>Оперативно добавляйте контакты в </a:t>
            </a:r>
            <a:r>
              <a:rPr lang="en-US" sz="2800" b="1" dirty="0" smtClean="0">
                <a:latin typeface="Calibri" pitchFamily="34" charset="0"/>
              </a:rPr>
              <a:t>CRM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/>
          <p:cNvGrpSpPr/>
          <p:nvPr/>
        </p:nvGrpSpPr>
        <p:grpSpPr>
          <a:xfrm>
            <a:off x="2298467" y="980170"/>
            <a:ext cx="1585541" cy="3982521"/>
            <a:chOff x="-782008" y="-395742"/>
            <a:chExt cx="2099002" cy="5272220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81542" y="-395742"/>
              <a:ext cx="2098536" cy="4096706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/>
            <a:srcRect t="42110"/>
            <a:stretch/>
          </p:blipFill>
          <p:spPr>
            <a:xfrm>
              <a:off x="-782008" y="2504867"/>
              <a:ext cx="2098536" cy="2371611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/>
            <a:srcRect b="6208"/>
            <a:stretch/>
          </p:blipFill>
          <p:spPr>
            <a:xfrm>
              <a:off x="-608506" y="329969"/>
              <a:ext cx="1760876" cy="3814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3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2158" y="112822"/>
            <a:ext cx="6565842" cy="649502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 pitchFamily="34" charset="0"/>
              </a:rPr>
              <a:t>Создавайте и ведите сделки прямо из мобильного приложения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3370" y="929035"/>
            <a:ext cx="1585541" cy="3982521"/>
            <a:chOff x="-1585541" y="0"/>
            <a:chExt cx="1585541" cy="398252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1585541" y="0"/>
              <a:ext cx="1585541" cy="3982521"/>
              <a:chOff x="-782008" y="-395742"/>
              <a:chExt cx="2099002" cy="5272220"/>
            </a:xfrm>
          </p:grpSpPr>
          <p:pic>
            <p:nvPicPr>
              <p:cNvPr id="15" name="Изображение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17" name="Изображение 16"/>
              <p:cNvPicPr>
                <a:picLocks noChangeAspect="1"/>
              </p:cNvPicPr>
              <p:nvPr/>
            </p:nvPicPr>
            <p:blipFill rotWithShape="1">
              <a:blip r:embed="rId5"/>
              <a:srcRect t="42110"/>
              <a:stretch/>
            </p:blipFill>
            <p:spPr>
              <a:xfrm>
                <a:off x="-782008" y="2504867"/>
                <a:ext cx="2098536" cy="2371611"/>
              </a:xfrm>
              <a:prstGeom prst="rect">
                <a:avLst/>
              </a:prstGeom>
            </p:spPr>
          </p:pic>
          <p:pic>
            <p:nvPicPr>
              <p:cNvPr id="18" name="Рисунок 1"/>
              <p:cNvPicPr>
                <a:picLocks noChangeAspect="1"/>
              </p:cNvPicPr>
              <p:nvPr/>
            </p:nvPicPr>
            <p:blipFill rotWithShape="1">
              <a:blip r:embed="rId6"/>
              <a:srcRect b="6208"/>
              <a:stretch/>
            </p:blipFill>
            <p:spPr>
              <a:xfrm>
                <a:off x="-608506" y="329969"/>
                <a:ext cx="1760876" cy="3814449"/>
              </a:xfrm>
              <a:prstGeom prst="rect">
                <a:avLst/>
              </a:prstGeom>
            </p:spPr>
          </p:pic>
        </p:grp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/>
            <a:srcRect b="14839"/>
            <a:stretch/>
          </p:blipFill>
          <p:spPr>
            <a:xfrm>
              <a:off x="-1443436" y="555607"/>
              <a:ext cx="1319624" cy="2913573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4676412" y="1155610"/>
            <a:ext cx="1585541" cy="3653241"/>
            <a:chOff x="2603619" y="1284970"/>
            <a:chExt cx="1585541" cy="3653241"/>
          </a:xfrm>
        </p:grpSpPr>
        <p:pic>
          <p:nvPicPr>
            <p:cNvPr id="28" name="Изображение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3971" y="1284970"/>
              <a:ext cx="1585189" cy="3094563"/>
            </a:xfrm>
            <a:prstGeom prst="rect">
              <a:avLst/>
            </a:prstGeom>
          </p:spPr>
        </p:pic>
        <p:pic>
          <p:nvPicPr>
            <p:cNvPr id="29" name="Изображение 28"/>
            <p:cNvPicPr>
              <a:picLocks noChangeAspect="1"/>
            </p:cNvPicPr>
            <p:nvPr/>
          </p:nvPicPr>
          <p:blipFill rotWithShape="1">
            <a:blip r:embed="rId5"/>
            <a:srcRect t="42110"/>
            <a:stretch/>
          </p:blipFill>
          <p:spPr>
            <a:xfrm>
              <a:off x="2603619" y="3146747"/>
              <a:ext cx="1585189" cy="179146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39180" y="1825679"/>
              <a:ext cx="1347433" cy="2603091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6707934" y="1156090"/>
            <a:ext cx="1585541" cy="3453321"/>
            <a:chOff x="663869" y="1050251"/>
            <a:chExt cx="1585541" cy="3453321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221" y="1050251"/>
              <a:ext cx="1585189" cy="3094563"/>
            </a:xfrm>
            <a:prstGeom prst="rect">
              <a:avLst/>
            </a:prstGeom>
          </p:spPr>
        </p:pic>
        <p:pic>
          <p:nvPicPr>
            <p:cNvPr id="25" name="Изображение 24"/>
            <p:cNvPicPr>
              <a:picLocks noChangeAspect="1"/>
            </p:cNvPicPr>
            <p:nvPr/>
          </p:nvPicPr>
          <p:blipFill rotWithShape="1">
            <a:blip r:embed="rId5"/>
            <a:srcRect t="42110"/>
            <a:stretch/>
          </p:blipFill>
          <p:spPr>
            <a:xfrm>
              <a:off x="663869" y="2712108"/>
              <a:ext cx="1585189" cy="179146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44" y="1602242"/>
              <a:ext cx="1324490" cy="23373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644891" y="909610"/>
            <a:ext cx="1585541" cy="4100121"/>
            <a:chOff x="546746" y="1027210"/>
            <a:chExt cx="1585541" cy="4100121"/>
          </a:xfrm>
        </p:grpSpPr>
        <p:pic>
          <p:nvPicPr>
            <p:cNvPr id="20" name="Изображение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098" y="1027210"/>
              <a:ext cx="1585189" cy="3094563"/>
            </a:xfrm>
            <a:prstGeom prst="rect">
              <a:avLst/>
            </a:prstGeom>
          </p:spPr>
        </p:pic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5"/>
            <a:srcRect t="42110"/>
            <a:stretch/>
          </p:blipFill>
          <p:spPr>
            <a:xfrm>
              <a:off x="546746" y="3335867"/>
              <a:ext cx="1585189" cy="179146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10"/>
            <a:srcRect b="3455"/>
            <a:stretch/>
          </p:blipFill>
          <p:spPr>
            <a:xfrm>
              <a:off x="672463" y="1578721"/>
              <a:ext cx="1338305" cy="2982919"/>
            </a:xfrm>
            <a:prstGeom prst="rect">
              <a:avLst/>
            </a:prstGeom>
          </p:spPr>
        </p:pic>
      </p:grp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6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2158" y="83734"/>
            <a:ext cx="6565842" cy="649502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 pitchFamily="34" charset="0"/>
              </a:rPr>
              <a:t>Планируйте и выполняйте дела по сделке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601117" y="945502"/>
            <a:ext cx="1585541" cy="3900201"/>
            <a:chOff x="-92163" y="426495"/>
            <a:chExt cx="1585541" cy="3900201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1811" y="426495"/>
              <a:ext cx="1585189" cy="3094563"/>
            </a:xfrm>
            <a:prstGeom prst="rect">
              <a:avLst/>
            </a:prstGeom>
          </p:spPr>
        </p:pic>
        <p:pic>
          <p:nvPicPr>
            <p:cNvPr id="25" name="Изображение 24"/>
            <p:cNvPicPr>
              <a:picLocks noChangeAspect="1"/>
            </p:cNvPicPr>
            <p:nvPr/>
          </p:nvPicPr>
          <p:blipFill rotWithShape="1">
            <a:blip r:embed="rId6"/>
            <a:srcRect t="42110"/>
            <a:stretch/>
          </p:blipFill>
          <p:spPr>
            <a:xfrm>
              <a:off x="-92163" y="2535232"/>
              <a:ext cx="1585189" cy="1791464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45372" y="962404"/>
              <a:ext cx="1342175" cy="2812534"/>
              <a:chOff x="783091" y="852821"/>
              <a:chExt cx="1695124" cy="3889475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7"/>
              <a:srcRect b="19524"/>
              <a:stretch/>
            </p:blipFill>
            <p:spPr>
              <a:xfrm>
                <a:off x="783091" y="852821"/>
                <a:ext cx="1695124" cy="3889475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400" y="1578640"/>
                <a:ext cx="1352550" cy="195263"/>
              </a:xfrm>
              <a:prstGeom prst="rect">
                <a:avLst/>
              </a:prstGeom>
            </p:spPr>
          </p:pic>
        </p:grpSp>
      </p:grpSp>
      <p:grpSp>
        <p:nvGrpSpPr>
          <p:cNvPr id="3" name="Группа 2"/>
          <p:cNvGrpSpPr/>
          <p:nvPr/>
        </p:nvGrpSpPr>
        <p:grpSpPr>
          <a:xfrm>
            <a:off x="3954858" y="1348321"/>
            <a:ext cx="1585541" cy="3094563"/>
            <a:chOff x="3262581" y="979691"/>
            <a:chExt cx="1585541" cy="3094563"/>
          </a:xfrm>
        </p:grpSpPr>
        <p:pic>
          <p:nvPicPr>
            <p:cNvPr id="20" name="Изображение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2933" y="979691"/>
              <a:ext cx="1585189" cy="3094563"/>
            </a:xfrm>
            <a:prstGeom prst="rect">
              <a:avLst/>
            </a:prstGeom>
          </p:spPr>
        </p:pic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6"/>
            <a:srcRect t="42110"/>
            <a:stretch/>
          </p:blipFill>
          <p:spPr>
            <a:xfrm>
              <a:off x="3262581" y="2253468"/>
              <a:ext cx="1585189" cy="179146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6646" y="1524149"/>
              <a:ext cx="1313312" cy="1956791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308599" y="1257142"/>
            <a:ext cx="1585541" cy="3276921"/>
            <a:chOff x="5661860" y="902260"/>
            <a:chExt cx="1585541" cy="327692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661860" y="902260"/>
              <a:ext cx="1585541" cy="3276921"/>
              <a:chOff x="-782008" y="-395742"/>
              <a:chExt cx="2099002" cy="4338118"/>
            </a:xfrm>
          </p:grpSpPr>
          <p:pic>
            <p:nvPicPr>
              <p:cNvPr id="15" name="Изображение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6"/>
              <a:srcRect t="42110"/>
              <a:stretch/>
            </p:blipFill>
            <p:spPr>
              <a:xfrm>
                <a:off x="-782008" y="1570765"/>
                <a:ext cx="2098536" cy="2371611"/>
              </a:xfrm>
              <a:prstGeom prst="rect">
                <a:avLst/>
              </a:prstGeom>
            </p:spPr>
          </p:pic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07210" y="1444561"/>
              <a:ext cx="1306298" cy="2189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2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2158" y="83734"/>
            <a:ext cx="6565842" cy="649502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</a:rPr>
              <a:t>Фиксируйте в </a:t>
            </a:r>
            <a:r>
              <a:rPr lang="en-US" sz="2800" b="1" dirty="0" smtClean="0">
                <a:latin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</a:rPr>
              <a:t>новую информацию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663843" y="996712"/>
            <a:ext cx="1468616" cy="3895793"/>
            <a:chOff x="-1499300" y="592092"/>
            <a:chExt cx="1585541" cy="420596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1499300" y="592092"/>
              <a:ext cx="1585541" cy="4205961"/>
              <a:chOff x="-782008" y="-395742"/>
              <a:chExt cx="2099002" cy="5568018"/>
            </a:xfrm>
          </p:grpSpPr>
          <p:pic>
            <p:nvPicPr>
              <p:cNvPr id="15" name="Изображение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6"/>
              <a:srcRect t="42110"/>
              <a:stretch/>
            </p:blipFill>
            <p:spPr>
              <a:xfrm>
                <a:off x="-782008" y="2800665"/>
                <a:ext cx="2098536" cy="2371611"/>
              </a:xfrm>
              <a:prstGeom prst="rect">
                <a:avLst/>
              </a:prstGeom>
            </p:spPr>
          </p:pic>
          <p:pic>
            <p:nvPicPr>
              <p:cNvPr id="18" name="Рисунок 1"/>
              <p:cNvPicPr>
                <a:picLocks noChangeAspect="1"/>
              </p:cNvPicPr>
              <p:nvPr/>
            </p:nvPicPr>
            <p:blipFill rotWithShape="1">
              <a:blip r:embed="rId7"/>
              <a:srcRect b="6208"/>
              <a:stretch/>
            </p:blipFill>
            <p:spPr>
              <a:xfrm>
                <a:off x="-608506" y="329969"/>
                <a:ext cx="1760876" cy="3814449"/>
              </a:xfrm>
              <a:prstGeom prst="rect">
                <a:avLst/>
              </a:prstGeom>
            </p:spPr>
          </p:pic>
        </p:grpSp>
        <p:grpSp>
          <p:nvGrpSpPr>
            <p:cNvPr id="5" name="Группа 4"/>
            <p:cNvGrpSpPr/>
            <p:nvPr/>
          </p:nvGrpSpPr>
          <p:grpSpPr>
            <a:xfrm>
              <a:off x="-1376349" y="1126381"/>
              <a:ext cx="1364590" cy="3131062"/>
              <a:chOff x="797942" y="869084"/>
              <a:chExt cx="1695124" cy="3889475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8"/>
              <a:srcRect b="19524"/>
              <a:stretch/>
            </p:blipFill>
            <p:spPr>
              <a:xfrm>
                <a:off x="797942" y="869084"/>
                <a:ext cx="1695124" cy="3889475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4400" y="1578640"/>
                <a:ext cx="1352550" cy="195263"/>
              </a:xfrm>
              <a:prstGeom prst="rect">
                <a:avLst/>
              </a:prstGeom>
            </p:spPr>
          </p:pic>
        </p:grpSp>
      </p:grpSp>
      <p:grpSp>
        <p:nvGrpSpPr>
          <p:cNvPr id="7" name="Группа 6"/>
          <p:cNvGrpSpPr/>
          <p:nvPr/>
        </p:nvGrpSpPr>
        <p:grpSpPr>
          <a:xfrm>
            <a:off x="3623994" y="929455"/>
            <a:ext cx="1499299" cy="4030307"/>
            <a:chOff x="2298819" y="980170"/>
            <a:chExt cx="1585541" cy="428828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298819" y="980170"/>
              <a:ext cx="1585541" cy="4288281"/>
              <a:chOff x="-782008" y="-395742"/>
              <a:chExt cx="2099002" cy="5676996"/>
            </a:xfrm>
          </p:grpSpPr>
          <p:pic>
            <p:nvPicPr>
              <p:cNvPr id="20" name="Изображение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 rotWithShape="1">
              <a:blip r:embed="rId6"/>
              <a:srcRect t="42110"/>
              <a:stretch/>
            </p:blipFill>
            <p:spPr>
              <a:xfrm>
                <a:off x="-782008" y="2909643"/>
                <a:ext cx="2098536" cy="2371611"/>
              </a:xfrm>
              <a:prstGeom prst="rect">
                <a:avLst/>
              </a:prstGeom>
            </p:spPr>
          </p:pic>
        </p:grp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0"/>
            <a:srcRect b="2948"/>
            <a:stretch/>
          </p:blipFill>
          <p:spPr>
            <a:xfrm>
              <a:off x="2433252" y="1514459"/>
              <a:ext cx="1341349" cy="3200114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5614827" y="1129748"/>
            <a:ext cx="1585541" cy="3629721"/>
            <a:chOff x="4191999" y="933131"/>
            <a:chExt cx="1585541" cy="3629721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4191999" y="933131"/>
              <a:ext cx="1585541" cy="3629721"/>
              <a:chOff x="-782008" y="-395742"/>
              <a:chExt cx="2099002" cy="4805169"/>
            </a:xfrm>
          </p:grpSpPr>
          <p:pic>
            <p:nvPicPr>
              <p:cNvPr id="24" name="Изображение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25" name="Изображение 24"/>
              <p:cNvPicPr>
                <a:picLocks noChangeAspect="1"/>
              </p:cNvPicPr>
              <p:nvPr/>
            </p:nvPicPr>
            <p:blipFill rotWithShape="1">
              <a:blip r:embed="rId6"/>
              <a:srcRect t="42110"/>
              <a:stretch/>
            </p:blipFill>
            <p:spPr>
              <a:xfrm>
                <a:off x="-782008" y="2037816"/>
                <a:ext cx="2098536" cy="2371611"/>
              </a:xfrm>
              <a:prstGeom prst="rect">
                <a:avLst/>
              </a:prstGeom>
            </p:spPr>
          </p:pic>
        </p:grpSp>
        <p:grpSp>
          <p:nvGrpSpPr>
            <p:cNvPr id="9" name="Группа 8"/>
            <p:cNvGrpSpPr/>
            <p:nvPr/>
          </p:nvGrpSpPr>
          <p:grpSpPr>
            <a:xfrm>
              <a:off x="4322318" y="1467420"/>
              <a:ext cx="1321945" cy="2545359"/>
              <a:chOff x="5250764" y="861940"/>
              <a:chExt cx="1691288" cy="3256517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50764" y="861940"/>
                <a:ext cx="1691288" cy="3256517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 bwMode="auto">
              <a:xfrm>
                <a:off x="5819781" y="1809750"/>
                <a:ext cx="548742" cy="152400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6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9501" y="83734"/>
            <a:ext cx="6697319" cy="649502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 pitchFamily="34" charset="0"/>
              </a:rPr>
              <a:t>Выставляйте счета прямо на встрече с клиентом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21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273335" y="1012279"/>
            <a:ext cx="1497013" cy="3982227"/>
            <a:chOff x="-792771" y="944890"/>
            <a:chExt cx="1585541" cy="421772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792771" y="944890"/>
              <a:ext cx="1585541" cy="4217721"/>
              <a:chOff x="-782008" y="-395742"/>
              <a:chExt cx="2099002" cy="5583586"/>
            </a:xfrm>
          </p:grpSpPr>
          <p:pic>
            <p:nvPicPr>
              <p:cNvPr id="13" name="Изображение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15" name="Изображение 14"/>
              <p:cNvPicPr>
                <a:picLocks noChangeAspect="1"/>
              </p:cNvPicPr>
              <p:nvPr/>
            </p:nvPicPr>
            <p:blipFill rotWithShape="1">
              <a:blip r:embed="rId4"/>
              <a:srcRect t="42110"/>
              <a:stretch/>
            </p:blipFill>
            <p:spPr>
              <a:xfrm>
                <a:off x="-782008" y="2816233"/>
                <a:ext cx="2098536" cy="2371611"/>
              </a:xfrm>
              <a:prstGeom prst="rect">
                <a:avLst/>
              </a:prstGeom>
            </p:spPr>
          </p:pic>
        </p:grp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/>
            <a:srcRect b="29107"/>
            <a:stretch/>
          </p:blipFill>
          <p:spPr>
            <a:xfrm>
              <a:off x="-661106" y="1484393"/>
              <a:ext cx="1331362" cy="3133364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3757735" y="894888"/>
            <a:ext cx="1563476" cy="4217008"/>
            <a:chOff x="1828464" y="980170"/>
            <a:chExt cx="1585541" cy="427652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828464" y="980170"/>
              <a:ext cx="1585541" cy="4276521"/>
              <a:chOff x="-782008" y="-395742"/>
              <a:chExt cx="2099002" cy="5661428"/>
            </a:xfrm>
          </p:grpSpPr>
          <p:pic>
            <p:nvPicPr>
              <p:cNvPr id="19" name="Изображение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20" name="Изображение 19"/>
              <p:cNvPicPr>
                <a:picLocks noChangeAspect="1"/>
              </p:cNvPicPr>
              <p:nvPr/>
            </p:nvPicPr>
            <p:blipFill rotWithShape="1">
              <a:blip r:embed="rId4"/>
              <a:srcRect t="42110"/>
              <a:stretch/>
            </p:blipFill>
            <p:spPr>
              <a:xfrm>
                <a:off x="-782008" y="2894075"/>
                <a:ext cx="2098536" cy="2371611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/>
            <a:srcRect b="9096"/>
            <a:stretch/>
          </p:blipFill>
          <p:spPr>
            <a:xfrm>
              <a:off x="1956582" y="1507912"/>
              <a:ext cx="1347663" cy="3196415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6308597" y="1117761"/>
            <a:ext cx="1497013" cy="3771263"/>
            <a:chOff x="4156722" y="1015450"/>
            <a:chExt cx="1585541" cy="399428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156722" y="1015450"/>
              <a:ext cx="1585541" cy="3994281"/>
              <a:chOff x="-782008" y="-395742"/>
              <a:chExt cx="2099002" cy="5287788"/>
            </a:xfrm>
          </p:grpSpPr>
          <p:pic>
            <p:nvPicPr>
              <p:cNvPr id="23" name="Изображение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81542" y="-395742"/>
                <a:ext cx="2098536" cy="4096706"/>
              </a:xfrm>
              <a:prstGeom prst="rect">
                <a:avLst/>
              </a:prstGeom>
            </p:spPr>
          </p:pic>
          <p:pic>
            <p:nvPicPr>
              <p:cNvPr id="24" name="Изображение 23"/>
              <p:cNvPicPr>
                <a:picLocks noChangeAspect="1"/>
              </p:cNvPicPr>
              <p:nvPr/>
            </p:nvPicPr>
            <p:blipFill rotWithShape="1">
              <a:blip r:embed="rId4"/>
              <a:srcRect t="42110"/>
              <a:stretch/>
            </p:blipFill>
            <p:spPr>
              <a:xfrm>
                <a:off x="-782008" y="2520435"/>
                <a:ext cx="2098536" cy="2371611"/>
              </a:xfrm>
              <a:prstGeom prst="rect">
                <a:avLst/>
              </a:prstGeom>
            </p:spPr>
          </p:pic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9164" y="1566712"/>
              <a:ext cx="1346890" cy="2902062"/>
            </a:xfrm>
            <a:prstGeom prst="rect">
              <a:avLst/>
            </a:prstGeom>
          </p:spPr>
        </p:pic>
      </p:grp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9501" y="594635"/>
            <a:ext cx="3700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Доступно на платных 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тарифных 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планах</a:t>
            </a:r>
            <a:endParaRPr lang="ru-RU" sz="1600" b="1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5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2359813" y="259424"/>
            <a:ext cx="6669852" cy="63029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rmAutofit/>
          </a:bodyPr>
          <a:lstStyle/>
          <a:p>
            <a:pPr algn="ctr">
              <a:buSzPct val="25000"/>
            </a:pPr>
            <a:r>
              <a:rPr lang="ru-RU" sz="2700" b="1" dirty="0" smtClean="0"/>
              <a:t>- облачный сервис для совместной работы</a:t>
            </a:r>
            <a:endParaRPr lang="ru-RU" sz="2700" b="1" dirty="0"/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5" y="1647353"/>
            <a:ext cx="3725562" cy="201611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313" y="2675303"/>
            <a:ext cx="916152" cy="15352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92369" y="2086599"/>
            <a:ext cx="370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Задачи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92369" y="1134191"/>
            <a:ext cx="370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Социальная сеть</a:t>
            </a:r>
            <a:endParaRPr lang="en-US" sz="180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20131" y="2099624"/>
            <a:ext cx="2123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Битрикс24.Диск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20131" y="3065057"/>
            <a:ext cx="149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</a:rPr>
              <a:t>CRM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020131" y="4030491"/>
            <a:ext cx="212386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70000"/>
              </a:lnSpc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Бизнес-процессы</a:t>
            </a:r>
            <a:endParaRPr lang="en-US" sz="1800" dirty="0" smtClean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70000"/>
              </a:lnSpc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и списки</a:t>
            </a:r>
            <a:endParaRPr lang="en-US" sz="1800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92369" y="3991414"/>
            <a:ext cx="370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Отчеты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20131" y="1134191"/>
            <a:ext cx="2035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Чат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и видео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92369" y="3039007"/>
            <a:ext cx="2397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900"/>
              </a:spcBef>
              <a:buFont typeface="Arial" charset="0"/>
              <a:buNone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Календари</a:t>
            </a:r>
            <a:endParaRPr lang="en-US" sz="1800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205" y="2094710"/>
            <a:ext cx="400114" cy="400114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943" y="2132643"/>
            <a:ext cx="504056" cy="504056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4034657" y="2849264"/>
            <a:ext cx="4386420" cy="3351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034657" y="3810000"/>
            <a:ext cx="4396189" cy="54307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34657" y="1826846"/>
            <a:ext cx="4386385" cy="36043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9943" y="1176347"/>
            <a:ext cx="504056" cy="504056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772" y="3982639"/>
            <a:ext cx="504056" cy="504056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772" y="2986703"/>
            <a:ext cx="504056" cy="504056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943" y="3088939"/>
            <a:ext cx="504056" cy="504056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943" y="4045236"/>
            <a:ext cx="504056" cy="504056"/>
          </a:xfrm>
          <a:prstGeom prst="rect">
            <a:avLst/>
          </a:prstGeom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8927" y="1098775"/>
            <a:ext cx="504056" cy="504056"/>
          </a:xfrm>
          <a:prstGeom prst="rect">
            <a:avLst/>
          </a:prstGeom>
        </p:spPr>
      </p:pic>
      <p:pic>
        <p:nvPicPr>
          <p:cNvPr id="49" name="Изображение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013" y="154958"/>
            <a:ext cx="2290913" cy="7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12620553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>
          <a:xfrm>
            <a:off x="0" y="0"/>
            <a:ext cx="9144000" cy="5181600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748540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0" dirty="0" smtClean="0">
                <a:latin typeface="Calibri"/>
                <a:cs typeface="Calibri"/>
                <a:hlinkClick r:id="rId5"/>
              </a:rPr>
              <a:t>По данным </a:t>
            </a:r>
            <a:r>
              <a:rPr lang="en-US" sz="1050" b="0" dirty="0" smtClean="0">
                <a:latin typeface="Calibri"/>
                <a:cs typeface="Calibri"/>
                <a:hlinkClick r:id="rId5"/>
              </a:rPr>
              <a:t>Gartner</a:t>
            </a:r>
            <a:endParaRPr lang="ru-RU" sz="1050" b="0" dirty="0">
              <a:latin typeface="Calibri"/>
              <a:cs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457200" y="4400550"/>
            <a:ext cx="1447800" cy="32937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66557" y="581193"/>
            <a:ext cx="5029200" cy="1828800"/>
            <a:chOff x="609600" y="666750"/>
            <a:chExt cx="5029200" cy="18288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609600" y="666750"/>
              <a:ext cx="5029200" cy="6096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609600" y="1276350"/>
              <a:ext cx="3048000" cy="6096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609600" y="1885950"/>
              <a:ext cx="2133600" cy="6096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66557" y="514350"/>
            <a:ext cx="563880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ru-RU" sz="2400" b="0" dirty="0" smtClean="0">
                <a:latin typeface="Calibri"/>
                <a:cs typeface="Calibri"/>
              </a:rPr>
              <a:t>Мобильные приложения для CRM 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ru-RU" sz="2400" b="0" dirty="0" smtClean="0">
                <a:latin typeface="Calibri"/>
                <a:cs typeface="Calibri"/>
              </a:rPr>
              <a:t>вырастут на 500% 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ru-RU" sz="2400" b="0" dirty="0" smtClean="0">
                <a:latin typeface="Calibri"/>
                <a:cs typeface="Calibri"/>
              </a:rPr>
              <a:t>в 2014 году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685472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Мобильное приложение «Битрикс24»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9354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Новая версия мобильного приложения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5286" y="1105622"/>
            <a:ext cx="5166922" cy="123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Приложение </a:t>
            </a:r>
            <a:r>
              <a:rPr lang="ru-RU" sz="2000" dirty="0">
                <a:latin typeface="Calibri"/>
                <a:ea typeface="Calibri"/>
                <a:cs typeface="Calibri"/>
              </a:rPr>
              <a:t>становится </a:t>
            </a:r>
            <a:r>
              <a:rPr lang="ru-RU" sz="2000" dirty="0" err="1" smtClean="0">
                <a:latin typeface="Calibri"/>
                <a:ea typeface="Calibri"/>
                <a:cs typeface="Calibri"/>
              </a:rPr>
              <a:t>многопортальным</a:t>
            </a:r>
            <a:endParaRPr lang="ru-RU" sz="20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Скорость и </a:t>
            </a:r>
            <a:r>
              <a:rPr lang="ru-RU" sz="2000" dirty="0">
                <a:latin typeface="Calibri"/>
                <a:ea typeface="Calibri"/>
                <a:cs typeface="Calibri"/>
              </a:rPr>
              <a:t>стабильность работы 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Разработана технология кеширования</a:t>
            </a: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671" y="4037090"/>
            <a:ext cx="2628101" cy="59411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716" y="4002138"/>
            <a:ext cx="2194244" cy="65094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774063" y="259890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Число установок приложения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Android</a:t>
            </a:r>
            <a:r>
              <a:rPr lang="ru-RU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:	17 255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iOS</a:t>
            </a:r>
            <a:r>
              <a:rPr lang="ru-RU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:   	20 063</a:t>
            </a:r>
            <a:endParaRPr lang="ru-RU" sz="20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1997930" y="970879"/>
            <a:ext cx="1322327" cy="2047079"/>
            <a:chOff x="2743200" y="819150"/>
            <a:chExt cx="2035928" cy="3529349"/>
          </a:xfrm>
        </p:grpSpPr>
        <p:pic>
          <p:nvPicPr>
            <p:cNvPr id="29" name="Изображение 28" descr="android_pull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819150"/>
              <a:ext cx="2035928" cy="3529349"/>
            </a:xfrm>
            <a:prstGeom prst="rect">
              <a:avLst/>
            </a:prstGeom>
          </p:spPr>
        </p:pic>
        <p:pic>
          <p:nvPicPr>
            <p:cNvPr id="30" name="Изображение 29"/>
            <p:cNvPicPr>
              <a:picLocks noChangeAspect="1"/>
            </p:cNvPicPr>
            <p:nvPr/>
          </p:nvPicPr>
          <p:blipFill rotWithShape="1">
            <a:blip r:embed="rId8"/>
            <a:srcRect l="681" t="869" r="2480" b="15045"/>
            <a:stretch/>
          </p:blipFill>
          <p:spPr>
            <a:xfrm>
              <a:off x="2994355" y="1159345"/>
              <a:ext cx="1578737" cy="2778932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0" y="962948"/>
            <a:ext cx="2648281" cy="3843138"/>
            <a:chOff x="0" y="962947"/>
            <a:chExt cx="3026606" cy="4392157"/>
          </a:xfrm>
        </p:grpSpPr>
        <p:pic>
          <p:nvPicPr>
            <p:cNvPr id="34" name="Изображение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861" y="1323869"/>
              <a:ext cx="2608745" cy="3338419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962947"/>
              <a:ext cx="1770093" cy="2966219"/>
              <a:chOff x="736755" y="850818"/>
              <a:chExt cx="2433230" cy="4077465"/>
            </a:xfrm>
          </p:grpSpPr>
          <p:pic>
            <p:nvPicPr>
              <p:cNvPr id="7" name="Изображение 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6755" y="850818"/>
                <a:ext cx="2433230" cy="4077465"/>
              </a:xfrm>
              <a:prstGeom prst="rect">
                <a:avLst/>
              </a:prstGeom>
            </p:spPr>
          </p:pic>
          <p:pic>
            <p:nvPicPr>
              <p:cNvPr id="10" name="Изображение 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7698" y="1702741"/>
                <a:ext cx="1567510" cy="2370666"/>
              </a:xfrm>
              <a:prstGeom prst="rect">
                <a:avLst/>
              </a:prstGeom>
            </p:spPr>
          </p:pic>
          <p:pic>
            <p:nvPicPr>
              <p:cNvPr id="18" name="Изображение 17" descr="Снимок экрана 2013-09-24 в 18.32.08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120" y="2070402"/>
                <a:ext cx="194953" cy="190198"/>
              </a:xfrm>
              <a:prstGeom prst="roundRect">
                <a:avLst>
                  <a:gd name="adj" fmla="val 9990"/>
                </a:avLst>
              </a:prstGeom>
            </p:spPr>
          </p:pic>
        </p:grpSp>
        <p:grpSp>
          <p:nvGrpSpPr>
            <p:cNvPr id="23" name="Группа 22"/>
            <p:cNvGrpSpPr/>
            <p:nvPr/>
          </p:nvGrpSpPr>
          <p:grpSpPr>
            <a:xfrm>
              <a:off x="690905" y="2388885"/>
              <a:ext cx="1770093" cy="2966219"/>
              <a:chOff x="3874757" y="0"/>
              <a:chExt cx="2308588" cy="3868598"/>
            </a:xfrm>
          </p:grpSpPr>
          <p:pic>
            <p:nvPicPr>
              <p:cNvPr id="22" name="Изображение 2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74757" y="0"/>
                <a:ext cx="2308588" cy="3868598"/>
              </a:xfrm>
              <a:prstGeom prst="rect">
                <a:avLst/>
              </a:prstGeom>
            </p:spPr>
          </p:pic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74625" y="805523"/>
                <a:ext cx="1497540" cy="2253639"/>
              </a:xfrm>
              <a:prstGeom prst="rect">
                <a:avLst/>
              </a:prstGeom>
            </p:spPr>
          </p:pic>
        </p:grpSp>
        <p:sp>
          <p:nvSpPr>
            <p:cNvPr id="24" name="Овал 23"/>
            <p:cNvSpPr/>
            <p:nvPr/>
          </p:nvSpPr>
          <p:spPr>
            <a:xfrm>
              <a:off x="1660722" y="2971344"/>
              <a:ext cx="407559" cy="40755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243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4233536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b="66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Пульс компании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15381320_pr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819"/>
            <a:ext cx="4924624" cy="3693988"/>
          </a:xfrm>
          <a:prstGeom prst="rect">
            <a:avLst/>
          </a:prstGeom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Увлечение «Битрикс24»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69846" y="1741193"/>
            <a:ext cx="43360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Самообучение </a:t>
            </a:r>
            <a:r>
              <a:rPr lang="ru-RU" sz="2000" dirty="0">
                <a:latin typeface="Calibri"/>
                <a:ea typeface="Calibri"/>
                <a:cs typeface="Calibri"/>
              </a:rPr>
              <a:t>при начале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использования</a:t>
            </a:r>
            <a:r>
              <a:rPr lang="en-US" sz="20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«Битрикс24» </a:t>
            </a:r>
            <a:endParaRPr lang="ru-RU" sz="20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Помощь </a:t>
            </a:r>
            <a:r>
              <a:rPr lang="ru-RU" sz="2000" dirty="0">
                <a:latin typeface="Calibri"/>
                <a:ea typeface="Calibri"/>
                <a:cs typeface="Calibri"/>
              </a:rPr>
              <a:t>по внедрению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Визуализация </a:t>
            </a:r>
            <a:r>
              <a:rPr lang="ru-RU" sz="2000" dirty="0">
                <a:latin typeface="Calibri"/>
                <a:ea typeface="Calibri"/>
                <a:cs typeface="Calibri"/>
              </a:rPr>
              <a:t>успехов компании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 smtClean="0">
                <a:latin typeface="Calibri"/>
                <a:ea typeface="Calibri"/>
                <a:cs typeface="Calibri"/>
              </a:rPr>
              <a:t>Игрофикация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dirty="0">
                <a:latin typeface="Calibri"/>
                <a:ea typeface="Calibri"/>
                <a:cs typeface="Calibri"/>
              </a:rPr>
              <a:t>при использовании </a:t>
            </a:r>
          </a:p>
        </p:txBody>
      </p:sp>
    </p:spTree>
    <p:extLst>
      <p:ext uri="{BB962C8B-B14F-4D97-AF65-F5344CB8AC3E}">
        <p14:creationId xmlns:p14="http://schemas.microsoft.com/office/powerpoint/2010/main" val="4209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625600" y="0"/>
            <a:ext cx="5877067" cy="5143500"/>
            <a:chOff x="1625600" y="0"/>
            <a:chExt cx="5877067" cy="5143500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600" y="0"/>
              <a:ext cx="5877067" cy="5143500"/>
            </a:xfrm>
            <a:prstGeom prst="rect">
              <a:avLst/>
            </a:prstGeom>
          </p:spPr>
        </p:pic>
        <p:pic>
          <p:nvPicPr>
            <p:cNvPr id="7" name="Изображение 6" descr="Снимок экрана 2013-09-24 в 15.30.24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843" y="1406436"/>
              <a:ext cx="2825014" cy="264377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975873" y="3302906"/>
              <a:ext cx="201186" cy="64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Изображение 7" descr="Снимок экрана 2013-09-24 в 15.30.3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493"/>
            <a:stretch/>
          </p:blipFill>
          <p:spPr>
            <a:xfrm>
              <a:off x="3064724" y="4028561"/>
              <a:ext cx="2815607" cy="808436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003356" y="1465125"/>
              <a:ext cx="70328" cy="64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Изображение 10" descr="Снимок экрана 2013-09-24 в 15.37.48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870" y="1236875"/>
              <a:ext cx="1180427" cy="84803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3-09-24 в 15.39.39.png"/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40"/>
            <a:stretch/>
          </p:blipFill>
          <p:spPr>
            <a:xfrm>
              <a:off x="5929237" y="3504920"/>
              <a:ext cx="1148770" cy="1336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7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03356" y="1465125"/>
            <a:ext cx="70328" cy="649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25600" y="0"/>
            <a:ext cx="5877067" cy="5143500"/>
            <a:chOff x="1625600" y="0"/>
            <a:chExt cx="5877067" cy="5143500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600" y="0"/>
              <a:ext cx="5877067" cy="5143500"/>
            </a:xfrm>
            <a:prstGeom prst="rect">
              <a:avLst/>
            </a:prstGeom>
          </p:spPr>
        </p:pic>
        <p:pic>
          <p:nvPicPr>
            <p:cNvPr id="6" name="Изображение 5" descr="Снимок экрана 2013-09-24 в 15.30.3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7828"/>
            <a:stretch/>
          </p:blipFill>
          <p:spPr>
            <a:xfrm>
              <a:off x="2997398" y="3940180"/>
              <a:ext cx="2908925" cy="898357"/>
            </a:xfrm>
            <a:prstGeom prst="rect">
              <a:avLst/>
            </a:prstGeom>
          </p:spPr>
        </p:pic>
        <p:pic>
          <p:nvPicPr>
            <p:cNvPr id="8" name="Изображение 7" descr="Снимок экрана 2013-09-24 в 15.37.48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399" y="3777118"/>
              <a:ext cx="1180427" cy="848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7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625600" y="0"/>
            <a:ext cx="5877067" cy="5143500"/>
            <a:chOff x="1625600" y="0"/>
            <a:chExt cx="5877067" cy="5143500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600" y="0"/>
              <a:ext cx="5877067" cy="5143500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3-09-24 в 15.30.3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7828"/>
            <a:stretch/>
          </p:blipFill>
          <p:spPr>
            <a:xfrm>
              <a:off x="2997398" y="3940180"/>
              <a:ext cx="2908925" cy="898357"/>
            </a:xfrm>
            <a:prstGeom prst="rect">
              <a:avLst/>
            </a:prstGeom>
          </p:spPr>
        </p:pic>
        <p:pic>
          <p:nvPicPr>
            <p:cNvPr id="5" name="Изображение 4" descr="Снимок экрана 2013-09-24 в 15.37.48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399" y="3777118"/>
              <a:ext cx="1180427" cy="848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625600" y="0"/>
            <a:ext cx="5877067" cy="5143500"/>
            <a:chOff x="1625600" y="0"/>
            <a:chExt cx="5877067" cy="5143500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600" y="0"/>
              <a:ext cx="5877067" cy="5143500"/>
            </a:xfrm>
            <a:prstGeom prst="rect">
              <a:avLst/>
            </a:prstGeom>
          </p:spPr>
        </p:pic>
        <p:pic>
          <p:nvPicPr>
            <p:cNvPr id="3" name="Изображение 2" descr="Снимок экрана 2013-09-24 в 15.30.3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7828"/>
            <a:stretch/>
          </p:blipFill>
          <p:spPr>
            <a:xfrm>
              <a:off x="2997398" y="3940180"/>
              <a:ext cx="2908925" cy="898357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3-09-24 в 15.37.48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399" y="3777118"/>
              <a:ext cx="1180427" cy="848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625600" y="0"/>
            <a:ext cx="5877067" cy="5143500"/>
            <a:chOff x="1625600" y="0"/>
            <a:chExt cx="5877067" cy="5143500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600" y="0"/>
              <a:ext cx="5877067" cy="5143500"/>
            </a:xfrm>
            <a:prstGeom prst="rect">
              <a:avLst/>
            </a:prstGeom>
          </p:spPr>
        </p:pic>
        <p:pic>
          <p:nvPicPr>
            <p:cNvPr id="3" name="Изображение 2" descr="Снимок экрана 2013-09-24 в 15.30.3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7828"/>
            <a:stretch/>
          </p:blipFill>
          <p:spPr>
            <a:xfrm>
              <a:off x="2997398" y="3940180"/>
              <a:ext cx="2908925" cy="898357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3-09-24 в 15.37.48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399" y="3777118"/>
              <a:ext cx="1180427" cy="848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1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451918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700" dirty="0" smtClean="0">
                <a:solidFill>
                  <a:schemeClr val="bg1"/>
                </a:solidFill>
                <a:latin typeface="Calibri"/>
                <a:cs typeface="Calibri"/>
              </a:rPr>
              <a:t>531 день. Полет нормальный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79953"/>
            <a:ext cx="5000137" cy="3879811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311" y="1159224"/>
            <a:ext cx="4799394" cy="3339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Зарегистрировано компаний: </a:t>
            </a: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82 000+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Используют</a:t>
            </a: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9 000+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компаний </a:t>
            </a:r>
            <a:endParaRPr lang="ru-RU" sz="16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Активно 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используют </a:t>
            </a: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4 200+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компаний </a:t>
            </a:r>
            <a:r>
              <a:rPr lang="ru-RU" sz="14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(по внутренней оценке)</a:t>
            </a:r>
            <a:endParaRPr lang="ru-RU" sz="16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1 600+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сотрудников в максимальной компании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55 Гб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- максимальный размер использованного пространства компаний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Общий размер файлов в </a:t>
            </a: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облаке: </a:t>
            </a: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1.9 Тб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5 200 000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программных страниц в день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Максимальное число подключенных интернет-магазинов к одной </a:t>
            </a: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CRM: </a:t>
            </a:r>
            <a:r>
              <a:rPr lang="ru-RU" sz="16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143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Natalia\Downloads\9240555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449415"/>
            <a:ext cx="9144000" cy="215488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51522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Маркетплейс24</a:t>
            </a:r>
            <a:endParaRPr lang="en-US" sz="40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Веб-приложения в </a:t>
            </a:r>
            <a:r>
              <a:rPr lang="ru-RU" sz="3200" b="1" dirty="0" err="1" smtClean="0">
                <a:latin typeface="Calibri"/>
                <a:cs typeface="Calibri"/>
              </a:rPr>
              <a:t>Маркетплейсе</a:t>
            </a:r>
            <a:r>
              <a:rPr lang="en-US" sz="3200" b="1" dirty="0" smtClean="0">
                <a:latin typeface="Calibri"/>
                <a:cs typeface="Calibri"/>
              </a:rPr>
              <a:t>24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1482" y="1255765"/>
            <a:ext cx="47037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Магазин приложений для «Битрикс24», разработанных партнерами «1С-Битрикс»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Внутри каждого портала на «Битрикс24»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Каждое приложение решает индивидуальные бизнес-задачи клиентов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Реализовано на открытом 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API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dirty="0">
                <a:latin typeface="Calibri"/>
                <a:ea typeface="Calibri"/>
                <a:cs typeface="Calibri"/>
              </a:rPr>
              <a:t>«Битрикс24»</a:t>
            </a:r>
            <a:endParaRPr lang="en-US" sz="1800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271463"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Подробности для партнеров: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 </a:t>
            </a:r>
            <a:r>
              <a:rPr lang="en-US" sz="1400" u="sng" dirty="0" smtClean="0">
                <a:latin typeface="Calibri"/>
                <a:ea typeface="Calibri"/>
                <a:cs typeface="Calibri"/>
                <a:hlinkClick r:id="rId5"/>
              </a:rPr>
              <a:t>https</a:t>
            </a:r>
            <a:r>
              <a:rPr lang="en-US" sz="1400" u="sng" dirty="0">
                <a:latin typeface="Calibri"/>
                <a:ea typeface="Calibri"/>
                <a:cs typeface="Calibri"/>
                <a:hlinkClick r:id="rId5"/>
              </a:rPr>
              <a:t>://www.bitrix24.ru/dev</a:t>
            </a:r>
            <a:endParaRPr lang="ru-RU" sz="1800" u="sng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3" y="1194741"/>
            <a:ext cx="4293616" cy="29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Веб-приложения для «Битрикс24»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3186" y="1110300"/>
            <a:ext cx="459081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 err="1">
                <a:latin typeface="Calibri"/>
                <a:cs typeface="Calibri"/>
              </a:rPr>
              <a:t>Scrumban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-доска (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Сибирикс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)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Интеграция с </a:t>
            </a:r>
            <a:r>
              <a:rPr lang="en-US" sz="1600" dirty="0">
                <a:latin typeface="Calibri"/>
                <a:ea typeface="Calibri"/>
                <a:cs typeface="Calibri"/>
              </a:rPr>
              <a:t>IP-</a:t>
            </a:r>
            <a:r>
              <a:rPr lang="ru-RU" sz="1600" dirty="0">
                <a:latin typeface="Calibri"/>
                <a:ea typeface="Calibri"/>
                <a:cs typeface="Calibri"/>
              </a:rPr>
              <a:t>телефонией Р</a:t>
            </a:r>
            <a:r>
              <a:rPr lang="en-US" sz="1600" dirty="0">
                <a:latin typeface="Calibri"/>
                <a:ea typeface="Calibri"/>
                <a:cs typeface="Calibri"/>
              </a:rPr>
              <a:t>BX online (</a:t>
            </a:r>
            <a:r>
              <a:rPr lang="ru-RU" sz="1600" dirty="0">
                <a:latin typeface="Calibri"/>
                <a:ea typeface="Calibri"/>
                <a:cs typeface="Calibri"/>
              </a:rPr>
              <a:t>Онлайн АТС)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Конструктор документов PDF (</a:t>
            </a:r>
            <a:r>
              <a:rPr lang="en-US" sz="1600" dirty="0">
                <a:latin typeface="Calibri"/>
                <a:ea typeface="Calibri"/>
                <a:cs typeface="Calibri"/>
              </a:rPr>
              <a:t>HTML</a:t>
            </a:r>
            <a:r>
              <a:rPr lang="ru-RU" sz="1600" dirty="0">
                <a:latin typeface="Calibri"/>
                <a:ea typeface="Calibri"/>
                <a:cs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</a:rPr>
              <a:t>Studio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)</a:t>
            </a:r>
            <a:endParaRPr lang="ru-RU" sz="16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Интеграция </a:t>
            </a:r>
            <a:r>
              <a:rPr lang="ru-RU" sz="1600" dirty="0">
                <a:latin typeface="Calibri"/>
                <a:ea typeface="Calibri"/>
                <a:cs typeface="Calibri"/>
              </a:rPr>
              <a:t>с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IP-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телефонией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Asterisk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(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LOL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СМС для бизнеса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 (1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С-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Рарус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)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Экспорт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из «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Мегаплана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» (Антон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Долганин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) 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Интеграция с </a:t>
            </a:r>
            <a:r>
              <a:rPr lang="ru-RU" sz="1600" dirty="0" err="1" smtClean="0">
                <a:latin typeface="Calibri"/>
                <a:ea typeface="Calibri"/>
                <a:cs typeface="Calibri"/>
              </a:rPr>
              <a:t>MailChimp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 (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Арт Депо)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Активность менеджеров (</a:t>
            </a:r>
            <a:r>
              <a:rPr lang="en-US" sz="1600" dirty="0" err="1" smtClean="0">
                <a:latin typeface="Calibri"/>
                <a:ea typeface="Calibri"/>
                <a:cs typeface="Calibri"/>
              </a:rPr>
              <a:t>Mibok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)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85" y="1053422"/>
            <a:ext cx="2643023" cy="1618284"/>
          </a:xfrm>
          <a:prstGeom prst="snip2Diag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63" y="1844756"/>
            <a:ext cx="1629906" cy="1212650"/>
          </a:xfrm>
          <a:prstGeom prst="snip2Diag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4" y="2795411"/>
            <a:ext cx="2067026" cy="1108663"/>
          </a:xfrm>
          <a:prstGeom prst="snip2Diag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joxi.ru/uploads/prod/20130902/f64/b9b/31609e1113865df5dfa7ef32901c69650bb94910.jpg?v=2.3.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15274" y="3544882"/>
            <a:ext cx="1440725" cy="1016983"/>
          </a:xfrm>
          <a:prstGeom prst="snip2Diag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2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14782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latin typeface="Calibri"/>
                <a:cs typeface="Calibri"/>
              </a:rPr>
              <a:t>Scrumban</a:t>
            </a:r>
            <a:r>
              <a:rPr lang="ru-RU" sz="3200" b="1" dirty="0" smtClean="0">
                <a:latin typeface="Calibri"/>
                <a:cs typeface="Calibri"/>
              </a:rPr>
              <a:t>-доска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69418" y="4467318"/>
            <a:ext cx="1650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marketplace</a:t>
            </a:r>
            <a:r>
              <a:rPr lang="en-US" u="sng" dirty="0"/>
              <a:t>.1c-</a:t>
            </a:r>
            <a:r>
              <a:rPr lang="en-US" u="sng" dirty="0" smtClean="0"/>
              <a:t>bitrix.ru</a:t>
            </a:r>
            <a:endParaRPr lang="ru-RU" u="sng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3481" y="2233982"/>
            <a:ext cx="43949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libri"/>
                <a:cs typeface="Calibri"/>
              </a:rPr>
              <a:t>Владимир </a:t>
            </a:r>
            <a:r>
              <a:rPr lang="ru-RU" sz="3200" b="1" dirty="0" err="1" smtClean="0">
                <a:latin typeface="Calibri"/>
                <a:cs typeface="Calibri"/>
              </a:rPr>
              <a:t>Завертайлов</a:t>
            </a:r>
            <a:endParaRPr lang="ru-RU" sz="3200" b="1" dirty="0" smtClean="0">
              <a:latin typeface="Calibri"/>
              <a:cs typeface="Calibri"/>
            </a:endParaRPr>
          </a:p>
        </p:txBody>
      </p:sp>
      <p:pic>
        <p:nvPicPr>
          <p:cNvPr id="7" name="Изображение 6" descr="Снимок экрана 2013-09-24 в 16.20.37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9" y="1139474"/>
            <a:ext cx="2793298" cy="282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7745" y="140258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Интеграция с </a:t>
            </a:r>
            <a:r>
              <a:rPr lang="en-US" sz="2800" b="1" dirty="0" smtClean="0">
                <a:latin typeface="Calibri"/>
                <a:cs typeface="Calibri"/>
              </a:rPr>
              <a:t>IP-</a:t>
            </a:r>
            <a:r>
              <a:rPr lang="ru-RU" sz="2800" b="1" dirty="0" smtClean="0">
                <a:latin typeface="Calibri"/>
                <a:cs typeface="Calibri"/>
              </a:rPr>
              <a:t>телефонией</a:t>
            </a:r>
          </a:p>
          <a:p>
            <a:pPr algn="l"/>
            <a:r>
              <a:rPr lang="en-US" sz="2800" b="1" dirty="0" smtClean="0">
                <a:latin typeface="Calibri"/>
                <a:cs typeface="Calibri"/>
              </a:rPr>
              <a:t>PBX Online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69418" y="4467318"/>
            <a:ext cx="1650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marketplace</a:t>
            </a:r>
            <a:r>
              <a:rPr lang="en-US" u="sng" dirty="0"/>
              <a:t>.1c-</a:t>
            </a:r>
            <a:r>
              <a:rPr lang="en-US" u="sng" dirty="0" smtClean="0"/>
              <a:t>bitrix.ru</a:t>
            </a:r>
            <a:endParaRPr lang="ru-RU" u="sng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3481" y="2233982"/>
            <a:ext cx="33792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libri"/>
                <a:cs typeface="Calibri"/>
              </a:rPr>
              <a:t>Вячеслав </a:t>
            </a:r>
            <a:r>
              <a:rPr lang="ru-RU" sz="3200" b="1" dirty="0" err="1" smtClean="0">
                <a:latin typeface="Calibri"/>
                <a:cs typeface="Calibri"/>
              </a:rPr>
              <a:t>Чукреев</a:t>
            </a:r>
            <a:endParaRPr lang="en-US" sz="3200" b="1" dirty="0">
              <a:latin typeface="Calibri"/>
              <a:cs typeface="Calibri"/>
            </a:endParaRPr>
          </a:p>
          <a:p>
            <a:r>
              <a:rPr lang="ru-RU" sz="3200" dirty="0" smtClean="0">
                <a:latin typeface="Calibri"/>
                <a:cs typeface="Calibri"/>
              </a:rPr>
              <a:t>«Онлайн АТС»</a:t>
            </a:r>
            <a:endParaRPr lang="ru-RU" sz="3200" dirty="0">
              <a:latin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10" y="1775177"/>
            <a:ext cx="2144890" cy="2144890"/>
          </a:xfrm>
          <a:prstGeom prst="roundRect">
            <a:avLst>
              <a:gd name="adj" fmla="val 4042"/>
            </a:avLst>
          </a:prstGeom>
        </p:spPr>
      </p:pic>
    </p:spTree>
    <p:extLst>
      <p:ext uri="{BB962C8B-B14F-4D97-AF65-F5344CB8AC3E}">
        <p14:creationId xmlns:p14="http://schemas.microsoft.com/office/powerpoint/2010/main" val="3997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Конструктор документов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69418" y="4467318"/>
            <a:ext cx="1650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marketplace</a:t>
            </a:r>
            <a:r>
              <a:rPr lang="en-US" u="sng" dirty="0"/>
              <a:t>.1c-</a:t>
            </a:r>
            <a:r>
              <a:rPr lang="en-US" u="sng" dirty="0" smtClean="0"/>
              <a:t>bitrix.ru</a:t>
            </a:r>
            <a:endParaRPr lang="ru-RU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9842" y="2447573"/>
            <a:ext cx="33059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libri"/>
                <a:cs typeface="Calibri"/>
              </a:rPr>
              <a:t>Алексей </a:t>
            </a:r>
            <a:r>
              <a:rPr lang="ru-RU" sz="3200" b="1" dirty="0" smtClean="0">
                <a:latin typeface="Calibri"/>
                <a:cs typeface="Calibri"/>
              </a:rPr>
              <a:t>Андреев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0833" y="1657944"/>
            <a:ext cx="25040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40" dirty="0" smtClean="0">
                <a:solidFill>
                  <a:srgbClr val="C30000"/>
                </a:solidFill>
              </a:rPr>
              <a:t>HTML</a:t>
            </a:r>
          </a:p>
          <a:p>
            <a:pPr algn="ctr"/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studio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96294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ea typeface="Calibri"/>
                <a:cs typeface="Calibri"/>
              </a:rPr>
              <a:t>Интеграция с </a:t>
            </a:r>
            <a:r>
              <a:rPr lang="en-US" sz="2800" b="1" dirty="0">
                <a:latin typeface="Calibri"/>
                <a:ea typeface="Calibri"/>
                <a:cs typeface="Calibri"/>
              </a:rPr>
              <a:t>IP-</a:t>
            </a:r>
            <a:r>
              <a:rPr lang="ru-RU" sz="2800" b="1" dirty="0">
                <a:latin typeface="Calibri"/>
                <a:ea typeface="Calibri"/>
                <a:cs typeface="Calibri"/>
              </a:rPr>
              <a:t>телефонией (</a:t>
            </a:r>
            <a:r>
              <a:rPr lang="ru-RU" sz="2800" b="1" dirty="0" err="1">
                <a:latin typeface="Calibri"/>
                <a:ea typeface="Calibri"/>
                <a:cs typeface="Calibri"/>
              </a:rPr>
              <a:t>Asterisk</a:t>
            </a:r>
            <a:r>
              <a:rPr lang="ru-RU" sz="2800" b="1" dirty="0">
                <a:latin typeface="Calibri"/>
                <a:ea typeface="Calibri"/>
                <a:cs typeface="Calibri"/>
              </a:rPr>
              <a:t>)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80602" y="4467319"/>
            <a:ext cx="1783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 smtClean="0"/>
              <a:t>marketplace</a:t>
            </a:r>
            <a:r>
              <a:rPr lang="en-US" sz="1200" u="sng" dirty="0"/>
              <a:t>.1c-</a:t>
            </a:r>
            <a:r>
              <a:rPr lang="en-US" sz="1200" u="sng" dirty="0" smtClean="0"/>
              <a:t>bitrix.ru</a:t>
            </a:r>
            <a:endParaRPr lang="ru-RU" sz="1200" u="sng" dirty="0"/>
          </a:p>
        </p:txBody>
      </p:sp>
      <p:pic>
        <p:nvPicPr>
          <p:cNvPr id="1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23" y="1127397"/>
            <a:ext cx="6106349" cy="346743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309" y="2082068"/>
            <a:ext cx="4946940" cy="1631674"/>
          </a:xfrm>
          <a:prstGeom prst="rect">
            <a:avLst/>
          </a:prstGeom>
          <a:ln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304" y="1621006"/>
            <a:ext cx="4764538" cy="1826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529" y="1111350"/>
            <a:ext cx="1292693" cy="8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ea typeface="Calibri"/>
                <a:cs typeface="Calibri"/>
              </a:rPr>
              <a:t>Интеграция с </a:t>
            </a:r>
            <a:r>
              <a:rPr lang="ru-RU" sz="3200" b="1" dirty="0" err="1" smtClean="0">
                <a:latin typeface="Calibri"/>
                <a:ea typeface="Calibri"/>
                <a:cs typeface="Calibri"/>
              </a:rPr>
              <a:t>MailChimp</a:t>
            </a:r>
            <a:endParaRPr lang="ru-RU" sz="32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36" y="1163468"/>
            <a:ext cx="4516230" cy="2924941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746" y="1621083"/>
            <a:ext cx="3284055" cy="2929174"/>
          </a:xfrm>
          <a:prstGeom prst="rect">
            <a:avLst/>
          </a:prstGeom>
        </p:spPr>
      </p:pic>
      <p:pic>
        <p:nvPicPr>
          <p:cNvPr id="7" name="Изображение 6" descr="Снимок экрана 2013-09-25 в 2.21.4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25" y="1250192"/>
            <a:ext cx="1216106" cy="1037884"/>
          </a:xfrm>
          <a:prstGeom prst="roundRect">
            <a:avLst>
              <a:gd name="adj" fmla="val 9240"/>
            </a:avLst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80602" y="4467319"/>
            <a:ext cx="1783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 smtClean="0"/>
              <a:t>marketplace</a:t>
            </a:r>
            <a:r>
              <a:rPr lang="en-US" sz="1200" u="sng" dirty="0"/>
              <a:t>.1c-</a:t>
            </a:r>
            <a:r>
              <a:rPr lang="en-US" sz="1200" u="sng" dirty="0" smtClean="0"/>
              <a:t>bitrix.ru</a:t>
            </a:r>
            <a:endParaRPr lang="ru-RU" sz="1200" u="sng" dirty="0"/>
          </a:p>
        </p:txBody>
      </p:sp>
    </p:spTree>
    <p:extLst>
      <p:ext uri="{BB962C8B-B14F-4D97-AF65-F5344CB8AC3E}">
        <p14:creationId xmlns:p14="http://schemas.microsoft.com/office/powerpoint/2010/main" val="18595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>
                <a:latin typeface="Calibri"/>
                <a:ea typeface="Calibri"/>
                <a:cs typeface="Calibri"/>
              </a:rPr>
              <a:t>Экспорт </a:t>
            </a:r>
            <a:r>
              <a:rPr lang="ru-RU" sz="2900" b="1" dirty="0" smtClean="0">
                <a:latin typeface="Calibri"/>
                <a:ea typeface="Calibri"/>
                <a:cs typeface="Calibri"/>
              </a:rPr>
              <a:t>из </a:t>
            </a:r>
            <a:r>
              <a:rPr lang="ru-RU" sz="2900" b="1" dirty="0" err="1" smtClean="0">
                <a:latin typeface="Calibri"/>
                <a:ea typeface="Calibri"/>
                <a:cs typeface="Calibri"/>
              </a:rPr>
              <a:t>Мегаплана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69418" y="4467318"/>
            <a:ext cx="1650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marketplace</a:t>
            </a:r>
            <a:r>
              <a:rPr lang="en-US" u="sng" dirty="0"/>
              <a:t>.1c-</a:t>
            </a:r>
            <a:r>
              <a:rPr lang="en-US" u="sng" dirty="0" smtClean="0"/>
              <a:t>bitrix.ru</a:t>
            </a:r>
            <a:endParaRPr lang="ru-RU" u="sng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13" y="1083837"/>
            <a:ext cx="5977668" cy="32061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60394" y="1111514"/>
            <a:ext cx="19800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/>
                <a:cs typeface="Calibri"/>
              </a:rPr>
              <a:t>Разработчик:</a:t>
            </a:r>
          </a:p>
          <a:p>
            <a:r>
              <a:rPr lang="ru-RU" sz="2000" dirty="0" smtClean="0">
                <a:latin typeface="Calibri"/>
                <a:cs typeface="Calibri"/>
              </a:rPr>
              <a:t>Антон </a:t>
            </a:r>
            <a:r>
              <a:rPr lang="ru-RU" sz="2000" dirty="0" err="1" smtClean="0">
                <a:latin typeface="Calibri"/>
                <a:cs typeface="Calibri"/>
              </a:rPr>
              <a:t>Долганин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91" y="1124687"/>
            <a:ext cx="643089" cy="644208"/>
          </a:xfrm>
          <a:prstGeom prst="roundRect">
            <a:avLst>
              <a:gd name="adj" fmla="val 8020"/>
            </a:avLst>
          </a:prstGeom>
        </p:spPr>
      </p:pic>
    </p:spTree>
    <p:extLst>
      <p:ext uri="{BB962C8B-B14F-4D97-AF65-F5344CB8AC3E}">
        <p14:creationId xmlns:p14="http://schemas.microsoft.com/office/powerpoint/2010/main" val="18595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5" y="996865"/>
            <a:ext cx="5168467" cy="3845339"/>
          </a:xfrm>
          <a:prstGeom prst="roundRect">
            <a:avLst>
              <a:gd name="adj" fmla="val 125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СМС для бизнеса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69418" y="4467318"/>
            <a:ext cx="1650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marketplace</a:t>
            </a:r>
            <a:r>
              <a:rPr lang="en-US" u="sng" dirty="0"/>
              <a:t>.1c-</a:t>
            </a:r>
            <a:r>
              <a:rPr lang="en-US" u="sng" dirty="0" smtClean="0"/>
              <a:t>bitrix.ru</a:t>
            </a:r>
            <a:endParaRPr lang="ru-RU" u="sng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188" y="1047552"/>
            <a:ext cx="2868929" cy="6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6030961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35" y="979364"/>
            <a:ext cx="3690328" cy="3690328"/>
          </a:xfrm>
          <a:prstGeom prst="rect">
            <a:avLst/>
          </a:prstGeom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Стабильность работы сервиса 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3385" y="1623615"/>
            <a:ext cx="586153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/>
                <a:ea typeface="Calibri"/>
                <a:cs typeface="Calibri"/>
              </a:rPr>
              <a:t>Доступность </a:t>
            </a:r>
            <a:r>
              <a:rPr lang="ru-RU" sz="2400" dirty="0">
                <a:latin typeface="Calibri"/>
                <a:ea typeface="Calibri"/>
                <a:cs typeface="Calibri"/>
              </a:rPr>
              <a:t>сервиса: </a:t>
            </a:r>
            <a:r>
              <a:rPr lang="ru-RU" sz="4400" dirty="0" smtClean="0">
                <a:latin typeface="Calibri"/>
                <a:ea typeface="Calibri"/>
                <a:cs typeface="Calibri"/>
              </a:rPr>
              <a:t>99,96%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ru-RU" sz="2400" dirty="0" smtClean="0">
                <a:latin typeface="Calibri"/>
                <a:ea typeface="Calibri"/>
                <a:cs typeface="Calibri"/>
              </a:rPr>
              <a:t>за 2013 год</a:t>
            </a:r>
            <a:endParaRPr lang="ru-RU" sz="2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3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Активность менеджеров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6" y="1030185"/>
            <a:ext cx="4956683" cy="3377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1" y="1028587"/>
            <a:ext cx="5031232" cy="3450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19" y="1028366"/>
            <a:ext cx="5096256" cy="3438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927" y="1013285"/>
            <a:ext cx="1161288" cy="53644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80602" y="4467319"/>
            <a:ext cx="1783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 smtClean="0"/>
              <a:t>marketplace</a:t>
            </a:r>
            <a:r>
              <a:rPr lang="en-US" sz="1200" u="sng" dirty="0"/>
              <a:t>.1c-</a:t>
            </a:r>
            <a:r>
              <a:rPr lang="en-US" sz="1200" u="sng" dirty="0" smtClean="0"/>
              <a:t>bitrix.ru</a:t>
            </a:r>
            <a:endParaRPr lang="ru-RU" sz="1200" u="sng" dirty="0"/>
          </a:p>
        </p:txBody>
      </p:sp>
      <p:pic>
        <p:nvPicPr>
          <p:cNvPr id="1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006135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b="9657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1" y="3019778"/>
            <a:ext cx="9144001" cy="705556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" y="4227689"/>
            <a:ext cx="7977480" cy="598311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" y="3746030"/>
            <a:ext cx="7328369" cy="459081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0933" y="3193540"/>
            <a:ext cx="7468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С приложениями из «Маркетплейс24» ваш портал может больше!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0933" y="3786207"/>
            <a:ext cx="7531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alibri"/>
                <a:cs typeface="Calibri"/>
              </a:rPr>
              <a:t>«</a:t>
            </a:r>
            <a:r>
              <a:rPr lang="ru-RU" sz="2000" dirty="0" smtClean="0">
                <a:latin typeface="Calibri"/>
                <a:cs typeface="Calibri"/>
              </a:rPr>
              <a:t>Маркетплейс24» </a:t>
            </a:r>
            <a:r>
              <a:rPr lang="ru-RU" sz="2000" dirty="0">
                <a:latin typeface="Calibri"/>
                <a:cs typeface="Calibri"/>
              </a:rPr>
              <a:t>– стратегическое направление развития сервиса</a:t>
            </a:r>
            <a:endParaRPr lang="ru-RU" sz="20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40932" y="4280309"/>
            <a:ext cx="8515169" cy="42333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latin typeface="Calibri"/>
                <a:cs typeface="Calibri"/>
              </a:rPr>
              <a:t>В этом году: открытие процессинга, запуск платных веб-приложений 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3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238926" y="991638"/>
            <a:ext cx="3386684" cy="3919802"/>
            <a:chOff x="258314" y="1001334"/>
            <a:chExt cx="3386684" cy="3919802"/>
          </a:xfrm>
        </p:grpSpPr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2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Изображение 21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3" name="Изображение 22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26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Что нового в «Битрикс24»?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3612" y="1228999"/>
            <a:ext cx="4794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Редактирование и создание документов онлайн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83612" y="1606570"/>
            <a:ext cx="2648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Групповые </a:t>
            </a:r>
            <a:r>
              <a:rPr lang="ru-RU" sz="1600" dirty="0" err="1" smtClean="0">
                <a:latin typeface="Calibri"/>
                <a:cs typeface="Calibri"/>
              </a:rPr>
              <a:t>видеозвонки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83613" y="1984141"/>
            <a:ext cx="46647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Пульс и </a:t>
            </a:r>
            <a:r>
              <a:rPr lang="ru-RU" sz="1600" dirty="0" err="1">
                <a:latin typeface="Calibri"/>
                <a:cs typeface="Calibri"/>
              </a:rPr>
              <a:t>инфографика</a:t>
            </a:r>
            <a:r>
              <a:rPr lang="ru-RU" sz="1600" dirty="0">
                <a:latin typeface="Calibri"/>
                <a:cs typeface="Calibri"/>
              </a:rPr>
              <a:t>: инструменты внедрения «Битрикс24» в компании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83613" y="2530989"/>
            <a:ext cx="4283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«живая лента» в реальном времени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83613" y="2908560"/>
            <a:ext cx="360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версия десктоп-приложения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83613" y="3286131"/>
            <a:ext cx="5160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Управление задачами и проектами: счетчики и роли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83612" y="3663702"/>
            <a:ext cx="2308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Интеграция с почтой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83613" y="4041273"/>
            <a:ext cx="5265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Обновление CRM, редактирование в мобильной CRM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83613" y="4418841"/>
            <a:ext cx="1889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Маркетплейс24</a:t>
            </a:r>
          </a:p>
        </p:txBody>
      </p:sp>
      <p:pic>
        <p:nvPicPr>
          <p:cNvPr id="19" name="Изображение 18" descr="Снимок экрана 2013-09-24 в 16.48.29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510579" y="1915860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3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2624667" y="94074"/>
            <a:ext cx="6406444" cy="59266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ctr">
              <a:buSzPct val="25000"/>
            </a:pPr>
            <a:r>
              <a:rPr lang="ru-RU" sz="2800" b="1" dirty="0" smtClean="0"/>
              <a:t>Даты выпуска релиза</a:t>
            </a:r>
            <a:endParaRPr lang="ru-RU" sz="2800" b="1" dirty="0"/>
          </a:p>
        </p:txBody>
      </p:sp>
      <p:pic>
        <p:nvPicPr>
          <p:cNvPr id="5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445449" y="1875349"/>
            <a:ext cx="8359578" cy="1631805"/>
          </a:xfrm>
          <a:prstGeom prst="roundRect">
            <a:avLst>
              <a:gd name="adj" fmla="val 6623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</p:txBody>
      </p:sp>
      <p:pic>
        <p:nvPicPr>
          <p:cNvPr id="10" name="Изображение 9" descr="b24-logo-cloud-preview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62" b="76620" l="15924" r="83864">
                        <a14:foregroundMark x1="54989" y1="60000" x2="54989" y2="60000"/>
                        <a14:foregroundMark x1="52017" y1="59437" x2="52017" y2="59437"/>
                        <a14:foregroundMark x1="50531" y1="58310" x2="50531" y2="58310"/>
                        <a14:foregroundMark x1="47983" y1="57746" x2="47983" y2="57746"/>
                        <a14:foregroundMark x1="45648" y1="58873" x2="45648" y2="58873"/>
                        <a14:foregroundMark x1="43312" y1="56620" x2="43312" y2="56620"/>
                        <a14:foregroundMark x1="41401" y1="59718" x2="41401" y2="59718"/>
                        <a14:foregroundMark x1="38217" y1="59718" x2="38217" y2="59718"/>
                        <a14:foregroundMark x1="35032" y1="59718" x2="35032" y2="59718"/>
                        <a14:foregroundMark x1="32484" y1="58592" x2="32484" y2="58592"/>
                        <a14:foregroundMark x1="28025" y1="57183" x2="28025" y2="57183"/>
                        <a14:foregroundMark x1="30149" y1="58310" x2="30149" y2="58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7433" r="14175" b="20064"/>
          <a:stretch/>
        </p:blipFill>
        <p:spPr>
          <a:xfrm>
            <a:off x="82600" y="1288879"/>
            <a:ext cx="2224606" cy="144922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415" y="2275352"/>
            <a:ext cx="1275014" cy="142906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32603" y="2502692"/>
            <a:ext cx="5834221" cy="14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341429" y="2480301"/>
            <a:ext cx="114962" cy="1149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215010" y="2472477"/>
            <a:ext cx="114962" cy="1149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5124" y="2628573"/>
            <a:ext cx="1680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latin typeface="Calibri"/>
                <a:ea typeface="Calibri"/>
                <a:cs typeface="Calibri"/>
              </a:rPr>
              <a:t>26-27 сентября</a:t>
            </a:r>
          </a:p>
          <a:p>
            <a:pPr algn="ctr"/>
            <a:r>
              <a:rPr lang="ru-RU" sz="1800" dirty="0" smtClean="0">
                <a:latin typeface="Calibri"/>
                <a:ea typeface="Calibri"/>
                <a:cs typeface="Calibri"/>
              </a:rPr>
              <a:t>Битрикс24</a:t>
            </a:r>
          </a:p>
          <a:p>
            <a:endParaRPr lang="ru-RU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25911" y="2647672"/>
            <a:ext cx="2486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latin typeface="Calibri"/>
                <a:ea typeface="Calibri"/>
                <a:cs typeface="Calibri"/>
              </a:rPr>
              <a:t>2</a:t>
            </a:r>
            <a:r>
              <a:rPr lang="en-US" sz="1800" b="1" dirty="0" smtClean="0">
                <a:latin typeface="Calibri"/>
                <a:ea typeface="Calibri"/>
                <a:cs typeface="Calibri"/>
              </a:rPr>
              <a:t>0</a:t>
            </a:r>
            <a:r>
              <a:rPr lang="ru-RU" sz="1800" b="1" dirty="0" smtClean="0">
                <a:latin typeface="Calibri"/>
                <a:ea typeface="Calibri"/>
                <a:cs typeface="Calibri"/>
              </a:rPr>
              <a:t> октября</a:t>
            </a:r>
          </a:p>
          <a:p>
            <a:pPr algn="ctr"/>
            <a:r>
              <a:rPr lang="ru-RU" sz="1800" dirty="0" smtClean="0">
                <a:latin typeface="Calibri"/>
                <a:ea typeface="Calibri"/>
                <a:cs typeface="Calibri"/>
              </a:rPr>
              <a:t>Корпоративный портал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9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5872223_pr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553"/>
            <a:ext cx="3958013" cy="3958013"/>
          </a:xfrm>
          <a:prstGeom prst="rect">
            <a:avLst/>
          </a:prstGeom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Бесплатная «Виртуальная машина»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9779" y="1451407"/>
            <a:ext cx="4783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Calibri"/>
                <a:ea typeface="Calibri"/>
                <a:cs typeface="Calibri"/>
              </a:rPr>
              <a:t>Начиная с версии 14.0</a:t>
            </a:r>
            <a:r>
              <a:rPr lang="en-US" sz="1800" dirty="0">
                <a:latin typeface="Calibri"/>
                <a:ea typeface="Calibri"/>
                <a:cs typeface="Calibri"/>
              </a:rPr>
              <a:t>,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 для Корпоративного портала рекомендуется использование «Виртуальной машины 4</a:t>
            </a:r>
            <a:r>
              <a:rPr lang="en-US" sz="1800" dirty="0" smtClean="0">
                <a:latin typeface="Calibri"/>
                <a:ea typeface="Calibri"/>
                <a:cs typeface="Calibri"/>
              </a:rPr>
              <a:t>.2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».</a:t>
            </a:r>
            <a:endParaRPr lang="ru-RU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22" y="1870551"/>
            <a:ext cx="2565465" cy="28754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99707" y="2560305"/>
            <a:ext cx="4624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Calibri"/>
                <a:cs typeface="Calibri"/>
              </a:rPr>
              <a:t>Виртуальная машина</a:t>
            </a:r>
            <a:r>
              <a:rPr lang="ru-RU" sz="1400" i="1" dirty="0" smtClean="0">
                <a:latin typeface="Calibri"/>
                <a:cs typeface="Calibri"/>
              </a:rPr>
              <a:t> - полностью </a:t>
            </a:r>
            <a:r>
              <a:rPr lang="ru-RU" sz="1400" i="1" dirty="0">
                <a:latin typeface="Calibri"/>
                <a:cs typeface="Calibri"/>
              </a:rPr>
              <a:t>настроенный, протестированный и </a:t>
            </a:r>
            <a:r>
              <a:rPr lang="ru-RU" sz="1400" i="1" dirty="0" smtClean="0">
                <a:latin typeface="Calibri"/>
                <a:cs typeface="Calibri"/>
              </a:rPr>
              <a:t>адаптированный сервер для оптимальной работы с </a:t>
            </a:r>
            <a:r>
              <a:rPr lang="ru-RU" sz="1400" i="1" dirty="0">
                <a:latin typeface="Calibri"/>
                <a:cs typeface="Calibri"/>
              </a:rPr>
              <a:t>продуктами «1С-Битрикс</a:t>
            </a:r>
            <a:r>
              <a:rPr lang="ru-RU" sz="1400" i="1" dirty="0" smtClean="0">
                <a:latin typeface="Calibri"/>
                <a:cs typeface="Calibri"/>
              </a:rPr>
              <a:t>».</a:t>
            </a:r>
            <a:endParaRPr lang="ru-RU" sz="1400" i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2838" y="4003576"/>
            <a:ext cx="270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/>
                </a:solidFill>
                <a:latin typeface="Calibri"/>
                <a:cs typeface="Calibri"/>
              </a:rPr>
              <a:t>Скачать «Виртуальную машину»:</a:t>
            </a:r>
            <a:endParaRPr lang="en-US" sz="1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r"/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  <a:hlinkClick r:id="rId7"/>
              </a:rPr>
              <a:t>http://www.1c-bitrix.ru/</a:t>
            </a:r>
            <a:r>
              <a:rPr lang="en-US" sz="1400" dirty="0" err="1">
                <a:solidFill>
                  <a:schemeClr val="tx1"/>
                </a:solidFill>
                <a:latin typeface="Calibri"/>
                <a:cs typeface="Calibri"/>
                <a:hlinkClick r:id="rId7"/>
              </a:rPr>
              <a:t>vm</a:t>
            </a:r>
            <a:endParaRPr lang="ru-RU" sz="1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4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11799133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 b="2238"/>
          <a:stretch/>
        </p:blipFill>
        <p:spPr>
          <a:xfrm>
            <a:off x="0" y="0"/>
            <a:ext cx="9162852" cy="51435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43172" y="1355558"/>
            <a:ext cx="4603015" cy="3485945"/>
          </a:xfrm>
          <a:prstGeom prst="roundRect">
            <a:avLst>
              <a:gd name="adj" fmla="val 1747"/>
            </a:avLst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951973" y="1393125"/>
            <a:ext cx="3015138" cy="7620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ru-RU" sz="2000" b="1" dirty="0"/>
              <a:t>о</a:t>
            </a:r>
            <a:r>
              <a:rPr lang="ru-RU" sz="2000" b="1" dirty="0" smtClean="0"/>
              <a:t>бъединяет компанию:</a:t>
            </a:r>
            <a:endParaRPr lang="ru-RU" sz="2000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540448" y="2083575"/>
            <a:ext cx="4262510" cy="2034091"/>
          </a:xfrm>
        </p:spPr>
        <p:txBody>
          <a:bodyPr/>
          <a:lstStyle/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Знания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Рабочие инструменты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Процессы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Людей 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Эмоции</a:t>
            </a:r>
          </a:p>
          <a:p>
            <a:pPr marL="104775" indent="0">
              <a:buSzPct val="83333"/>
              <a:buNone/>
            </a:pPr>
            <a:r>
              <a:rPr lang="ru-RU" dirty="0" smtClean="0"/>
              <a:t>Все это - для достижения общих целей всей команды 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27" y="1502987"/>
            <a:ext cx="1434584" cy="4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9242" y="3575017"/>
            <a:ext cx="894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Начните бесплатно. Прямо сейчас!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800" b="1" u="sng" dirty="0" smtClean="0">
                <a:solidFill>
                  <a:srgbClr val="BE5711"/>
                </a:solidFill>
              </a:rPr>
              <a:t>www.bitrix24.ru</a:t>
            </a:r>
            <a:endParaRPr lang="ru-RU" sz="2800" b="1" u="sng" dirty="0">
              <a:solidFill>
                <a:srgbClr val="BE571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" y="0"/>
            <a:ext cx="9144001" cy="3492700"/>
            <a:chOff x="-1" y="0"/>
            <a:chExt cx="9144001" cy="3492700"/>
          </a:xfrm>
        </p:grpSpPr>
        <p:pic>
          <p:nvPicPr>
            <p:cNvPr id="11" name="Изображение 10" descr="Снимок экрана 2012-05-14 в 15.24.4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5" b="24144"/>
            <a:stretch/>
          </p:blipFill>
          <p:spPr>
            <a:xfrm>
              <a:off x="-1" y="0"/>
              <a:ext cx="9144001" cy="3492700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 rotWithShape="1">
            <a:blip r:embed="rId4"/>
            <a:srcRect t="3139" b="68783"/>
            <a:stretch/>
          </p:blipFill>
          <p:spPr>
            <a:xfrm>
              <a:off x="2435987" y="1153588"/>
              <a:ext cx="3853165" cy="2211912"/>
            </a:xfrm>
            <a:prstGeom prst="roundRect">
              <a:avLst>
                <a:gd name="adj" fmla="val 0"/>
              </a:avLst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4489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906"/>
            <a:ext cx="3559352" cy="5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75431" y="560657"/>
            <a:ext cx="55459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Calibri"/>
                <a:ea typeface="Calibri"/>
                <a:cs typeface="Calibri"/>
              </a:rPr>
              <a:t/>
            </a:r>
            <a:br>
              <a:rPr lang="ru-RU" sz="4000" dirty="0">
                <a:latin typeface="Calibri"/>
                <a:ea typeface="Calibri"/>
                <a:cs typeface="Calibri"/>
              </a:rPr>
            </a:br>
            <a:r>
              <a:rPr lang="ru-RU" sz="4400" dirty="0">
                <a:latin typeface="Calibri"/>
                <a:ea typeface="Calibri"/>
                <a:cs typeface="Calibri"/>
              </a:rPr>
              <a:t>Спасибо за </a:t>
            </a:r>
            <a:r>
              <a:rPr lang="ru-RU" sz="4400" dirty="0" smtClean="0">
                <a:latin typeface="Calibri"/>
                <a:ea typeface="Calibri"/>
                <a:cs typeface="Calibri"/>
              </a:rPr>
              <a:t>внимание.</a:t>
            </a:r>
            <a:r>
              <a:rPr lang="en-US" sz="4400" dirty="0" smtClean="0">
                <a:latin typeface="Calibri"/>
                <a:ea typeface="Calibri"/>
                <a:cs typeface="Calibri"/>
              </a:rPr>
              <a:t>  </a:t>
            </a:r>
            <a:endParaRPr lang="ru-RU" sz="4400" dirty="0" smtClean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ru-RU" sz="4400" dirty="0" smtClean="0">
                <a:latin typeface="Calibri"/>
                <a:ea typeface="Calibri"/>
                <a:cs typeface="Calibri"/>
              </a:rPr>
              <a:t>Вопросы?</a:t>
            </a:r>
            <a:endParaRPr lang="en-US" sz="4400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8722" y="2876572"/>
            <a:ext cx="4433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spc="100" dirty="0" smtClean="0">
                <a:latin typeface="Calibri"/>
                <a:cs typeface="Calibri"/>
              </a:rPr>
              <a:t>#</a:t>
            </a:r>
            <a:r>
              <a:rPr lang="en-US" sz="8000" b="0" spc="100" dirty="0" err="1" smtClean="0">
                <a:latin typeface="Calibri"/>
                <a:cs typeface="Calibri"/>
              </a:rPr>
              <a:t>bitrix</a:t>
            </a:r>
            <a:r>
              <a:rPr lang="ru-RU" sz="8000" b="0" spc="100" dirty="0" smtClean="0">
                <a:latin typeface="Calibri"/>
                <a:cs typeface="Calibri"/>
              </a:rPr>
              <a:t>24</a:t>
            </a:r>
            <a:endParaRPr lang="ru-RU" sz="8000" b="0" spc="100" dirty="0">
              <a:latin typeface="Calibri"/>
              <a:cs typeface="Calibri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72" y="3000971"/>
            <a:ext cx="1195213" cy="11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11799133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 b="2238"/>
          <a:stretch/>
        </p:blipFill>
        <p:spPr>
          <a:xfrm>
            <a:off x="0" y="0"/>
            <a:ext cx="9162852" cy="51435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43172" y="1355558"/>
            <a:ext cx="4603015" cy="3485945"/>
          </a:xfrm>
          <a:prstGeom prst="roundRect">
            <a:avLst>
              <a:gd name="adj" fmla="val 1747"/>
            </a:avLst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951973" y="1393125"/>
            <a:ext cx="3015138" cy="7620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ru-RU" sz="2000" b="1" dirty="0"/>
              <a:t>о</a:t>
            </a:r>
            <a:r>
              <a:rPr lang="ru-RU" sz="2000" b="1" dirty="0" smtClean="0"/>
              <a:t>бъединяет компанию:</a:t>
            </a:r>
            <a:endParaRPr lang="ru-RU" sz="2000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540448" y="2083575"/>
            <a:ext cx="4262510" cy="2034091"/>
          </a:xfrm>
        </p:spPr>
        <p:txBody>
          <a:bodyPr/>
          <a:lstStyle/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Знания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Рабочие инструменты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Процессы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Людей </a:t>
            </a:r>
          </a:p>
          <a:p>
            <a:pPr marL="342900" indent="-238125">
              <a:lnSpc>
                <a:spcPct val="80000"/>
              </a:lnSpc>
              <a:buSzPct val="83333"/>
            </a:pPr>
            <a:r>
              <a:rPr lang="ru-RU" dirty="0" smtClean="0"/>
              <a:t>Эмоции</a:t>
            </a:r>
          </a:p>
          <a:p>
            <a:pPr marL="104775" indent="0">
              <a:buSzPct val="83333"/>
              <a:buNone/>
            </a:pPr>
            <a:r>
              <a:rPr lang="ru-RU" dirty="0" smtClean="0"/>
              <a:t>Все это - для достижения общих целей всей команды 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27" y="1502987"/>
            <a:ext cx="1434584" cy="496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6316" y="9339"/>
            <a:ext cx="407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0" spc="100" dirty="0" smtClean="0">
                <a:solidFill>
                  <a:schemeClr val="bg1"/>
                </a:solidFill>
                <a:latin typeface="Calibri"/>
                <a:cs typeface="Calibri"/>
              </a:rPr>
              <a:t>#</a:t>
            </a:r>
            <a:r>
              <a:rPr lang="en-US" sz="3600" b="0" spc="100" dirty="0" err="1" smtClean="0">
                <a:solidFill>
                  <a:schemeClr val="bg1"/>
                </a:solidFill>
                <a:latin typeface="Calibri"/>
                <a:cs typeface="Calibri"/>
              </a:rPr>
              <a:t>bitrix</a:t>
            </a:r>
            <a:r>
              <a:rPr lang="ru-RU" sz="3600" b="0" spc="100" dirty="0" smtClean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endParaRPr lang="ru-RU" sz="3600" b="0" spc="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786248_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" b="29561"/>
          <a:stretch/>
        </p:blipFill>
        <p:spPr>
          <a:xfrm>
            <a:off x="0" y="-64561"/>
            <a:ext cx="9144000" cy="5208062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" y="1334297"/>
            <a:ext cx="9144000" cy="24318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2599" y="2273043"/>
            <a:ext cx="867670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latin typeface="Calibri"/>
                <a:cs typeface="Calibri"/>
              </a:rPr>
              <a:t>Обновленная «Живая лента»</a:t>
            </a:r>
            <a:endParaRPr lang="en-US" sz="4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6" y="1599447"/>
            <a:ext cx="1615524" cy="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010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Новая «Живая лента»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207" y="1050746"/>
            <a:ext cx="465279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>
                <a:latin typeface="Calibri"/>
                <a:ea typeface="Calibri"/>
                <a:cs typeface="Calibri"/>
              </a:rPr>
              <a:t>Р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еальный </a:t>
            </a:r>
            <a:r>
              <a:rPr lang="ru-RU" sz="1800" dirty="0">
                <a:latin typeface="Calibri"/>
                <a:ea typeface="Calibri"/>
                <a:cs typeface="Calibri"/>
              </a:rPr>
              <a:t>режим 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работы</a:t>
            </a:r>
            <a:endParaRPr lang="en-US" sz="1800" dirty="0" smtClean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комментарии</a:t>
            </a:r>
            <a:r>
              <a:rPr lang="ru-RU" sz="1600" dirty="0">
                <a:latin typeface="Calibri"/>
                <a:ea typeface="Calibri"/>
                <a:cs typeface="Calibri"/>
              </a:rPr>
              <a:t>, лайки,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голосования обновляются в реальном времени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Календари в живой ленте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Подключение дополнительных </a:t>
            </a:r>
            <a:r>
              <a:rPr lang="ru-RU" sz="1800" dirty="0">
                <a:latin typeface="Calibri"/>
                <a:ea typeface="Calibri"/>
                <a:cs typeface="Calibri"/>
              </a:rPr>
              <a:t>участников  к обсуждению </a:t>
            </a:r>
            <a:endParaRPr lang="ru-RU" sz="18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Умное слежение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Важные </a:t>
            </a:r>
            <a:r>
              <a:rPr lang="ru-RU" sz="1800" dirty="0">
                <a:latin typeface="Calibri"/>
                <a:ea typeface="Calibri"/>
                <a:cs typeface="Calibri"/>
              </a:rPr>
              <a:t>сообщения (объявления) 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видно, кто прочитал сообщение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Персональное меню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ru-RU" sz="1800" dirty="0" smtClean="0">
                <a:latin typeface="Calibri"/>
                <a:ea typeface="Calibri"/>
                <a:cs typeface="Calibri"/>
              </a:rPr>
              <a:t>Единая </a:t>
            </a:r>
            <a:r>
              <a:rPr lang="ru-RU" sz="1800" dirty="0">
                <a:latin typeface="Calibri"/>
                <a:ea typeface="Calibri"/>
                <a:cs typeface="Calibri"/>
              </a:rPr>
              <a:t>подписка на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уведомления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64949" y="991638"/>
            <a:ext cx="3386684" cy="3919802"/>
            <a:chOff x="258314" y="1001334"/>
            <a:chExt cx="3386684" cy="3919802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 rotWithShape="1">
            <a:blip r:embed="rId5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0" name="Изображение 1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26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3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5420</TotalTime>
  <Words>1340</Words>
  <Application>Microsoft Office PowerPoint</Application>
  <PresentationFormat>Экран (16:9)</PresentationFormat>
  <Paragraphs>290</Paragraphs>
  <Slides>78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/>
      <vt:lpstr>Презентация PowerPoint</vt:lpstr>
      <vt:lpstr>Презентация PowerPoint</vt:lpstr>
      <vt:lpstr>Компания будущего</vt:lpstr>
      <vt:lpstr>Презентация PowerPoint</vt:lpstr>
      <vt:lpstr>- облачный сервис для совместной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Даты выпуска релиза</vt:lpstr>
      <vt:lpstr>Презентация PowerPoint</vt:lpstr>
      <vt:lpstr>объединяет компанию:</vt:lpstr>
      <vt:lpstr>Презентация PowerPoint</vt:lpstr>
      <vt:lpstr>Презентация PowerPoint</vt:lpstr>
      <vt:lpstr>объединяет компанию: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Битрикс24</dc:title>
  <dc:creator>Сергей Мехоношин</dc:creator>
  <cp:lastModifiedBy>Анна Одрага</cp:lastModifiedBy>
  <cp:revision>422</cp:revision>
  <dcterms:modified xsi:type="dcterms:W3CDTF">2013-09-25T13:51:22Z</dcterms:modified>
</cp:coreProperties>
</file>