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697" r:id="rId2"/>
    <p:sldId id="665" r:id="rId3"/>
    <p:sldId id="686" r:id="rId4"/>
    <p:sldId id="687" r:id="rId5"/>
    <p:sldId id="684" r:id="rId6"/>
    <p:sldId id="706" r:id="rId7"/>
    <p:sldId id="704" r:id="rId8"/>
    <p:sldId id="735" r:id="rId9"/>
    <p:sldId id="688" r:id="rId10"/>
    <p:sldId id="738" r:id="rId11"/>
    <p:sldId id="708" r:id="rId12"/>
    <p:sldId id="707" r:id="rId13"/>
    <p:sldId id="667" r:id="rId14"/>
    <p:sldId id="668" r:id="rId15"/>
    <p:sldId id="717" r:id="rId16"/>
    <p:sldId id="718" r:id="rId17"/>
    <p:sldId id="719" r:id="rId18"/>
    <p:sldId id="712" r:id="rId19"/>
    <p:sldId id="713" r:id="rId20"/>
    <p:sldId id="714" r:id="rId21"/>
    <p:sldId id="715" r:id="rId22"/>
    <p:sldId id="671" r:id="rId23"/>
    <p:sldId id="733" r:id="rId24"/>
    <p:sldId id="734" r:id="rId25"/>
    <p:sldId id="724" r:id="rId26"/>
    <p:sldId id="720" r:id="rId27"/>
    <p:sldId id="725" r:id="rId28"/>
    <p:sldId id="675" r:id="rId29"/>
    <p:sldId id="728" r:id="rId30"/>
    <p:sldId id="729" r:id="rId31"/>
    <p:sldId id="695" r:id="rId32"/>
    <p:sldId id="679" r:id="rId33"/>
    <p:sldId id="678" r:id="rId34"/>
    <p:sldId id="737" r:id="rId35"/>
    <p:sldId id="702" r:id="rId36"/>
    <p:sldId id="700" r:id="rId37"/>
    <p:sldId id="701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67" autoAdjust="0"/>
    <p:restoredTop sz="97990" autoAdjust="0"/>
  </p:normalViewPr>
  <p:slideViewPr>
    <p:cSldViewPr>
      <p:cViewPr varScale="1">
        <p:scale>
          <a:sx n="67" d="100"/>
          <a:sy n="67" d="100"/>
        </p:scale>
        <p:origin x="1422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F311FF-F303-4054-8E0C-11BF4AC5785F}" type="datetimeFigureOut">
              <a:rPr lang="ru-RU" smtClean="0"/>
              <a:t>10.03.2016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3952DD-4F77-4CE8-8712-574F682FD3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8232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9203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9203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92034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92034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92034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B4D4F43C-E054-4E97-ADCA-9E30D7826908}" type="slidenum">
              <a:rPr lang="ru-RU" b="0" smtClean="0"/>
              <a:pPr eaLnBrk="1" hangingPunct="1">
                <a:defRPr/>
              </a:pPr>
              <a:t>37</a:t>
            </a:fld>
            <a:endParaRPr lang="ru-RU" b="0" smtClean="0"/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129992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/>
              <a:t>10.03.2016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709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/>
              <a:t>10.03.2016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6856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/>
              <a:t>10.03.2016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967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/>
              <a:t>10.03.2016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8205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/>
              <a:t>10.03.2016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938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/>
              <a:t>10.03.2016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7274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/>
              <a:t>10.03.2016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4278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/>
              <a:t>10.03.2016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5833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/>
              <a:t>10.03.2016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2099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/>
              <a:t>10.03.2016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029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/>
              <a:t>10.03.2016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7239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6B9965-0652-4E0C-AD27-5DBA3E768E64}" type="datetimeFigureOut">
              <a:rPr lang="ru-RU" smtClean="0"/>
              <a:t>10.03.2016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BA718-9D03-4A99-B508-0897464B46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117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tiff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3"/>
          <a:srcRect l="1850" t="4775" r="4467" b="23927"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" y="2276872"/>
            <a:ext cx="9143997" cy="1800200"/>
          </a:xfrm>
          <a:prstGeom prst="rect">
            <a:avLst/>
          </a:prstGeom>
          <a:solidFill>
            <a:srgbClr val="F1F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18" rIns="91402" bIns="45718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5407" y="2676747"/>
            <a:ext cx="8469927" cy="1033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2800" dirty="0" smtClean="0">
                <a:solidFill>
                  <a:srgbClr val="262626"/>
                </a:solidFill>
                <a:latin typeface="Calibri"/>
                <a:ea typeface="Calibri"/>
                <a:cs typeface="Calibri"/>
              </a:rPr>
              <a:t>Управление проектами</a:t>
            </a:r>
            <a:endParaRPr lang="en-US" sz="2800" dirty="0" smtClean="0">
              <a:solidFill>
                <a:srgbClr val="262626"/>
              </a:solidFill>
              <a:latin typeface="Calibri"/>
              <a:ea typeface="Calibri"/>
              <a:cs typeface="Calibri"/>
            </a:endParaRPr>
          </a:p>
          <a:p>
            <a:pPr algn="ctr">
              <a:lnSpc>
                <a:spcPct val="110000"/>
              </a:lnSpc>
            </a:pPr>
            <a:r>
              <a:rPr lang="ru-RU" sz="2800" dirty="0" smtClean="0">
                <a:solidFill>
                  <a:srgbClr val="262626"/>
                </a:solidFill>
                <a:latin typeface="Calibri"/>
                <a:ea typeface="Calibri"/>
                <a:cs typeface="Calibri"/>
              </a:rPr>
              <a:t>как успеть в срок,</a:t>
            </a:r>
            <a:r>
              <a:rPr lang="en-US" sz="2800" dirty="0" smtClean="0">
                <a:solidFill>
                  <a:srgbClr val="262626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ru-RU" sz="2800" dirty="0" smtClean="0">
                <a:solidFill>
                  <a:srgbClr val="262626"/>
                </a:solidFill>
                <a:latin typeface="Calibri"/>
                <a:ea typeface="Calibri"/>
                <a:cs typeface="Calibri"/>
              </a:rPr>
              <a:t>не упуская мелочей</a:t>
            </a:r>
            <a:endParaRPr lang="ru-RU" sz="2800" dirty="0">
              <a:solidFill>
                <a:srgbClr val="262626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243457" y="4072087"/>
            <a:ext cx="4657089" cy="901701"/>
          </a:xfrm>
          <a:prstGeom prst="rect">
            <a:avLst/>
          </a:prstGeom>
          <a:solidFill>
            <a:srgbClr val="C7E9FA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18" rIns="91402" bIns="45718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572233" y="4120501"/>
            <a:ext cx="3999537" cy="615549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3B3838"/>
                </a:solidFill>
                <a:latin typeface="Calibri"/>
                <a:cs typeface="Calibri"/>
              </a:rPr>
              <a:t>Наталья Грихина</a:t>
            </a:r>
          </a:p>
          <a:p>
            <a:pPr algn="ctr"/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руководитель направления «Битрикс24»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Calibri"/>
              <a:cs typeface="Calibri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7165253" y="0"/>
            <a:ext cx="1527941" cy="437662"/>
            <a:chOff x="7165253" y="0"/>
            <a:chExt cx="1527941" cy="437662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2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7173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7236296" y="-22523"/>
            <a:ext cx="1527941" cy="437662"/>
            <a:chOff x="7165253" y="0"/>
            <a:chExt cx="1527941" cy="437662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 defTabSz="685409">
                <a:defRPr/>
              </a:pPr>
              <a:endParaRPr lang="ru-RU" dirty="0">
                <a:solidFill>
                  <a:prstClr val="white"/>
                </a:solidFill>
                <a:latin typeface="Calibri" charset="0"/>
              </a:endParaRPr>
            </a:p>
          </p:txBody>
        </p:sp>
        <p:pic>
          <p:nvPicPr>
            <p:cNvPr id="12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extBox 12"/>
          <p:cNvSpPr txBox="1"/>
          <p:nvPr/>
        </p:nvSpPr>
        <p:spPr>
          <a:xfrm>
            <a:off x="699622" y="480377"/>
            <a:ext cx="3677861" cy="530913"/>
          </a:xfrm>
          <a:prstGeom prst="rect">
            <a:avLst/>
          </a:prstGeom>
          <a:noFill/>
        </p:spPr>
        <p:txBody>
          <a:bodyPr wrap="none" lIns="68546" tIns="34289" rIns="68546" bIns="34289" rtlCol="0">
            <a:spAutoFit/>
          </a:bodyPr>
          <a:lstStyle/>
          <a:p>
            <a:pPr>
              <a:defRPr/>
            </a:pPr>
            <a:r>
              <a:rPr lang="ru-RU" sz="3000" b="1" dirty="0">
                <a:solidFill>
                  <a:prstClr val="black"/>
                </a:solidFill>
              </a:rPr>
              <a:t>Задачи вместо </a:t>
            </a:r>
            <a:r>
              <a:rPr lang="en-US" sz="3000" b="1" dirty="0">
                <a:solidFill>
                  <a:prstClr val="black"/>
                </a:solidFill>
              </a:rPr>
              <a:t>e-mail</a:t>
            </a:r>
            <a:endParaRPr lang="ru-RU" sz="3000" b="1" dirty="0">
              <a:solidFill>
                <a:prstClr val="black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196752"/>
            <a:ext cx="2441784" cy="49657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132856"/>
            <a:ext cx="5261438" cy="32971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257" y="5127988"/>
            <a:ext cx="2272450" cy="782754"/>
          </a:xfrm>
          <a:prstGeom prst="rect">
            <a:avLst/>
          </a:prstGeom>
        </p:spPr>
      </p:pic>
      <p:cxnSp>
        <p:nvCxnSpPr>
          <p:cNvPr id="8" name="Прямая со стрелкой 7"/>
          <p:cNvCxnSpPr/>
          <p:nvPr/>
        </p:nvCxnSpPr>
        <p:spPr>
          <a:xfrm flipV="1">
            <a:off x="5292080" y="2636912"/>
            <a:ext cx="720080" cy="1080120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V="1">
            <a:off x="5444480" y="3861048"/>
            <a:ext cx="711696" cy="8384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5292080" y="4070789"/>
            <a:ext cx="850858" cy="855712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346879" y="5796684"/>
            <a:ext cx="2061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company.bitrix24.ru</a:t>
            </a:r>
            <a:endParaRPr lang="ru-RU" u="sng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89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2276872"/>
            <a:ext cx="79208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/>
          </a:p>
          <a:p>
            <a:pPr marL="457200" indent="-457200">
              <a:buFont typeface="Arial"/>
              <a:buChar char="•"/>
            </a:pPr>
            <a:endParaRPr lang="ru-RU" sz="2800" dirty="0" smtClean="0"/>
          </a:p>
          <a:p>
            <a:endParaRPr lang="ru-RU" sz="2800" dirty="0"/>
          </a:p>
          <a:p>
            <a:endParaRPr lang="ru-RU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323528" y="332656"/>
            <a:ext cx="69847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 smtClean="0"/>
          </a:p>
          <a:p>
            <a:r>
              <a:rPr lang="ru-RU" sz="2800" dirty="0" smtClean="0"/>
              <a:t>Вы обсуждаете задачу голосом или в почте. Что дальше?</a:t>
            </a:r>
            <a:endParaRPr lang="ru-RU" sz="2800" dirty="0"/>
          </a:p>
          <a:p>
            <a:endParaRPr lang="ru-RU" sz="2800" dirty="0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3"/>
          <a:srcRect b="18539"/>
          <a:stretch/>
        </p:blipFill>
        <p:spPr>
          <a:xfrm>
            <a:off x="3386655" y="2268860"/>
            <a:ext cx="5090221" cy="2952328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>
            <a:off x="7165253" y="0"/>
            <a:ext cx="1527941" cy="437662"/>
            <a:chOff x="7165253" y="0"/>
            <a:chExt cx="1527941" cy="437662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6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6566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314" y="2564904"/>
            <a:ext cx="5070539" cy="4026008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764704"/>
            <a:ext cx="8297658" cy="2448271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000" dirty="0" smtClean="0"/>
              <a:t>Бесконечные </a:t>
            </a:r>
            <a:r>
              <a:rPr lang="ru-RU" sz="2000" dirty="0" err="1" smtClean="0"/>
              <a:t>перепосты</a:t>
            </a:r>
            <a:r>
              <a:rPr lang="ru-RU" sz="2000" dirty="0" smtClean="0"/>
              <a:t> задачи и комментариев к ней</a:t>
            </a:r>
            <a:r>
              <a:rPr lang="en-US" sz="2000" dirty="0" smtClean="0"/>
              <a:t> (</a:t>
            </a:r>
            <a:r>
              <a:rPr lang="ru-RU" sz="2000" dirty="0" err="1"/>
              <a:t>Re</a:t>
            </a:r>
            <a:r>
              <a:rPr lang="ru-RU" sz="2000" dirty="0"/>
              <a:t>: Срочно!!</a:t>
            </a:r>
            <a:r>
              <a:rPr lang="ru-RU" sz="2000" dirty="0" smtClean="0"/>
              <a:t>!, </a:t>
            </a:r>
            <a:r>
              <a:rPr lang="en-US" sz="2000" dirty="0" err="1" smtClean="0"/>
              <a:t>Re:Re:Re</a:t>
            </a:r>
            <a:r>
              <a:rPr lang="en-US" sz="2000" dirty="0" smtClean="0"/>
              <a:t>)</a:t>
            </a:r>
            <a:endParaRPr lang="ru-RU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ru-RU" sz="2000" dirty="0"/>
              <a:t>Путаница в </a:t>
            </a:r>
            <a:r>
              <a:rPr lang="ru-RU" sz="2000" dirty="0" smtClean="0"/>
              <a:t>куче бумажек и сроках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/>
              <a:t>Отсутствие актуальных версий файлов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/>
              <a:t>Непонимание между сотрудниками </a:t>
            </a:r>
            <a:endParaRPr lang="ru-RU" sz="2000" dirty="0"/>
          </a:p>
        </p:txBody>
      </p:sp>
      <p:grpSp>
        <p:nvGrpSpPr>
          <p:cNvPr id="10" name="Группа 9"/>
          <p:cNvGrpSpPr/>
          <p:nvPr/>
        </p:nvGrpSpPr>
        <p:grpSpPr>
          <a:xfrm>
            <a:off x="7165253" y="0"/>
            <a:ext cx="1527941" cy="437662"/>
            <a:chOff x="7165253" y="0"/>
            <a:chExt cx="1527941" cy="437662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2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1414851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05011" y="99019"/>
            <a:ext cx="6636838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>
                <a:latin typeface="Calibri"/>
                <a:cs typeface="Calibri"/>
              </a:rPr>
              <a:t>Исключаем закон </a:t>
            </a:r>
            <a:r>
              <a:rPr lang="ru-RU" sz="2800" b="1" dirty="0" err="1">
                <a:latin typeface="Calibri"/>
                <a:cs typeface="Calibri"/>
              </a:rPr>
              <a:t>Мерфи</a:t>
            </a:r>
            <a:endParaRPr lang="en-US" sz="2400" b="1" dirty="0">
              <a:latin typeface="Calibri"/>
              <a:cs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1340768"/>
            <a:ext cx="370552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 smtClean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«Если </a:t>
            </a:r>
            <a:r>
              <a:rPr lang="ru-RU" sz="2400" i="1" dirty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существует вероятность хотя бы в один процент, что вас поймут неправильно, вас поймут неправильно»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19252" y="3522217"/>
            <a:ext cx="3744416" cy="2539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Calibri"/>
                <a:ea typeface="Calibri"/>
                <a:cs typeface="Calibri"/>
              </a:rPr>
              <a:t>Предоставьте исполнителям все необходимые материалы: </a:t>
            </a:r>
          </a:p>
          <a:p>
            <a:endParaRPr lang="ru-RU" dirty="0">
              <a:latin typeface="Calibri"/>
              <a:ea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dirty="0" smtClean="0">
                <a:latin typeface="Calibri"/>
                <a:ea typeface="Calibri"/>
                <a:cs typeface="Calibri"/>
              </a:rPr>
              <a:t>Приложите файлы</a:t>
            </a:r>
            <a:endParaRPr lang="ru-RU" dirty="0">
              <a:latin typeface="Calibri"/>
              <a:ea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dirty="0" smtClean="0">
                <a:latin typeface="Calibri"/>
                <a:ea typeface="Calibri"/>
                <a:cs typeface="Calibri"/>
              </a:rPr>
              <a:t>Участвуйте в обсуждении задачи в комментариях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dirty="0" smtClean="0">
                <a:latin typeface="Calibri"/>
                <a:ea typeface="Calibri"/>
                <a:cs typeface="Calibri"/>
              </a:rPr>
              <a:t>Давайте быструю обратную связь - ставьте лайки :) 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7165253" y="0"/>
            <a:ext cx="1527941" cy="437662"/>
            <a:chOff x="7165253" y="0"/>
            <a:chExt cx="1527941" cy="437662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6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128" y="1556792"/>
            <a:ext cx="4745138" cy="255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50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05011" y="99019"/>
            <a:ext cx="6636838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>
                <a:latin typeface="Calibri"/>
                <a:cs typeface="Calibri"/>
              </a:rPr>
              <a:t>Чек-листы для сложных задач</a:t>
            </a:r>
            <a:endParaRPr lang="en-US" sz="2400" b="1" dirty="0">
              <a:latin typeface="Calibri"/>
              <a:cs typeface="Calibri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054080" y="1340768"/>
            <a:ext cx="377553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Calibri"/>
                <a:ea typeface="Calibri"/>
                <a:cs typeface="Calibri"/>
              </a:rPr>
              <a:t>Если задача включает несколько шагов или необходимо подготовить комплект (документов, макетов…), используйте чек-лист.</a:t>
            </a:r>
          </a:p>
          <a:p>
            <a:endParaRPr lang="ru-RU" dirty="0">
              <a:latin typeface="Calibri"/>
              <a:ea typeface="Calibri"/>
              <a:cs typeface="Calibri"/>
            </a:endParaRPr>
          </a:p>
          <a:p>
            <a:r>
              <a:rPr lang="ru-RU" dirty="0" smtClean="0">
                <a:latin typeface="Calibri"/>
                <a:ea typeface="Calibri"/>
                <a:cs typeface="Calibri"/>
              </a:rPr>
              <a:t>Это наглядно, удобно и прозрачно для всех участников: сразу видно, как двигается процесс.</a:t>
            </a:r>
          </a:p>
          <a:p>
            <a:endParaRPr lang="ru-RU" dirty="0">
              <a:latin typeface="Calibri"/>
              <a:ea typeface="Calibri"/>
              <a:cs typeface="Calibri"/>
            </a:endParaRPr>
          </a:p>
          <a:p>
            <a:r>
              <a:rPr lang="ru-RU" dirty="0" smtClean="0">
                <a:latin typeface="Calibri"/>
                <a:ea typeface="Calibri"/>
                <a:cs typeface="Calibri"/>
              </a:rPr>
              <a:t>Пункты из чек-листа можно менять местами, редактировать и вычеркивать. </a:t>
            </a:r>
          </a:p>
          <a:p>
            <a:endParaRPr lang="ru-RU" dirty="0">
              <a:latin typeface="Calibri"/>
              <a:ea typeface="Calibri"/>
              <a:cs typeface="Calibri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7165253" y="0"/>
            <a:ext cx="1527941" cy="437662"/>
            <a:chOff x="7165253" y="0"/>
            <a:chExt cx="1527941" cy="437662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352748"/>
            <a:ext cx="3827624" cy="299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25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13265" y="1396999"/>
            <a:ext cx="3039535" cy="312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 smtClean="0">
                <a:latin typeface="Calibri"/>
                <a:ea typeface="Calibri"/>
                <a:cs typeface="Calibri"/>
              </a:rPr>
              <a:t>Сложные задачи для удобства можно разбивать на подзадачи. </a:t>
            </a:r>
          </a:p>
          <a:p>
            <a:endParaRPr lang="ru-RU" sz="1600" dirty="0">
              <a:latin typeface="Calibri"/>
              <a:ea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600" b="0" dirty="0" smtClean="0">
                <a:latin typeface="Calibri"/>
                <a:ea typeface="Calibri"/>
                <a:cs typeface="Calibri"/>
              </a:rPr>
              <a:t>У каждой подзадачи – свой ответственный, свои сроки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600" b="0" dirty="0" smtClean="0">
                <a:latin typeface="Calibri"/>
                <a:ea typeface="Calibri"/>
                <a:cs typeface="Calibri"/>
              </a:rPr>
              <a:t>Сотрудник видит только те подзадачи, в которых участвует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600" b="0" dirty="0" smtClean="0">
                <a:latin typeface="Calibri"/>
                <a:ea typeface="Calibri"/>
                <a:cs typeface="Calibri"/>
              </a:rPr>
              <a:t>В списке задач подзадачи удобно просматривать</a:t>
            </a:r>
            <a:endParaRPr lang="ru-RU" sz="1600" b="0" dirty="0">
              <a:latin typeface="Calibri"/>
              <a:ea typeface="Calibri"/>
              <a:cs typeface="Calibri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05011" y="99019"/>
            <a:ext cx="6636838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>
                <a:cs typeface="Calibri"/>
              </a:rPr>
              <a:t>Подзадачи и группы задач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7165253" y="0"/>
            <a:ext cx="1527941" cy="437662"/>
            <a:chOff x="7165253" y="0"/>
            <a:chExt cx="1527941" cy="437662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0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671" y="1556792"/>
            <a:ext cx="4873526" cy="2327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24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05011" y="99019"/>
            <a:ext cx="6636838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>
                <a:latin typeface="Calibri"/>
                <a:cs typeface="Calibri"/>
              </a:rPr>
              <a:t>В</a:t>
            </a:r>
            <a:r>
              <a:rPr lang="ru-RU" sz="2800" b="1" dirty="0" smtClean="0">
                <a:latin typeface="Calibri"/>
                <a:cs typeface="Calibri"/>
              </a:rPr>
              <a:t>се задачи собраны в одном проекте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01524" y="1457418"/>
            <a:ext cx="352240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dirty="0">
                <a:latin typeface="Calibri"/>
                <a:cs typeface="Calibri"/>
              </a:rPr>
              <a:t>Объедините сотрудников в рабочие группы </a:t>
            </a:r>
            <a:r>
              <a:rPr lang="ru-RU" dirty="0" smtClean="0">
                <a:latin typeface="Calibri"/>
                <a:cs typeface="Calibri"/>
              </a:rPr>
              <a:t>и организуйте </a:t>
            </a:r>
            <a:r>
              <a:rPr lang="ru-RU" dirty="0">
                <a:latin typeface="Calibri"/>
                <a:cs typeface="Calibri"/>
              </a:rPr>
              <a:t>совместную работу над проектами</a:t>
            </a:r>
            <a:endParaRPr lang="ru-RU" dirty="0" smtClean="0">
              <a:latin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dirty="0" smtClean="0">
                <a:latin typeface="Calibri"/>
                <a:cs typeface="Calibri"/>
              </a:rPr>
              <a:t>Обсуждайте рабочие вопросы, как в </a:t>
            </a:r>
            <a:r>
              <a:rPr lang="ru-RU" dirty="0">
                <a:latin typeface="Calibri"/>
                <a:cs typeface="Calibri"/>
              </a:rPr>
              <a:t>социальных </a:t>
            </a:r>
            <a:r>
              <a:rPr lang="ru-RU" dirty="0" smtClean="0">
                <a:latin typeface="Calibri"/>
                <a:cs typeface="Calibri"/>
              </a:rPr>
              <a:t>сетях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dirty="0" smtClean="0">
                <a:latin typeface="Calibri"/>
                <a:cs typeface="Calibri"/>
              </a:rPr>
              <a:t>Храните документы по проекту на Диске группы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dirty="0" smtClean="0">
                <a:latin typeface="Calibri"/>
                <a:cs typeface="Calibri"/>
              </a:rPr>
              <a:t>Ведите общий календарь встреч и событий</a:t>
            </a:r>
          </a:p>
        </p:txBody>
      </p:sp>
      <p:pic>
        <p:nvPicPr>
          <p:cNvPr id="11" name="Изображение 10"/>
          <p:cNvPicPr>
            <a:picLocks noChangeAspect="1"/>
          </p:cNvPicPr>
          <p:nvPr/>
        </p:nvPicPr>
        <p:blipFill rotWithShape="1">
          <a:blip r:embed="rId2"/>
          <a:srcRect r="496" b="30864"/>
          <a:stretch/>
        </p:blipFill>
        <p:spPr>
          <a:xfrm>
            <a:off x="4216846" y="1198035"/>
            <a:ext cx="4469954" cy="274772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grpSp>
        <p:nvGrpSpPr>
          <p:cNvPr id="10" name="Группа 9"/>
          <p:cNvGrpSpPr/>
          <p:nvPr/>
        </p:nvGrpSpPr>
        <p:grpSpPr>
          <a:xfrm>
            <a:off x="7165253" y="0"/>
            <a:ext cx="1527941" cy="437662"/>
            <a:chOff x="7165253" y="0"/>
            <a:chExt cx="1527941" cy="437662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8519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05011" y="99019"/>
            <a:ext cx="6636838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err="1" smtClean="0">
                <a:latin typeface="Calibri"/>
                <a:cs typeface="Calibri"/>
              </a:rPr>
              <a:t>Экстранет</a:t>
            </a:r>
            <a:endParaRPr lang="en-US" sz="2400" b="1" dirty="0">
              <a:latin typeface="Calibri"/>
              <a:cs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388158" y="2024210"/>
            <a:ext cx="530503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2000" dirty="0" smtClean="0">
                <a:latin typeface="Calibri"/>
                <a:cs typeface="Calibri"/>
              </a:rPr>
              <a:t>Подключите </a:t>
            </a:r>
            <a:r>
              <a:rPr lang="ru-RU" sz="2000" dirty="0">
                <a:latin typeface="Calibri"/>
                <a:cs typeface="Calibri"/>
              </a:rPr>
              <a:t>к работе над </a:t>
            </a:r>
            <a:r>
              <a:rPr lang="ru-RU" sz="2000" dirty="0" smtClean="0">
                <a:latin typeface="Calibri"/>
                <a:cs typeface="Calibri"/>
              </a:rPr>
              <a:t>задачами </a:t>
            </a:r>
            <a:r>
              <a:rPr lang="ru-RU" sz="2000" dirty="0">
                <a:latin typeface="Calibri"/>
                <a:cs typeface="Calibri"/>
              </a:rPr>
              <a:t>внешних сотрудников </a:t>
            </a:r>
            <a:r>
              <a:rPr lang="ru-RU" sz="2000" dirty="0" smtClean="0">
                <a:latin typeface="Calibri"/>
                <a:cs typeface="Calibri"/>
              </a:rPr>
              <a:t>(</a:t>
            </a:r>
            <a:r>
              <a:rPr lang="ru-RU" sz="2000" dirty="0">
                <a:latin typeface="Calibri"/>
                <a:cs typeface="Calibri"/>
              </a:rPr>
              <a:t>например, ваших подрядчиков</a:t>
            </a:r>
            <a:r>
              <a:rPr lang="ru-RU" sz="2000" dirty="0" smtClean="0">
                <a:latin typeface="Calibri"/>
                <a:cs typeface="Calibri"/>
              </a:rPr>
              <a:t>), и вам не нужно будет искать переписку с ними в почте </a:t>
            </a:r>
            <a:endParaRPr lang="ru-RU" sz="2000" dirty="0">
              <a:latin typeface="Calibri"/>
              <a:cs typeface="Calibri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2000" dirty="0">
                <a:latin typeface="Calibri"/>
                <a:cs typeface="Calibri"/>
              </a:rPr>
              <a:t>Они увидят только ту информацию, к которой вы откроете им доступ </a:t>
            </a:r>
            <a:endParaRPr lang="en-US" sz="2000" dirty="0" smtClean="0">
              <a:latin typeface="Calibri"/>
              <a:cs typeface="Calibri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ru-RU" sz="2000" dirty="0">
              <a:latin typeface="Calibri"/>
              <a:cs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48036" y="4557570"/>
            <a:ext cx="4355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Подключение внешних пользователей доступно в коммерческих тарифах.</a:t>
            </a:r>
            <a:endParaRPr lang="ru-RU" dirty="0"/>
          </a:p>
        </p:txBody>
      </p:sp>
      <p:grpSp>
        <p:nvGrpSpPr>
          <p:cNvPr id="15" name="Группа 14"/>
          <p:cNvGrpSpPr/>
          <p:nvPr/>
        </p:nvGrpSpPr>
        <p:grpSpPr>
          <a:xfrm>
            <a:off x="7165253" y="0"/>
            <a:ext cx="1527941" cy="437662"/>
            <a:chOff x="7165253" y="0"/>
            <a:chExt cx="1527941" cy="437662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0" y="1988840"/>
            <a:ext cx="3888432" cy="224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4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2348880"/>
            <a:ext cx="79208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/>
          </a:p>
          <a:p>
            <a:pPr marL="457200" indent="-457200">
              <a:buFont typeface="Arial"/>
              <a:buChar char="•"/>
            </a:pPr>
            <a:endParaRPr lang="ru-RU" sz="2800" dirty="0" smtClean="0"/>
          </a:p>
          <a:p>
            <a:endParaRPr lang="ru-RU" sz="2800" dirty="0"/>
          </a:p>
          <a:p>
            <a:endParaRPr lang="ru-RU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323528" y="764704"/>
            <a:ext cx="66247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Контроль сроков носит эпизодический характер, руководитель подключается к задаче только в день </a:t>
            </a:r>
            <a:r>
              <a:rPr lang="ru-RU" sz="2400" dirty="0" err="1" smtClean="0"/>
              <a:t>дедлайна</a:t>
            </a:r>
            <a:r>
              <a:rPr lang="ru-RU" sz="2400" dirty="0"/>
              <a:t>.</a:t>
            </a:r>
            <a:r>
              <a:rPr lang="ru-RU" sz="2400" dirty="0" smtClean="0"/>
              <a:t> </a:t>
            </a:r>
            <a:endParaRPr lang="en-US" sz="2400" dirty="0" smtClean="0"/>
          </a:p>
          <a:p>
            <a:r>
              <a:rPr lang="ru-RU" sz="2400" dirty="0" smtClean="0"/>
              <a:t>Что дальше?</a:t>
            </a:r>
            <a:endParaRPr lang="ru-RU" sz="2400" dirty="0"/>
          </a:p>
        </p:txBody>
      </p:sp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2010" y="2492896"/>
            <a:ext cx="4741990" cy="388843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868144" y="5805264"/>
            <a:ext cx="2808312" cy="8423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4" name="Группа 13"/>
          <p:cNvGrpSpPr/>
          <p:nvPr/>
        </p:nvGrpSpPr>
        <p:grpSpPr>
          <a:xfrm>
            <a:off x="7165253" y="0"/>
            <a:ext cx="1527941" cy="437662"/>
            <a:chOff x="7165253" y="0"/>
            <a:chExt cx="1527941" cy="437662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6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4919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853480"/>
            <a:ext cx="5904656" cy="5001419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000" dirty="0" smtClean="0"/>
              <a:t>Руководитель слишком поздно понимает, что задача просрочена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/>
              <a:t>Руководитель не успевает делегировать задачу другому сотруднику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/>
              <a:t>Сроки </a:t>
            </a:r>
            <a:r>
              <a:rPr lang="ru-RU" sz="2000" dirty="0" smtClean="0"/>
              <a:t>сорваны, задача не выполнена</a:t>
            </a:r>
            <a:endParaRPr lang="ru-RU" sz="2000" dirty="0"/>
          </a:p>
          <a:p>
            <a:pPr marL="457200" indent="-457200">
              <a:buFont typeface="+mj-lt"/>
              <a:buAutoNum type="arabicPeriod"/>
            </a:pPr>
            <a:endParaRPr lang="ru-RU" sz="2000" dirty="0" smtClean="0"/>
          </a:p>
          <a:p>
            <a:pPr marL="457200" indent="-457200">
              <a:buFont typeface="+mj-lt"/>
              <a:buAutoNum type="arabicPeriod"/>
            </a:pPr>
            <a:endParaRPr lang="ru-RU" sz="2000" dirty="0" smtClean="0"/>
          </a:p>
          <a:p>
            <a:pPr marL="457200" indent="-457200">
              <a:buFont typeface="+mj-lt"/>
              <a:buAutoNum type="arabicPeriod"/>
            </a:pPr>
            <a:endParaRPr lang="ru-RU" sz="2000" dirty="0"/>
          </a:p>
          <a:p>
            <a:pPr marL="457200" indent="-457200">
              <a:buFont typeface="+mj-lt"/>
              <a:buAutoNum type="arabicPeriod"/>
            </a:pPr>
            <a:endParaRPr lang="ru-RU" sz="2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788024" y="5661248"/>
            <a:ext cx="2808312" cy="8423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2"/>
          <a:srcRect r="32" b="11941"/>
          <a:stretch/>
        </p:blipFill>
        <p:spPr>
          <a:xfrm flipH="1">
            <a:off x="4572000" y="2541448"/>
            <a:ext cx="4571999" cy="4316552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7165253" y="0"/>
            <a:ext cx="1527941" cy="437662"/>
            <a:chOff x="7165253" y="0"/>
            <a:chExt cx="1527941" cy="437662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2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7892794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7" descr="Depositphotos_7520369_m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9" t="2876" r="15725" b="12212"/>
          <a:stretch/>
        </p:blipFill>
        <p:spPr>
          <a:xfrm>
            <a:off x="-14111" y="0"/>
            <a:ext cx="9158111" cy="685593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155304" y="0"/>
            <a:ext cx="4988697" cy="6858000"/>
          </a:xfrm>
          <a:prstGeom prst="rect">
            <a:avLst/>
          </a:prstGeom>
          <a:solidFill>
            <a:srgbClr val="FFFFFF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10187" y="1556792"/>
            <a:ext cx="461285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Calibri"/>
                <a:ea typeface="Calibri"/>
                <a:cs typeface="Calibri"/>
              </a:rPr>
              <a:t>Наверняка </a:t>
            </a:r>
            <a:r>
              <a:rPr lang="ru-RU" sz="2400" dirty="0">
                <a:latin typeface="Calibri"/>
                <a:ea typeface="Calibri"/>
                <a:cs typeface="Calibri"/>
              </a:rPr>
              <a:t>у вас рядом не один </a:t>
            </a:r>
            <a:r>
              <a:rPr lang="ru-RU" sz="2400" dirty="0" err="1">
                <a:latin typeface="Calibri"/>
                <a:ea typeface="Calibri"/>
                <a:cs typeface="Calibri"/>
              </a:rPr>
              <a:t>стикер</a:t>
            </a:r>
            <a:r>
              <a:rPr lang="ru-RU" sz="2400" dirty="0">
                <a:latin typeface="Calibri"/>
                <a:ea typeface="Calibri"/>
                <a:cs typeface="Calibri"/>
              </a:rPr>
              <a:t> со списком </a:t>
            </a:r>
            <a:r>
              <a:rPr lang="ru-RU" sz="2400" dirty="0" smtClean="0">
                <a:latin typeface="Calibri"/>
                <a:ea typeface="Calibri"/>
                <a:cs typeface="Calibri"/>
              </a:rPr>
              <a:t>дел? </a:t>
            </a:r>
          </a:p>
          <a:p>
            <a:endParaRPr lang="ru-RU" sz="2400" dirty="0" smtClean="0">
              <a:latin typeface="Calibri"/>
              <a:ea typeface="Calibri"/>
              <a:cs typeface="Calibri"/>
            </a:endParaRPr>
          </a:p>
          <a:p>
            <a:r>
              <a:rPr lang="ru-RU" sz="2400" dirty="0" smtClean="0">
                <a:latin typeface="Calibri"/>
                <a:ea typeface="Calibri"/>
                <a:cs typeface="Calibri"/>
              </a:rPr>
              <a:t>Или </a:t>
            </a:r>
            <a:r>
              <a:rPr lang="ru-RU" sz="2400" dirty="0">
                <a:latin typeface="Calibri"/>
                <a:ea typeface="Calibri"/>
                <a:cs typeface="Calibri"/>
              </a:rPr>
              <a:t>заметки в ежедневнике, «</a:t>
            </a:r>
            <a:r>
              <a:rPr lang="ru-RU" sz="2400" dirty="0" err="1">
                <a:latin typeface="Calibri"/>
                <a:ea typeface="Calibri"/>
                <a:cs typeface="Calibri"/>
              </a:rPr>
              <a:t>напоминалки</a:t>
            </a:r>
            <a:r>
              <a:rPr lang="ru-RU" sz="2400" dirty="0">
                <a:latin typeface="Calibri"/>
                <a:ea typeface="Calibri"/>
                <a:cs typeface="Calibri"/>
              </a:rPr>
              <a:t>» в календаре, «флажки» в почтовой переписке? </a:t>
            </a:r>
            <a:endParaRPr lang="ru-RU" sz="2400" dirty="0" smtClean="0">
              <a:latin typeface="Calibri"/>
              <a:ea typeface="Calibri"/>
              <a:cs typeface="Calibri"/>
            </a:endParaRPr>
          </a:p>
          <a:p>
            <a:endParaRPr lang="ru-RU" sz="2400" dirty="0">
              <a:latin typeface="Calibri"/>
              <a:ea typeface="Calibri"/>
              <a:cs typeface="Calibri"/>
            </a:endParaRPr>
          </a:p>
          <a:p>
            <a:r>
              <a:rPr lang="ru-RU" sz="2400" b="1" dirty="0" smtClean="0">
                <a:latin typeface="Calibri"/>
                <a:ea typeface="Calibri"/>
                <a:cs typeface="Calibri"/>
              </a:rPr>
              <a:t>А </a:t>
            </a:r>
            <a:r>
              <a:rPr lang="ru-RU" sz="2400" b="1" dirty="0">
                <a:latin typeface="Calibri"/>
                <a:ea typeface="Calibri"/>
                <a:cs typeface="Calibri"/>
              </a:rPr>
              <a:t>как еще </a:t>
            </a:r>
            <a:r>
              <a:rPr lang="ru-RU" sz="2400" b="1" dirty="0" smtClean="0">
                <a:latin typeface="Calibri"/>
                <a:ea typeface="Calibri"/>
                <a:cs typeface="Calibri"/>
              </a:rPr>
              <a:t>не </a:t>
            </a:r>
            <a:r>
              <a:rPr lang="ru-RU" sz="2400" b="1" dirty="0">
                <a:latin typeface="Calibri"/>
                <a:ea typeface="Calibri"/>
                <a:cs typeface="Calibri"/>
              </a:rPr>
              <a:t>забыть про все задачи и все успеть…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7165253" y="0"/>
            <a:ext cx="1527941" cy="437662"/>
            <a:chOff x="7165253" y="0"/>
            <a:chExt cx="1527941" cy="437662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2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4788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7343" y="1284325"/>
            <a:ext cx="865947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0" dirty="0" smtClean="0">
                <a:latin typeface="Calibri"/>
                <a:ea typeface="Calibri"/>
                <a:cs typeface="Calibri"/>
              </a:rPr>
              <a:t>Следить за сроками вам помогут счетчики.</a:t>
            </a:r>
          </a:p>
          <a:p>
            <a:endParaRPr lang="ru-RU" sz="1400" b="0" dirty="0" smtClean="0">
              <a:latin typeface="Calibri"/>
              <a:ea typeface="Calibri"/>
              <a:cs typeface="Calibri"/>
            </a:endParaRPr>
          </a:p>
          <a:p>
            <a:r>
              <a:rPr lang="ru-RU" sz="1400" b="0" dirty="0" smtClean="0">
                <a:latin typeface="Calibri"/>
                <a:ea typeface="Calibri"/>
                <a:cs typeface="Calibri"/>
              </a:rPr>
              <a:t>Старайтесь </a:t>
            </a:r>
            <a:r>
              <a:rPr lang="ru-RU" sz="1400" b="0" dirty="0">
                <a:latin typeface="Calibri"/>
                <a:ea typeface="Calibri"/>
                <a:cs typeface="Calibri"/>
              </a:rPr>
              <a:t>свести </a:t>
            </a:r>
            <a:r>
              <a:rPr lang="ru-RU" sz="1400" b="0" dirty="0" smtClean="0">
                <a:latin typeface="Calibri"/>
                <a:ea typeface="Calibri"/>
                <a:cs typeface="Calibri"/>
              </a:rPr>
              <a:t>значение счетчика </a:t>
            </a:r>
            <a:r>
              <a:rPr lang="ru-RU" sz="1400" b="0" dirty="0">
                <a:latin typeface="Calibri"/>
                <a:ea typeface="Calibri"/>
                <a:cs typeface="Calibri"/>
              </a:rPr>
              <a:t>к минимуму: устанавливайте реальные сроки, сдвигайте их при необходимости, закрывайте сделанные задачи. </a:t>
            </a:r>
            <a:endParaRPr lang="ru-RU" sz="1400" b="0" dirty="0" smtClean="0">
              <a:latin typeface="Calibri"/>
              <a:ea typeface="Calibri"/>
              <a:cs typeface="Calibri"/>
            </a:endParaRPr>
          </a:p>
          <a:p>
            <a:endParaRPr lang="ru-RU" sz="1400" b="0" dirty="0">
              <a:latin typeface="Calibri"/>
              <a:ea typeface="Calibri"/>
              <a:cs typeface="Calibri"/>
            </a:endParaRPr>
          </a:p>
          <a:p>
            <a:r>
              <a:rPr lang="ru-RU" sz="1400" b="0" dirty="0" smtClean="0">
                <a:latin typeface="Calibri"/>
                <a:ea typeface="Calibri"/>
                <a:cs typeface="Calibri"/>
              </a:rPr>
              <a:t>Идеальный </a:t>
            </a:r>
            <a:r>
              <a:rPr lang="ru-RU" sz="1400" b="0" dirty="0">
                <a:latin typeface="Calibri"/>
                <a:ea typeface="Calibri"/>
                <a:cs typeface="Calibri"/>
              </a:rPr>
              <a:t>вариант, чтобы счетчиков не было совсем – ведь это значит, что вы все задачи успеваете делать </a:t>
            </a:r>
            <a:r>
              <a:rPr lang="ru-RU" sz="1400" b="0" dirty="0" smtClean="0">
                <a:latin typeface="Calibri"/>
                <a:ea typeface="Calibri"/>
                <a:cs typeface="Calibri"/>
              </a:rPr>
              <a:t>вовремя </a:t>
            </a:r>
            <a:r>
              <a:rPr lang="ru-RU" sz="1400" b="0" dirty="0" smtClean="0">
                <a:latin typeface="Calibri"/>
                <a:ea typeface="Calibri"/>
                <a:cs typeface="Calibri"/>
                <a:sym typeface="Wingdings"/>
              </a:rPr>
              <a:t></a:t>
            </a:r>
            <a:endParaRPr lang="ru-RU" sz="1400" b="0" dirty="0">
              <a:latin typeface="Calibri"/>
              <a:ea typeface="Calibri"/>
              <a:cs typeface="Calibri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7165253" y="0"/>
            <a:ext cx="1527941" cy="437662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2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05011" y="99019"/>
            <a:ext cx="6636838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>
                <a:latin typeface="Calibri"/>
                <a:cs typeface="Calibri"/>
              </a:rPr>
              <a:t>Контроль сроков </a:t>
            </a:r>
            <a:r>
              <a:rPr lang="ru-RU" sz="2800" b="1" dirty="0" smtClean="0">
                <a:latin typeface="Calibri"/>
                <a:cs typeface="Calibri"/>
              </a:rPr>
              <a:t>как… игра :)</a:t>
            </a:r>
            <a:endParaRPr lang="en-US" sz="2400" b="1" dirty="0">
              <a:latin typeface="Calibri"/>
              <a:cs typeface="Calibri"/>
            </a:endParaRPr>
          </a:p>
        </p:txBody>
      </p:sp>
      <p:pic>
        <p:nvPicPr>
          <p:cNvPr id="2050" name="Picture 2" descr="https://i.gyazo.com/fa68e892effdb43340ab818125821a4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685" y="3356992"/>
            <a:ext cx="7152792" cy="242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485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6008" y="1452840"/>
            <a:ext cx="36279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800" b="0" dirty="0" smtClean="0">
                <a:latin typeface="Calibri"/>
                <a:ea typeface="Calibri"/>
                <a:cs typeface="Calibri"/>
              </a:rPr>
              <a:t>Распределяйте задачи между сотрудниками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800" b="0" dirty="0">
              <a:latin typeface="Calibri"/>
              <a:ea typeface="Calibri"/>
              <a:cs typeface="Calibri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800" b="0" dirty="0" smtClean="0">
                <a:latin typeface="Calibri"/>
                <a:ea typeface="Calibri"/>
                <a:cs typeface="Calibri"/>
              </a:rPr>
              <a:t>Вы останетесь «наблюдателем»</a:t>
            </a:r>
            <a:r>
              <a:rPr lang="en-US" sz="1800" b="0" dirty="0" smtClean="0">
                <a:latin typeface="Calibri"/>
                <a:ea typeface="Calibri"/>
                <a:cs typeface="Calibri"/>
              </a:rPr>
              <a:t> </a:t>
            </a:r>
            <a:r>
              <a:rPr lang="ru-RU" sz="1800" b="0" dirty="0" smtClean="0">
                <a:latin typeface="Calibri"/>
                <a:ea typeface="Calibri"/>
                <a:cs typeface="Calibri"/>
              </a:rPr>
              <a:t>в задаче и будете следить за работой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800" b="0" dirty="0">
              <a:latin typeface="Calibri"/>
              <a:ea typeface="Calibri"/>
              <a:cs typeface="Calibri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800" b="0" dirty="0" smtClean="0">
                <a:latin typeface="Calibri"/>
                <a:ea typeface="Calibri"/>
                <a:cs typeface="Calibri"/>
              </a:rPr>
              <a:t>Руководитель может </a:t>
            </a:r>
            <a:r>
              <a:rPr lang="ru-RU" sz="1800" b="0" dirty="0">
                <a:latin typeface="Calibri"/>
                <a:ea typeface="Calibri"/>
                <a:cs typeface="Calibri"/>
              </a:rPr>
              <a:t>сам себе делегировать (забрать) задачи своих подчиненных </a:t>
            </a:r>
            <a:endParaRPr lang="ru-RU" sz="1800" b="0" dirty="0" smtClean="0">
              <a:latin typeface="Calibri"/>
              <a:ea typeface="Calibri"/>
              <a:cs typeface="Calibri"/>
            </a:endParaRPr>
          </a:p>
          <a:p>
            <a:endParaRPr lang="ru-RU" sz="1800" b="0" dirty="0">
              <a:latin typeface="Calibri"/>
              <a:ea typeface="Calibri"/>
              <a:cs typeface="Calibri"/>
            </a:endParaRPr>
          </a:p>
          <a:p>
            <a:endParaRPr lang="ru-RU" sz="1800" b="0" dirty="0">
              <a:latin typeface="Calibri"/>
              <a:ea typeface="Calibri"/>
              <a:cs typeface="Calibri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7165253" y="0"/>
            <a:ext cx="1527941" cy="437662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05011" y="99019"/>
            <a:ext cx="6636838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>
                <a:cs typeface="Calibri"/>
              </a:rPr>
              <a:t>Делегируй или …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338" y="1556792"/>
            <a:ext cx="4325538" cy="212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84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05011" y="99019"/>
            <a:ext cx="6636838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>
                <a:latin typeface="Calibri"/>
                <a:cs typeface="Calibri"/>
              </a:rPr>
              <a:t>Диаграмма </a:t>
            </a:r>
            <a:r>
              <a:rPr lang="ru-RU" sz="2800" b="1" dirty="0" err="1">
                <a:latin typeface="Calibri"/>
                <a:cs typeface="Calibri"/>
              </a:rPr>
              <a:t>Ганта</a:t>
            </a:r>
            <a:endParaRPr lang="en-US" sz="2400" b="1" dirty="0">
              <a:latin typeface="Calibri"/>
              <a:cs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5011" y="1454718"/>
            <a:ext cx="354155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alibri"/>
                <a:ea typeface="Calibri"/>
                <a:cs typeface="Calibri"/>
              </a:rPr>
              <a:t>Задачи </a:t>
            </a:r>
            <a:r>
              <a:rPr lang="ru-RU" dirty="0" smtClean="0">
                <a:latin typeface="Calibri"/>
                <a:ea typeface="Calibri"/>
                <a:cs typeface="Calibri"/>
              </a:rPr>
              <a:t>можно </a:t>
            </a:r>
            <a:r>
              <a:rPr lang="ru-RU" dirty="0">
                <a:latin typeface="Calibri"/>
                <a:ea typeface="Calibri"/>
                <a:cs typeface="Calibri"/>
              </a:rPr>
              <a:t>представить в виде диаграммы </a:t>
            </a:r>
            <a:r>
              <a:rPr lang="ru-RU" dirty="0" err="1" smtClean="0">
                <a:latin typeface="Calibri"/>
                <a:ea typeface="Calibri"/>
                <a:cs typeface="Calibri"/>
              </a:rPr>
              <a:t>Ганта</a:t>
            </a:r>
            <a:r>
              <a:rPr lang="ru-RU" dirty="0" smtClean="0">
                <a:latin typeface="Calibri"/>
                <a:ea typeface="Calibri"/>
                <a:cs typeface="Calibri"/>
              </a:rPr>
              <a:t>.</a:t>
            </a:r>
          </a:p>
          <a:p>
            <a:endParaRPr lang="ru-RU" dirty="0">
              <a:latin typeface="Calibri"/>
              <a:ea typeface="Calibri"/>
              <a:cs typeface="Calibri"/>
            </a:endParaRPr>
          </a:p>
          <a:p>
            <a:r>
              <a:rPr lang="ru-RU" dirty="0" smtClean="0">
                <a:latin typeface="Calibri"/>
                <a:ea typeface="Calibri"/>
                <a:cs typeface="Calibri"/>
              </a:rPr>
              <a:t>Все сроки как на ладони – на диаграмме отображаются временные рамки задач, </a:t>
            </a:r>
            <a:r>
              <a:rPr lang="ru-RU" dirty="0">
                <a:latin typeface="Calibri"/>
                <a:ea typeface="Calibri"/>
                <a:cs typeface="Calibri"/>
              </a:rPr>
              <a:t>причем, в той последовательности, в которой они должны проходить на протяжении проекта. </a:t>
            </a:r>
            <a:endParaRPr lang="ru-RU" dirty="0" smtClean="0">
              <a:latin typeface="Calibri"/>
              <a:ea typeface="Calibri"/>
              <a:cs typeface="Calibri"/>
            </a:endParaRPr>
          </a:p>
          <a:p>
            <a:endParaRPr lang="ru-RU" dirty="0">
              <a:latin typeface="Calibri"/>
              <a:ea typeface="Calibri"/>
              <a:cs typeface="Calibri"/>
            </a:endParaRPr>
          </a:p>
          <a:p>
            <a:r>
              <a:rPr lang="ru-RU" dirty="0" smtClean="0">
                <a:latin typeface="Calibri"/>
                <a:ea typeface="Calibri"/>
                <a:cs typeface="Calibri"/>
              </a:rPr>
              <a:t>И это не просто «вид» – передвигая «ленту», вы сдвигаете срок самой задачи. </a:t>
            </a:r>
            <a:endParaRPr lang="ru-RU" dirty="0">
              <a:latin typeface="Calibri"/>
              <a:ea typeface="Calibri"/>
              <a:cs typeface="Calibri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7165253" y="0"/>
            <a:ext cx="1527941" cy="437662"/>
            <a:chOff x="7165253" y="0"/>
            <a:chExt cx="1527941" cy="437662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628800"/>
            <a:ext cx="4700199" cy="264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16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05011" y="99019"/>
            <a:ext cx="6636838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>
                <a:latin typeface="Calibri"/>
                <a:cs typeface="Calibri"/>
              </a:rPr>
              <a:t>Диаграмма </a:t>
            </a:r>
            <a:r>
              <a:rPr lang="ru-RU" sz="2800" b="1" dirty="0" err="1" smtClean="0">
                <a:latin typeface="Calibri"/>
                <a:cs typeface="Calibri"/>
              </a:rPr>
              <a:t>Ганта</a:t>
            </a:r>
            <a:r>
              <a:rPr lang="ru-RU" sz="2800" b="1" dirty="0" smtClean="0">
                <a:latin typeface="Calibri"/>
                <a:cs typeface="Calibri"/>
              </a:rPr>
              <a:t>: 4 основных типа связей</a:t>
            </a:r>
            <a:endParaRPr lang="en-US" sz="2400" b="1" dirty="0">
              <a:latin typeface="Calibri"/>
              <a:cs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4365104"/>
            <a:ext cx="800933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ru-RU" dirty="0"/>
              <a:t>Финиш &gt; Старт – классические зависимости </a:t>
            </a:r>
          </a:p>
          <a:p>
            <a:r>
              <a:rPr lang="ru-RU" dirty="0"/>
              <a:t>Старт &gt; Старт – задачи начнутся одновременно </a:t>
            </a:r>
          </a:p>
          <a:p>
            <a:r>
              <a:rPr lang="ru-RU" dirty="0"/>
              <a:t>Финиш &gt; Финиш – одновременный «</a:t>
            </a:r>
            <a:r>
              <a:rPr lang="ru-RU" dirty="0" err="1"/>
              <a:t>дедлайн</a:t>
            </a:r>
            <a:r>
              <a:rPr lang="ru-RU" dirty="0"/>
              <a:t>»  </a:t>
            </a:r>
          </a:p>
          <a:p>
            <a:r>
              <a:rPr lang="ru-RU" dirty="0"/>
              <a:t>Старт &gt; Финиш – задача должна начаться после завершения предыдущей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dirty="0">
              <a:latin typeface="Calibri"/>
              <a:ea typeface="Calibri"/>
              <a:cs typeface="Calibri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7165253" y="0"/>
            <a:ext cx="1527941" cy="437662"/>
            <a:chOff x="7165253" y="0"/>
            <a:chExt cx="1527941" cy="437662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www.1c-bitrix.ru/images/new/cp16/task/topt.png?144777879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" t="484" r="505" b="-250"/>
          <a:stretch/>
        </p:blipFill>
        <p:spPr bwMode="auto">
          <a:xfrm>
            <a:off x="1840139" y="1282838"/>
            <a:ext cx="5274201" cy="290258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381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05011" y="99019"/>
            <a:ext cx="6636838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latin typeface="Calibri"/>
                <a:cs typeface="Calibri"/>
              </a:rPr>
              <a:t>Избранные задачи: персональный список</a:t>
            </a:r>
            <a:endParaRPr lang="en-US" sz="2400" b="1" dirty="0">
              <a:latin typeface="Calibri"/>
              <a:cs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836712"/>
            <a:ext cx="793761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ru-RU" dirty="0"/>
              <a:t>Запутались в огромном массиве задач? Создайте избранный список задач, с которыми планируете работать в ближайшее время. 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Добавьте </a:t>
            </a:r>
            <a:r>
              <a:rPr lang="ru-RU" dirty="0"/>
              <a:t>в «Избранное» какие угодно задачи из списка, карточки или «Живой Ленты». Контролируйте себя, отслеживайте еще нерешенные задачи и оценивайте уже закрытые.</a:t>
            </a:r>
            <a:br>
              <a:rPr lang="ru-RU" dirty="0"/>
            </a:br>
            <a:endParaRPr lang="ru-RU" dirty="0">
              <a:latin typeface="Calibri"/>
              <a:ea typeface="Calibri"/>
              <a:cs typeface="Calibri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7165253" y="0"/>
            <a:ext cx="1527941" cy="437662"/>
            <a:chOff x="7165253" y="0"/>
            <a:chExt cx="1527941" cy="437662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737" y="3356992"/>
            <a:ext cx="5580112" cy="236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68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2"/>
          <a:srcRect l="18863" t="697" b="634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067944" y="0"/>
            <a:ext cx="5076056" cy="6858000"/>
          </a:xfrm>
          <a:prstGeom prst="rect">
            <a:avLst/>
          </a:prstGeom>
          <a:solidFill>
            <a:srgbClr val="FFFFFF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7165253" y="0"/>
            <a:ext cx="1527941" cy="437662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Прямоугольник 2"/>
          <p:cNvSpPr/>
          <p:nvPr/>
        </p:nvSpPr>
        <p:spPr>
          <a:xfrm>
            <a:off x="4427984" y="980728"/>
            <a:ext cx="4411132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400" b="0" dirty="0" smtClean="0">
                <a:latin typeface="Calibri"/>
                <a:ea typeface="Calibri"/>
                <a:cs typeface="Calibri"/>
              </a:rPr>
              <a:t>Часто приходится ставить однотипные задачи по сложному шаблону </a:t>
            </a:r>
            <a:r>
              <a:rPr lang="ru-RU" sz="2400" dirty="0" smtClean="0">
                <a:ea typeface="Calibri"/>
                <a:cs typeface="Calibri"/>
              </a:rPr>
              <a:t>(например, юристу для </a:t>
            </a:r>
            <a:r>
              <a:rPr lang="ru-RU" sz="2400" dirty="0">
                <a:ea typeface="Calibri"/>
                <a:cs typeface="Calibri"/>
              </a:rPr>
              <a:t>согласования </a:t>
            </a:r>
            <a:r>
              <a:rPr lang="ru-RU" sz="2400" dirty="0" smtClean="0">
                <a:ea typeface="Calibri"/>
                <a:cs typeface="Calibri"/>
              </a:rPr>
              <a:t>договора)?</a:t>
            </a:r>
            <a:endParaRPr lang="ru-RU" sz="2400" b="0" dirty="0" smtClean="0">
              <a:latin typeface="Calibri"/>
              <a:ea typeface="Calibri"/>
              <a:cs typeface="Calibri"/>
            </a:endParaRPr>
          </a:p>
          <a:p>
            <a:pPr>
              <a:spcAft>
                <a:spcPts val="600"/>
              </a:spcAft>
            </a:pPr>
            <a:endParaRPr lang="ru-RU" sz="2400" dirty="0" smtClean="0">
              <a:latin typeface="Calibri"/>
              <a:ea typeface="Calibri"/>
              <a:cs typeface="Calibri"/>
            </a:endParaRPr>
          </a:p>
          <a:p>
            <a:pPr>
              <a:spcAft>
                <a:spcPts val="600"/>
              </a:spcAft>
            </a:pPr>
            <a:r>
              <a:rPr lang="ru-RU" sz="2400" dirty="0">
                <a:ea typeface="Calibri"/>
                <a:cs typeface="Calibri"/>
              </a:rPr>
              <a:t>В</a:t>
            </a:r>
            <a:r>
              <a:rPr lang="ru-RU" sz="2400" dirty="0" smtClean="0">
                <a:ea typeface="Calibri"/>
                <a:cs typeface="Calibri"/>
              </a:rPr>
              <a:t> первых числах </a:t>
            </a:r>
            <a:r>
              <a:rPr lang="ru-RU" sz="2400" dirty="0">
                <a:ea typeface="Calibri"/>
                <a:cs typeface="Calibri"/>
              </a:rPr>
              <a:t>каждого </a:t>
            </a:r>
            <a:r>
              <a:rPr lang="ru-RU" sz="2400" dirty="0" smtClean="0">
                <a:ea typeface="Calibri"/>
                <a:cs typeface="Calibri"/>
              </a:rPr>
              <a:t>месяца необходим отчет от отдела продаж?</a:t>
            </a:r>
          </a:p>
          <a:p>
            <a:pPr>
              <a:spcAft>
                <a:spcPts val="600"/>
              </a:spcAft>
            </a:pPr>
            <a:endParaRPr lang="ru-RU" sz="2400" dirty="0">
              <a:latin typeface="Calibri"/>
              <a:ea typeface="Calibri"/>
              <a:cs typeface="Calibri"/>
            </a:endParaRPr>
          </a:p>
          <a:p>
            <a:r>
              <a:rPr lang="ru-RU" sz="2400" b="1" dirty="0" smtClean="0">
                <a:latin typeface="Calibri"/>
                <a:ea typeface="Calibri"/>
                <a:cs typeface="Calibri"/>
              </a:rPr>
              <a:t>Автоматизируйте рутину!</a:t>
            </a:r>
            <a:endParaRPr lang="ru-RU" sz="2400" b="1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895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1196752"/>
            <a:ext cx="4411132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>
              <a:latin typeface="Calibri"/>
              <a:ea typeface="Calibri"/>
              <a:cs typeface="Calibri"/>
            </a:endParaRPr>
          </a:p>
          <a:p>
            <a:endParaRPr lang="ru-RU" sz="500" b="0" dirty="0">
              <a:latin typeface="Calibri"/>
              <a:ea typeface="Calibri"/>
              <a:cs typeface="Calibri"/>
            </a:endParaRP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2000" b="0" dirty="0">
                <a:latin typeface="Calibri"/>
                <a:ea typeface="Calibri"/>
                <a:cs typeface="Calibri"/>
              </a:rPr>
              <a:t>подготовьте шаблон «задания»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2000" b="0" dirty="0">
                <a:latin typeface="Calibri"/>
                <a:ea typeface="Calibri"/>
                <a:cs typeface="Calibri"/>
              </a:rPr>
              <a:t>назначьте ответственного, наблюдателей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2000" b="0" dirty="0">
                <a:latin typeface="Calibri"/>
                <a:ea typeface="Calibri"/>
                <a:cs typeface="Calibri"/>
              </a:rPr>
              <a:t>поставьте дату крайнего срока (например, через сутки после начала)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2000" b="0" dirty="0">
                <a:latin typeface="Calibri"/>
                <a:ea typeface="Calibri"/>
                <a:cs typeface="Calibri"/>
              </a:rPr>
              <a:t>укажите, как часто повторять задачу и по какому расписанию 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7165253" y="0"/>
            <a:ext cx="1527941" cy="437662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05011" y="99019"/>
            <a:ext cx="6636838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>
                <a:cs typeface="Calibri"/>
              </a:rPr>
              <a:t>Упростите работу с однотипными задачами! </a:t>
            </a:r>
          </a:p>
        </p:txBody>
      </p:sp>
      <p:pic>
        <p:nvPicPr>
          <p:cNvPr id="1026" name="Picture 2" descr="https://i.gyazo.com/073a39dcdd57a9e6599ccbafcba8daa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628800"/>
            <a:ext cx="4467272" cy="2588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151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1797298"/>
            <a:ext cx="7298870" cy="4728046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>Как вы контролируете задачи сотрудников?</a:t>
            </a:r>
            <a:endParaRPr lang="ru-RU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7165253" y="0"/>
            <a:ext cx="1527941" cy="437662"/>
            <a:chOff x="7165253" y="0"/>
            <a:chExt cx="1527941" cy="437662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0320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05011" y="99019"/>
            <a:ext cx="6636838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latin typeface="Calibri"/>
                <a:cs typeface="Calibri"/>
              </a:rPr>
              <a:t>Учет времени</a:t>
            </a:r>
            <a:endParaRPr lang="en-US" sz="2400" b="1" dirty="0">
              <a:latin typeface="Calibri"/>
              <a:cs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1196752"/>
            <a:ext cx="3788870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dirty="0" smtClean="0">
                <a:latin typeface="Calibri"/>
                <a:ea typeface="Calibri"/>
                <a:cs typeface="Calibri"/>
              </a:rPr>
              <a:t>Включите </a:t>
            </a:r>
            <a:r>
              <a:rPr lang="ru-RU" dirty="0">
                <a:latin typeface="Calibri"/>
                <a:ea typeface="Calibri"/>
                <a:cs typeface="Calibri"/>
              </a:rPr>
              <a:t>подсчет времени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dirty="0" smtClean="0">
                <a:latin typeface="Calibri"/>
                <a:ea typeface="Calibri"/>
                <a:cs typeface="Calibri"/>
              </a:rPr>
              <a:t>Установите </a:t>
            </a:r>
            <a:r>
              <a:rPr lang="ru-RU" dirty="0">
                <a:latin typeface="Calibri"/>
                <a:ea typeface="Calibri"/>
                <a:cs typeface="Calibri"/>
              </a:rPr>
              <a:t>«лимит»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dirty="0" smtClean="0">
                <a:latin typeface="Calibri"/>
                <a:ea typeface="Calibri"/>
                <a:cs typeface="Calibri"/>
              </a:rPr>
              <a:t>Таймер </a:t>
            </a:r>
            <a:r>
              <a:rPr lang="ru-RU" dirty="0">
                <a:latin typeface="Calibri"/>
                <a:ea typeface="Calibri"/>
                <a:cs typeface="Calibri"/>
              </a:rPr>
              <a:t>задачи можно ставить на паузу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dirty="0" smtClean="0">
                <a:latin typeface="Calibri"/>
                <a:ea typeface="Calibri"/>
                <a:cs typeface="Calibri"/>
              </a:rPr>
              <a:t>Если </a:t>
            </a:r>
            <a:r>
              <a:rPr lang="ru-RU" dirty="0">
                <a:latin typeface="Calibri"/>
                <a:ea typeface="Calibri"/>
                <a:cs typeface="Calibri"/>
              </a:rPr>
              <a:t>вы переходите к другой задаче, пауза ставится автоматически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dirty="0">
                <a:latin typeface="Calibri"/>
                <a:ea typeface="Calibri"/>
                <a:cs typeface="Calibri"/>
              </a:rPr>
              <a:t>При завершении рабочего дня таймер автоматически </a:t>
            </a:r>
            <a:r>
              <a:rPr lang="ru-RU" dirty="0" smtClean="0">
                <a:latin typeface="Calibri"/>
                <a:ea typeface="Calibri"/>
                <a:cs typeface="Calibri"/>
              </a:rPr>
              <a:t>останавливается</a:t>
            </a:r>
          </a:p>
          <a:p>
            <a:endParaRPr lang="ru-RU" dirty="0">
              <a:latin typeface="Calibri"/>
              <a:ea typeface="Calibri"/>
              <a:cs typeface="Calibri"/>
            </a:endParaRPr>
          </a:p>
          <a:p>
            <a:r>
              <a:rPr lang="ru-RU" dirty="0" smtClean="0">
                <a:latin typeface="Calibri"/>
                <a:ea typeface="Calibri"/>
                <a:cs typeface="Calibri"/>
              </a:rPr>
              <a:t>Добавьте </a:t>
            </a:r>
            <a:r>
              <a:rPr lang="ru-RU" dirty="0">
                <a:latin typeface="Calibri"/>
                <a:ea typeface="Calibri"/>
                <a:cs typeface="Calibri"/>
              </a:rPr>
              <a:t>задачи в план рабочего дня, чтобы видеть список дел и не пропустить важное. </a:t>
            </a:r>
            <a:endParaRPr lang="ru-RU" dirty="0" smtClean="0">
              <a:latin typeface="Calibri"/>
              <a:ea typeface="Calibri"/>
              <a:cs typeface="Calibri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7165253" y="0"/>
            <a:ext cx="1527941" cy="437662"/>
            <a:chOff x="7165253" y="0"/>
            <a:chExt cx="1527941" cy="437662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AutoShape 4" descr="https://cp.bitrix.ru/bitrix/components/bitrix/im.messenger/show.file.php?fileId=478502&amp;fileName=task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657" y="1212155"/>
            <a:ext cx="4497066" cy="293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28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254160" cy="4419600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7165253" y="0"/>
            <a:ext cx="1527941" cy="437662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305011" y="99019"/>
            <a:ext cx="6636838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>
                <a:latin typeface="Calibri"/>
                <a:cs typeface="Calibri"/>
              </a:rPr>
              <a:t>Отчет по </a:t>
            </a:r>
            <a:r>
              <a:rPr lang="ru-RU" sz="3200" dirty="0" smtClean="0">
                <a:latin typeface="Calibri"/>
                <a:cs typeface="Calibri"/>
              </a:rPr>
              <a:t>затраченному времени</a:t>
            </a:r>
            <a:endParaRPr lang="en-US" sz="2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836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05011" y="99019"/>
            <a:ext cx="6636838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</a:rPr>
              <a:t>Задачи и проекты в «Битрикс24»</a:t>
            </a:r>
            <a:endParaRPr lang="en-US" sz="3200" b="1" dirty="0">
              <a:latin typeface="Calibri"/>
              <a:cs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0776" y="1360924"/>
            <a:ext cx="3888316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dirty="0" smtClean="0">
                <a:latin typeface="Calibri"/>
                <a:ea typeface="Calibri"/>
                <a:cs typeface="Calibri"/>
              </a:rPr>
              <a:t>Совместная работа над задачами и проектами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dirty="0" smtClean="0">
                <a:latin typeface="Calibri"/>
                <a:ea typeface="Calibri"/>
                <a:cs typeface="Calibri"/>
              </a:rPr>
              <a:t>Диаграмма </a:t>
            </a:r>
            <a:r>
              <a:rPr lang="ru-RU" dirty="0" err="1" smtClean="0">
                <a:latin typeface="Calibri"/>
                <a:ea typeface="Calibri"/>
                <a:cs typeface="Calibri"/>
              </a:rPr>
              <a:t>Ганта</a:t>
            </a:r>
            <a:endParaRPr lang="en-US" dirty="0" smtClean="0">
              <a:latin typeface="Calibri"/>
              <a:ea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dirty="0" smtClean="0">
                <a:latin typeface="Calibri"/>
                <a:ea typeface="Calibri"/>
                <a:cs typeface="Calibri"/>
              </a:rPr>
              <a:t>Делегирование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dirty="0" smtClean="0">
                <a:latin typeface="Calibri"/>
                <a:ea typeface="Calibri"/>
                <a:cs typeface="Calibri"/>
              </a:rPr>
              <a:t>Счетчики просроченных задач 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dirty="0" smtClean="0">
                <a:latin typeface="Calibri"/>
                <a:ea typeface="Calibri"/>
                <a:cs typeface="Calibri"/>
              </a:rPr>
              <a:t>Распределение ролей: ответственный, руководитель, соисполнитель, наблюдатель</a:t>
            </a:r>
            <a:endParaRPr lang="ru-RU" dirty="0">
              <a:latin typeface="Calibri"/>
              <a:ea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dirty="0" smtClean="0">
                <a:latin typeface="Calibri"/>
                <a:ea typeface="Calibri"/>
                <a:cs typeface="Calibri"/>
              </a:rPr>
              <a:t>Напоминания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dirty="0" smtClean="0">
                <a:latin typeface="Calibri"/>
                <a:ea typeface="Calibri"/>
                <a:cs typeface="Calibri"/>
              </a:rPr>
              <a:t>Шаблоны для быстрого создания задач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dirty="0">
                <a:ea typeface="Calibri"/>
                <a:cs typeface="Calibri"/>
              </a:rPr>
              <a:t>Шаблоны задач с подзадачами 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dirty="0">
                <a:ea typeface="Calibri"/>
                <a:cs typeface="Calibri"/>
              </a:rPr>
              <a:t>Чек-</a:t>
            </a:r>
            <a:r>
              <a:rPr lang="ru-RU" dirty="0" smtClean="0">
                <a:ea typeface="Calibri"/>
                <a:cs typeface="Calibri"/>
              </a:rPr>
              <a:t>листы </a:t>
            </a:r>
            <a:r>
              <a:rPr lang="ru-RU" dirty="0">
                <a:ea typeface="Calibri"/>
                <a:cs typeface="Calibri"/>
              </a:rPr>
              <a:t>в шаблоне </a:t>
            </a:r>
            <a:endParaRPr lang="ru-RU" dirty="0" smtClean="0">
              <a:ea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dirty="0" smtClean="0">
                <a:latin typeface="Calibri"/>
                <a:ea typeface="Calibri"/>
                <a:cs typeface="Calibri"/>
              </a:rPr>
              <a:t>Отчеты об эффективности и многое другое</a:t>
            </a:r>
            <a:endParaRPr lang="ru-RU" dirty="0">
              <a:latin typeface="Calibri"/>
              <a:ea typeface="Calibri"/>
              <a:cs typeface="Calibri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7165253" y="0"/>
            <a:ext cx="1527941" cy="437662"/>
            <a:chOff x="7165253" y="0"/>
            <a:chExt cx="1527941" cy="437662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" t="715" r="1121" b="1396"/>
          <a:stretch/>
        </p:blipFill>
        <p:spPr>
          <a:xfrm>
            <a:off x="4380049" y="1503123"/>
            <a:ext cx="4496677" cy="2513844"/>
          </a:xfrm>
          <a:prstGeom prst="rect">
            <a:avLst/>
          </a:prstGeom>
          <a:ln>
            <a:solidFill>
              <a:srgbClr val="D9D9D9"/>
            </a:solidFill>
          </a:ln>
        </p:spPr>
      </p:pic>
    </p:spTree>
    <p:extLst>
      <p:ext uri="{BB962C8B-B14F-4D97-AF65-F5344CB8AC3E}">
        <p14:creationId xmlns:p14="http://schemas.microsoft.com/office/powerpoint/2010/main" val="378907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7165253" y="0"/>
            <a:ext cx="1527941" cy="437662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305011" y="99019"/>
            <a:ext cx="6636838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>
                <a:latin typeface="Calibri"/>
                <a:cs typeface="Calibri"/>
              </a:rPr>
              <a:t>Отчет по </a:t>
            </a:r>
            <a:r>
              <a:rPr lang="ru-RU" sz="3200" dirty="0" smtClean="0">
                <a:latin typeface="Calibri"/>
                <a:cs typeface="Calibri"/>
              </a:rPr>
              <a:t>ресурсам</a:t>
            </a:r>
            <a:endParaRPr lang="en-US" sz="2800" dirty="0">
              <a:latin typeface="Calibri"/>
              <a:cs typeface="Calibri"/>
            </a:endParaRPr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374676"/>
            <a:ext cx="8244408" cy="502413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1582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05011" y="99019"/>
            <a:ext cx="6636838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latin typeface="Calibri"/>
                <a:cs typeface="Calibri"/>
              </a:rPr>
              <a:t>Отчеты для руководителя</a:t>
            </a:r>
            <a:endParaRPr lang="en-US" sz="2400" b="1" dirty="0">
              <a:latin typeface="Calibri"/>
              <a:cs typeface="Calibri"/>
            </a:endParaRPr>
          </a:p>
        </p:txBody>
      </p:sp>
      <p:pic>
        <p:nvPicPr>
          <p:cNvPr id="2" name="Изображение 1" descr="Снимок экрана 2014-05-15 в 23.29.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340767"/>
            <a:ext cx="7344816" cy="4960227"/>
          </a:xfrm>
          <a:prstGeom prst="roundRect">
            <a:avLst>
              <a:gd name="adj" fmla="val 1944"/>
            </a:avLst>
          </a:prstGeom>
          <a:ln w="6350" cmpd="sng">
            <a:solidFill>
              <a:schemeClr val="bg1">
                <a:lumMod val="85000"/>
              </a:schemeClr>
            </a:solidFill>
          </a:ln>
          <a:effectLst>
            <a:outerShdw dist="165100" dir="2700000" sx="99000" sy="99000" algn="tl" rotWithShape="0">
              <a:schemeClr val="bg1">
                <a:lumMod val="75000"/>
                <a:alpha val="25000"/>
              </a:schemeClr>
            </a:outerShdw>
          </a:effectLst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505633" y="1176431"/>
            <a:ext cx="8195939" cy="1524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Группа 7"/>
          <p:cNvGrpSpPr/>
          <p:nvPr/>
        </p:nvGrpSpPr>
        <p:grpSpPr>
          <a:xfrm>
            <a:off x="7165253" y="0"/>
            <a:ext cx="1527941" cy="437662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1095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05011" y="99019"/>
            <a:ext cx="6636838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latin typeface="Calibri"/>
                <a:cs typeface="Calibri"/>
              </a:rPr>
              <a:t>Конструктор отчетов</a:t>
            </a:r>
            <a:endParaRPr lang="en-US" sz="2400" b="1" dirty="0">
              <a:latin typeface="Calibri"/>
              <a:cs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80932" y="1543961"/>
            <a:ext cx="419265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alibri"/>
                <a:cs typeface="Calibri"/>
              </a:rPr>
              <a:t>У</a:t>
            </a:r>
            <a:r>
              <a:rPr lang="ru-RU" dirty="0" smtClean="0">
                <a:latin typeface="Calibri"/>
                <a:cs typeface="Calibri"/>
              </a:rPr>
              <a:t> каждой компании – своя специфика. </a:t>
            </a:r>
          </a:p>
          <a:p>
            <a:endParaRPr lang="ru-RU" dirty="0">
              <a:latin typeface="Calibri"/>
              <a:cs typeface="Calibri"/>
            </a:endParaRPr>
          </a:p>
          <a:p>
            <a:r>
              <a:rPr lang="ru-RU" dirty="0" smtClean="0">
                <a:latin typeface="Calibri"/>
                <a:cs typeface="Calibri"/>
              </a:rPr>
              <a:t>Иногда типового отчета недостаточно для оценки эффективности сотрудников. </a:t>
            </a:r>
          </a:p>
          <a:p>
            <a:endParaRPr lang="ru-RU" dirty="0">
              <a:latin typeface="Calibri"/>
              <a:cs typeface="Calibri"/>
            </a:endParaRPr>
          </a:p>
          <a:p>
            <a:r>
              <a:rPr lang="ru-RU" dirty="0">
                <a:latin typeface="Calibri"/>
                <a:cs typeface="Calibri"/>
              </a:rPr>
              <a:t>Универсальный конструктор отчетов позволяет быстро сформировать нужный отчет и оценить эффективность, трудоемкость и временные затраты по проектам и </a:t>
            </a:r>
            <a:r>
              <a:rPr lang="ru-RU" dirty="0" smtClean="0">
                <a:latin typeface="Calibri"/>
                <a:cs typeface="Calibri"/>
              </a:rPr>
              <a:t>задачам так, как нужно именно вам.</a:t>
            </a:r>
            <a:endParaRPr lang="ru-RU" dirty="0">
              <a:latin typeface="Calibri"/>
              <a:cs typeface="Calibri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317" y="1268760"/>
            <a:ext cx="4176464" cy="4294198"/>
          </a:xfrm>
          <a:prstGeom prst="rect">
            <a:avLst/>
          </a:prstGeom>
          <a:ln>
            <a:solidFill>
              <a:srgbClr val="D9D9D9"/>
            </a:solidFill>
          </a:ln>
        </p:spPr>
      </p:pic>
      <p:grpSp>
        <p:nvGrpSpPr>
          <p:cNvPr id="10" name="Группа 9"/>
          <p:cNvGrpSpPr/>
          <p:nvPr/>
        </p:nvGrpSpPr>
        <p:grpSpPr>
          <a:xfrm>
            <a:off x="7165253" y="0"/>
            <a:ext cx="1527941" cy="437662"/>
            <a:chOff x="7165253" y="0"/>
            <a:chExt cx="1527941" cy="437662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6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293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05011" y="99019"/>
            <a:ext cx="6636838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latin typeface="Calibri"/>
                <a:cs typeface="Calibri"/>
              </a:rPr>
              <a:t>Типовые отчеты</a:t>
            </a:r>
            <a:endParaRPr lang="en-US" sz="2400" b="1" dirty="0">
              <a:latin typeface="Calibri"/>
              <a:cs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6823" y="1531508"/>
            <a:ext cx="387516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Calibri"/>
                <a:cs typeface="Calibri"/>
              </a:rPr>
              <a:t>Следите за эффективностью работы сотрудников и всей компании. </a:t>
            </a:r>
            <a:endParaRPr lang="ru-RU" dirty="0">
              <a:latin typeface="Calibri"/>
              <a:cs typeface="Calibri"/>
            </a:endParaRPr>
          </a:p>
          <a:p>
            <a:endParaRPr lang="ru-RU" dirty="0" smtClean="0">
              <a:latin typeface="Calibri"/>
              <a:cs typeface="Calibri"/>
            </a:endParaRPr>
          </a:p>
          <a:p>
            <a:r>
              <a:rPr lang="ru-RU" dirty="0" smtClean="0">
                <a:latin typeface="Calibri"/>
                <a:cs typeface="Calibri"/>
              </a:rPr>
              <a:t>В «Битрикс24» 7 типовых отчетов: </a:t>
            </a:r>
            <a:endParaRPr lang="en-US" dirty="0" smtClean="0">
              <a:latin typeface="Calibri"/>
              <a:cs typeface="Calibri"/>
            </a:endParaRPr>
          </a:p>
          <a:p>
            <a:endParaRPr lang="en-US" dirty="0">
              <a:latin typeface="Calibri"/>
              <a:cs typeface="Calibri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>
                <a:latin typeface="Calibri"/>
                <a:cs typeface="Calibri"/>
              </a:rPr>
              <a:t>Общий </a:t>
            </a:r>
            <a:r>
              <a:rPr lang="ru-RU" dirty="0">
                <a:latin typeface="Calibri"/>
                <a:cs typeface="Calibri"/>
              </a:rPr>
              <a:t>отчет		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Calibri"/>
                <a:cs typeface="Calibri"/>
              </a:rPr>
              <a:t>Занятость по проектам		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Calibri"/>
                <a:cs typeface="Calibri"/>
              </a:rPr>
              <a:t>Задачи на месяц		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Calibri"/>
                <a:cs typeface="Calibri"/>
              </a:rPr>
              <a:t>Отчет по эффективности		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Calibri"/>
                <a:cs typeface="Calibri"/>
              </a:rPr>
              <a:t>Задачи за прошлый месяц	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Calibri"/>
                <a:cs typeface="Calibri"/>
              </a:rPr>
              <a:t>Ресурсный учёт по </a:t>
            </a:r>
            <a:r>
              <a:rPr lang="ru-RU" dirty="0" smtClean="0">
                <a:latin typeface="Calibri"/>
                <a:cs typeface="Calibri"/>
              </a:rPr>
              <a:t>задачам</a:t>
            </a:r>
            <a:r>
              <a:rPr lang="ru-RU" dirty="0">
                <a:latin typeface="Calibri"/>
                <a:cs typeface="Calibri"/>
              </a:rPr>
              <a:t>	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Calibri"/>
                <a:cs typeface="Calibri"/>
              </a:rPr>
              <a:t>Ресурсный учёт по исполнителям</a:t>
            </a: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968" y="1679600"/>
            <a:ext cx="4716015" cy="2974257"/>
          </a:xfrm>
          <a:prstGeom prst="rect">
            <a:avLst/>
          </a:prstGeom>
          <a:ln>
            <a:solidFill>
              <a:srgbClr val="D9D9D9"/>
            </a:solidFill>
          </a:ln>
        </p:spPr>
      </p:pic>
      <p:grpSp>
        <p:nvGrpSpPr>
          <p:cNvPr id="11" name="Группа 10"/>
          <p:cNvGrpSpPr/>
          <p:nvPr/>
        </p:nvGrpSpPr>
        <p:grpSpPr>
          <a:xfrm>
            <a:off x="7165253" y="0"/>
            <a:ext cx="1527941" cy="437662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6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9973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7308304" y="0"/>
            <a:ext cx="1527941" cy="437662"/>
            <a:chOff x="7165253" y="0"/>
            <a:chExt cx="1527941" cy="437662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 defTabSz="685409">
                <a:defRPr/>
              </a:pPr>
              <a:endParaRPr lang="ru-RU" dirty="0">
                <a:solidFill>
                  <a:prstClr val="white"/>
                </a:solidFill>
                <a:latin typeface="Calibri" charset="0"/>
              </a:endParaRPr>
            </a:p>
          </p:txBody>
        </p:sp>
        <p:pic>
          <p:nvPicPr>
            <p:cNvPr id="12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extBox 12"/>
          <p:cNvSpPr txBox="1"/>
          <p:nvPr/>
        </p:nvSpPr>
        <p:spPr>
          <a:xfrm>
            <a:off x="562372" y="782249"/>
            <a:ext cx="6179828" cy="484746"/>
          </a:xfrm>
          <a:prstGeom prst="rect">
            <a:avLst/>
          </a:prstGeom>
          <a:noFill/>
        </p:spPr>
        <p:txBody>
          <a:bodyPr wrap="none" lIns="68546" tIns="34289" rIns="68546" bIns="34289" rtlCol="0">
            <a:spAutoFit/>
          </a:bodyPr>
          <a:lstStyle/>
          <a:p>
            <a:pPr>
              <a:defRPr/>
            </a:pPr>
            <a:r>
              <a:rPr lang="ru-RU" sz="2700" b="1" dirty="0" smtClean="0">
                <a:solidFill>
                  <a:prstClr val="black"/>
                </a:solidFill>
              </a:rPr>
              <a:t>Мобильные задачи: все как в браузере!</a:t>
            </a:r>
            <a:endParaRPr lang="ru-RU" sz="2700" b="1" dirty="0">
              <a:solidFill>
                <a:prstClr val="black"/>
              </a:solidFill>
            </a:endParaRPr>
          </a:p>
        </p:txBody>
      </p:sp>
      <p:sp>
        <p:nvSpPr>
          <p:cNvPr id="16" name="TextBox 12"/>
          <p:cNvSpPr txBox="1">
            <a:spLocks noChangeArrowheads="1"/>
          </p:cNvSpPr>
          <p:nvPr/>
        </p:nvSpPr>
        <p:spPr bwMode="auto">
          <a:xfrm>
            <a:off x="562372" y="1924052"/>
            <a:ext cx="5241528" cy="3770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2" tIns="45686" rIns="91372" bIns="45686">
            <a:spAutoFit/>
          </a:bodyPr>
          <a:lstStyle>
            <a:lvl1pPr marL="455613" indent="-455613" defTabSz="912813"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285750" indent="-285750" defTabSz="685409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575" dirty="0">
                <a:solidFill>
                  <a:prstClr val="black"/>
                </a:solidFill>
              </a:rPr>
              <a:t>PUSH-</a:t>
            </a:r>
            <a:r>
              <a:rPr lang="ru-RU" sz="1575" dirty="0">
                <a:solidFill>
                  <a:prstClr val="black"/>
                </a:solidFill>
              </a:rPr>
              <a:t>уведомления о новых задачах</a:t>
            </a:r>
          </a:p>
          <a:p>
            <a:pPr marL="285750" indent="-285750" defTabSz="685409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575" dirty="0">
                <a:solidFill>
                  <a:prstClr val="black"/>
                </a:solidFill>
              </a:rPr>
              <a:t>PUSH-</a:t>
            </a:r>
            <a:r>
              <a:rPr lang="ru-RU" sz="1575" dirty="0">
                <a:solidFill>
                  <a:prstClr val="black"/>
                </a:solidFill>
              </a:rPr>
              <a:t>уведомления об изменениях в задаче</a:t>
            </a:r>
          </a:p>
          <a:p>
            <a:pPr marL="285750" indent="-285750" defTabSz="685409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sz="1575" dirty="0">
                <a:solidFill>
                  <a:prstClr val="black"/>
                </a:solidFill>
              </a:rPr>
              <a:t>Возможность ответить на </a:t>
            </a:r>
            <a:r>
              <a:rPr lang="en-US" sz="1575" dirty="0">
                <a:solidFill>
                  <a:prstClr val="black"/>
                </a:solidFill>
              </a:rPr>
              <a:t>PUSH-</a:t>
            </a:r>
            <a:r>
              <a:rPr lang="ru-RU" sz="1575" dirty="0">
                <a:solidFill>
                  <a:prstClr val="black"/>
                </a:solidFill>
              </a:rPr>
              <a:t>уведомление, не переходя в задачу</a:t>
            </a:r>
          </a:p>
          <a:p>
            <a:pPr marL="285750" indent="-285750" defTabSz="685409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sz="1575" dirty="0">
                <a:solidFill>
                  <a:prstClr val="black"/>
                </a:solidFill>
              </a:rPr>
              <a:t>Чек-листы при создании задачи</a:t>
            </a:r>
            <a:endParaRPr lang="en-US" sz="1575" dirty="0">
              <a:solidFill>
                <a:prstClr val="black"/>
              </a:solidFill>
            </a:endParaRPr>
          </a:p>
          <a:p>
            <a:pPr marL="285750" indent="-285750" defTabSz="685409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sz="1575" dirty="0">
                <a:solidFill>
                  <a:prstClr val="black"/>
                </a:solidFill>
              </a:rPr>
              <a:t>Файлы в комментариях к задаче </a:t>
            </a:r>
          </a:p>
          <a:p>
            <a:pPr marL="285750" indent="-285750" defTabSz="685409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sz="1575" dirty="0">
                <a:solidFill>
                  <a:prstClr val="black"/>
                </a:solidFill>
              </a:rPr>
              <a:t>Напоминания о задаче </a:t>
            </a:r>
          </a:p>
          <a:p>
            <a:pPr marL="285750" indent="-285750" defTabSz="685409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sz="1575" dirty="0">
                <a:solidFill>
                  <a:prstClr val="black"/>
                </a:solidFill>
              </a:rPr>
              <a:t>Повторение задачи по расписанию  </a:t>
            </a:r>
          </a:p>
          <a:p>
            <a:pPr marL="285750" indent="-285750" defTabSz="685409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sz="1575" dirty="0">
                <a:solidFill>
                  <a:prstClr val="black"/>
                </a:solidFill>
              </a:rPr>
              <a:t>Привязка к элементам </a:t>
            </a:r>
            <a:r>
              <a:rPr lang="en-US" sz="1575" dirty="0">
                <a:solidFill>
                  <a:prstClr val="black"/>
                </a:solidFill>
              </a:rPr>
              <a:t>CRM </a:t>
            </a:r>
            <a:endParaRPr lang="ru-RU" sz="1575" dirty="0">
              <a:solidFill>
                <a:prstClr val="black"/>
              </a:solidFill>
            </a:endParaRPr>
          </a:p>
          <a:p>
            <a:pPr marL="285750" indent="-285750" defTabSz="685409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sz="1575" dirty="0">
                <a:solidFill>
                  <a:prstClr val="black"/>
                </a:solidFill>
              </a:rPr>
              <a:t>Фильтры и поиск задач </a:t>
            </a:r>
          </a:p>
          <a:p>
            <a:pPr marL="285750" indent="-285750" defTabSz="685409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sz="1575" dirty="0">
                <a:solidFill>
                  <a:prstClr val="black"/>
                </a:solidFill>
              </a:rPr>
              <a:t>Сортировка задач в списке</a:t>
            </a:r>
          </a:p>
          <a:p>
            <a:pPr marL="285750" indent="-285750" defTabSz="685409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sz="1575" dirty="0">
                <a:solidFill>
                  <a:prstClr val="black"/>
                </a:solidFill>
              </a:rPr>
              <a:t>Полностью новый интерфейс</a:t>
            </a:r>
            <a:endParaRPr lang="en-US" sz="1575" dirty="0">
              <a:solidFill>
                <a:prstClr val="black"/>
              </a:solidFill>
            </a:endParaRPr>
          </a:p>
        </p:txBody>
      </p:sp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5065" y="5375565"/>
            <a:ext cx="500208" cy="500208"/>
          </a:xfrm>
          <a:prstGeom prst="rect">
            <a:avLst/>
          </a:prstGeom>
        </p:spPr>
      </p:pic>
      <p:pic>
        <p:nvPicPr>
          <p:cNvPr id="17" name="Изображение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115083" y="2101870"/>
            <a:ext cx="3740141" cy="3740141"/>
          </a:xfrm>
          <a:prstGeom prst="rect">
            <a:avLst/>
          </a:prstGeom>
        </p:spPr>
      </p:pic>
      <p:pic>
        <p:nvPicPr>
          <p:cNvPr id="18" name="Изображение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4850" y="1720850"/>
            <a:ext cx="3714750" cy="3714750"/>
          </a:xfrm>
          <a:prstGeom prst="rect">
            <a:avLst/>
          </a:prstGeom>
        </p:spPr>
      </p:pic>
      <p:pic>
        <p:nvPicPr>
          <p:cNvPr id="19" name="Изображение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5274" y="5306911"/>
            <a:ext cx="800051" cy="60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35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Изображение 15" descr="9537162_prin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477116"/>
            <a:ext cx="6588225" cy="4380883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05011" y="99019"/>
            <a:ext cx="6636838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latin typeface="Calibri"/>
                <a:cs typeface="Calibri"/>
              </a:rPr>
              <a:t>Что в итоге?</a:t>
            </a:r>
            <a:endParaRPr lang="en-US" sz="2400" b="1" dirty="0">
              <a:latin typeface="Calibri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5536" y="1437451"/>
            <a:ext cx="6116233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Calibri"/>
                <a:ea typeface="Calibri"/>
                <a:cs typeface="Calibri"/>
              </a:rPr>
              <a:t>Вы экономите время на:</a:t>
            </a:r>
          </a:p>
          <a:p>
            <a:pPr marL="171450" indent="-171450">
              <a:buFont typeface="Arial"/>
              <a:buChar char="•"/>
            </a:pPr>
            <a:endParaRPr lang="ru-RU" sz="2400" dirty="0">
              <a:latin typeface="Calibri"/>
              <a:ea typeface="Calibri"/>
              <a:cs typeface="Calibri"/>
            </a:endParaRP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2400" dirty="0" smtClean="0">
                <a:latin typeface="Calibri"/>
                <a:ea typeface="Calibri"/>
                <a:cs typeface="Calibri"/>
              </a:rPr>
              <a:t>постановке задачи 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2400" dirty="0" smtClean="0">
                <a:latin typeface="Calibri"/>
                <a:ea typeface="Calibri"/>
                <a:cs typeface="Calibri"/>
              </a:rPr>
              <a:t>обсуждении, решении вопросов, согласованиях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2400" dirty="0" smtClean="0">
                <a:latin typeface="Calibri"/>
                <a:ea typeface="Calibri"/>
                <a:cs typeface="Calibri"/>
              </a:rPr>
              <a:t>поиске нужных материалов 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2400" dirty="0" smtClean="0">
                <a:latin typeface="Calibri"/>
                <a:ea typeface="Calibri"/>
                <a:cs typeface="Calibri"/>
              </a:rPr>
              <a:t>напоминаниях и контроле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7165253" y="0"/>
            <a:ext cx="1527941" cy="437662"/>
            <a:chOff x="7165253" y="0"/>
            <a:chExt cx="1527941" cy="437662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8093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Изображение 9" descr="Photogenica_VMP229309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6" r="859"/>
          <a:stretch/>
        </p:blipFill>
        <p:spPr>
          <a:xfrm>
            <a:off x="0" y="1"/>
            <a:ext cx="9144000" cy="6876815"/>
          </a:xfrm>
          <a:prstGeom prst="rect">
            <a:avLst/>
          </a:prstGeom>
        </p:spPr>
      </p:pic>
      <p:pic>
        <p:nvPicPr>
          <p:cNvPr id="7" name="Изображение 6" descr="Снимок экрана 2014-03-13 в 22.18.1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" t="6403" r="309" b="7169"/>
          <a:stretch/>
        </p:blipFill>
        <p:spPr>
          <a:xfrm>
            <a:off x="1644988" y="2952899"/>
            <a:ext cx="5745715" cy="671368"/>
          </a:xfrm>
          <a:prstGeom prst="roundRect">
            <a:avLst>
              <a:gd name="adj" fmla="val 8704"/>
            </a:avLst>
          </a:prstGeom>
        </p:spPr>
      </p:pic>
      <p:sp>
        <p:nvSpPr>
          <p:cNvPr id="11" name="Прямоугольник 10"/>
          <p:cNvSpPr/>
          <p:nvPr/>
        </p:nvSpPr>
        <p:spPr>
          <a:xfrm>
            <a:off x="1835696" y="3140968"/>
            <a:ext cx="2160240" cy="3600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63688" y="2996952"/>
            <a:ext cx="290876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</a:rPr>
              <a:t>www.bitrix24.ru</a:t>
            </a:r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7165253" y="0"/>
            <a:ext cx="1527941" cy="437662"/>
            <a:chOff x="7165253" y="0"/>
            <a:chExt cx="1527941" cy="437662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6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5095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394246" y="1700808"/>
            <a:ext cx="8138194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5400" b="0" dirty="0" smtClean="0">
                <a:latin typeface="Calibri" pitchFamily="34" charset="0"/>
                <a:cs typeface="Calibri" pitchFamily="34" charset="0"/>
              </a:rPr>
              <a:t>Спасибо за внимание!</a:t>
            </a:r>
          </a:p>
          <a:p>
            <a:pPr eaLnBrk="1" hangingPunct="1"/>
            <a:r>
              <a:rPr lang="ru-RU" sz="5400" b="0" dirty="0" smtClean="0">
                <a:latin typeface="Calibri" pitchFamily="34" charset="0"/>
                <a:cs typeface="Calibri" pitchFamily="34" charset="0"/>
              </a:rPr>
              <a:t>Вопросы?</a:t>
            </a:r>
            <a:endParaRPr lang="en-US" sz="6000" b="0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467544" y="-27053"/>
            <a:ext cx="1527941" cy="437662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251741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2"/>
          <a:srcRect l="13570" t="1185" r="114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4395" y="2289771"/>
            <a:ext cx="9167140" cy="193131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96941" y="2780928"/>
            <a:ext cx="8550118" cy="840065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 smtClean="0">
                <a:latin typeface="Calibri"/>
                <a:cs typeface="Calibri"/>
              </a:rPr>
              <a:t>Работа с задачами</a:t>
            </a:r>
            <a:endParaRPr lang="en-US" sz="4000" dirty="0">
              <a:latin typeface="Calibri"/>
              <a:cs typeface="Calibri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7165253" y="0"/>
            <a:ext cx="1527941" cy="437662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7570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 rotWithShape="1">
          <a:blip r:embed="rId3"/>
          <a:srcRect l="1" t="8600" r="1798" b="13800"/>
          <a:stretch/>
        </p:blipFill>
        <p:spPr>
          <a:xfrm>
            <a:off x="3275856" y="1829336"/>
            <a:ext cx="4992340" cy="443255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3528" y="332656"/>
            <a:ext cx="66247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 smtClean="0"/>
          </a:p>
          <a:p>
            <a:r>
              <a:rPr lang="ru-RU" sz="2800" dirty="0" smtClean="0"/>
              <a:t>Руководитель </a:t>
            </a:r>
            <a:r>
              <a:rPr lang="ru-RU" sz="2800" dirty="0"/>
              <a:t>озвучил задачу голосом. Что дальше?</a:t>
            </a:r>
          </a:p>
          <a:p>
            <a:endParaRPr lang="ru-RU" sz="2800" dirty="0"/>
          </a:p>
        </p:txBody>
      </p:sp>
      <p:grpSp>
        <p:nvGrpSpPr>
          <p:cNvPr id="15" name="Группа 14"/>
          <p:cNvGrpSpPr/>
          <p:nvPr/>
        </p:nvGrpSpPr>
        <p:grpSpPr>
          <a:xfrm>
            <a:off x="7165253" y="0"/>
            <a:ext cx="1527941" cy="437662"/>
            <a:chOff x="7165253" y="0"/>
            <a:chExt cx="1527941" cy="437662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257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880" y="1844824"/>
            <a:ext cx="4228541" cy="47726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528" y="332656"/>
            <a:ext cx="7200800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/>
          </a:p>
          <a:p>
            <a:r>
              <a:rPr lang="ru-RU" sz="2800" dirty="0" smtClean="0"/>
              <a:t>О задаче забыл подчиненный, </a:t>
            </a:r>
          </a:p>
          <a:p>
            <a:r>
              <a:rPr lang="ru-RU" sz="2800" dirty="0" smtClean="0"/>
              <a:t>о задаче забыл сам руководитель.</a:t>
            </a:r>
            <a:endParaRPr lang="ru-RU" sz="2800" dirty="0"/>
          </a:p>
          <a:p>
            <a:pPr marL="457200" indent="-457200">
              <a:buFont typeface="Arial"/>
              <a:buChar char="•"/>
            </a:pPr>
            <a:endParaRPr lang="ru-RU" sz="2800" dirty="0" smtClean="0"/>
          </a:p>
          <a:p>
            <a:pPr marL="457200" indent="-457200">
              <a:buFont typeface="Arial"/>
              <a:buChar char="•"/>
            </a:pPr>
            <a:endParaRPr lang="ru-RU" sz="2800" dirty="0"/>
          </a:p>
          <a:p>
            <a:pPr marL="457200" indent="-457200">
              <a:buFont typeface="Arial"/>
              <a:buChar char="•"/>
            </a:pPr>
            <a:endParaRPr lang="ru-RU" sz="2800" dirty="0" smtClean="0"/>
          </a:p>
          <a:p>
            <a:endParaRPr lang="ru-RU" sz="2800" dirty="0"/>
          </a:p>
          <a:p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796532" y="2035324"/>
            <a:ext cx="1152128" cy="5040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495800" y="2065040"/>
            <a:ext cx="16561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i="1" dirty="0" smtClean="0"/>
              <a:t>По-моему, я что-то кому-то поручал…</a:t>
            </a:r>
            <a:endParaRPr lang="ru-RU" sz="1200" i="1" dirty="0"/>
          </a:p>
        </p:txBody>
      </p:sp>
      <p:grpSp>
        <p:nvGrpSpPr>
          <p:cNvPr id="12" name="Группа 11"/>
          <p:cNvGrpSpPr/>
          <p:nvPr/>
        </p:nvGrpSpPr>
        <p:grpSpPr>
          <a:xfrm>
            <a:off x="7165253" y="0"/>
            <a:ext cx="1527941" cy="437662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7374926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5011" y="1412776"/>
            <a:ext cx="469903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0" dirty="0" smtClean="0">
                <a:ea typeface="Calibri"/>
                <a:cs typeface="Calibri"/>
              </a:rPr>
              <a:t>Поставить задачу сотруднику можно всего в «один клик»!</a:t>
            </a:r>
          </a:p>
          <a:p>
            <a:endParaRPr lang="ru-RU" b="0" dirty="0">
              <a:ea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b="0" dirty="0" smtClean="0">
                <a:ea typeface="Calibri"/>
                <a:cs typeface="Calibri"/>
              </a:rPr>
              <a:t>Напишите, что нужно сделать, когда и кто за это отвечает</a:t>
            </a:r>
            <a:r>
              <a:rPr lang="en-US" b="0" dirty="0" smtClean="0">
                <a:ea typeface="Calibri"/>
                <a:cs typeface="Calibri"/>
              </a:rPr>
              <a:t>;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dirty="0" smtClean="0">
                <a:ea typeface="Calibri"/>
                <a:cs typeface="Calibri"/>
              </a:rPr>
              <a:t>Укажите роли:</a:t>
            </a:r>
            <a:endParaRPr lang="ru-RU" dirty="0">
              <a:ea typeface="Calibri"/>
              <a:cs typeface="Calibri"/>
            </a:endParaRPr>
          </a:p>
          <a:p>
            <a:r>
              <a:rPr lang="ru-RU" sz="1600" dirty="0" smtClean="0">
                <a:ea typeface="Calibri"/>
                <a:cs typeface="Calibri"/>
              </a:rPr>
              <a:t>ответственный, соисполнители, наблюдатели, постановщик</a:t>
            </a:r>
            <a:endParaRPr lang="ru-RU" sz="1600" dirty="0">
              <a:ea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b="0" dirty="0" smtClean="0">
                <a:ea typeface="Calibri"/>
                <a:cs typeface="Calibri"/>
              </a:rPr>
              <a:t>Дальше – проверяйте результат </a:t>
            </a:r>
            <a:r>
              <a:rPr lang="ru-RU" b="0" dirty="0" smtClean="0">
                <a:ea typeface="Calibri"/>
                <a:cs typeface="Calibri"/>
                <a:sym typeface="Wingdings"/>
              </a:rPr>
              <a:t></a:t>
            </a:r>
            <a:endParaRPr lang="en-US" b="0" dirty="0" smtClean="0">
              <a:ea typeface="Calibri"/>
              <a:cs typeface="Calibri"/>
              <a:sym typeface="Wingdings"/>
            </a:endParaRPr>
          </a:p>
          <a:p>
            <a:endParaRPr lang="ru-RU" sz="1600" b="0" dirty="0" smtClean="0">
              <a:latin typeface="Calibri"/>
              <a:ea typeface="Calibri"/>
              <a:cs typeface="Calibri"/>
              <a:sym typeface="Wingdings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7165253" y="0"/>
            <a:ext cx="1527941" cy="437662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305011" y="99019"/>
            <a:ext cx="6636838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>
                <a:cs typeface="Calibri"/>
              </a:rPr>
              <a:t>Фиксируйте задачи</a:t>
            </a:r>
          </a:p>
        </p:txBody>
      </p:sp>
      <p:pic>
        <p:nvPicPr>
          <p:cNvPr id="8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1484784"/>
            <a:ext cx="3692895" cy="2380381"/>
          </a:xfrm>
          <a:prstGeom prst="rect">
            <a:avLst/>
          </a:prstGeom>
          <a:ln>
            <a:solidFill>
              <a:srgbClr val="D9D9D9"/>
            </a:solidFill>
          </a:ln>
        </p:spPr>
      </p:pic>
    </p:spTree>
    <p:extLst>
      <p:ext uri="{BB962C8B-B14F-4D97-AF65-F5344CB8AC3E}">
        <p14:creationId xmlns:p14="http://schemas.microsoft.com/office/powerpoint/2010/main" val="40461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48" y="1484784"/>
            <a:ext cx="3808927" cy="32004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grpSp>
        <p:nvGrpSpPr>
          <p:cNvPr id="9" name="Группа 8"/>
          <p:cNvGrpSpPr/>
          <p:nvPr/>
        </p:nvGrpSpPr>
        <p:grpSpPr>
          <a:xfrm>
            <a:off x="7165253" y="0"/>
            <a:ext cx="1527941" cy="437662"/>
            <a:chOff x="7165253" y="0"/>
            <a:chExt cx="1527941" cy="437662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05011" y="99019"/>
            <a:ext cx="6636838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>
                <a:cs typeface="Calibri"/>
              </a:rPr>
              <a:t>Расширенный режим работы с задачей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5011" y="1412776"/>
            <a:ext cx="4699037" cy="2550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900"/>
              </a:spcBef>
              <a:spcAft>
                <a:spcPts val="450"/>
              </a:spcAft>
              <a:buFont typeface="Wingdings" panose="05000000000000000000" pitchFamily="2" charset="2"/>
              <a:buChar char="§"/>
            </a:pPr>
            <a:r>
              <a:rPr lang="ru-RU" dirty="0"/>
              <a:t>Все настройки – на вкладках</a:t>
            </a:r>
          </a:p>
          <a:p>
            <a:pPr marL="285750" indent="-285750">
              <a:spcBef>
                <a:spcPts val="900"/>
              </a:spcBef>
              <a:spcAft>
                <a:spcPts val="450"/>
              </a:spcAft>
              <a:buFont typeface="Wingdings" panose="05000000000000000000" pitchFamily="2" charset="2"/>
              <a:buChar char="§"/>
            </a:pPr>
            <a:r>
              <a:rPr lang="ru-RU" dirty="0"/>
              <a:t>Удобная навигация по форме с помощью меню</a:t>
            </a:r>
          </a:p>
          <a:p>
            <a:pPr marL="285750" indent="-285750">
              <a:spcBef>
                <a:spcPts val="900"/>
              </a:spcBef>
              <a:spcAft>
                <a:spcPts val="450"/>
              </a:spcAft>
              <a:buFont typeface="Wingdings" panose="05000000000000000000" pitchFamily="2" charset="2"/>
              <a:buChar char="§"/>
            </a:pPr>
            <a:r>
              <a:rPr lang="ru-RU" dirty="0"/>
              <a:t>Возможность закрепить нужные для работы поля</a:t>
            </a:r>
          </a:p>
          <a:p>
            <a:pPr marL="285750" indent="-285750">
              <a:spcBef>
                <a:spcPts val="900"/>
              </a:spcBef>
              <a:spcAft>
                <a:spcPts val="450"/>
              </a:spcAft>
              <a:buFont typeface="Wingdings" panose="05000000000000000000" pitchFamily="2" charset="2"/>
              <a:buChar char="§"/>
            </a:pPr>
            <a:r>
              <a:rPr lang="ru-RU" dirty="0"/>
              <a:t>Интерфейс адаптируется к вашей ежедневной работе</a:t>
            </a:r>
          </a:p>
        </p:txBody>
      </p:sp>
    </p:spTree>
    <p:extLst>
      <p:ext uri="{BB962C8B-B14F-4D97-AF65-F5344CB8AC3E}">
        <p14:creationId xmlns:p14="http://schemas.microsoft.com/office/powerpoint/2010/main" val="218992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05011" y="99019"/>
            <a:ext cx="6636838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>
                <a:latin typeface="Calibri"/>
                <a:cs typeface="Calibri"/>
              </a:rPr>
              <a:t>Не пропустить ни одной </a:t>
            </a:r>
            <a:r>
              <a:rPr lang="ru-RU" sz="2800" b="1" dirty="0" smtClean="0">
                <a:latin typeface="Calibri"/>
                <a:cs typeface="Calibri"/>
              </a:rPr>
              <a:t>задачи!</a:t>
            </a:r>
            <a:endParaRPr lang="en-US" sz="2400" b="1" dirty="0">
              <a:latin typeface="Calibri"/>
              <a:cs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490602" y="1496959"/>
            <a:ext cx="3653398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Calibri"/>
                <a:ea typeface="Calibri"/>
                <a:cs typeface="Calibri"/>
              </a:rPr>
              <a:t>Даже в море информации в Битрикс24 вы не упустите задачу. </a:t>
            </a:r>
          </a:p>
          <a:p>
            <a:endParaRPr lang="ru-RU" sz="2000" dirty="0">
              <a:latin typeface="Calibri"/>
              <a:ea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2000" dirty="0" smtClean="0">
                <a:latin typeface="Calibri"/>
                <a:ea typeface="Calibri"/>
                <a:cs typeface="Calibri"/>
              </a:rPr>
              <a:t>Вам придет уведомление </a:t>
            </a:r>
            <a:r>
              <a:rPr lang="ru-RU" sz="2000" dirty="0">
                <a:latin typeface="Calibri"/>
                <a:ea typeface="Calibri"/>
                <a:cs typeface="Calibri"/>
              </a:rPr>
              <a:t>в </a:t>
            </a:r>
            <a:r>
              <a:rPr lang="ru-RU" sz="2000" dirty="0" smtClean="0">
                <a:latin typeface="Calibri"/>
                <a:ea typeface="Calibri"/>
                <a:cs typeface="Calibri"/>
              </a:rPr>
              <a:t>бизнес-чат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2000" dirty="0" smtClean="0">
                <a:latin typeface="Calibri"/>
                <a:ea typeface="Calibri"/>
                <a:cs typeface="Calibri"/>
              </a:rPr>
              <a:t>Вы увидите сообщение о задаче в живой ленте 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2000" dirty="0" smtClean="0">
                <a:latin typeface="Calibri"/>
                <a:ea typeface="Calibri"/>
                <a:cs typeface="Calibri"/>
              </a:rPr>
              <a:t>Если вы не в офисе, с вами нет ноутбука, вы получите уведомление в мобильное приложение</a:t>
            </a:r>
            <a:endParaRPr lang="ru-RU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10" name="Изображение 9" descr="Снимок экрана 2014-04-11 в 15.12.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1598105"/>
            <a:ext cx="4968551" cy="2850713"/>
          </a:xfrm>
          <a:prstGeom prst="roundRect">
            <a:avLst>
              <a:gd name="adj" fmla="val 0"/>
            </a:avLst>
          </a:prstGeom>
          <a:ln>
            <a:solidFill>
              <a:schemeClr val="bg1">
                <a:lumMod val="85000"/>
              </a:schemeClr>
            </a:solidFill>
          </a:ln>
          <a:effectLst/>
        </p:spPr>
      </p:pic>
      <p:grpSp>
        <p:nvGrpSpPr>
          <p:cNvPr id="11" name="Группа 10"/>
          <p:cNvGrpSpPr/>
          <p:nvPr/>
        </p:nvGrpSpPr>
        <p:grpSpPr>
          <a:xfrm>
            <a:off x="7165253" y="0"/>
            <a:ext cx="1527941" cy="437662"/>
            <a:chOff x="7165253" y="0"/>
            <a:chExt cx="1527941" cy="437662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6591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9435</TotalTime>
  <Words>1039</Words>
  <Application>Microsoft Office PowerPoint</Application>
  <PresentationFormat>Экран (4:3)</PresentationFormat>
  <Paragraphs>190</Paragraphs>
  <Slides>37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1" baseType="lpstr">
      <vt:lpstr>Arial</vt:lpstr>
      <vt:lpstr>Calibri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Как вы контролируете задачи сотрудников?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 Воловенко</dc:creator>
  <cp:lastModifiedBy>Мария Кожухова</cp:lastModifiedBy>
  <cp:revision>324</cp:revision>
  <dcterms:created xsi:type="dcterms:W3CDTF">2012-04-16T14:45:46Z</dcterms:created>
  <dcterms:modified xsi:type="dcterms:W3CDTF">2016-03-10T13:28:24Z</dcterms:modified>
</cp:coreProperties>
</file>