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14"/>
  </p:notesMasterIdLst>
  <p:handoutMasterIdLst>
    <p:handoutMasterId r:id="rId15"/>
  </p:handoutMasterIdLst>
  <p:sldIdLst>
    <p:sldId id="933" r:id="rId3"/>
    <p:sldId id="995" r:id="rId4"/>
    <p:sldId id="997" r:id="rId5"/>
    <p:sldId id="991" r:id="rId6"/>
    <p:sldId id="992" r:id="rId7"/>
    <p:sldId id="934" r:id="rId8"/>
    <p:sldId id="985" r:id="rId9"/>
    <p:sldId id="935" r:id="rId10"/>
    <p:sldId id="993" r:id="rId11"/>
    <p:sldId id="998" r:id="rId12"/>
    <p:sldId id="983" r:id="rId13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3"/>
            <p14:sldId id="995"/>
            <p14:sldId id="997"/>
            <p14:sldId id="991"/>
            <p14:sldId id="992"/>
            <p14:sldId id="934"/>
            <p14:sldId id="985"/>
            <p14:sldId id="935"/>
            <p14:sldId id="993"/>
            <p14:sldId id="998"/>
            <p14:sldId id="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EC8"/>
    <a:srgbClr val="0066CC"/>
    <a:srgbClr val="FF6600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34" autoAdjust="0"/>
    <p:restoredTop sz="83566" autoAdjust="0"/>
  </p:normalViewPr>
  <p:slideViewPr>
    <p:cSldViewPr>
      <p:cViewPr varScale="1">
        <p:scale>
          <a:sx n="73" d="100"/>
          <a:sy n="73" d="100"/>
        </p:scale>
        <p:origin x="7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РФ экономия в 2020г. достигнет 1 </a:t>
            </a:r>
            <a:r>
              <a:rPr lang="ru-RU" dirty="0" err="1" smtClean="0"/>
              <a:t>трлн.рублей</a:t>
            </a:r>
            <a:endParaRPr lang="ru-RU" dirty="0" smtClean="0"/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https://www.bitrix24.ru/blogs/notice/rossiya-sekonomit-bolee-1-trln-rubley-ot-perekhoda-na-distantsionnuyu-.php</a:t>
            </a:r>
            <a:endParaRPr 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FE62BE-7486-43E7-8462-01BFA9CA6BD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737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</a:t>
            </a:r>
            <a:r>
              <a:rPr lang="ru-RU" baseline="0" dirty="0" smtClean="0"/>
              <a:t> время нестабильной экономической ситуации необходимо работать в 10 раз эффективнее, в 10 раз быстрее, в 10 раз качественнее, в 10 раз больше привлекать клиентов…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22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Мир ускоряется. Скорость обмена информацие</a:t>
            </a:r>
            <a:r>
              <a:rPr lang="ru-RU" baseline="0" dirty="0" smtClean="0"/>
              <a:t>й возрастает с каждым днем (пример – </a:t>
            </a:r>
            <a:r>
              <a:rPr lang="en-US" baseline="0" dirty="0" smtClean="0"/>
              <a:t>LTE)</a:t>
            </a:r>
            <a:r>
              <a:rPr lang="ru-RU" baseline="0" dirty="0" smtClean="0"/>
              <a:t>.</a:t>
            </a:r>
            <a:r>
              <a:rPr lang="en-US" baseline="0" dirty="0" smtClean="0"/>
              <a:t> </a:t>
            </a:r>
            <a:r>
              <a:rPr lang="ru-RU" dirty="0" smtClean="0"/>
              <a:t>Важно </a:t>
            </a:r>
            <a:r>
              <a:rPr lang="ru-RU" sz="11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ускорить обмен информацией внутри компании (Приводим пример с бронтозавром: когда </a:t>
            </a:r>
            <a:r>
              <a:rPr lang="ru-RU" sz="1100" kern="1200" dirty="0" err="1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бронтозавтра</a:t>
            </a:r>
            <a:r>
              <a:rPr lang="ru-RU" sz="11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кусали за хвост, он узнавал об этом через 20 минут). Если ваш</a:t>
            </a:r>
            <a:r>
              <a:rPr lang="ru-RU" sz="1100" kern="1200" baseline="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отдел маркетинга придумал гениальный ход, отдел продаж должен узнать об этот тут же, а не через месяц. </a:t>
            </a:r>
            <a:endParaRPr lang="ru-RU" sz="1100" kern="1200" dirty="0" smtClean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49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Спросите</a:t>
            </a:r>
            <a:r>
              <a:rPr lang="ru-RU" sz="1100" kern="1200" baseline="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зал: </a:t>
            </a:r>
            <a:r>
              <a:rPr lang="ru-RU" sz="11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Сколько раз в вашей компании забывали про задачи и поручения? Приведите пример: «Вам, как руководителю</a:t>
            </a:r>
            <a:r>
              <a:rPr lang="ru-RU" sz="1100" kern="1200" baseline="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необходимо н</a:t>
            </a:r>
            <a:r>
              <a:rPr lang="ru-RU" sz="11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апоминать и контролировать исполнение поручений. Но – если у одного сотрудника</a:t>
            </a:r>
            <a:r>
              <a:rPr lang="ru-RU" sz="1100" kern="1200" baseline="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 в среднем 10 задач, то у </a:t>
            </a:r>
            <a:r>
              <a:rPr lang="ru-RU" sz="1100" kern="1200" dirty="0" smtClean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10 сотрудников по 10 задач - это уже 100 задач… нужен инструмент контроля, чтобы не превратиться в пожизненного «контролера» и не тратить на проверку все свое рабочее время.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53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71125" y="9478342"/>
            <a:ext cx="2961481" cy="4989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11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47713"/>
            <a:ext cx="4992688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0228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 19"/>
          <p:cNvPicPr>
            <a:picLocks noChangeAspect="1"/>
          </p:cNvPicPr>
          <p:nvPr/>
        </p:nvPicPr>
        <p:blipFill rotWithShape="1">
          <a:blip r:embed="rId3"/>
          <a:srcRect r="1926" b="19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" y="2276872"/>
            <a:ext cx="9143997" cy="1800200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7" name="Изображение 12" descr="b24_объединяет компанию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2" y="2708920"/>
            <a:ext cx="2735500" cy="94225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243457" y="4066776"/>
            <a:ext cx="4657089" cy="901701"/>
          </a:xfrm>
          <a:prstGeom prst="rect">
            <a:avLst/>
          </a:prstGeom>
          <a:solidFill>
            <a:srgbClr val="C7E9FA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72233" y="4194900"/>
            <a:ext cx="3999537" cy="61554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3838"/>
                </a:solidFill>
                <a:latin typeface="Calibri"/>
                <a:cs typeface="Calibri"/>
              </a:rPr>
              <a:t>Сергей Кулешов</a:t>
            </a:r>
          </a:p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з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аместитель директора «1С-Битрикс»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2853" y="2943349"/>
            <a:ext cx="6086691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800" dirty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Р</a:t>
            </a:r>
            <a:r>
              <a:rPr lang="ru-RU" sz="2800" dirty="0" smtClean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абочее </a:t>
            </a:r>
            <a:r>
              <a:rPr lang="ru-RU" sz="2800" dirty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пространство будущего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99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8151889" y="4797152"/>
            <a:ext cx="959148" cy="3189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5184" y="1989570"/>
            <a:ext cx="1480840" cy="600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" y="908720"/>
            <a:ext cx="9144000" cy="51587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89625"/>
            <a:ext cx="2987824" cy="75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7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75431" y="944839"/>
            <a:ext cx="5545906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>
                <a:latin typeface="Calibri"/>
                <a:ea typeface="Calibri"/>
                <a:cs typeface="Calibri"/>
              </a:rPr>
              <a:t/>
            </a:r>
            <a:br>
              <a:rPr lang="ru-RU" sz="4000" dirty="0">
                <a:latin typeface="Calibri"/>
                <a:ea typeface="Calibri"/>
                <a:cs typeface="Calibri"/>
              </a:rPr>
            </a:br>
            <a:r>
              <a:rPr lang="ru-RU" sz="4400" dirty="0">
                <a:latin typeface="Calibri"/>
                <a:ea typeface="Calibri"/>
                <a:cs typeface="Calibri"/>
              </a:rPr>
              <a:t>Спасибо за </a:t>
            </a:r>
            <a:r>
              <a:rPr lang="ru-RU" sz="4400" dirty="0" smtClean="0">
                <a:latin typeface="Calibri"/>
                <a:ea typeface="Calibri"/>
                <a:cs typeface="Calibri"/>
              </a:rPr>
              <a:t>внимание.</a:t>
            </a:r>
            <a:r>
              <a:rPr lang="en-US" sz="4400" dirty="0" smtClean="0">
                <a:latin typeface="Calibri"/>
                <a:ea typeface="Calibri"/>
                <a:cs typeface="Calibri"/>
              </a:rPr>
              <a:t>  </a:t>
            </a:r>
            <a:endParaRPr lang="ru-RU" sz="4400" dirty="0" smtClean="0">
              <a:latin typeface="Calibri"/>
              <a:ea typeface="Calibri"/>
              <a:cs typeface="Calibri"/>
            </a:endParaRPr>
          </a:p>
          <a:p>
            <a:pPr eaLnBrk="1" hangingPunct="1"/>
            <a:r>
              <a:rPr lang="ru-RU" sz="4400" dirty="0" smtClean="0">
                <a:latin typeface="Calibri"/>
                <a:ea typeface="Calibri"/>
                <a:cs typeface="Calibri"/>
              </a:rPr>
              <a:t>Вопросы?</a:t>
            </a:r>
          </a:p>
          <a:p>
            <a:pPr eaLnBrk="1" hangingPunct="1"/>
            <a:endParaRPr lang="ru-RU" sz="2800" dirty="0" smtClean="0">
              <a:latin typeface="Calibri"/>
              <a:ea typeface="Calibri"/>
              <a:cs typeface="Calibri"/>
            </a:endParaRPr>
          </a:p>
          <a:p>
            <a:pPr eaLnBrk="1" hangingPunct="1"/>
            <a:endParaRPr lang="en-US" sz="2800" u="sng" dirty="0" smtClean="0">
              <a:solidFill>
                <a:srgbClr val="274B90"/>
              </a:solidFill>
              <a:latin typeface="Calibri"/>
              <a:ea typeface="Calibri"/>
              <a:cs typeface="Calibri"/>
            </a:endParaRPr>
          </a:p>
          <a:p>
            <a:pPr eaLnBrk="1" hangingPunct="1"/>
            <a:endParaRPr lang="en-US" sz="28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27584" y="5324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3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r="24888" b="3428"/>
          <a:stretch/>
        </p:blipFill>
        <p:spPr>
          <a:xfrm>
            <a:off x="-13123" y="0"/>
            <a:ext cx="915712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" y="0"/>
            <a:ext cx="4644006" cy="6858000"/>
          </a:xfrm>
          <a:prstGeom prst="rect">
            <a:avLst/>
          </a:prstGeom>
          <a:solidFill>
            <a:srgbClr val="FFFFFF">
              <a:alpha val="8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196680" y="184261"/>
            <a:ext cx="3943272" cy="728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+mn-lt"/>
              </a:rPr>
              <a:t>Компания будущего</a:t>
            </a:r>
            <a:endParaRPr lang="ru-RU" sz="32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612" y="1214457"/>
            <a:ext cx="432048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Увеличится доля удаленных сотрудников</a:t>
            </a:r>
          </a:p>
          <a:p>
            <a:r>
              <a:rPr lang="ru-RU" dirty="0" smtClean="0"/>
              <a:t>Сейчас </a:t>
            </a:r>
            <a:r>
              <a:rPr lang="ru-RU" dirty="0"/>
              <a:t>в РФ это 1%, в США </a:t>
            </a:r>
            <a:r>
              <a:rPr lang="ru-RU" dirty="0" smtClean="0"/>
              <a:t>– около 35%. </a:t>
            </a:r>
            <a:endParaRPr lang="ru-RU" dirty="0"/>
          </a:p>
          <a:p>
            <a:pPr marL="285750" indent="-285750">
              <a:buFont typeface="Arial"/>
              <a:buChar char="•"/>
            </a:pP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Гибкий график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1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Мобильность</a:t>
            </a:r>
          </a:p>
          <a:p>
            <a:r>
              <a:rPr lang="ru-RU" dirty="0" smtClean="0"/>
              <a:t>40% трафика в РФ с мобильных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ru-RU" sz="11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Облачные технологии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1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/>
              <a:t>Электронная почта замещается другими инструментами (мессенджеры)</a:t>
            </a:r>
            <a:endParaRPr lang="ru-RU" sz="24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863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7504" y="932723"/>
            <a:ext cx="8640960" cy="547260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80" y="218832"/>
            <a:ext cx="6006480" cy="713891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100000">
                <a:schemeClr val="bg1">
                  <a:lumMod val="14000"/>
                  <a:lumOff val="86000"/>
                  <a:alpha val="4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522288" y="1924089"/>
            <a:ext cx="8064896" cy="180020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412776"/>
            <a:ext cx="765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1% сотрудников экономит 94 </a:t>
            </a:r>
            <a:r>
              <a:rPr lang="ru-RU" sz="3200" b="1" dirty="0" err="1" smtClean="0"/>
              <a:t>млрд.руб</a:t>
            </a:r>
            <a:endParaRPr lang="ru-RU" sz="3200" b="1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/>
              <a:t>Содержание офиса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/>
              <a:t>Время в дороге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/>
              <a:t>Работа на больничном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/>
              <a:t>География </a:t>
            </a:r>
            <a:r>
              <a:rPr lang="ru-RU" sz="3200" dirty="0" smtClean="0"/>
              <a:t>найма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/>
          </a:p>
        </p:txBody>
      </p:sp>
      <p:sp>
        <p:nvSpPr>
          <p:cNvPr id="16" name="Название 1"/>
          <p:cNvSpPr txBox="1">
            <a:spLocks/>
          </p:cNvSpPr>
          <p:nvPr/>
        </p:nvSpPr>
        <p:spPr>
          <a:xfrm>
            <a:off x="179512" y="260648"/>
            <a:ext cx="676875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/>
              <a:t>Удаленная работа в РФ</a:t>
            </a:r>
            <a:endParaRPr lang="ru-RU" sz="3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27784" y="5176722"/>
            <a:ext cx="5375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170</a:t>
            </a:r>
            <a:r>
              <a:rPr lang="ru-RU" sz="2800" b="1" dirty="0"/>
              <a:t> </a:t>
            </a:r>
            <a:r>
              <a:rPr lang="ru-RU" sz="2800" b="1" dirty="0" smtClean="0"/>
              <a:t>000 </a:t>
            </a:r>
            <a:r>
              <a:rPr lang="ru-RU" sz="3200" b="1" dirty="0" smtClean="0"/>
              <a:t>каждый человек</a:t>
            </a:r>
            <a:endParaRPr lang="ru-RU" sz="3200" b="1" dirty="0"/>
          </a:p>
        </p:txBody>
      </p:sp>
      <p:pic>
        <p:nvPicPr>
          <p:cNvPr id="2050" name="Picture 2" descr="C:\Users\BeaRJ\Documents\Bitrix24\Семинары\05-27-28 СПИК\DJob\f19d218c5d5336e573fe74c1704e854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59764"/>
            <a:ext cx="2018692" cy="20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2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Depositphotos_2685674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630" r="15625" b="129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" y="2357643"/>
            <a:ext cx="9143998" cy="1909558"/>
          </a:xfrm>
          <a:prstGeom prst="rect">
            <a:avLst/>
          </a:prstGeom>
          <a:solidFill>
            <a:srgbClr val="FFFFFF">
              <a:alpha val="8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70906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В кризис нужно делать все тоже самое,</a:t>
            </a:r>
            <a:endParaRPr lang="en-US" sz="2800" b="0" dirty="0" smtClean="0">
              <a:latin typeface="Calibri"/>
              <a:cs typeface="Calibri"/>
            </a:endParaRPr>
          </a:p>
          <a:p>
            <a:pPr algn="ctr"/>
            <a:r>
              <a:rPr lang="ru-RU" sz="2800" b="0" dirty="0" smtClean="0">
                <a:latin typeface="Calibri"/>
                <a:cs typeface="Calibri"/>
              </a:rPr>
              <a:t>но в 10 раз быстрее </a:t>
            </a:r>
            <a:endParaRPr lang="ru-RU" sz="2800" b="0" dirty="0">
              <a:latin typeface="Calibri"/>
              <a:cs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2339752" y="4274691"/>
            <a:ext cx="4657089" cy="1224136"/>
          </a:xfrm>
          <a:prstGeom prst="rect">
            <a:avLst/>
          </a:prstGeom>
          <a:solidFill>
            <a:srgbClr val="C7E9FA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4800" dirty="0" smtClean="0">
                <a:solidFill>
                  <a:schemeClr val="tx1"/>
                </a:solidFill>
              </a:rPr>
              <a:t>Как?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3"/>
          <a:srcRect l="15237" t="213" b="-211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0" y="2227940"/>
            <a:ext cx="9144000" cy="2385187"/>
            <a:chOff x="0" y="998053"/>
            <a:chExt cx="9144000" cy="178889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" y="1597369"/>
              <a:ext cx="9143999" cy="1189574"/>
            </a:xfrm>
            <a:prstGeom prst="rect">
              <a:avLst/>
            </a:prstGeom>
            <a:solidFill>
              <a:srgbClr val="F1F2F4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69413" y="998053"/>
              <a:ext cx="6605175" cy="603837"/>
            </a:xfrm>
            <a:prstGeom prst="rect">
              <a:avLst/>
            </a:prstGeom>
            <a:solidFill>
              <a:srgbClr val="C7E9FA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1810476"/>
              <a:ext cx="914400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0" dirty="0">
                  <a:latin typeface="Calibri"/>
                  <a:cs typeface="Calibri"/>
                </a:rPr>
                <a:t>Важная информация должна </a:t>
              </a:r>
              <a:endParaRPr lang="ru-RU" sz="2800" b="0" dirty="0" smtClean="0">
                <a:latin typeface="Calibri"/>
                <a:cs typeface="Calibri"/>
              </a:endParaRPr>
            </a:p>
            <a:p>
              <a:pPr algn="ctr"/>
              <a:r>
                <a:rPr lang="ru-RU" sz="2800" b="0" dirty="0" smtClean="0">
                  <a:latin typeface="Calibri"/>
                  <a:cs typeface="Calibri"/>
                </a:rPr>
                <a:t>мгновенно появляться </a:t>
              </a:r>
              <a:r>
                <a:rPr lang="ru-RU" sz="2800" b="0" dirty="0">
                  <a:latin typeface="Calibri"/>
                  <a:cs typeface="Calibri"/>
                </a:rPr>
                <a:t>у </a:t>
              </a:r>
              <a:r>
                <a:rPr lang="ru-RU" sz="2800" b="0" dirty="0" smtClean="0">
                  <a:latin typeface="Calibri"/>
                  <a:cs typeface="Calibri"/>
                </a:rPr>
                <a:t>сотрудников</a:t>
              </a:r>
              <a:endParaRPr lang="ru-RU" sz="2800" b="0" dirty="0">
                <a:latin typeface="Calibri"/>
                <a:cs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1107868"/>
              <a:ext cx="91440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atin typeface="Calibri"/>
                  <a:cs typeface="Calibri"/>
                </a:rPr>
                <a:t>Быстро реагируйте </a:t>
              </a:r>
              <a:r>
                <a:rPr lang="ru-RU" sz="2400" dirty="0">
                  <a:latin typeface="Calibri"/>
                  <a:cs typeface="Calibri"/>
                </a:rPr>
                <a:t>на </a:t>
              </a:r>
              <a:r>
                <a:rPr lang="ru-RU" sz="2400" dirty="0" smtClean="0">
                  <a:latin typeface="Calibri"/>
                  <a:cs typeface="Calibri"/>
                </a:rPr>
                <a:t>изменения</a:t>
              </a:r>
              <a:endParaRPr lang="ru-RU" sz="2400" dirty="0">
                <a:latin typeface="Calibri"/>
                <a:cs typeface="Calibri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07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1" descr="Depositphotos_14591583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-55" r="346" b="55"/>
          <a:stretch/>
        </p:blipFill>
        <p:spPr>
          <a:xfrm>
            <a:off x="0" y="409232"/>
            <a:ext cx="9144000" cy="6445241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4716017" y="1124744"/>
            <a:ext cx="4427984" cy="4104456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1484784"/>
            <a:ext cx="41399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latin typeface="Calibri"/>
                <a:cs typeface="Calibri"/>
              </a:rPr>
              <a:t>Сколько раз в день вы слышите?</a:t>
            </a:r>
          </a:p>
          <a:p>
            <a:pPr>
              <a:spcBef>
                <a:spcPts val="600"/>
              </a:spcBef>
            </a:pPr>
            <a:endParaRPr lang="ru-RU" sz="20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Calibri"/>
                <a:cs typeface="Calibri"/>
              </a:rPr>
              <a:t>«Не сейчас»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Calibri"/>
                <a:cs typeface="Calibri"/>
              </a:rPr>
              <a:t>«У меня нет времени»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Calibri"/>
                <a:cs typeface="Calibri"/>
              </a:rPr>
              <a:t>«Перезвоните позже»</a:t>
            </a:r>
          </a:p>
          <a:p>
            <a:pPr>
              <a:spcBef>
                <a:spcPts val="600"/>
              </a:spcBef>
            </a:pPr>
            <a:endParaRPr lang="ru-RU" sz="2000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Calibri"/>
                <a:cs typeface="Calibri"/>
              </a:rPr>
              <a:t>Мы перегружены задачами – угнаться за современным ритмом бизнеса все сложнее.</a:t>
            </a:r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83568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096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/>
          <a:srcRect t="31164" r="25000" b="13575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2243456" y="2816932"/>
            <a:ext cx="4657089" cy="1224136"/>
          </a:xfrm>
          <a:prstGeom prst="rect">
            <a:avLst/>
          </a:prstGeom>
          <a:solidFill>
            <a:srgbClr val="C7E9FA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4800" dirty="0" smtClean="0">
                <a:solidFill>
                  <a:schemeClr val="tx1"/>
                </a:solidFill>
              </a:rPr>
              <a:t>Знакомо?</a:t>
            </a: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" descr="Depositphotos_4123484_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6"/>
          <a:stretch/>
        </p:blipFill>
        <p:spPr>
          <a:xfrm>
            <a:off x="2267744" y="1720838"/>
            <a:ext cx="6876256" cy="51624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620688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"/>
                <a:cs typeface="Calibri"/>
              </a:rPr>
              <a:t>Да, нам помогают множество разных инструментов, как офлайн, так и онлайн: </a:t>
            </a:r>
            <a:r>
              <a:rPr lang="ru-RU" sz="2400" dirty="0" err="1" smtClean="0">
                <a:latin typeface="Calibri"/>
                <a:cs typeface="Calibri"/>
              </a:rPr>
              <a:t>стикеры</a:t>
            </a:r>
            <a:r>
              <a:rPr lang="ru-RU" sz="2400" dirty="0" smtClean="0">
                <a:latin typeface="Calibri"/>
                <a:cs typeface="Calibri"/>
              </a:rPr>
              <a:t>, ежедневники, электронная почта, </a:t>
            </a:r>
            <a:r>
              <a:rPr lang="en-US" sz="2400" dirty="0" smtClean="0">
                <a:latin typeface="Calibri"/>
                <a:cs typeface="Calibri"/>
              </a:rPr>
              <a:t>Excel,</a:t>
            </a:r>
            <a:r>
              <a:rPr lang="ru-RU" sz="2400" dirty="0" smtClean="0">
                <a:latin typeface="Calibri"/>
                <a:cs typeface="Calibri"/>
              </a:rPr>
              <a:t> смс, </a:t>
            </a:r>
            <a:r>
              <a:rPr lang="en-US" sz="2400" dirty="0" smtClean="0">
                <a:latin typeface="Calibri"/>
                <a:cs typeface="Calibri"/>
              </a:rPr>
              <a:t>Skype…   </a:t>
            </a:r>
            <a:endParaRPr lang="ru-RU" sz="2400" dirty="0">
              <a:latin typeface="Calibri"/>
              <a:cs typeface="Calibri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51520" y="3429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cs typeface="Calibri"/>
              </a:rPr>
              <a:t>Когда инструментов много, </a:t>
            </a:r>
          </a:p>
          <a:p>
            <a:r>
              <a:rPr lang="ru-RU" sz="2800" dirty="0" smtClean="0">
                <a:cs typeface="Calibri"/>
              </a:rPr>
              <a:t>они не помогают</a:t>
            </a:r>
            <a:endParaRPr lang="ru-RU" sz="2800" dirty="0"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6024" y="4653136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cs typeface="Calibri"/>
              </a:rPr>
              <a:t>Информация – собственность </a:t>
            </a:r>
          </a:p>
          <a:p>
            <a:r>
              <a:rPr lang="ru-RU" sz="2800" dirty="0" smtClean="0">
                <a:cs typeface="Calibri"/>
              </a:rPr>
              <a:t>компании</a:t>
            </a:r>
            <a:endParaRPr lang="ru-RU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4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7435819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716" r="15625" b="79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0" y="2774349"/>
            <a:ext cx="9144000" cy="1586099"/>
            <a:chOff x="0" y="1610069"/>
            <a:chExt cx="9144000" cy="118957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" y="1610069"/>
              <a:ext cx="9143999" cy="1189574"/>
            </a:xfrm>
            <a:prstGeom prst="rect">
              <a:avLst/>
            </a:prstGeom>
            <a:solidFill>
              <a:srgbClr val="F1F2F4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1961236"/>
              <a:ext cx="914400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0" dirty="0">
                  <a:latin typeface="Calibri"/>
                  <a:cs typeface="Calibri"/>
                </a:rPr>
                <a:t>10 подчиненных по 10 задач - это уже 100 задач… 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15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13779</TotalTime>
  <Words>367</Words>
  <Application>Microsoft Office PowerPoint</Application>
  <PresentationFormat>Экран (4:3)</PresentationFormat>
  <Paragraphs>53</Paragraphs>
  <Slides>11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Wingdings</vt:lpstr>
      <vt:lpstr>Тема1</vt:lpstr>
      <vt:lpstr>Модуль Планирование и бюджетирование для ББУ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Мария Кожухова</cp:lastModifiedBy>
  <cp:revision>752</cp:revision>
  <dcterms:created xsi:type="dcterms:W3CDTF">2010-07-29T09:25:57Z</dcterms:created>
  <dcterms:modified xsi:type="dcterms:W3CDTF">2016-03-09T17:18:34Z</dcterms:modified>
</cp:coreProperties>
</file>