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529" r:id="rId2"/>
    <p:sldId id="645" r:id="rId3"/>
    <p:sldId id="797" r:id="rId4"/>
    <p:sldId id="728" r:id="rId5"/>
    <p:sldId id="726" r:id="rId6"/>
    <p:sldId id="731" r:id="rId7"/>
    <p:sldId id="776" r:id="rId8"/>
    <p:sldId id="798" r:id="rId9"/>
    <p:sldId id="772" r:id="rId10"/>
    <p:sldId id="763" r:id="rId11"/>
    <p:sldId id="762" r:id="rId12"/>
    <p:sldId id="800" r:id="rId13"/>
    <p:sldId id="801" r:id="rId14"/>
    <p:sldId id="810" r:id="rId15"/>
    <p:sldId id="811" r:id="rId16"/>
    <p:sldId id="770" r:id="rId17"/>
    <p:sldId id="802" r:id="rId18"/>
    <p:sldId id="773" r:id="rId19"/>
    <p:sldId id="771" r:id="rId20"/>
    <p:sldId id="775" r:id="rId21"/>
    <p:sldId id="732" r:id="rId22"/>
    <p:sldId id="777" r:id="rId23"/>
    <p:sldId id="766" r:id="rId24"/>
    <p:sldId id="734" r:id="rId25"/>
    <p:sldId id="796" r:id="rId26"/>
    <p:sldId id="803" r:id="rId27"/>
    <p:sldId id="735" r:id="rId28"/>
    <p:sldId id="793" r:id="rId29"/>
    <p:sldId id="781" r:id="rId30"/>
    <p:sldId id="780" r:id="rId31"/>
    <p:sldId id="782" r:id="rId32"/>
    <p:sldId id="783" r:id="rId33"/>
    <p:sldId id="784" r:id="rId34"/>
    <p:sldId id="785" r:id="rId35"/>
    <p:sldId id="786" r:id="rId36"/>
    <p:sldId id="787" r:id="rId37"/>
    <p:sldId id="788" r:id="rId38"/>
    <p:sldId id="794" r:id="rId39"/>
    <p:sldId id="789" r:id="rId40"/>
    <p:sldId id="792" r:id="rId41"/>
    <p:sldId id="791" r:id="rId42"/>
    <p:sldId id="769" r:id="rId43"/>
    <p:sldId id="795" r:id="rId44"/>
    <p:sldId id="737" r:id="rId45"/>
    <p:sldId id="757" r:id="rId46"/>
    <p:sldId id="778" r:id="rId47"/>
    <p:sldId id="727" r:id="rId48"/>
    <p:sldId id="672" r:id="rId49"/>
    <p:sldId id="804" r:id="rId50"/>
    <p:sldId id="633" r:id="rId5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803F"/>
    <a:srgbClr val="085F00"/>
    <a:srgbClr val="C1D7E8"/>
    <a:srgbClr val="FFF882"/>
    <a:srgbClr val="FFE84B"/>
    <a:srgbClr val="B7D7F5"/>
    <a:srgbClr val="D8322A"/>
    <a:srgbClr val="CEDBF4"/>
    <a:srgbClr val="AEC3F2"/>
    <a:srgbClr val="F53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4" autoAdjust="0"/>
    <p:restoredTop sz="99161" autoAdjust="0"/>
  </p:normalViewPr>
  <p:slideViewPr>
    <p:cSldViewPr>
      <p:cViewPr>
        <p:scale>
          <a:sx n="105" d="100"/>
          <a:sy n="105" d="100"/>
        </p:scale>
        <p:origin x="-78" y="-1044"/>
      </p:cViewPr>
      <p:guideLst>
        <p:guide orient="horz" pos="162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2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3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Изменения коснулись и фильтров. Фильтры были перенесены над списком сделок. Тем самым мы увеличили ширину списков в CRM и решаем проблему появления «полосы прокрутки» на странице, что вызывало много неудобств у пользователей. </a:t>
            </a:r>
            <a:br>
              <a:rPr lang="ru-RU" dirty="0" smtClean="0"/>
            </a:br>
            <a:r>
              <a:rPr lang="ru-RU" dirty="0" smtClean="0"/>
              <a:t>Фильтр по умолчанию свернут, но есть готовые фильтры (которых в большинстве случаев должно хватать для работы):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Мои незакрытые сделки – вижу именно то, над чем я работаю (фильтр по умолчанию), с упорядочиванием по сроку дел (</a:t>
            </a:r>
            <a:r>
              <a:rPr lang="ru-RU" dirty="0" err="1" smtClean="0"/>
              <a:t>т.о</a:t>
            </a:r>
            <a:r>
              <a:rPr lang="ru-RU" dirty="0" smtClean="0"/>
              <a:t>. сделка, по которой надо что-то сделать сейчас выводится в первую очередь). </a:t>
            </a:r>
            <a:br>
              <a:rPr lang="ru-RU" dirty="0" smtClean="0"/>
            </a:br>
            <a:r>
              <a:rPr lang="ru-RU" dirty="0" smtClean="0"/>
              <a:t>2. Мои без дел – вижу сделки, которые я возможно упускаю из виду. </a:t>
            </a:r>
            <a:br>
              <a:rPr lang="ru-RU" dirty="0" smtClean="0"/>
            </a:br>
            <a:r>
              <a:rPr lang="ru-RU" dirty="0" smtClean="0"/>
              <a:t>3. Все незакрытые – вижу чем занимаются мои коллеги. </a:t>
            </a:r>
            <a:br>
              <a:rPr lang="ru-RU" dirty="0" smtClean="0"/>
            </a:br>
            <a:r>
              <a:rPr lang="ru-RU" dirty="0" smtClean="0"/>
              <a:t>4. Без ответственного – вижу сделки, которыми никто не занимается.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Кроме того, есть возможность изменять существующие фильтры или создавать свои новые. 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1) Появилось верхнее меню, которое будет выводиться на всех страницах CRM. Данное меню сделано для решения проблемы быстрой навигации между разделами CRM (сейчас приходиться скролить вниз и искать в глобальном вертикальном меню, что долго, а менеджеру в процессе работы приходится часто переходить по разделам).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 наведении на пункт меню появляется иконка "+", что позволит менеджеру значительно быстрее, чем сейчас добавить сущность любого типа (зафиксировать звонок, создать сделку, завести контакт и т.д.)</a:t>
            </a:r>
          </a:p>
          <a:p>
            <a:pPr>
              <a:spcBef>
                <a:spcPct val="0"/>
              </a:spcBef>
            </a:pPr>
            <a:endParaRPr lang="ru-RU" dirty="0" smtClean="0"/>
          </a:p>
          <a:p>
            <a:pPr>
              <a:spcBef>
                <a:spcPct val="0"/>
              </a:spcBef>
            </a:pPr>
            <a:r>
              <a:rPr lang="ru-RU" dirty="0" smtClean="0"/>
              <a:t>Над иконками разделов CRM появляются счетчики, которые показывают, что в указанном разделе есть вещи, которые требуют внимания менеджера. </a:t>
            </a:r>
            <a:br>
              <a:rPr lang="ru-RU" dirty="0" smtClean="0"/>
            </a:br>
            <a:r>
              <a:rPr lang="ru-RU" dirty="0" smtClean="0"/>
              <a:t>  </a:t>
            </a:r>
            <a:br>
              <a:rPr lang="ru-RU" dirty="0" smtClean="0"/>
            </a:br>
            <a:r>
              <a:rPr lang="ru-RU" dirty="0" smtClean="0"/>
              <a:t>2) Рядом с меню появляется меню быстрого поиска, которое быстро (и умно) будет искать по всей CRM (и только по CRM). Быстрый поиск по CRM </a:t>
            </a:r>
            <a:r>
              <a:rPr lang="ru-RU" dirty="0" err="1" smtClean="0"/>
              <a:t>gпозволит</a:t>
            </a:r>
            <a:r>
              <a:rPr lang="ru-RU" dirty="0" smtClean="0"/>
              <a:t> решить задачу быстрого перехода между сущностями CRM. На пример, менеджер, находясь в любой точке CRM, сможет быстро ввести название сделки или имя клиента, когда ему позвонит клиент, переключиться в карточку сделки и поговорить с клиентом предметно. </a:t>
            </a:r>
          </a:p>
          <a:p>
            <a:pPr>
              <a:spcBef>
                <a:spcPct val="0"/>
              </a:spcBef>
            </a:pPr>
            <a:endParaRPr lang="ru-RU" dirty="0" smtClean="0"/>
          </a:p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6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5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списке сделок визуализировали стадии (в которых находятся сделки), а так же сделали возможность их переключения, кликая по "полоске". Это в совокупности с возможностью видеть, планировать, исполнять дела и заносить информацию дает возможность простого управления сделками прямо из списка.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Кроме того в столбце "дела", красным цветом обозначаются дела с просроченным сроком исполнения, дела которые нужно выполнить сегодня подсвечиваются фоном. Таким образом, сразу обращаем внимание менеджера на вещах которые надо сделать как можно скорее. </a:t>
            </a:r>
          </a:p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98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8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Детальная страница сделки.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Детальную страницу сделки (и других сущностей), так же коснулись изменения. Мы перенесли панель «О сделке» наверх. Тем самым сможем выводить информацию о сделке в более удобной форме и на видном месте.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ru-RU" dirty="0" smtClean="0"/>
              <a:t>Подача информации будет осуществляться в двух вариантах: свернутом – будет выводиться самая главная информация по сделке (вид по умолчанию). В таком режиме менеджер будет видеть и главную информацию и сразу же видеть план дел по сделке, а также сможет быстро запланировать новое дело или </a:t>
            </a:r>
            <a:r>
              <a:rPr lang="ru-RU" dirty="0" err="1" smtClean="0"/>
              <a:t>звфиксировать</a:t>
            </a:r>
            <a:r>
              <a:rPr lang="ru-RU" dirty="0" smtClean="0"/>
              <a:t> информацию. </a:t>
            </a:r>
          </a:p>
          <a:p>
            <a:pPr>
              <a:spcBef>
                <a:spcPct val="0"/>
              </a:spcBef>
            </a:pPr>
            <a:endParaRPr lang="ru-RU" dirty="0" smtClean="0"/>
          </a:p>
          <a:p>
            <a:pPr>
              <a:spcBef>
                <a:spcPct val="0"/>
              </a:spcBef>
            </a:pPr>
            <a:r>
              <a:rPr lang="ru-RU" dirty="0" smtClean="0"/>
              <a:t>Следующим блоком информации, который будет выводиться на детальной странице сделки, является блок «Дела». Т.к. дела (встречи, звонки, задачи) это именно те вещи, которые выполняет менеджер в процессе продажи, мы уделили им особое внимание. По умолчанию, будут выводиться дела, которые еще предстоит сделать (включен быстрый фильтр «Нужно сделать»), что позволяет сразу показать менеджеру самое главное.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нужно посмотреть чем мы занимались по данной сделке раньше, можно переключиться быстрым фильтром на "Выполненные дела". "Большой фильтр", который находился справа, мы спрятали (теперь он выпадает поверх списка и не сужает ширину страницы). 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747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В развернутом виде будет выводиться вся карточка сделки + возможность быстрого редактирования всех полей, что позволит вносить изменения в детали сделки быстро. </a:t>
            </a: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77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75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41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Каждый менеджер, работающий в </a:t>
            </a:r>
            <a:r>
              <a:rPr lang="en-US" dirty="0" smtClean="0"/>
              <a:t>CRM</a:t>
            </a:r>
            <a:r>
              <a:rPr lang="ru-RU" dirty="0" smtClean="0"/>
              <a:t>,</a:t>
            </a:r>
            <a:r>
              <a:rPr lang="ru-RU" baseline="0" dirty="0" smtClean="0"/>
              <a:t> получит возможность создания неограниченного кол-ва шаблонов писем как личных, так и доступных всем его коллегам. Шаблоны писем поддерживают подстановку информации из базы </a:t>
            </a:r>
            <a:r>
              <a:rPr lang="en-US" baseline="0" dirty="0" smtClean="0"/>
              <a:t>CRM. </a:t>
            </a:r>
            <a:r>
              <a:rPr lang="ru-RU" baseline="0" dirty="0" smtClean="0"/>
              <a:t>Теперь создать и отправить письмо как: «Уважаемый Иван Иванович, вы интересовались следующим списком наших товаров» можно всего за один клик. Следующий шаг – использование шаблонов писем для отправки </a:t>
            </a:r>
            <a:r>
              <a:rPr lang="en-US" baseline="0" dirty="0" smtClean="0"/>
              <a:t>email </a:t>
            </a:r>
            <a:r>
              <a:rPr lang="ru-RU" baseline="0" dirty="0" smtClean="0"/>
              <a:t>клиентам с помощью бизнес-процессов.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>
              <a:spcBef>
                <a:spcPct val="0"/>
              </a:spcBef>
            </a:pPr>
            <a:r>
              <a:rPr lang="ru-RU" baseline="0" dirty="0" smtClean="0"/>
              <a:t>Преимущества использования шаблонов: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Менеджеры не тратят время для составления стандартных писем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В шаблоны можно подставлять информацию из </a:t>
            </a:r>
            <a:r>
              <a:rPr lang="en-US" baseline="0" dirty="0" smtClean="0"/>
              <a:t>CRM</a:t>
            </a:r>
            <a:r>
              <a:rPr lang="ru-RU" baseline="0" dirty="0" smtClean="0"/>
              <a:t>, что позволяет делать персонифицированные письма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64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Каждый менеджер, работающий в </a:t>
            </a:r>
            <a:r>
              <a:rPr lang="en-US" dirty="0" smtClean="0"/>
              <a:t>CRM</a:t>
            </a:r>
            <a:r>
              <a:rPr lang="ru-RU" dirty="0" smtClean="0"/>
              <a:t>,</a:t>
            </a:r>
            <a:r>
              <a:rPr lang="ru-RU" baseline="0" dirty="0" smtClean="0"/>
              <a:t> получит возможность создания неограниченного кол-ва шаблонов писем как личных, так и доступных всем его коллегам. Шаблоны писем поддерживают подстановку информации из базы </a:t>
            </a:r>
            <a:r>
              <a:rPr lang="en-US" baseline="0" dirty="0" smtClean="0"/>
              <a:t>CRM. </a:t>
            </a:r>
            <a:r>
              <a:rPr lang="ru-RU" baseline="0" dirty="0" smtClean="0"/>
              <a:t>Теперь создать и отправить письмо как: «Уважаемый Иван Иванович, вы интересовались следующим списком наших товаров» можно всего за один клик. Следующий шаг – использование шаблонов писем для отправки </a:t>
            </a:r>
            <a:r>
              <a:rPr lang="en-US" baseline="0" dirty="0" smtClean="0"/>
              <a:t>email </a:t>
            </a:r>
            <a:r>
              <a:rPr lang="ru-RU" baseline="0" dirty="0" smtClean="0"/>
              <a:t>клиентам с помощью бизнес-процессов.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>
              <a:spcBef>
                <a:spcPct val="0"/>
              </a:spcBef>
            </a:pPr>
            <a:r>
              <a:rPr lang="ru-RU" baseline="0" dirty="0" smtClean="0"/>
              <a:t>Преимущества использования шаблонов: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Менеджеры не тратят время для составления стандартных писем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В шаблоны можно подставлять информацию из </a:t>
            </a:r>
            <a:r>
              <a:rPr lang="en-US" baseline="0" dirty="0" smtClean="0"/>
              <a:t>CRM</a:t>
            </a:r>
            <a:r>
              <a:rPr lang="ru-RU" baseline="0" dirty="0" smtClean="0"/>
              <a:t>, что позволяет делать персонифицированные письма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5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Каждый менеджер, работающий в </a:t>
            </a:r>
            <a:r>
              <a:rPr lang="en-US" dirty="0" smtClean="0"/>
              <a:t>CRM</a:t>
            </a:r>
            <a:r>
              <a:rPr lang="ru-RU" dirty="0" smtClean="0"/>
              <a:t>,</a:t>
            </a:r>
            <a:r>
              <a:rPr lang="ru-RU" baseline="0" dirty="0" smtClean="0"/>
              <a:t> получит возможность создания неограниченного кол-ва шаблонов писем как личных, так и доступных всем его коллегам. Шаблоны писем поддерживают подстановку информации из базы </a:t>
            </a:r>
            <a:r>
              <a:rPr lang="en-US" baseline="0" dirty="0" smtClean="0"/>
              <a:t>CRM. </a:t>
            </a:r>
            <a:r>
              <a:rPr lang="ru-RU" baseline="0" dirty="0" smtClean="0"/>
              <a:t>Теперь создать и отправить письмо как: «Уважаемый Иван Иванович, вы интересовались следующим списком наших товаров» можно всего за один клик. Следующий шаг – использование шаблонов писем для отправки </a:t>
            </a:r>
            <a:r>
              <a:rPr lang="en-US" baseline="0" dirty="0" smtClean="0"/>
              <a:t>email </a:t>
            </a:r>
            <a:r>
              <a:rPr lang="ru-RU" baseline="0" dirty="0" smtClean="0"/>
              <a:t>клиентам с помощью бизнес-процессов.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>
              <a:spcBef>
                <a:spcPct val="0"/>
              </a:spcBef>
            </a:pPr>
            <a:r>
              <a:rPr lang="ru-RU" baseline="0" dirty="0" smtClean="0"/>
              <a:t>Преимущества использования шаблонов:</a:t>
            </a:r>
          </a:p>
          <a:p>
            <a:pPr>
              <a:spcBef>
                <a:spcPct val="0"/>
              </a:spcBef>
            </a:pPr>
            <a:endParaRPr lang="ru-RU" baseline="0" dirty="0" smtClean="0"/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Менеджеры не тратят время для составления стандартных писем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r>
              <a:rPr lang="ru-RU" baseline="0" dirty="0" smtClean="0"/>
              <a:t>В шаблоны можно подставлять информацию из </a:t>
            </a:r>
            <a:r>
              <a:rPr lang="en-US" baseline="0" dirty="0" smtClean="0"/>
              <a:t>CRM</a:t>
            </a:r>
            <a:r>
              <a:rPr lang="ru-RU" baseline="0" dirty="0" smtClean="0"/>
              <a:t>, что позволяет делать персонифицированные письма</a:t>
            </a:r>
          </a:p>
          <a:p>
            <a:pPr marL="228600" indent="-228600">
              <a:spcBef>
                <a:spcPct val="0"/>
              </a:spcBef>
              <a:buAutoNum type="arabicParenR"/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665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50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2.png"/><Relationship Id="rId9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microsoft.com/office/2007/relationships/hdphoto" Target="../media/hdphoto8.wdp"/><Relationship Id="rId4" Type="http://schemas.openxmlformats.org/officeDocument/2006/relationships/image" Target="../media/image95.png"/><Relationship Id="rId9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1123950"/>
            <a:ext cx="9155431" cy="205740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1562100"/>
            <a:ext cx="8381999" cy="857250"/>
          </a:xfrm>
        </p:spPr>
        <p:txBody>
          <a:bodyPr/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Новая версия «Битрикс24</a:t>
            </a:r>
            <a:r>
              <a:rPr lang="ru-RU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 </a:t>
            </a:r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«1С-Битрикс: Корпоративный портал</a:t>
            </a:r>
            <a:r>
              <a:rPr lang="ru-RU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</a:t>
            </a:r>
            <a:endParaRPr lang="ru-RU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2190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094648" y="3638550"/>
            <a:ext cx="29718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Сергей Рыжиков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генеральный директор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</a:t>
            </a:r>
            <a:endParaRPr lang="en-US" sz="1800" b="0" dirty="0" smtClean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4"/>
          <a:srcRect l="6792" t="1371" r="12723" b="21285"/>
          <a:stretch/>
        </p:blipFill>
        <p:spPr>
          <a:xfrm>
            <a:off x="5029200" y="3486150"/>
            <a:ext cx="858964" cy="1066800"/>
          </a:xfrm>
          <a:prstGeom prst="roundRect">
            <a:avLst>
              <a:gd name="adj" fmla="val 431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0000" endPos="7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47800" y="3638550"/>
            <a:ext cx="321372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Алексей Сидоренко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директор по развитию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</a:t>
            </a:r>
            <a:endParaRPr lang="en-US" sz="1800" b="0" dirty="0" smtClean="0">
              <a:latin typeface="Calibri"/>
              <a:cs typeface="Calibri"/>
            </a:endParaRPr>
          </a:p>
        </p:txBody>
      </p:sp>
      <p:pic>
        <p:nvPicPr>
          <p:cNvPr id="12" name="Изображение 11" descr="av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86150"/>
            <a:ext cx="838200" cy="1068881"/>
          </a:xfrm>
          <a:prstGeom prst="roundRect">
            <a:avLst>
              <a:gd name="adj" fmla="val 467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3000" endPos="9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09800" y="2690396"/>
            <a:ext cx="6444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0" dirty="0" smtClean="0">
                <a:solidFill>
                  <a:schemeClr val="bg1"/>
                </a:solidFill>
                <a:latin typeface="Calibri"/>
                <a:cs typeface="Calibri"/>
              </a:rPr>
              <a:t>облачное хранилище «Битрикс24.Диск» и приложение для планшетов </a:t>
            </a:r>
            <a:endParaRPr lang="ru-RU" sz="16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Снимок экрана 2013-02-28 в 18.09.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66750"/>
            <a:ext cx="3455935" cy="1468437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4"/>
          <a:srcRect b="22767"/>
          <a:stretch/>
        </p:blipFill>
        <p:spPr>
          <a:xfrm>
            <a:off x="6096000" y="4095750"/>
            <a:ext cx="1295400" cy="857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9000" dist="5000" dir="5400000" sy="-100000" algn="bl" rotWithShape="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095750"/>
            <a:ext cx="8382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9000" dist="5000" dir="5400000" sy="-100000" algn="bl" rotWithShape="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095750"/>
            <a:ext cx="8382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9000" dist="5000" dir="5400000" sy="-100000" algn="bl" rotWithShape="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0" y="4095750"/>
            <a:ext cx="838200" cy="83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9000" dist="5000" dir="5400000" sy="-100000" algn="bl" rotWithShape="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51" y="4095750"/>
            <a:ext cx="863600" cy="8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9000" dist="5000" dir="5400000" sy="-100000" algn="bl" rotWithShape="0"/>
          </a:effectLst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Снимок экрана 2013-02-28 в 18.03.45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7" y="2380982"/>
            <a:ext cx="3529293" cy="14693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11"/>
          <a:srcRect l="10022"/>
          <a:stretch/>
        </p:blipFill>
        <p:spPr>
          <a:xfrm>
            <a:off x="276153" y="152448"/>
            <a:ext cx="1106666" cy="1679018"/>
          </a:xfrm>
          <a:prstGeom prst="rect">
            <a:avLst/>
          </a:prstGeom>
        </p:spPr>
      </p:pic>
      <p:pic>
        <p:nvPicPr>
          <p:cNvPr id="12" name="Изображение 11" descr="Снимок экрана 2013-02-28 в 18.05.24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96" y="719623"/>
            <a:ext cx="3750790" cy="1471127"/>
          </a:xfrm>
          <a:prstGeom prst="rect">
            <a:avLst/>
          </a:prstGeom>
        </p:spPr>
      </p:pic>
      <p:pic>
        <p:nvPicPr>
          <p:cNvPr id="14" name="Изображение 13" descr="Снимок экрана 2013-02-28 в 18.09.21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3956"/>
            <a:ext cx="3276600" cy="1645594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800" y="4095750"/>
            <a:ext cx="1371600" cy="659011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43400" y="4171950"/>
            <a:ext cx="1600200" cy="5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Новая версия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6800" y="819150"/>
            <a:ext cx="4038600" cy="385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</a:rPr>
              <a:t>В «Битрикс24» развивается </a:t>
            </a:r>
            <a:r>
              <a:rPr lang="ru-RU" sz="1600" b="0" dirty="0">
                <a:latin typeface="Calibri"/>
                <a:cs typeface="Calibri"/>
              </a:rPr>
              <a:t>идея совместной работы и </a:t>
            </a:r>
            <a:r>
              <a:rPr lang="ru-RU" sz="1600" b="0" dirty="0" smtClean="0">
                <a:latin typeface="Calibri"/>
                <a:cs typeface="Calibri"/>
              </a:rPr>
              <a:t>мобильности.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В </a:t>
            </a:r>
            <a:r>
              <a:rPr lang="ru-RU" sz="1600" b="0" dirty="0">
                <a:latin typeface="Calibri"/>
                <a:cs typeface="Calibri"/>
              </a:rPr>
              <a:t>новой </a:t>
            </a:r>
            <a:r>
              <a:rPr lang="ru-RU" sz="1600" b="0" dirty="0" smtClean="0">
                <a:latin typeface="Calibri"/>
                <a:cs typeface="Calibri"/>
              </a:rPr>
              <a:t>версии: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Битрикс24.</a:t>
            </a:r>
            <a:r>
              <a:rPr lang="ru-RU" sz="1600" b="0" dirty="0" smtClean="0">
                <a:latin typeface="Calibri"/>
                <a:cs typeface="Calibri"/>
              </a:rPr>
              <a:t>Диск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повышение производительности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err="1" smtClean="0">
                <a:latin typeface="Calibri"/>
                <a:cs typeface="Calibri"/>
              </a:rPr>
              <a:t>рестайл</a:t>
            </a:r>
            <a:r>
              <a:rPr lang="ru-RU" sz="1600" b="0" dirty="0" smtClean="0">
                <a:latin typeface="Calibri"/>
                <a:cs typeface="Calibri"/>
              </a:rPr>
              <a:t> интерфейса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обновление Задач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</a:t>
            </a:r>
            <a:r>
              <a:rPr lang="ru-RU" sz="1600" b="0" dirty="0" smtClean="0">
                <a:latin typeface="Calibri"/>
                <a:cs typeface="Calibri"/>
              </a:rPr>
              <a:t>азвитие CRM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г</a:t>
            </a:r>
            <a:r>
              <a:rPr lang="ru-RU" sz="1600" b="0" dirty="0" smtClean="0">
                <a:latin typeface="Calibri"/>
                <a:cs typeface="Calibri"/>
              </a:rPr>
              <a:t>рупповой чат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мобильное приложение для планшетов на </a:t>
            </a:r>
            <a:r>
              <a:rPr lang="ru-RU" sz="1600" b="0" dirty="0" err="1" smtClean="0">
                <a:latin typeface="Calibri"/>
                <a:cs typeface="Calibri"/>
              </a:rPr>
              <a:t>iOS</a:t>
            </a:r>
            <a:r>
              <a:rPr lang="ru-RU" sz="1600" b="0" dirty="0" smtClean="0">
                <a:latin typeface="Calibri"/>
                <a:cs typeface="Calibri"/>
              </a:rPr>
              <a:t> и </a:t>
            </a:r>
            <a:r>
              <a:rPr lang="ru-RU" sz="1600" b="0" dirty="0" err="1" smtClean="0">
                <a:latin typeface="Calibri"/>
                <a:cs typeface="Calibri"/>
              </a:rPr>
              <a:t>Android</a:t>
            </a:r>
            <a:r>
              <a:rPr lang="ru-RU" sz="1600" b="0" dirty="0" smtClean="0">
                <a:latin typeface="Calibri"/>
                <a:cs typeface="Calibri"/>
              </a:rPr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67040"/>
            <a:ext cx="4191000" cy="2804635"/>
          </a:xfrm>
          <a:prstGeom prst="rect">
            <a:avLst/>
          </a:prstGeom>
        </p:spPr>
      </p:pic>
      <p:pic>
        <p:nvPicPr>
          <p:cNvPr id="7" name="Изображение 6" descr="1024x102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0" y="3505440"/>
            <a:ext cx="875792" cy="87579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9" y="3179673"/>
            <a:ext cx="1342407" cy="11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5970" t="2599" r="5483" b="29933"/>
          <a:stretch/>
        </p:blipFill>
        <p:spPr>
          <a:xfrm>
            <a:off x="0" y="-6889"/>
            <a:ext cx="9144000" cy="515038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706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742950"/>
            <a:ext cx="4876800" cy="390144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80" y="2591238"/>
            <a:ext cx="2465672" cy="1232836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175997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Переосмысление совместной работы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6330" y="82933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libri"/>
                <a:cs typeface="Calibri"/>
              </a:rPr>
              <a:t>Дискеты </a:t>
            </a:r>
          </a:p>
        </p:txBody>
      </p:sp>
    </p:spTree>
    <p:extLst>
      <p:ext uri="{BB962C8B-B14F-4D97-AF65-F5344CB8AC3E}">
        <p14:creationId xmlns:p14="http://schemas.microsoft.com/office/powerpoint/2010/main" val="3583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175997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Переосмысление совместной работы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895350"/>
            <a:ext cx="1914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Локальная сеть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7440" y="1365574"/>
            <a:ext cx="6552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/>
                <a:cs typeface="Calibri"/>
              </a:rPr>
              <a:t>общий сетевой диск: файл сервер, общий </a:t>
            </a:r>
            <a:r>
              <a:rPr lang="ru-RU" sz="1600" dirty="0" smtClean="0">
                <a:latin typeface="Calibri"/>
                <a:cs typeface="Calibri"/>
              </a:rPr>
              <a:t>принтер 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LANtastic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80" y="2267251"/>
            <a:ext cx="1783352" cy="207938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Изображение 7" descr="Microsoft Windows for Workgroup V 3.1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66950"/>
            <a:ext cx="1735633" cy="207787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73" y="2659900"/>
            <a:ext cx="2882206" cy="99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3-01-30 в 23.50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04950"/>
            <a:ext cx="4092579" cy="3240360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" y="175997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Переосмысление совместной работы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895350"/>
            <a:ext cx="1821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alibri"/>
                <a:cs typeface="Calibri"/>
              </a:rPr>
              <a:t>Клиент-сервер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667" y="1327398"/>
            <a:ext cx="4489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0" dirty="0">
                <a:solidFill>
                  <a:prstClr val="black"/>
                </a:solidFill>
                <a:latin typeface="Calibri"/>
                <a:cs typeface="Calibri"/>
              </a:rPr>
              <a:t>к общим файлам и принтерам добавляются приложения, общая телефонная </a:t>
            </a:r>
            <a:r>
              <a:rPr lang="ru-RU" sz="1600" b="0" dirty="0" smtClean="0">
                <a:solidFill>
                  <a:prstClr val="black"/>
                </a:solidFill>
                <a:latin typeface="Calibri"/>
                <a:cs typeface="Calibri"/>
              </a:rPr>
              <a:t>станция</a:t>
            </a:r>
            <a:r>
              <a:rPr lang="en-US" sz="1600" b="0" dirty="0" smtClean="0">
                <a:solidFill>
                  <a:prstClr val="black"/>
                </a:solidFill>
                <a:latin typeface="Calibri"/>
                <a:cs typeface="Calibri"/>
              </a:rPr>
              <a:t>; </a:t>
            </a:r>
            <a:r>
              <a:rPr lang="ru-RU" sz="1600" b="0" dirty="0" smtClean="0">
                <a:solidFill>
                  <a:prstClr val="black"/>
                </a:solidFill>
                <a:latin typeface="Calibri"/>
                <a:cs typeface="Calibri"/>
              </a:rPr>
              <a:t>изменились </a:t>
            </a:r>
            <a:r>
              <a:rPr lang="ru-RU" sz="1600" b="0" dirty="0">
                <a:solidFill>
                  <a:prstClr val="black"/>
                </a:solidFill>
                <a:latin typeface="Calibri"/>
                <a:cs typeface="Calibri"/>
              </a:rPr>
              <a:t>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1983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57150"/>
            <a:ext cx="65693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Корпоративные диски уходят в облако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3028950"/>
            <a:ext cx="5715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latin typeface="Calibri"/>
                <a:cs typeface="Calibri"/>
              </a:rPr>
              <a:t>Современные требования </a:t>
            </a:r>
            <a:r>
              <a:rPr lang="ru-RU" sz="1800" b="0" dirty="0">
                <a:latin typeface="Calibri"/>
                <a:cs typeface="Calibri"/>
              </a:rPr>
              <a:t>к корпоративному </a:t>
            </a:r>
            <a:r>
              <a:rPr lang="ru-RU" sz="1800" b="0" dirty="0" smtClean="0">
                <a:latin typeface="Calibri"/>
                <a:cs typeface="Calibri"/>
              </a:rPr>
              <a:t>диску: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быстро работать, т.к. хранят локальную копию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индексировать содержимое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распределять </a:t>
            </a:r>
            <a:r>
              <a:rPr lang="ru-RU" sz="1600" b="0" dirty="0">
                <a:latin typeface="Calibri"/>
                <a:cs typeface="Calibri"/>
              </a:rPr>
              <a:t>права </a:t>
            </a:r>
            <a:r>
              <a:rPr lang="ru-RU" sz="1600" b="0" dirty="0" smtClean="0">
                <a:latin typeface="Calibri"/>
                <a:cs typeface="Calibri"/>
              </a:rPr>
              <a:t>доступа</a:t>
            </a:r>
            <a:endParaRPr lang="ru-RU" sz="1600" b="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создавать публичные ссылки</a:t>
            </a:r>
          </a:p>
          <a:p>
            <a:pPr marL="285750" indent="-285750"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доступно на всех платформах 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6839" y="971550"/>
            <a:ext cx="3604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dirty="0" smtClean="0">
                <a:latin typeface="Calibri"/>
                <a:cs typeface="Calibri"/>
              </a:rPr>
              <a:t>Какие </a:t>
            </a:r>
            <a:r>
              <a:rPr lang="ru-RU" sz="1800" b="0" dirty="0">
                <a:latin typeface="Calibri"/>
                <a:cs typeface="Calibri"/>
              </a:rPr>
              <a:t>частные диски есть </a:t>
            </a:r>
            <a:r>
              <a:rPr lang="ru-RU" sz="1800" b="0" dirty="0" smtClean="0">
                <a:latin typeface="Calibri"/>
                <a:cs typeface="Calibri"/>
              </a:rPr>
              <a:t>сегодня: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74634"/>
            <a:ext cx="1215758" cy="1215758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641" y="1554872"/>
            <a:ext cx="1883234" cy="97408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327034"/>
            <a:ext cx="1132324" cy="1168516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320" y="1506050"/>
            <a:ext cx="1156162" cy="920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000" y="2571750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Яндекс.Диск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22120" y="2570382"/>
            <a:ext cx="1230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Диск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Google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22248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57150"/>
            <a:ext cx="65693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latin typeface="Calibri"/>
                <a:cs typeface="Calibri"/>
              </a:rPr>
              <a:t>Может быть, подключить внешние диски? </a:t>
            </a: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" y="3710285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latin typeface="Calibri"/>
                <a:cs typeface="Calibri"/>
              </a:rPr>
              <a:t>Люди уходят и уносят с собой документы!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174634"/>
            <a:ext cx="1554480" cy="15544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640" y="1554872"/>
            <a:ext cx="2407921" cy="124547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1327034"/>
            <a:ext cx="1447800" cy="149407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320" y="1506050"/>
            <a:ext cx="1478280" cy="1177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280" y="2725518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Яндекс.Диск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2724150"/>
            <a:ext cx="1230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Диск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CY"/>
                <a:cs typeface="Helvetica CY"/>
              </a:rPr>
              <a:t>Google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10" name="Умножение 9"/>
          <p:cNvSpPr/>
          <p:nvPr/>
        </p:nvSpPr>
        <p:spPr bwMode="auto">
          <a:xfrm>
            <a:off x="304800" y="971550"/>
            <a:ext cx="1905000" cy="1828800"/>
          </a:xfrm>
          <a:prstGeom prst="mathMultiply">
            <a:avLst>
              <a:gd name="adj1" fmla="val 4132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Умножение 13"/>
          <p:cNvSpPr/>
          <p:nvPr/>
        </p:nvSpPr>
        <p:spPr bwMode="auto">
          <a:xfrm>
            <a:off x="2133600" y="971550"/>
            <a:ext cx="1905000" cy="1828800"/>
          </a:xfrm>
          <a:prstGeom prst="mathMultiply">
            <a:avLst>
              <a:gd name="adj1" fmla="val 4132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Умножение 15"/>
          <p:cNvSpPr/>
          <p:nvPr/>
        </p:nvSpPr>
        <p:spPr bwMode="auto">
          <a:xfrm>
            <a:off x="4648200" y="971550"/>
            <a:ext cx="1905000" cy="1828800"/>
          </a:xfrm>
          <a:prstGeom prst="mathMultiply">
            <a:avLst>
              <a:gd name="adj1" fmla="val 4132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Умножение 16"/>
          <p:cNvSpPr/>
          <p:nvPr/>
        </p:nvSpPr>
        <p:spPr bwMode="auto">
          <a:xfrm>
            <a:off x="6858000" y="971550"/>
            <a:ext cx="1905000" cy="1828800"/>
          </a:xfrm>
          <a:prstGeom prst="mathMultiply">
            <a:avLst>
              <a:gd name="adj1" fmla="val 4132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4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/>
          <a:srcRect l="2281" t="2599" r="1793" b="7904"/>
          <a:stretch/>
        </p:blipFill>
        <p:spPr>
          <a:xfrm>
            <a:off x="952500" y="75441"/>
            <a:ext cx="7239000" cy="4992619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48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k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"/>
            <a:ext cx="9144001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15410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56829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514350"/>
            <a:ext cx="46482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Cochin"/>
                <a:cs typeface="Cochin"/>
              </a:rPr>
              <a:t>С наступающим</a:t>
            </a:r>
          </a:p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Cochin"/>
                <a:cs typeface="Cochin"/>
              </a:rPr>
              <a:t>8 Марта!</a:t>
            </a:r>
            <a:endParaRPr lang="ru-RU" sz="4800" b="0" i="1" dirty="0">
              <a:solidFill>
                <a:schemeClr val="bg1"/>
              </a:solidFill>
              <a:latin typeface="Cochin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11029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57150"/>
            <a:ext cx="63407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Храните ваши рабочие документы в Битрикс24.Диск!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95350"/>
            <a:ext cx="2438400" cy="24105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62200" y="2343150"/>
            <a:ext cx="32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Calibri"/>
                <a:cs typeface="Calibri"/>
              </a:rPr>
              <a:t>Замена файл-серверу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solidFill>
                  <a:srgbClr val="000000"/>
                </a:solidFill>
                <a:latin typeface="Calibri"/>
                <a:cs typeface="Calibri"/>
              </a:rPr>
              <a:t>Ежедневный инструмент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Доступ </a:t>
            </a:r>
            <a:r>
              <a:rPr lang="ru-RU" sz="1600" b="0" dirty="0">
                <a:solidFill>
                  <a:srgbClr val="000000"/>
                </a:solidFill>
                <a:latin typeface="Calibri"/>
                <a:cs typeface="Calibri"/>
              </a:rPr>
              <a:t>с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мобильного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История версий </a:t>
            </a:r>
          </a:p>
          <a:p>
            <a:pPr marL="285750" lvl="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Корзина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34470" y="1276350"/>
            <a:ext cx="533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Начинаем </a:t>
            </a:r>
            <a:r>
              <a:rPr lang="ru-RU" sz="1600" b="0" dirty="0">
                <a:solidFill>
                  <a:srgbClr val="000000"/>
                </a:solidFill>
                <a:latin typeface="Calibri"/>
                <a:cs typeface="Calibri"/>
              </a:rPr>
              <a:t>бета-тестирование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«Битрикс24.Диск».</a:t>
            </a:r>
            <a:endParaRPr lang="en-US" sz="1600" b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Работает и для «1С-Битрикс: Корпоративный портал», и для «Битрикс24». </a:t>
            </a:r>
            <a:r>
              <a:rPr lang="ru-RU" sz="1600" b="0" dirty="0" smtClean="0">
                <a:solidFill>
                  <a:srgbClr val="D8322A"/>
                </a:solidFill>
                <a:latin typeface="Calibri"/>
                <a:cs typeface="Calibri"/>
              </a:rPr>
              <a:t>Бесплатно!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7800" y="2380566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Сегодня доступна </a:t>
            </a:r>
            <a:r>
              <a:rPr lang="en-US" b="0" dirty="0" smtClean="0">
                <a:latin typeface="Calibri"/>
                <a:cs typeface="Calibri"/>
              </a:rPr>
              <a:t>Windows-</a:t>
            </a:r>
            <a:r>
              <a:rPr lang="ru-RU" b="0" dirty="0" smtClean="0">
                <a:latin typeface="Calibri"/>
                <a:cs typeface="Calibri"/>
              </a:rPr>
              <a:t>версия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Версия для </a:t>
            </a:r>
            <a:r>
              <a:rPr lang="en-US" b="0" dirty="0" err="1" smtClean="0">
                <a:latin typeface="Calibri"/>
                <a:cs typeface="Calibri"/>
              </a:rPr>
              <a:t>MacOS</a:t>
            </a:r>
            <a:r>
              <a:rPr lang="en-US" b="0" dirty="0" smtClean="0">
                <a:latin typeface="Calibri"/>
                <a:cs typeface="Calibri"/>
              </a:rPr>
              <a:t> </a:t>
            </a:r>
            <a:r>
              <a:rPr lang="ru-RU" b="0" dirty="0" smtClean="0">
                <a:latin typeface="Calibri"/>
                <a:cs typeface="Calibri"/>
              </a:rPr>
              <a:t>будет доступна до релиза в апреле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«Битрикс24.Диск» будет поддерживать синхронизацию документов групп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«Битрикс24.Диск» будет работать с файлами групп с файлами компании, будут поддерживаться общие папки для сотрудников </a:t>
            </a:r>
          </a:p>
        </p:txBody>
      </p:sp>
    </p:spTree>
    <p:extLst>
      <p:ext uri="{BB962C8B-B14F-4D97-AF65-F5344CB8AC3E}">
        <p14:creationId xmlns:p14="http://schemas.microsoft.com/office/powerpoint/2010/main" val="85639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35042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" y="47244"/>
            <a:ext cx="7644384" cy="509625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00400" y="1657350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>
                <a:latin typeface="Calibri"/>
                <a:cs typeface="Calibri"/>
              </a:rPr>
              <a:t>Рестайл</a:t>
            </a:r>
            <a:endParaRPr lang="ru-RU" sz="3600" dirty="0">
              <a:latin typeface="Calibri"/>
              <a:cs typeface="Calibri"/>
            </a:endParaRPr>
          </a:p>
          <a:p>
            <a:pPr algn="r"/>
            <a:r>
              <a:rPr lang="ru-RU" sz="3600" dirty="0" smtClean="0">
                <a:latin typeface="Calibri"/>
                <a:cs typeface="Calibri"/>
              </a:rPr>
              <a:t>Сценарии использования</a:t>
            </a:r>
            <a:endParaRPr lang="en-US" sz="36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b="3219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1524000" y="742950"/>
            <a:ext cx="5105400" cy="685800"/>
          </a:xfrm>
          <a:prstGeom prst="rect">
            <a:avLst/>
          </a:prstGeom>
          <a:solidFill>
            <a:srgbClr val="FFF882">
              <a:alpha val="9000"/>
            </a:srgbClr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515047" y="428600"/>
            <a:ext cx="1143000" cy="1609749"/>
          </a:xfrm>
          <a:prstGeom prst="rect">
            <a:avLst/>
          </a:prstGeom>
          <a:solidFill>
            <a:srgbClr val="FFF882">
              <a:alpha val="9000"/>
            </a:srgbClr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629401" y="723852"/>
            <a:ext cx="1676399" cy="2000298"/>
          </a:xfrm>
          <a:prstGeom prst="rect">
            <a:avLst/>
          </a:prstGeom>
          <a:solidFill>
            <a:srgbClr val="FFF882">
              <a:alpha val="9000"/>
            </a:srgbClr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781800" y="361950"/>
            <a:ext cx="1524000" cy="381000"/>
          </a:xfrm>
          <a:prstGeom prst="rect">
            <a:avLst/>
          </a:prstGeom>
          <a:solidFill>
            <a:srgbClr val="FFF882">
              <a:alpha val="9000"/>
            </a:srgbClr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12" grpId="0" animBg="1"/>
      <p:bldP spid="12" grpId="1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in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572298" y="742950"/>
            <a:ext cx="1752600" cy="1447800"/>
          </a:xfrm>
          <a:prstGeom prst="rect">
            <a:avLst/>
          </a:prstGeom>
          <a:solidFill>
            <a:srgbClr val="FFF882">
              <a:alpha val="9000"/>
            </a:srgbClr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9727234_l.jpg"/>
          <p:cNvPicPr>
            <a:picLocks noChangeAspect="1"/>
          </p:cNvPicPr>
          <p:nvPr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28" r="366" b="9551"/>
          <a:stretch/>
        </p:blipFill>
        <p:spPr>
          <a:xfrm>
            <a:off x="-15679" y="1"/>
            <a:ext cx="9159679" cy="5143500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 descr="Снимок экрана 2013-03-04 в 13.46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8" y="897982"/>
            <a:ext cx="4264977" cy="1716004"/>
          </a:xfrm>
          <a:prstGeom prst="roundRect">
            <a:avLst>
              <a:gd name="adj" fmla="val 30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79000" endPos="11000" dist="5000" dir="5400000" sy="-100000" algn="bl" rotWithShape="0"/>
          </a:effectLst>
        </p:spPr>
      </p:pic>
      <p:pic>
        <p:nvPicPr>
          <p:cNvPr id="5" name="Изображение 4" descr="Снимок экрана 2013-03-04 в 13.46.4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"/>
          <a:stretch/>
        </p:blipFill>
        <p:spPr>
          <a:xfrm>
            <a:off x="4726623" y="895574"/>
            <a:ext cx="4264977" cy="1719622"/>
          </a:xfrm>
          <a:prstGeom prst="roundRect">
            <a:avLst>
              <a:gd name="adj" fmla="val 4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79000" endPos="11000" dist="5000" dir="5400000" sy="-100000" algn="bl" rotWithShape="0"/>
          </a:effectLst>
        </p:spPr>
      </p:pic>
      <p:pic>
        <p:nvPicPr>
          <p:cNvPr id="3" name="Изображение 2" descr="Снимок экрана 2013-03-05 в 20.39.5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1"/>
          <a:stretch/>
        </p:blipFill>
        <p:spPr>
          <a:xfrm>
            <a:off x="4735499" y="2682630"/>
            <a:ext cx="4238622" cy="1341023"/>
          </a:xfrm>
          <a:prstGeom prst="roundRect">
            <a:avLst>
              <a:gd name="adj" fmla="val 45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8000" dist="5000" dir="5400000" sy="-100000" algn="bl" rotWithShape="0"/>
          </a:effectLst>
        </p:spPr>
      </p:pic>
      <p:pic>
        <p:nvPicPr>
          <p:cNvPr id="7" name="Изображение 6" descr="Снимок экрана 2013-03-05 в 20.42.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3" y="2682631"/>
            <a:ext cx="4303270" cy="1344198"/>
          </a:xfrm>
          <a:prstGeom prst="roundRect">
            <a:avLst>
              <a:gd name="adj" fmla="val 42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Задачи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066848"/>
            <a:ext cx="42672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Форма добавления задачи открывается мгновенно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Горизонтальный фильтр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Конструктор фильтров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Упрощенная </a:t>
            </a:r>
            <a:r>
              <a:rPr lang="ru-RU" sz="1800" b="0" dirty="0">
                <a:latin typeface="Calibri"/>
                <a:cs typeface="Calibri"/>
              </a:rPr>
              <a:t>форма быстрой </a:t>
            </a:r>
            <a:r>
              <a:rPr lang="ru-RU" sz="1800" b="0" dirty="0" smtClean="0">
                <a:latin typeface="Calibri"/>
                <a:cs typeface="Calibri"/>
              </a:rPr>
              <a:t>задачи</a:t>
            </a:r>
            <a:r>
              <a:rPr lang="ru-RU" sz="1800" b="0" dirty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показываются на панели</a:t>
            </a:r>
            <a:endParaRPr lang="ru-RU" sz="1800" b="0" dirty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8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047750"/>
            <a:ext cx="4419600" cy="2768066"/>
          </a:xfrm>
          <a:prstGeom prst="roundRect">
            <a:avLst>
              <a:gd name="adj" fmla="val 13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6000" endPos="5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170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 descr="Снимок экрана 2013-03-01 в 15.45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06" y="1352550"/>
            <a:ext cx="3605693" cy="2209800"/>
          </a:xfrm>
          <a:prstGeom prst="roundRect">
            <a:avLst>
              <a:gd name="adj" fmla="val 32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9000" endPos="4000" dist="5000" dir="5400000" sy="-100000" algn="bl" rotWithShape="0"/>
          </a:effectLst>
        </p:spPr>
      </p:pic>
      <p:pic>
        <p:nvPicPr>
          <p:cNvPr id="4" name="Изображение 3" descr="Снимок экрана 2013-03-01 в 15.45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9" y="1352550"/>
            <a:ext cx="4391568" cy="2209800"/>
          </a:xfrm>
          <a:prstGeom prst="roundRect">
            <a:avLst>
              <a:gd name="adj" fmla="val 41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9000" endPos="9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35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Групповой чат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000" y="1276350"/>
            <a:ext cx="3657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Возможность пригласить </a:t>
            </a:r>
            <a:r>
              <a:rPr lang="ru-RU" sz="1600" b="0" dirty="0">
                <a:latin typeface="Calibri"/>
                <a:cs typeface="Calibri"/>
              </a:rPr>
              <a:t>в чат с портала (из </a:t>
            </a:r>
            <a:r>
              <a:rPr lang="ru-RU" sz="1600" b="0" dirty="0" err="1">
                <a:latin typeface="Calibri"/>
                <a:cs typeface="Calibri"/>
              </a:rPr>
              <a:t>мессенджера</a:t>
            </a:r>
            <a:r>
              <a:rPr lang="ru-RU" sz="1600" b="0" dirty="0">
                <a:latin typeface="Calibri"/>
                <a:cs typeface="Calibri"/>
              </a:rPr>
              <a:t>) 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Просмотр списка </a:t>
            </a:r>
            <a:r>
              <a:rPr lang="ru-RU" sz="1600" b="0" dirty="0">
                <a:latin typeface="Calibri"/>
                <a:cs typeface="Calibri"/>
              </a:rPr>
              <a:t>участников чата с фотографиями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Хранение истории чата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047750"/>
            <a:ext cx="4644306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5332695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" b="14063"/>
          <a:stretch/>
        </p:blipFill>
        <p:spPr>
          <a:xfrm>
            <a:off x="0" y="-1"/>
            <a:ext cx="9165528" cy="51435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 bwMode="auto">
          <a:xfrm>
            <a:off x="4191000" y="706"/>
            <a:ext cx="4986867" cy="5143500"/>
          </a:xfrm>
          <a:prstGeom prst="rect">
            <a:avLst/>
          </a:prstGeom>
          <a:solidFill>
            <a:schemeClr val="bg1">
              <a:alpha val="9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19600" y="209550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Развитие </a:t>
            </a:r>
            <a:r>
              <a:rPr lang="en-US" sz="3200" dirty="0" smtClean="0">
                <a:latin typeface="Calibri"/>
                <a:cs typeface="Calibri"/>
              </a:rPr>
              <a:t>CRM</a:t>
            </a:r>
            <a:endParaRPr lang="en-US" sz="3200" b="1" dirty="0" smtClean="0">
              <a:latin typeface="Calibri"/>
              <a:cs typeface="Calibri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4419600" y="1276350"/>
            <a:ext cx="4464320" cy="330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Сделать работу с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CRM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более понятной и наглядной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Ускорить и упростить основные сценарии работы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менеджера с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CRM</a:t>
            </a:r>
            <a:endParaRPr lang="ru-RU" sz="1800" b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Помочь менеджеру разобраться в делах на сегодня и что нужно делать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Улучшить удобство получения информации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Автоматизировать рутинные операции с </a:t>
            </a:r>
            <a:r>
              <a:rPr lang="en-US" sz="1800" b="0" dirty="0">
                <a:solidFill>
                  <a:srgbClr val="000000"/>
                </a:solidFill>
                <a:latin typeface="Calibri"/>
                <a:cs typeface="Calibri"/>
              </a:rPr>
              <a:t>email </a:t>
            </a:r>
            <a:r>
              <a:rPr lang="ru-RU" sz="1800" b="0" dirty="0">
                <a:solidFill>
                  <a:srgbClr val="000000"/>
                </a:solidFill>
                <a:latin typeface="Calibri"/>
                <a:cs typeface="Calibri"/>
              </a:rPr>
              <a:t>– отправка типовых писем</a:t>
            </a:r>
          </a:p>
        </p:txBody>
      </p:sp>
      <p:pic>
        <p:nvPicPr>
          <p:cNvPr id="14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68" y="882168"/>
            <a:ext cx="334676" cy="2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63" y="285750"/>
            <a:ext cx="3212947" cy="482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04800" y="1200158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Ждем ваши вопросы в </a:t>
            </a:r>
            <a:r>
              <a:rPr lang="ru-RU" sz="3600" b="0" dirty="0" err="1" smtClean="0">
                <a:latin typeface="Calibri"/>
                <a:cs typeface="Calibri"/>
              </a:rPr>
              <a:t>твиттере</a:t>
            </a:r>
            <a:r>
              <a:rPr lang="ru-RU" sz="3600" b="0" dirty="0">
                <a:latin typeface="Calibri"/>
                <a:cs typeface="Calibri"/>
              </a:rPr>
              <a:t>:</a:t>
            </a:r>
            <a:r>
              <a:rPr lang="en-US" sz="3600" b="0" dirty="0" smtClean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3621" y="2142781"/>
            <a:ext cx="2964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0" dirty="0" smtClean="0">
                <a:latin typeface="Calibri"/>
                <a:cs typeface="Calibri"/>
              </a:rPr>
              <a:t>#</a:t>
            </a:r>
            <a:r>
              <a:rPr lang="en-US" sz="6000" b="0" dirty="0" err="1" smtClean="0">
                <a:latin typeface="Calibri"/>
                <a:cs typeface="Calibri"/>
              </a:rPr>
              <a:t>bitrix</a:t>
            </a:r>
            <a:r>
              <a:rPr lang="ru-RU" sz="6000" b="0" dirty="0" smtClean="0">
                <a:latin typeface="Calibri"/>
                <a:cs typeface="Calibri"/>
              </a:rPr>
              <a:t>24</a:t>
            </a:r>
            <a:endParaRPr lang="ru-RU" sz="6000" b="0" dirty="0">
              <a:latin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0" y="2283607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437" name="Прямоугольник 3"/>
          <p:cNvSpPr>
            <a:spLocks noChangeArrowheads="1"/>
          </p:cNvSpPr>
          <p:nvPr/>
        </p:nvSpPr>
        <p:spPr bwMode="auto">
          <a:xfrm>
            <a:off x="1385887" y="853679"/>
            <a:ext cx="5130404" cy="3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Blip>
                <a:blip r:embed="rId4"/>
              </a:buBlip>
            </a:pPr>
            <a:endParaRPr lang="ru-RU" sz="17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68" y="882168"/>
            <a:ext cx="334676" cy="293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662" y="1190380"/>
            <a:ext cx="2174192" cy="12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0"/>
              <a:ext cx="9144000" cy="5143500"/>
              <a:chOff x="0" y="0"/>
              <a:chExt cx="9144000" cy="514350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0" y="0"/>
                <a:ext cx="9144000" cy="5143500"/>
                <a:chOff x="0" y="0"/>
                <a:chExt cx="9144000" cy="5143500"/>
              </a:xfrm>
            </p:grpSpPr>
            <p:pic>
              <p:nvPicPr>
                <p:cNvPr id="2" name="Изображение 1" descr="11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87"/>
                <a:stretch/>
              </p:blipFill>
              <p:spPr>
                <a:xfrm>
                  <a:off x="0" y="0"/>
                  <a:ext cx="9144000" cy="5143500"/>
                </a:xfrm>
                <a:prstGeom prst="rect">
                  <a:avLst/>
                </a:prstGeom>
              </p:spPr>
            </p:pic>
            <p:sp>
              <p:nvSpPr>
                <p:cNvPr id="5" name="Прямоугольник 4"/>
                <p:cNvSpPr/>
                <p:nvPr/>
              </p:nvSpPr>
              <p:spPr bwMode="auto">
                <a:xfrm>
                  <a:off x="1676400" y="2343150"/>
                  <a:ext cx="7162800" cy="2800350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3821" y="1771730"/>
                <a:ext cx="4949521" cy="1083766"/>
              </a:xfrm>
              <a:prstGeom prst="rect">
                <a:avLst/>
              </a:prstGeom>
            </p:spPr>
          </p:pic>
        </p:grpSp>
        <p:pic>
          <p:nvPicPr>
            <p:cNvPr id="9" name="Изображение 8" descr="Снимок экрана 2013-03-01 в 18.21.4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83"/>
            <a:stretch/>
          </p:blipFill>
          <p:spPr>
            <a:xfrm>
              <a:off x="1666631" y="2890223"/>
              <a:ext cx="7015798" cy="2253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9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0" name="Изображение 19" descr="1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87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AEC3F2"/>
            </a:solidFill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4314" y="3162301"/>
              <a:ext cx="704425" cy="374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38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5" name="Изображение 14" descr="1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87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AEC3F2"/>
            </a:solidFill>
            <a:ln>
              <a:noFill/>
            </a:ln>
          </p:spPr>
        </p:pic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4314" y="3162301"/>
              <a:ext cx="704425" cy="37464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114550"/>
            <a:ext cx="1165933" cy="4602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3224455"/>
            <a:ext cx="2118122" cy="1126174"/>
          </a:xfrm>
          <a:prstGeom prst="rect">
            <a:avLst/>
          </a:prstGeom>
          <a:solidFill>
            <a:srgbClr val="AEC3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2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0"/>
          <a:stretch/>
        </p:blipFill>
        <p:spPr>
          <a:xfrm>
            <a:off x="0" y="-21004"/>
            <a:ext cx="9144000" cy="516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ђЃ® §•Ђ†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ђЃ® §•Ђ†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6051" r="8859" b="8403"/>
          <a:stretch/>
        </p:blipFill>
        <p:spPr>
          <a:xfrm>
            <a:off x="2362200" y="1962150"/>
            <a:ext cx="3838004" cy="2425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176" y="2119910"/>
            <a:ext cx="903684" cy="624456"/>
          </a:xfrm>
          <a:prstGeom prst="rect">
            <a:avLst/>
          </a:prstGeom>
          <a:solidFill>
            <a:srgbClr val="AEC3F2"/>
          </a:solidFill>
        </p:spPr>
      </p:pic>
    </p:spTree>
    <p:extLst>
      <p:ext uri="{BB962C8B-B14F-4D97-AF65-F5344CB8AC3E}">
        <p14:creationId xmlns:p14="http://schemas.microsoft.com/office/powerpoint/2010/main" val="28853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8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26" y="1109662"/>
            <a:ext cx="4700588" cy="344328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55198"/>
            <a:ext cx="8077200" cy="79414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r>
              <a:rPr lang="ru-RU" sz="2300" dirty="0">
                <a:solidFill>
                  <a:prstClr val="black"/>
                </a:solidFill>
                <a:latin typeface="Calibri"/>
                <a:cs typeface="Calibri"/>
              </a:rPr>
              <a:t>Шаблоны </a:t>
            </a:r>
            <a:r>
              <a:rPr lang="ru-RU" sz="2300" dirty="0" smtClean="0">
                <a:solidFill>
                  <a:prstClr val="black"/>
                </a:solidFill>
                <a:latin typeface="Calibri"/>
                <a:cs typeface="Calibri"/>
              </a:rPr>
              <a:t>писем для </a:t>
            </a:r>
            <a:r>
              <a:rPr lang="en-US" sz="2300" dirty="0" smtClean="0">
                <a:solidFill>
                  <a:prstClr val="black"/>
                </a:solidFill>
                <a:latin typeface="Calibri"/>
                <a:cs typeface="Calibri"/>
              </a:rPr>
              <a:t>CRM</a:t>
            </a:r>
            <a:endParaRPr lang="ru-RU" sz="23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ru-RU" sz="2300" dirty="0" smtClean="0">
                <a:solidFill>
                  <a:prstClr val="black"/>
                </a:solidFill>
                <a:latin typeface="Calibri"/>
                <a:cs typeface="Calibri"/>
              </a:rPr>
              <a:t>Сделайте </a:t>
            </a:r>
            <a:r>
              <a:rPr lang="ru-RU" sz="2300" dirty="0">
                <a:solidFill>
                  <a:prstClr val="black"/>
                </a:solidFill>
                <a:latin typeface="Calibri"/>
                <a:cs typeface="Calibri"/>
              </a:rPr>
              <a:t>заготовки писем </a:t>
            </a:r>
            <a:r>
              <a:rPr lang="ru-RU" sz="2300" dirty="0" smtClean="0">
                <a:solidFill>
                  <a:prstClr val="black"/>
                </a:solidFill>
                <a:latin typeface="Calibri"/>
                <a:cs typeface="Calibri"/>
              </a:rPr>
              <a:t>на </a:t>
            </a:r>
            <a:r>
              <a:rPr lang="ru-RU" sz="2300" dirty="0">
                <a:solidFill>
                  <a:prstClr val="black"/>
                </a:solidFill>
                <a:latin typeface="Calibri"/>
                <a:cs typeface="Calibri"/>
              </a:rPr>
              <a:t>любой </a:t>
            </a:r>
            <a:r>
              <a:rPr lang="ru-RU" sz="2300" dirty="0" smtClean="0">
                <a:solidFill>
                  <a:prstClr val="black"/>
                </a:solidFill>
                <a:latin typeface="Calibri"/>
                <a:cs typeface="Calibri"/>
              </a:rPr>
              <a:t>случай</a:t>
            </a:r>
            <a:endParaRPr lang="en-US" sz="23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3500805" y="1840508"/>
            <a:ext cx="888030" cy="129639"/>
          </a:xfrm>
          <a:prstGeom prst="roundRect">
            <a:avLst/>
          </a:prstGeom>
          <a:pattFill prst="wave">
            <a:fgClr>
              <a:schemeClr val="bg2">
                <a:lumMod val="60000"/>
                <a:lumOff val="40000"/>
              </a:schemeClr>
            </a:fgClr>
            <a:bgClr>
              <a:schemeClr val="bg1">
                <a:lumMod val="85000"/>
              </a:schemeClr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2725620" y="1595122"/>
            <a:ext cx="609600" cy="129639"/>
          </a:xfrm>
          <a:prstGeom prst="roundRect">
            <a:avLst/>
          </a:prstGeom>
          <a:pattFill prst="wave">
            <a:fgClr>
              <a:schemeClr val="bg2">
                <a:lumMod val="60000"/>
                <a:lumOff val="40000"/>
              </a:schemeClr>
            </a:fgClr>
            <a:bgClr>
              <a:schemeClr val="bg1">
                <a:lumMod val="85000"/>
              </a:schemeClr>
            </a:bgClr>
          </a:patt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85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7696200" cy="4440115"/>
          </a:xfrm>
          <a:prstGeom prst="rect">
            <a:avLst/>
          </a:prstGeom>
        </p:spPr>
      </p:pic>
      <p:pic>
        <p:nvPicPr>
          <p:cNvPr id="9" name="Изображение 8" descr="bitrix24-logo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9" b="89773" l="2012" r="96572">
                        <a14:foregroundMark x1="90835" y1="36932" x2="90835" y2="36932"/>
                        <a14:foregroundMark x1="84352" y1="57576" x2="84352" y2="57576"/>
                        <a14:foregroundMark x1="71759" y1="64773" x2="71759" y2="64773"/>
                        <a14:foregroundMark x1="75186" y1="61364" x2="75186" y2="61364"/>
                        <a14:foregroundMark x1="79583" y1="67235" x2="79583" y2="67235"/>
                        <a14:foregroundMark x1="81073" y1="60985" x2="81073" y2="60985"/>
                        <a14:foregroundMark x1="61923" y1="75000" x2="61923" y2="75000"/>
                        <a14:foregroundMark x1="56408" y1="73864" x2="56408" y2="73864"/>
                        <a14:foregroundMark x1="48659" y1="69697" x2="48659" y2="69697"/>
                        <a14:foregroundMark x1="38525" y1="68371" x2="38525" y2="68371"/>
                        <a14:foregroundMark x1="32638" y1="67235" x2="32638" y2="67235"/>
                        <a14:foregroundMark x1="26155" y1="60606" x2="26155" y2="60606"/>
                        <a14:foregroundMark x1="19896" y1="61364" x2="19896" y2="61364"/>
                        <a14:foregroundMark x1="89046" y1="35606" x2="89046" y2="35606"/>
                        <a14:foregroundMark x1="89046" y1="28030" x2="89046" y2="28030"/>
                        <a14:foregroundMark x1="85171" y1="49432" x2="85171" y2="49432"/>
                        <a14:foregroundMark x1="82712" y1="55492" x2="82712" y2="55492"/>
                        <a14:foregroundMark x1="76304" y1="57197" x2="76304" y2="57197"/>
                        <a14:foregroundMark x1="70715" y1="73485" x2="70715" y2="73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9550"/>
            <a:ext cx="1397000" cy="549639"/>
          </a:xfrm>
          <a:prstGeom prst="rect">
            <a:avLst/>
          </a:prstGeom>
        </p:spPr>
      </p:pic>
      <p:pic>
        <p:nvPicPr>
          <p:cNvPr id="10" name="Изображение 9" descr="Снимок экрана 2013-02-28 в 11.52.27.p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47" b="56724" l="4401" r="96699">
                        <a14:foregroundMark x1="91076" y1="35452" x2="91076" y2="35452"/>
                        <a14:foregroundMark x1="83863" y1="37897" x2="83863" y2="37897"/>
                        <a14:foregroundMark x1="72127" y1="37653" x2="72127" y2="37653"/>
                        <a14:foregroundMark x1="61369" y1="37897" x2="61369" y2="37897"/>
                        <a14:foregroundMark x1="49022" y1="38142" x2="49022" y2="38142"/>
                        <a14:foregroundMark x1="37897" y1="38875" x2="37897" y2="38875"/>
                        <a14:foregroundMark x1="20905" y1="52078" x2="20905" y2="52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" t="6428" r="-136" b="42862"/>
          <a:stretch/>
        </p:blipFill>
        <p:spPr>
          <a:xfrm>
            <a:off x="371306" y="3714186"/>
            <a:ext cx="3657600" cy="927398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458532" y="971550"/>
            <a:ext cx="16854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Россия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Украина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Казахстан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Белоруссия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США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Helvetica CY"/>
              <a:cs typeface="Helvetica CY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Канада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Германия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Великобритания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Индия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Китай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Филиппины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Индонезия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Бразилия </a:t>
            </a:r>
            <a:endParaRPr lang="ru-RU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CY"/>
              <a:cs typeface="Helvetica CY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и другие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Helvetica CY"/>
              <a:cs typeface="Helvetica CY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88778" y="385689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компаний зарегистрировано</a:t>
            </a:r>
          </a:p>
          <a:p>
            <a:r>
              <a:rPr lang="ru-RU" sz="2200" b="0" spc="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Y"/>
                <a:cs typeface="Helvetica CY"/>
              </a:rPr>
              <a:t>в «Битрикс24»</a:t>
            </a:r>
            <a:endParaRPr lang="ru-RU" sz="2200" b="0" spc="10" dirty="0">
              <a:solidFill>
                <a:schemeClr val="tx1">
                  <a:lumMod val="65000"/>
                  <a:lumOff val="35000"/>
                </a:schemeClr>
              </a:solidFill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56" y="1332310"/>
            <a:ext cx="7329488" cy="247888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33350"/>
            <a:ext cx="5867400" cy="79414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r>
              <a:rPr lang="ru-RU" sz="2300" dirty="0">
                <a:solidFill>
                  <a:prstClr val="black"/>
                </a:solidFill>
                <a:latin typeface="Calibri"/>
                <a:cs typeface="Calibri"/>
              </a:rPr>
              <a:t>Настройка вызова службы </a:t>
            </a:r>
            <a:r>
              <a:rPr lang="en-US" sz="2300" dirty="0" err="1">
                <a:solidFill>
                  <a:prstClr val="black"/>
                </a:solidFill>
                <a:latin typeface="Calibri"/>
                <a:cs typeface="Calibri"/>
              </a:rPr>
              <a:t>ip</a:t>
            </a:r>
            <a:r>
              <a:rPr lang="en-US" sz="23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300" dirty="0">
                <a:solidFill>
                  <a:prstClr val="black"/>
                </a:solidFill>
                <a:latin typeface="Calibri"/>
                <a:cs typeface="Calibri"/>
              </a:rPr>
              <a:t>телефонии для выполнения звонков прямо из </a:t>
            </a:r>
            <a:r>
              <a:rPr lang="en-US" sz="2300" dirty="0">
                <a:solidFill>
                  <a:prstClr val="black"/>
                </a:solidFill>
                <a:latin typeface="Calibri"/>
                <a:cs typeface="Calibri"/>
              </a:rPr>
              <a:t>CRM</a:t>
            </a: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75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4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Снимок экрана 2013-03-01 в 19.12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36667"/>
          </a:xfrm>
          <a:prstGeom prst="rect">
            <a:avLst/>
          </a:prstGeom>
        </p:spPr>
      </p:pic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Снимок экрана 2013-03-01 в 19.10.17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 r="1550"/>
          <a:stretch/>
        </p:blipFill>
        <p:spPr>
          <a:xfrm>
            <a:off x="1295400" y="3333750"/>
            <a:ext cx="920902" cy="91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38400" y="2800350"/>
            <a:ext cx="5029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Специальная акция </a:t>
            </a:r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«1С</a:t>
            </a:r>
            <a:r>
              <a:rPr lang="ru-RU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-</a:t>
            </a:r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Битрикс» совместно </a:t>
            </a:r>
            <a:r>
              <a:rPr lang="ru-RU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с </a:t>
            </a:r>
            <a:r>
              <a:rPr lang="ru-RU" sz="28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Zingaya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Helvetica CY"/>
              <a:cs typeface="Helvetica CY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Бесплатные звонки по </a:t>
            </a:r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России</a:t>
            </a:r>
            <a:r>
              <a: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 </a:t>
            </a:r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из </a:t>
            </a:r>
            <a:r>
              <a:rPr lang="en-US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CRM </a:t>
            </a:r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CY"/>
                <a:cs typeface="Helvetica CY"/>
              </a:rPr>
              <a:t>«Битрикс24»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Helvetica CY"/>
              <a:cs typeface="Helvetica CY"/>
            </a:endParaRPr>
          </a:p>
        </p:txBody>
      </p:sp>
    </p:spTree>
    <p:extLst>
      <p:ext uri="{BB962C8B-B14F-4D97-AF65-F5344CB8AC3E}">
        <p14:creationId xmlns:p14="http://schemas.microsoft.com/office/powerpoint/2010/main" val="20202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47750"/>
            <a:ext cx="1873604" cy="36576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047750"/>
            <a:ext cx="1620567" cy="301425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426" y="1047751"/>
            <a:ext cx="1995352" cy="299302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7237" y="1047750"/>
            <a:ext cx="1981200" cy="29718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Мобильная </a:t>
            </a:r>
            <a:r>
              <a:rPr lang="en-US" sz="3200" dirty="0" smtClean="0">
                <a:latin typeface="Calibri"/>
                <a:cs typeface="Calibri"/>
              </a:rPr>
              <a:t>CRM</a:t>
            </a:r>
            <a:endParaRPr lang="en-US" sz="3200" b="1" dirty="0" smtClean="0">
              <a:latin typeface="Calibri"/>
              <a:cs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41216" y="3558446"/>
            <a:ext cx="2063229" cy="812855"/>
            <a:chOff x="541216" y="3837843"/>
            <a:chExt cx="2063229" cy="812855"/>
          </a:xfrm>
        </p:grpSpPr>
        <p:pic>
          <p:nvPicPr>
            <p:cNvPr id="4" name="Изображение 3" descr="Снимок экрана 2013-03-01 в 19.20.46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9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16" y="3837843"/>
              <a:ext cx="2063229" cy="8128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6016" y="3941398"/>
              <a:ext cx="14399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0" dirty="0" smtClean="0">
                  <a:solidFill>
                    <a:schemeClr val="bg1"/>
                  </a:solidFill>
                  <a:latin typeface="Helvetica CY"/>
                  <a:cs typeface="Helvetica CY"/>
                </a:rPr>
                <a:t>выпуск в апреле 2013 г.</a:t>
              </a:r>
              <a:endParaRPr lang="ru-RU" sz="1600" b="0" dirty="0">
                <a:solidFill>
                  <a:schemeClr val="bg1"/>
                </a:solidFill>
                <a:latin typeface="Helvetica CY"/>
                <a:cs typeface="Helvetica C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971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Мобильные приложения</a:t>
            </a:r>
            <a:r>
              <a:rPr lang="en-US" sz="3200" dirty="0" smtClean="0">
                <a:latin typeface="Calibri"/>
                <a:cs typeface="Calibri"/>
              </a:rPr>
              <a:t> </a:t>
            </a:r>
            <a:r>
              <a:rPr lang="ru-RU" sz="3200" dirty="0" smtClean="0">
                <a:latin typeface="Calibri"/>
                <a:cs typeface="Calibri"/>
              </a:rPr>
              <a:t>для планшетов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200150"/>
            <a:ext cx="3810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800" b="0" dirty="0" smtClean="0">
                <a:latin typeface="Calibri"/>
                <a:cs typeface="Calibri"/>
              </a:rPr>
              <a:t>Регистрация </a:t>
            </a:r>
            <a:r>
              <a:rPr lang="ru-RU" sz="1800" b="0" dirty="0">
                <a:latin typeface="Calibri"/>
                <a:cs typeface="Calibri"/>
              </a:rPr>
              <a:t>нового портала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«Живая лента»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Управление задачами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Работа с файлами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Сообщения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Список сотрудников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Календари 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 err="1">
                <a:latin typeface="Calibri"/>
                <a:cs typeface="Calibri"/>
              </a:rPr>
              <a:t>Push</a:t>
            </a:r>
            <a:r>
              <a:rPr lang="ru-RU" sz="1800" b="0" dirty="0">
                <a:latin typeface="Calibri"/>
                <a:cs typeface="Calibri"/>
              </a:rPr>
              <a:t>-уведомления</a:t>
            </a:r>
          </a:p>
          <a:p>
            <a:pPr marL="285750" indent="-285750">
              <a:buFont typeface="Arial"/>
              <a:buChar char="•"/>
            </a:pPr>
            <a:r>
              <a:rPr lang="ru-RU" sz="1800" b="0" dirty="0">
                <a:latin typeface="Calibri"/>
                <a:cs typeface="Calibri"/>
              </a:rPr>
              <a:t>Рабочие группы </a:t>
            </a:r>
            <a:endParaRPr lang="ru-RU" sz="1800" b="0" dirty="0" smtClean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171950"/>
            <a:ext cx="744480" cy="58801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399" y="3988858"/>
            <a:ext cx="1026351" cy="76976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971550"/>
            <a:ext cx="2857500" cy="365675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181600" y="1504950"/>
            <a:ext cx="1865388" cy="3064566"/>
            <a:chOff x="3200400" y="0"/>
            <a:chExt cx="3130826" cy="5143500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0400" y="0"/>
              <a:ext cx="3130826" cy="5143500"/>
            </a:xfrm>
            <a:prstGeom prst="rect">
              <a:avLst/>
            </a:prstGeom>
          </p:spPr>
        </p:pic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9">
              <a:alphaModFix/>
            </a:blip>
            <a:srcRect t="2012" r="11654"/>
            <a:stretch/>
          </p:blipFill>
          <p:spPr>
            <a:xfrm>
              <a:off x="3524738" y="665652"/>
              <a:ext cx="2473570" cy="3658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p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6350" y="12263"/>
            <a:ext cx="4051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Новая версия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67040"/>
            <a:ext cx="4191000" cy="2804635"/>
          </a:xfrm>
          <a:prstGeom prst="rect">
            <a:avLst/>
          </a:prstGeom>
        </p:spPr>
      </p:pic>
      <p:pic>
        <p:nvPicPr>
          <p:cNvPr id="7" name="Изображение 6" descr="1024x102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0" y="3505440"/>
            <a:ext cx="875792" cy="87579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9" y="3179673"/>
            <a:ext cx="1342407" cy="11121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76800" y="819150"/>
            <a:ext cx="4038600" cy="385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</a:rPr>
              <a:t>В «Битрикс24» развивается </a:t>
            </a:r>
            <a:r>
              <a:rPr lang="ru-RU" sz="1600" b="0" dirty="0">
                <a:latin typeface="Calibri"/>
                <a:cs typeface="Calibri"/>
              </a:rPr>
              <a:t>идея совместной работы и </a:t>
            </a:r>
            <a:r>
              <a:rPr lang="ru-RU" sz="1600" b="0" dirty="0" smtClean="0">
                <a:latin typeface="Calibri"/>
                <a:cs typeface="Calibri"/>
              </a:rPr>
              <a:t>мобильности.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В </a:t>
            </a:r>
            <a:r>
              <a:rPr lang="ru-RU" sz="1600" b="0" dirty="0">
                <a:latin typeface="Calibri"/>
                <a:cs typeface="Calibri"/>
              </a:rPr>
              <a:t>новой </a:t>
            </a:r>
            <a:r>
              <a:rPr lang="ru-RU" sz="1600" b="0" dirty="0" smtClean="0">
                <a:latin typeface="Calibri"/>
                <a:cs typeface="Calibri"/>
              </a:rPr>
              <a:t>версии: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Битрикс24.</a:t>
            </a:r>
            <a:r>
              <a:rPr lang="ru-RU" sz="1600" b="0" dirty="0" smtClean="0">
                <a:latin typeface="Calibri"/>
                <a:cs typeface="Calibri"/>
              </a:rPr>
              <a:t>Диск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повышение производительности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err="1" smtClean="0">
                <a:latin typeface="Calibri"/>
                <a:cs typeface="Calibri"/>
              </a:rPr>
              <a:t>рестайл</a:t>
            </a:r>
            <a:r>
              <a:rPr lang="ru-RU" sz="1600" b="0" dirty="0" smtClean="0">
                <a:latin typeface="Calibri"/>
                <a:cs typeface="Calibri"/>
              </a:rPr>
              <a:t> интерфейса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обновление Задач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р</a:t>
            </a:r>
            <a:r>
              <a:rPr lang="ru-RU" sz="1600" b="0" dirty="0" smtClean="0">
                <a:latin typeface="Calibri"/>
                <a:cs typeface="Calibri"/>
              </a:rPr>
              <a:t>азвитие CRM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г</a:t>
            </a:r>
            <a:r>
              <a:rPr lang="ru-RU" sz="1600" b="0" dirty="0" smtClean="0">
                <a:latin typeface="Calibri"/>
                <a:cs typeface="Calibri"/>
              </a:rPr>
              <a:t>рупповой чат</a:t>
            </a:r>
          </a:p>
          <a:p>
            <a:pPr marL="363538" indent="-18256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мобильное приложение для планшетов на </a:t>
            </a:r>
            <a:r>
              <a:rPr lang="ru-RU" sz="1600" b="0" dirty="0" err="1" smtClean="0">
                <a:latin typeface="Calibri"/>
                <a:cs typeface="Calibri"/>
              </a:rPr>
              <a:t>iOS</a:t>
            </a:r>
            <a:r>
              <a:rPr lang="ru-RU" sz="1600" b="0" dirty="0" smtClean="0">
                <a:latin typeface="Calibri"/>
                <a:cs typeface="Calibri"/>
              </a:rPr>
              <a:t> и </a:t>
            </a:r>
            <a:r>
              <a:rPr lang="ru-RU" sz="1600" b="0" dirty="0" err="1" smtClean="0">
                <a:latin typeface="Calibri"/>
                <a:cs typeface="Calibri"/>
              </a:rPr>
              <a:t>Android</a:t>
            </a:r>
            <a:r>
              <a:rPr lang="ru-RU" sz="1600" b="0" dirty="0" smtClean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20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 bwMode="auto">
          <a:xfrm>
            <a:off x="228600" y="4000158"/>
            <a:ext cx="8763000" cy="685800"/>
          </a:xfrm>
          <a:prstGeom prst="roundRect">
            <a:avLst>
              <a:gd name="adj" fmla="val 11013"/>
            </a:avLst>
          </a:prstGeom>
          <a:gradFill flip="none" rotWithShape="1">
            <a:gsLst>
              <a:gs pos="0">
                <a:schemeClr val="bg1">
                  <a:lumMod val="95000"/>
                  <a:alpha val="58000"/>
                </a:schemeClr>
              </a:gs>
              <a:gs pos="100000">
                <a:schemeClr val="bg1">
                  <a:lumMod val="85000"/>
                  <a:alpha val="58000"/>
                </a:schemeClr>
              </a:gs>
              <a:gs pos="1000">
                <a:schemeClr val="bg1">
                  <a:alpha val="58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latin typeface="Calibri"/>
                <a:cs typeface="Calibri"/>
              </a:rPr>
              <a:t>Цены на «Битрикс24» </a:t>
            </a:r>
          </a:p>
          <a:p>
            <a:pPr algn="l"/>
            <a:r>
              <a:rPr lang="ru-RU" sz="2000" dirty="0" smtClean="0">
                <a:latin typeface="Calibri"/>
                <a:cs typeface="Calibri"/>
              </a:rPr>
              <a:t>и «1С-Битрикс: Корпоративный портал» не меняются</a:t>
            </a:r>
            <a:endParaRPr lang="en-US" sz="2000" b="1" dirty="0" smtClean="0"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4198280"/>
            <a:ext cx="693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latin typeface="Calibri"/>
                <a:cs typeface="Calibri"/>
              </a:rPr>
              <a:t>Мобильные приложения </a:t>
            </a:r>
            <a:r>
              <a:rPr lang="ru-RU" b="0" dirty="0" smtClean="0">
                <a:latin typeface="Calibri"/>
                <a:cs typeface="Calibri"/>
              </a:rPr>
              <a:t>для планшетов доступны </a:t>
            </a:r>
            <a:r>
              <a:rPr lang="ru-RU" dirty="0">
                <a:latin typeface="Calibri"/>
                <a:cs typeface="Calibri"/>
              </a:rPr>
              <a:t>бесплатно</a:t>
            </a:r>
            <a:r>
              <a:rPr lang="ru-RU" b="0" dirty="0">
                <a:latin typeface="Calibri"/>
                <a:cs typeface="Calibri"/>
              </a:rPr>
              <a:t> в </a:t>
            </a:r>
            <a:r>
              <a:rPr lang="en-US" b="0" dirty="0">
                <a:latin typeface="Calibri"/>
                <a:cs typeface="Calibri"/>
              </a:rPr>
              <a:t>App Store</a:t>
            </a:r>
            <a:r>
              <a:rPr lang="ru-RU" b="0" dirty="0">
                <a:latin typeface="Calibri"/>
                <a:cs typeface="Calibri"/>
              </a:rPr>
              <a:t> и </a:t>
            </a:r>
            <a:r>
              <a:rPr lang="en-US" b="0" dirty="0">
                <a:latin typeface="Calibri"/>
                <a:cs typeface="Calibri"/>
              </a:rPr>
              <a:t>Google Play</a:t>
            </a:r>
            <a:r>
              <a:rPr lang="en-US" b="0" dirty="0" smtClean="0">
                <a:latin typeface="Calibri"/>
                <a:cs typeface="Calibri"/>
              </a:rPr>
              <a:t>.</a:t>
            </a:r>
          </a:p>
        </p:txBody>
      </p:sp>
      <p:pic>
        <p:nvPicPr>
          <p:cNvPr id="14" name="Изображение 13" descr="Снимок экрана 2012-11-27 в 18.32.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/>
          <a:stretch/>
        </p:blipFill>
        <p:spPr>
          <a:xfrm>
            <a:off x="800100" y="959860"/>
            <a:ext cx="7810500" cy="3059689"/>
          </a:xfrm>
          <a:prstGeom prst="rect">
            <a:avLst/>
          </a:prstGeom>
        </p:spPr>
      </p:pic>
      <p:pic>
        <p:nvPicPr>
          <p:cNvPr id="15" name="Изображение 14" descr="1024x102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095750"/>
            <a:ext cx="559343" cy="559343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871236"/>
            <a:ext cx="834553" cy="691410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 bwMode="auto">
          <a:xfrm>
            <a:off x="809118" y="895350"/>
            <a:ext cx="7572882" cy="914400"/>
          </a:xfrm>
          <a:prstGeom prst="roundRect">
            <a:avLst>
              <a:gd name="adj" fmla="val 6623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762000" y="3790950"/>
            <a:ext cx="7620000" cy="762000"/>
          </a:xfrm>
          <a:prstGeom prst="roundRect">
            <a:avLst>
              <a:gd name="adj" fmla="val 6623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762000" y="2114550"/>
            <a:ext cx="7620000" cy="1371600"/>
          </a:xfrm>
          <a:prstGeom prst="roundRect">
            <a:avLst>
              <a:gd name="adj" fmla="val 6623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43200" y="2306419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800" b="0" dirty="0" smtClean="0">
                <a:latin typeface="Calibri"/>
                <a:cs typeface="Calibri"/>
              </a:rPr>
              <a:t>Обновления для «1С-Битрикс: Корпоративный портал» будут доступны </a:t>
            </a:r>
            <a:r>
              <a:rPr lang="ru-RU" sz="1800" dirty="0" smtClean="0">
                <a:latin typeface="Calibri"/>
                <a:cs typeface="Calibri"/>
              </a:rPr>
              <a:t>в течение 2 недель</a:t>
            </a:r>
            <a:r>
              <a:rPr lang="ru-RU" sz="1800" b="0" dirty="0" smtClean="0">
                <a:latin typeface="Calibri"/>
                <a:cs typeface="Calibri"/>
              </a:rPr>
              <a:t>. </a:t>
            </a:r>
          </a:p>
        </p:txBody>
      </p:sp>
      <p:pic>
        <p:nvPicPr>
          <p:cNvPr id="4" name="Изображение 3" descr="1024x102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67150"/>
            <a:ext cx="609600" cy="609600"/>
          </a:xfrm>
          <a:prstGeom prst="rect">
            <a:avLst/>
          </a:prstGeom>
        </p:spPr>
      </p:pic>
      <p:pic>
        <p:nvPicPr>
          <p:cNvPr id="5" name="Изображение 4" descr="b24-logo-cloud-preview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54" b="74085" l="18047" r="81741">
                        <a14:foregroundMark x1="41401" y1="60282" x2="41401" y2="60282"/>
                        <a14:foregroundMark x1="45648" y1="59437" x2="45648" y2="59437"/>
                        <a14:foregroundMark x1="48195" y1="57183" x2="48195" y2="57183"/>
                        <a14:foregroundMark x1="50106" y1="58028" x2="50106" y2="58028"/>
                        <a14:foregroundMark x1="51380" y1="58028" x2="51380" y2="58028"/>
                        <a14:foregroundMark x1="55839" y1="56056" x2="55839" y2="56056"/>
                        <a14:foregroundMark x1="54140" y1="58310" x2="54140" y2="58310"/>
                        <a14:foregroundMark x1="38217" y1="57183" x2="38217" y2="57183"/>
                        <a14:foregroundMark x1="34820" y1="58028" x2="34820" y2="58028"/>
                        <a14:foregroundMark x1="33121" y1="59155" x2="33121" y2="59155"/>
                        <a14:foregroundMark x1="30361" y1="59155" x2="30361" y2="59155"/>
                        <a14:foregroundMark x1="27601" y1="58028" x2="27601" y2="5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21720" r="18320" b="25593"/>
          <a:stretch/>
        </p:blipFill>
        <p:spPr>
          <a:xfrm>
            <a:off x="961518" y="742950"/>
            <a:ext cx="1466555" cy="914400"/>
          </a:xfrm>
          <a:prstGeom prst="rect">
            <a:avLst/>
          </a:prstGeom>
        </p:spPr>
      </p:pic>
      <p:pic>
        <p:nvPicPr>
          <p:cNvPr id="12" name="Picture 2" descr="C:\Users\Аня\Desktop\cp_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3" y="1858230"/>
            <a:ext cx="1439537" cy="16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8966" y="1123950"/>
            <a:ext cx="5364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0" dirty="0" smtClean="0">
                <a:latin typeface="Calibri"/>
                <a:cs typeface="Calibri"/>
              </a:rPr>
              <a:t>Обновления «</a:t>
            </a:r>
            <a:r>
              <a:rPr lang="ru-RU" sz="1800" b="0" dirty="0">
                <a:latin typeface="Calibri"/>
                <a:cs typeface="Calibri"/>
              </a:rPr>
              <a:t>Битрикс24» </a:t>
            </a:r>
            <a:r>
              <a:rPr lang="ru-RU" sz="1800" b="0" dirty="0" smtClean="0">
                <a:latin typeface="Calibri"/>
                <a:cs typeface="Calibri"/>
              </a:rPr>
              <a:t>будут доступны </a:t>
            </a:r>
            <a:r>
              <a:rPr lang="ru-RU" sz="1800" dirty="0" smtClean="0">
                <a:latin typeface="Calibri"/>
                <a:cs typeface="Calibri"/>
              </a:rPr>
              <a:t>в течение 1-2 недель</a:t>
            </a:r>
            <a:r>
              <a:rPr lang="ru-RU" sz="1800" b="0" dirty="0" smtClean="0">
                <a:latin typeface="Calibri"/>
                <a:cs typeface="Calibri"/>
              </a:rPr>
              <a:t>.</a:t>
            </a:r>
            <a:endParaRPr lang="ru-RU" sz="1800" b="0" dirty="0">
              <a:latin typeface="Calibri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3200" y="3830419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0" dirty="0" smtClean="0">
                <a:latin typeface="Calibri"/>
                <a:cs typeface="Calibri"/>
              </a:rPr>
              <a:t>Приложения для планшетов доступны </a:t>
            </a:r>
            <a:r>
              <a:rPr lang="ru-RU" sz="1800" b="0" dirty="0">
                <a:latin typeface="Calibri"/>
                <a:cs typeface="Calibri"/>
              </a:rPr>
              <a:t>уже сейчас </a:t>
            </a:r>
            <a:r>
              <a:rPr lang="ru-RU" sz="1800" b="0" dirty="0" smtClean="0">
                <a:latin typeface="Calibri"/>
                <a:cs typeface="Calibri"/>
              </a:rPr>
              <a:t>в </a:t>
            </a:r>
            <a:r>
              <a:rPr lang="en-US" sz="1800" b="0" dirty="0" smtClean="0">
                <a:latin typeface="Calibri"/>
                <a:cs typeface="Calibri"/>
              </a:rPr>
              <a:t>Google Play</a:t>
            </a:r>
            <a:r>
              <a:rPr lang="ru-RU" sz="1800" b="0" dirty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и </a:t>
            </a:r>
            <a:r>
              <a:rPr lang="en-US" sz="1800" b="0" dirty="0">
                <a:latin typeface="Calibri"/>
                <a:cs typeface="Calibri"/>
              </a:rPr>
              <a:t>App </a:t>
            </a:r>
            <a:r>
              <a:rPr lang="en-US" sz="1800" b="0" dirty="0" smtClean="0">
                <a:latin typeface="Calibri"/>
                <a:cs typeface="Calibri"/>
              </a:rPr>
              <a:t>Store</a:t>
            </a:r>
            <a:r>
              <a:rPr lang="ru-RU" sz="1800" b="0" dirty="0" smtClean="0">
                <a:latin typeface="Calibri"/>
                <a:cs typeface="Calibri"/>
              </a:rPr>
              <a:t>.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638550"/>
            <a:ext cx="934391" cy="774123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0"/>
            <a:ext cx="9160605" cy="5143500"/>
            <a:chOff x="-1" y="0"/>
            <a:chExt cx="9160605" cy="5143500"/>
          </a:xfrm>
        </p:grpSpPr>
        <p:pic>
          <p:nvPicPr>
            <p:cNvPr id="5" name="Изображение 4" descr="Снимок экрана 2012-05-14 в 15.24.4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5" b="13409"/>
            <a:stretch/>
          </p:blipFill>
          <p:spPr>
            <a:xfrm>
              <a:off x="-1" y="0"/>
              <a:ext cx="9144001" cy="4124760"/>
            </a:xfrm>
            <a:prstGeom prst="rect">
              <a:avLst/>
            </a:prstGeom>
          </p:spPr>
        </p:pic>
        <p:pic>
          <p:nvPicPr>
            <p:cNvPr id="7" name="Изображение 6"/>
            <p:cNvPicPr>
              <a:picLocks noChangeAspect="1"/>
            </p:cNvPicPr>
            <p:nvPr/>
          </p:nvPicPr>
          <p:blipFill rotWithShape="1">
            <a:blip r:embed="rId4"/>
            <a:srcRect l="2281" t="4658" r="1793" b="73436"/>
            <a:stretch/>
          </p:blipFill>
          <p:spPr>
            <a:xfrm>
              <a:off x="0" y="3597057"/>
              <a:ext cx="9160604" cy="1546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sx="97000" sy="97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Изображение 7" descr="Снимок экрана 2012-05-14 в 15.24.4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216" b="13409"/>
            <a:stretch/>
          </p:blipFill>
          <p:spPr>
            <a:xfrm>
              <a:off x="-1" y="2883510"/>
              <a:ext cx="9144001" cy="728581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Прямоугольник 10"/>
          <p:cNvSpPr/>
          <p:nvPr/>
        </p:nvSpPr>
        <p:spPr bwMode="auto">
          <a:xfrm>
            <a:off x="4572000" y="3181350"/>
            <a:ext cx="1676400" cy="2286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latin typeface="Arial" charset="0"/>
              </a:rPr>
              <a:t>www.bitrix24.ru</a:t>
            </a:r>
            <a:endParaRPr kumimoji="0" lang="ru-RU" sz="1200" b="1" i="0" u="sng" strike="noStrike" cap="none" normalizeH="0" baseline="0" dirty="0" smtClean="0">
              <a:ln>
                <a:noFill/>
              </a:ln>
              <a:solidFill>
                <a:srgbClr val="7F7F7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" y="1047750"/>
            <a:ext cx="67818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>
                <a:latin typeface="Helvetica CY"/>
                <a:cs typeface="Helvetica CY"/>
              </a:rPr>
              <a:t>3500+ </a:t>
            </a:r>
            <a:r>
              <a:rPr lang="ru-RU" sz="1800" b="0" dirty="0">
                <a:solidFill>
                  <a:schemeClr val="bg2">
                    <a:lumMod val="75000"/>
                  </a:schemeClr>
                </a:solidFill>
                <a:latin typeface="Helvetica CY"/>
                <a:cs typeface="Helvetica CY"/>
              </a:rPr>
              <a:t>компаний используют Битрикс24 каждый день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>
                <a:latin typeface="Helvetica CY"/>
                <a:cs typeface="Helvetica CY"/>
              </a:rPr>
              <a:t>1700+ </a:t>
            </a:r>
            <a:r>
              <a:rPr lang="ru-RU" sz="1800" b="0" dirty="0">
                <a:solidFill>
                  <a:srgbClr val="606060"/>
                </a:solidFill>
                <a:latin typeface="Helvetica CY"/>
                <a:cs typeface="Helvetica CY"/>
              </a:rPr>
              <a:t>компаний используют через день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0" dirty="0">
                <a:latin typeface="Helvetica CY"/>
                <a:cs typeface="Helvetica CY"/>
              </a:rPr>
              <a:t>1600+ </a:t>
            </a:r>
            <a:r>
              <a:rPr lang="ru-RU" sz="1800" b="0" dirty="0">
                <a:solidFill>
                  <a:srgbClr val="606060"/>
                </a:solidFill>
                <a:latin typeface="Helvetica CY"/>
                <a:cs typeface="Helvetica CY"/>
              </a:rPr>
              <a:t>сотрудников в максимальной компании</a:t>
            </a:r>
          </a:p>
        </p:txBody>
      </p:sp>
      <p:pic>
        <p:nvPicPr>
          <p:cNvPr id="12" name="Изображение 11" descr="Снимок экрана 2013-02-28 в 12.05.14.p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3" b="95984" l="4005" r="93325">
                        <a14:foregroundMark x1="39199" y1="13655" x2="39199" y2="13655"/>
                        <a14:foregroundMark x1="29005" y1="14859" x2="29005" y2="14859"/>
                        <a14:foregroundMark x1="27913" y1="44578" x2="27913" y2="4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94" b="57727"/>
          <a:stretch/>
        </p:blipFill>
        <p:spPr>
          <a:xfrm>
            <a:off x="6400800" y="3144619"/>
            <a:ext cx="914400" cy="508902"/>
          </a:xfrm>
          <a:prstGeom prst="rect">
            <a:avLst/>
          </a:prstGeom>
        </p:spPr>
      </p:pic>
      <p:pic>
        <p:nvPicPr>
          <p:cNvPr id="14" name="Изображение 13" descr="Снимок экрана 2013-02-28 в 12.04.47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8" b="90000" l="4000" r="96606">
                        <a14:foregroundMark x1="92727" y1="36053" x2="92727" y2="36053"/>
                        <a14:foregroundMark x1="84606" y1="36053" x2="84606" y2="36053"/>
                        <a14:foregroundMark x1="74909" y1="36053" x2="74909" y2="36053"/>
                        <a14:foregroundMark x1="59636" y1="39211" x2="59636" y2="39211"/>
                        <a14:foregroundMark x1="52364" y1="38158" x2="52364" y2="38158"/>
                        <a14:foregroundMark x1="44000" y1="34211" x2="44000" y2="34211"/>
                        <a14:foregroundMark x1="31030" y1="35526" x2="31030" y2="35526"/>
                        <a14:foregroundMark x1="28606" y1="54737" x2="28606" y2="54737"/>
                        <a14:foregroundMark x1="29455" y1="66053" x2="29455" y2="66053"/>
                        <a14:foregroundMark x1="31273" y1="69737" x2="31273" y2="69737"/>
                        <a14:foregroundMark x1="35758" y1="66316" x2="35758" y2="66316"/>
                        <a14:foregroundMark x1="38667" y1="66842" x2="38667" y2="66842"/>
                        <a14:foregroundMark x1="41333" y1="70263" x2="41333" y2="70263"/>
                        <a14:foregroundMark x1="45455" y1="66316" x2="45455" y2="66316"/>
                        <a14:foregroundMark x1="48364" y1="66316" x2="48364" y2="66316"/>
                        <a14:foregroundMark x1="53091" y1="65526" x2="53091" y2="65526"/>
                        <a14:foregroundMark x1="51273" y1="60000" x2="51273" y2="60000"/>
                        <a14:foregroundMark x1="51273" y1="64211" x2="51273" y2="64211"/>
                        <a14:foregroundMark x1="57697" y1="66316" x2="57697" y2="66316"/>
                        <a14:foregroundMark x1="61576" y1="66579" x2="61576" y2="66579"/>
                        <a14:foregroundMark x1="64485" y1="66316" x2="64485" y2="66316"/>
                        <a14:foregroundMark x1="65939" y1="66053" x2="65939" y2="66053"/>
                        <a14:foregroundMark x1="27515" y1="86053" x2="27515" y2="86053"/>
                        <a14:foregroundMark x1="30303" y1="86053" x2="30303" y2="86053"/>
                        <a14:foregroundMark x1="32364" y1="86053" x2="32364" y2="86053"/>
                        <a14:foregroundMark x1="36485" y1="85263" x2="36485" y2="85263"/>
                        <a14:foregroundMark x1="40121" y1="81316" x2="40121" y2="81316"/>
                        <a14:foregroundMark x1="43394" y1="82895" x2="43394" y2="82895"/>
                        <a14:foregroundMark x1="47515" y1="85526" x2="47515" y2="85526"/>
                        <a14:foregroundMark x1="52848" y1="81316" x2="52848" y2="81316"/>
                        <a14:foregroundMark x1="58303" y1="83684" x2="58303" y2="83684"/>
                        <a14:foregroundMark x1="61939" y1="81316" x2="61939" y2="81316"/>
                        <a14:foregroundMark x1="66667" y1="81316" x2="66667" y2="81316"/>
                        <a14:foregroundMark x1="69576" y1="81842" x2="69576" y2="81842"/>
                        <a14:backgroundMark x1="45818" y1="64474" x2="45818" y2="64474"/>
                        <a14:backgroundMark x1="62303" y1="64737" x2="62303" y2="64737"/>
                        <a14:backgroundMark x1="37212" y1="83684" x2="37212" y2="83684"/>
                        <a14:backgroundMark x1="54061" y1="82895" x2="54061" y2="82895"/>
                        <a14:backgroundMark x1="53939" y1="79474" x2="53939" y2="79474"/>
                        <a14:backgroundMark x1="59273" y1="83421" x2="59273" y2="83421"/>
                        <a14:backgroundMark x1="63152" y1="79211" x2="63152" y2="79211"/>
                        <a14:backgroundMark x1="70303" y1="83158" x2="70303" y2="83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68419"/>
            <a:ext cx="2438400" cy="1123142"/>
          </a:xfrm>
          <a:prstGeom prst="rect">
            <a:avLst/>
          </a:prstGeom>
        </p:spPr>
      </p:pic>
      <p:pic>
        <p:nvPicPr>
          <p:cNvPr id="15" name="Изображение 14" descr="Снимок экрана 2013-03-05 в 18.27.49.pn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74" b="95177" l="5856" r="95495">
                        <a14:foregroundMark x1="11374" y1="35048" x2="11374" y2="35048"/>
                        <a14:foregroundMark x1="10473" y1="19936" x2="10473" y2="19936"/>
                        <a14:foregroundMark x1="25113" y1="22186" x2="25113" y2="22186"/>
                        <a14:foregroundMark x1="44707" y1="22830" x2="44707" y2="22830"/>
                        <a14:foregroundMark x1="50563" y1="28296" x2="50563" y2="28296"/>
                        <a14:foregroundMark x1="58559" y1="34727" x2="58559" y2="34727"/>
                        <a14:foregroundMark x1="71622" y1="49518" x2="71622" y2="49518"/>
                        <a14:foregroundMark x1="79392" y1="47267" x2="79392" y2="47267"/>
                        <a14:foregroundMark x1="88514" y1="49196" x2="88514" y2="49196"/>
                        <a14:foregroundMark x1="23761" y1="75884" x2="23761" y2="75884"/>
                        <a14:foregroundMark x1="26914" y1="78135" x2="26914" y2="78135"/>
                        <a14:foregroundMark x1="31081" y1="74598" x2="31081" y2="74598"/>
                        <a14:foregroundMark x1="34009" y1="74598" x2="34009" y2="74598"/>
                        <a14:foregroundMark x1="37050" y1="74598" x2="37050" y2="74598"/>
                        <a14:foregroundMark x1="42568" y1="73633" x2="42568" y2="73633"/>
                        <a14:foregroundMark x1="46847" y1="77814" x2="46847" y2="77814"/>
                        <a14:foregroundMark x1="50563" y1="80707" x2="50563" y2="80707"/>
                        <a14:foregroundMark x1="55968" y1="77814" x2="55968" y2="77814"/>
                        <a14:foregroundMark x1="59797" y1="81029" x2="59797" y2="81029"/>
                        <a14:backgroundMark x1="34797" y1="78135" x2="34797" y2="78135"/>
                        <a14:backgroundMark x1="34572" y1="75241" x2="34572" y2="75241"/>
                        <a14:backgroundMark x1="37950" y1="76527" x2="37950" y2="76527"/>
                        <a14:backgroundMark x1="37725" y1="82315" x2="37725" y2="82315"/>
                        <a14:backgroundMark x1="42680" y1="81029" x2="42680" y2="81029"/>
                        <a14:backgroundMark x1="43018" y1="76527" x2="43018" y2="765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68419"/>
            <a:ext cx="2819400" cy="9874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01660" y="359170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spc="10" dirty="0" smtClean="0">
                <a:solidFill>
                  <a:schemeClr val="bg2">
                    <a:lumMod val="75000"/>
                  </a:schemeClr>
                </a:solidFill>
                <a:latin typeface="Helvetica CY"/>
                <a:cs typeface="Helvetica CY"/>
              </a:rPr>
              <a:t>Максимальное число магазинов, подключенных к одной </a:t>
            </a:r>
            <a:r>
              <a:rPr lang="en-US" b="0" spc="10" dirty="0" smtClean="0">
                <a:solidFill>
                  <a:schemeClr val="bg2">
                    <a:lumMod val="75000"/>
                  </a:schemeClr>
                </a:solidFill>
                <a:latin typeface="Helvetica CY"/>
                <a:cs typeface="Helvetica CY"/>
              </a:rPr>
              <a:t>CRM </a:t>
            </a:r>
            <a:r>
              <a:rPr lang="ru-RU" b="0" spc="10" dirty="0" smtClean="0">
                <a:solidFill>
                  <a:schemeClr val="bg2">
                    <a:lumMod val="75000"/>
                  </a:schemeClr>
                </a:solidFill>
                <a:latin typeface="Helvetica CY"/>
                <a:cs typeface="Helvetica CY"/>
              </a:rPr>
              <a:t>в «Битрикс24»</a:t>
            </a:r>
            <a:endParaRPr lang="ru-RU" b="0" spc="10" dirty="0">
              <a:solidFill>
                <a:schemeClr val="bg2">
                  <a:lumMod val="75000"/>
                </a:schemeClr>
              </a:solidFill>
              <a:latin typeface="Helvetica CY"/>
              <a:cs typeface="Helvetica CY"/>
            </a:endParaRPr>
          </a:p>
        </p:txBody>
      </p:sp>
      <p:pic>
        <p:nvPicPr>
          <p:cNvPr id="17" name="Изображение 16" descr="Снимок экрана 2013-02-28 в 11.44.00.pn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56" b="89721" l="3606" r="96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42950"/>
            <a:ext cx="2732864" cy="18854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2880" y="2151543"/>
            <a:ext cx="297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C803F"/>
                </a:solidFill>
                <a:latin typeface="Helvetica CY"/>
                <a:cs typeface="Helvetica CY"/>
              </a:rPr>
              <a:t>22 Гб</a:t>
            </a:r>
          </a:p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Helvetica CY"/>
                <a:cs typeface="Helvetica CY"/>
              </a:rPr>
              <a:t>максимальный размер использованного пространства компаний </a:t>
            </a:r>
          </a:p>
        </p:txBody>
      </p:sp>
    </p:spTree>
    <p:extLst>
      <p:ext uri="{BB962C8B-B14F-4D97-AF65-F5344CB8AC3E}">
        <p14:creationId xmlns:p14="http://schemas.microsoft.com/office/powerpoint/2010/main" val="195015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59" y="-1"/>
            <a:ext cx="3403335" cy="51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04800" y="1218174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Спасибо </a:t>
            </a:r>
            <a:r>
              <a:rPr lang="ru-RU" sz="3600" b="0" dirty="0">
                <a:latin typeface="Calibri"/>
                <a:cs typeface="Calibri"/>
              </a:rPr>
              <a:t>за внимание!</a:t>
            </a:r>
            <a:r>
              <a:rPr lang="en-US" sz="3600" b="0" dirty="0">
                <a:latin typeface="Calibri"/>
                <a:cs typeface="Calibri"/>
              </a:rPr>
              <a:t>  </a:t>
            </a:r>
            <a:endParaRPr lang="ru-RU" sz="3600" b="0" dirty="0" smtClean="0">
              <a:latin typeface="Calibri"/>
              <a:cs typeface="Calibri"/>
            </a:endParaRPr>
          </a:p>
          <a:p>
            <a:pPr eaLnBrk="1" hangingPunct="1"/>
            <a:r>
              <a:rPr lang="ru-RU" sz="3600" b="0" dirty="0" smtClean="0">
                <a:latin typeface="Calibri"/>
                <a:cs typeface="Calibri"/>
              </a:rPr>
              <a:t>Вопросы</a:t>
            </a:r>
            <a:r>
              <a:rPr lang="ru-RU" sz="3600" b="0" dirty="0">
                <a:latin typeface="Calibri"/>
                <a:cs typeface="Calibri"/>
              </a:rPr>
              <a:t>?</a:t>
            </a:r>
            <a:endParaRPr lang="en-US" sz="3600" b="0" dirty="0"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3621" y="3080087"/>
            <a:ext cx="29644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0" dirty="0" smtClean="0">
                <a:latin typeface="Calibri"/>
                <a:cs typeface="Calibri"/>
              </a:rPr>
              <a:t>#</a:t>
            </a:r>
            <a:r>
              <a:rPr lang="en-US" sz="6000" b="0" dirty="0" err="1" smtClean="0">
                <a:latin typeface="Calibri"/>
                <a:cs typeface="Calibri"/>
              </a:rPr>
              <a:t>bitrix</a:t>
            </a:r>
            <a:r>
              <a:rPr lang="ru-RU" sz="6000" b="0" dirty="0" smtClean="0">
                <a:latin typeface="Calibri"/>
                <a:cs typeface="Calibri"/>
              </a:rPr>
              <a:t>24</a:t>
            </a:r>
            <a:endParaRPr lang="ru-RU" sz="6000" b="0" dirty="0">
              <a:latin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0" y="3220913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7"/>
            <a:ext cx="5654982" cy="794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Социальный интранет</a:t>
            </a:r>
            <a:endParaRPr lang="en-US" sz="3200" b="1" dirty="0" smtClean="0">
              <a:latin typeface="Calibri"/>
              <a:cs typeface="Calibri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5655" y="942903"/>
            <a:ext cx="472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>
                <a:latin typeface="Calibri"/>
                <a:cs typeface="Calibri"/>
              </a:rPr>
              <a:t>Единая </a:t>
            </a:r>
            <a:r>
              <a:rPr lang="ru-RU" sz="1400" b="0" dirty="0">
                <a:latin typeface="Calibri"/>
                <a:cs typeface="Calibri"/>
              </a:rPr>
              <a:t>точка доступа к классическим рабочим инструментам:</a:t>
            </a:r>
          </a:p>
          <a:p>
            <a:endParaRPr lang="ru-RU" b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социальные коммуникации;</a:t>
            </a:r>
            <a:endParaRPr lang="ru-RU" b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управление задачами и проектами;</a:t>
            </a:r>
            <a:endParaRPr lang="ru-RU" b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календари и планирование;</a:t>
            </a: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управление временем и отчеты</a:t>
            </a:r>
            <a:endParaRPr lang="ru-RU" b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CRM</a:t>
            </a:r>
            <a:r>
              <a:rPr lang="ru-RU" b="0" dirty="0">
                <a:latin typeface="Calibri"/>
                <a:cs typeface="Calibri"/>
              </a:rPr>
              <a:t>;</a:t>
            </a:r>
          </a:p>
          <a:p>
            <a:pPr marL="171450" indent="-171450">
              <a:buFont typeface="Arial"/>
              <a:buChar char="•"/>
            </a:pPr>
            <a:r>
              <a:rPr lang="ru-RU" b="0" dirty="0" smtClean="0">
                <a:latin typeface="Calibri"/>
                <a:cs typeface="Calibri"/>
              </a:rPr>
              <a:t>работа </a:t>
            </a:r>
            <a:r>
              <a:rPr lang="ru-RU" b="0" dirty="0">
                <a:latin typeface="Calibri"/>
                <a:cs typeface="Calibri"/>
              </a:rPr>
              <a:t>с документами</a:t>
            </a:r>
            <a:r>
              <a:rPr lang="ru-RU" b="0" dirty="0" smtClean="0">
                <a:latin typeface="Calibri"/>
                <a:cs typeface="Calibri"/>
              </a:rPr>
              <a:t>;</a:t>
            </a:r>
            <a:endParaRPr lang="ru-RU" b="0" dirty="0"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656" y="2764869"/>
            <a:ext cx="457199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>
                <a:latin typeface="Calibri"/>
                <a:cs typeface="Calibri"/>
              </a:rPr>
              <a:t>Рабочие инструменты объединены с «социальными» коммуникациями – привычными и удобными веб-инструментами</a:t>
            </a:r>
            <a:r>
              <a:rPr lang="ru-RU" sz="1400" b="0" dirty="0" smtClean="0">
                <a:latin typeface="Calibri"/>
                <a:cs typeface="Calibri"/>
              </a:rPr>
              <a:t>:</a:t>
            </a:r>
          </a:p>
          <a:p>
            <a:endParaRPr lang="ru-RU" sz="1600" b="0" dirty="0">
              <a:latin typeface="Calibri"/>
              <a:cs typeface="Calibri"/>
            </a:endParaRPr>
          </a:p>
          <a:p>
            <a:r>
              <a:rPr lang="ru-RU" b="0" dirty="0">
                <a:latin typeface="Calibri"/>
                <a:cs typeface="Calibri"/>
              </a:rPr>
              <a:t>•    «Мне нравится»;</a:t>
            </a:r>
          </a:p>
          <a:p>
            <a:r>
              <a:rPr lang="ru-RU" b="0" dirty="0">
                <a:latin typeface="Calibri"/>
                <a:cs typeface="Calibri"/>
              </a:rPr>
              <a:t>•    обсуждения;</a:t>
            </a:r>
          </a:p>
          <a:p>
            <a:r>
              <a:rPr lang="ru-RU" b="0" dirty="0">
                <a:latin typeface="Calibri"/>
                <a:cs typeface="Calibri"/>
              </a:rPr>
              <a:t>•    «живая» лента;</a:t>
            </a:r>
          </a:p>
          <a:p>
            <a:r>
              <a:rPr lang="ru-RU" b="0" dirty="0">
                <a:latin typeface="Calibri"/>
                <a:cs typeface="Calibri"/>
              </a:rPr>
              <a:t>•    «социальный» поиск;</a:t>
            </a:r>
          </a:p>
          <a:p>
            <a:r>
              <a:rPr lang="ru-RU" b="0" dirty="0">
                <a:latin typeface="Calibri"/>
                <a:cs typeface="Calibri"/>
              </a:rPr>
              <a:t>•    мгновенные сообщения;</a:t>
            </a:r>
          </a:p>
          <a:p>
            <a:r>
              <a:rPr lang="ru-RU" b="0" dirty="0">
                <a:latin typeface="Calibri"/>
                <a:cs typeface="Calibri"/>
              </a:rPr>
              <a:t>•    рабочие группы. 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971550"/>
            <a:ext cx="406699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jl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896" y="-11760"/>
            <a:ext cx="9459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87988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2"/>
          <a:stretch/>
        </p:blipFill>
        <p:spPr>
          <a:xfrm>
            <a:off x="0" y="0"/>
            <a:ext cx="9144000" cy="5162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0" y="0"/>
            <a:ext cx="3810000" cy="5143500"/>
          </a:xfrm>
          <a:prstGeom prst="rect">
            <a:avLst/>
          </a:prstGeom>
          <a:solidFill>
            <a:schemeClr val="bg1">
              <a:alpha val="71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802989"/>
            <a:ext cx="3657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5738"/>
            <a:r>
              <a:rPr lang="ru-RU" sz="4000" dirty="0" smtClean="0">
                <a:latin typeface="Calibri"/>
                <a:cs typeface="Calibri"/>
              </a:rPr>
              <a:t>99,87%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Доступность сервиса с 12 апреля 2012 г.</a:t>
            </a:r>
          </a:p>
          <a:p>
            <a:endParaRPr lang="ru-RU" sz="1600" b="0" dirty="0" smtClean="0">
              <a:latin typeface="Calibri"/>
              <a:cs typeface="Calibri"/>
            </a:endParaRPr>
          </a:p>
          <a:p>
            <a:pPr indent="185738"/>
            <a:r>
              <a:rPr lang="ru-RU" sz="3200" b="0" dirty="0">
                <a:latin typeface="Calibri"/>
                <a:cs typeface="Calibri"/>
              </a:rPr>
              <a:t>330 дней </a:t>
            </a:r>
            <a:endParaRPr lang="ru-RU" sz="1800" b="0" dirty="0">
              <a:latin typeface="Calibri"/>
              <a:cs typeface="Calibri"/>
            </a:endParaRPr>
          </a:p>
          <a:p>
            <a:pPr indent="185738"/>
            <a:r>
              <a:rPr lang="ru-RU" sz="1600" b="0" dirty="0">
                <a:latin typeface="Calibri"/>
                <a:cs typeface="Calibri"/>
              </a:rPr>
              <a:t>или</a:t>
            </a:r>
          </a:p>
          <a:p>
            <a:pPr indent="185738"/>
            <a:r>
              <a:rPr lang="ru-RU" sz="3200" b="0" dirty="0">
                <a:latin typeface="Calibri"/>
                <a:cs typeface="Calibri"/>
              </a:rPr>
              <a:t>7920 часов</a:t>
            </a:r>
            <a:endParaRPr lang="ru-RU" sz="3200" b="0" dirty="0" smtClean="0">
              <a:latin typeface="Calibri"/>
              <a:cs typeface="Calibri"/>
            </a:endParaRPr>
          </a:p>
          <a:p>
            <a:endParaRPr lang="ru-RU" sz="1600" b="0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66800" y="742950"/>
            <a:ext cx="6960007" cy="4157602"/>
            <a:chOff x="107504" y="209550"/>
            <a:chExt cx="9001000" cy="5376802"/>
          </a:xfrm>
        </p:grpSpPr>
        <p:sp>
          <p:nvSpPr>
            <p:cNvPr id="68" name="Скругленный прямоугольник 67"/>
            <p:cNvSpPr/>
            <p:nvPr/>
          </p:nvSpPr>
          <p:spPr bwMode="auto">
            <a:xfrm>
              <a:off x="5471367" y="1721722"/>
              <a:ext cx="3456384" cy="33069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50" i="1" dirty="0" smtClean="0"/>
                <a:t>Elastic Load Balancing</a:t>
              </a:r>
              <a:endParaRPr lang="ru-RU" sz="1050" i="1" dirty="0"/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107504" y="2218147"/>
              <a:ext cx="3744416" cy="131639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0" name="Цилиндр 69"/>
            <p:cNvSpPr/>
            <p:nvPr/>
          </p:nvSpPr>
          <p:spPr>
            <a:xfrm>
              <a:off x="215687" y="3668300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71" name="Скругленный прямоугольник 70"/>
            <p:cNvSpPr/>
            <p:nvPr/>
          </p:nvSpPr>
          <p:spPr bwMode="auto">
            <a:xfrm>
              <a:off x="251520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00" b="1" dirty="0" smtClean="0"/>
                <a:t>Web </a:t>
              </a:r>
              <a:r>
                <a:rPr lang="ru-RU" sz="1000" b="1" dirty="0" smtClean="0"/>
                <a:t>1</a:t>
              </a:r>
              <a:endParaRPr lang="ru-RU" sz="1000" b="1" dirty="0"/>
            </a:p>
          </p:txBody>
        </p:sp>
        <p:sp>
          <p:nvSpPr>
            <p:cNvPr id="72" name="Скругленный прямоугольник 71"/>
            <p:cNvSpPr/>
            <p:nvPr/>
          </p:nvSpPr>
          <p:spPr bwMode="auto">
            <a:xfrm>
              <a:off x="259885" y="1721721"/>
              <a:ext cx="3456384" cy="33069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50" i="1" dirty="0" smtClean="0"/>
                <a:t>Elastic Load Balancing</a:t>
              </a:r>
              <a:endParaRPr lang="ru-RU" sz="1050" i="1" dirty="0"/>
            </a:p>
          </p:txBody>
        </p:sp>
        <p:sp>
          <p:nvSpPr>
            <p:cNvPr id="73" name="Стрелка вниз 72"/>
            <p:cNvSpPr/>
            <p:nvPr/>
          </p:nvSpPr>
          <p:spPr bwMode="auto">
            <a:xfrm>
              <a:off x="467544" y="209550"/>
              <a:ext cx="1301884" cy="1512169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smtClean="0"/>
                <a:t>Dynamic</a:t>
              </a:r>
              <a:endParaRPr lang="en-US" sz="500" dirty="0"/>
            </a:p>
          </p:txBody>
        </p:sp>
        <p:sp>
          <p:nvSpPr>
            <p:cNvPr id="74" name="Скругленный прямоугольник 73"/>
            <p:cNvSpPr/>
            <p:nvPr/>
          </p:nvSpPr>
          <p:spPr bwMode="auto">
            <a:xfrm>
              <a:off x="2915816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ru-RU" sz="1000" dirty="0" smtClean="0"/>
                <a:t> </a:t>
              </a:r>
              <a:r>
                <a:rPr lang="en-US" sz="1000" b="1" dirty="0" smtClean="0"/>
                <a:t>Web N</a:t>
              </a:r>
              <a:endParaRPr lang="ru-RU" sz="10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51720" y="2426544"/>
              <a:ext cx="648072" cy="10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…</a:t>
              </a:r>
              <a:endParaRPr lang="ru-RU" sz="4800" dirty="0"/>
            </a:p>
          </p:txBody>
        </p:sp>
        <p:sp>
          <p:nvSpPr>
            <p:cNvPr id="76" name="Стрелка вниз 75"/>
            <p:cNvSpPr/>
            <p:nvPr/>
          </p:nvSpPr>
          <p:spPr>
            <a:xfrm>
              <a:off x="575556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7" name="Стрелка вниз 76"/>
            <p:cNvSpPr/>
            <p:nvPr/>
          </p:nvSpPr>
          <p:spPr>
            <a:xfrm>
              <a:off x="1475656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8" name="Стрелка вниз 77"/>
            <p:cNvSpPr/>
            <p:nvPr/>
          </p:nvSpPr>
          <p:spPr>
            <a:xfrm>
              <a:off x="3239852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51721" y="2354536"/>
              <a:ext cx="815053" cy="47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CloudWatch</a:t>
              </a:r>
              <a:r>
                <a:rPr lang="en-US" sz="600" dirty="0" smtClean="0"/>
                <a:t> + </a:t>
              </a:r>
              <a:r>
                <a:rPr lang="en-US" sz="600" dirty="0" err="1" smtClean="0"/>
                <a:t>AutoScaling</a:t>
              </a:r>
              <a:endParaRPr lang="ru-RU" sz="600" dirty="0"/>
            </a:p>
          </p:txBody>
        </p:sp>
        <p:sp>
          <p:nvSpPr>
            <p:cNvPr id="80" name="Скругленный прямоугольник 79"/>
            <p:cNvSpPr/>
            <p:nvPr/>
          </p:nvSpPr>
          <p:spPr>
            <a:xfrm>
              <a:off x="5364088" y="2218147"/>
              <a:ext cx="3744416" cy="131639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1" name="Скругленный прямоугольник 80"/>
            <p:cNvSpPr/>
            <p:nvPr/>
          </p:nvSpPr>
          <p:spPr bwMode="auto">
            <a:xfrm>
              <a:off x="5508104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00" b="1" dirty="0" smtClean="0"/>
                <a:t>Web </a:t>
              </a:r>
              <a:r>
                <a:rPr lang="ru-RU" sz="1000" b="1" dirty="0" smtClean="0"/>
                <a:t>1</a:t>
              </a:r>
              <a:endParaRPr lang="ru-RU" sz="1000" b="1" dirty="0"/>
            </a:p>
          </p:txBody>
        </p:sp>
        <p:sp>
          <p:nvSpPr>
            <p:cNvPr id="82" name="Скругленный прямоугольник 81"/>
            <p:cNvSpPr/>
            <p:nvPr/>
          </p:nvSpPr>
          <p:spPr bwMode="auto">
            <a:xfrm>
              <a:off x="6444208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00" b="1" dirty="0" smtClean="0"/>
                <a:t>Web 2</a:t>
              </a:r>
              <a:endParaRPr lang="ru-RU" sz="1000" b="1" dirty="0"/>
            </a:p>
          </p:txBody>
        </p:sp>
        <p:sp>
          <p:nvSpPr>
            <p:cNvPr id="83" name="Скругленный прямоугольник 82"/>
            <p:cNvSpPr/>
            <p:nvPr/>
          </p:nvSpPr>
          <p:spPr bwMode="auto">
            <a:xfrm>
              <a:off x="8172400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00" b="1" dirty="0" smtClean="0"/>
                <a:t>Web N</a:t>
              </a:r>
              <a:endParaRPr lang="ru-RU" sz="1000" b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08304" y="2426544"/>
              <a:ext cx="648072" cy="1001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…</a:t>
              </a:r>
              <a:endParaRPr lang="ru-RU" sz="4800" dirty="0"/>
            </a:p>
          </p:txBody>
        </p:sp>
        <p:sp>
          <p:nvSpPr>
            <p:cNvPr id="85" name="Стрелка вниз 84"/>
            <p:cNvSpPr/>
            <p:nvPr/>
          </p:nvSpPr>
          <p:spPr>
            <a:xfrm>
              <a:off x="5832140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6" name="Стрелка вниз 85"/>
            <p:cNvSpPr/>
            <p:nvPr/>
          </p:nvSpPr>
          <p:spPr>
            <a:xfrm>
              <a:off x="6732240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7" name="Стрелка вниз 86"/>
            <p:cNvSpPr/>
            <p:nvPr/>
          </p:nvSpPr>
          <p:spPr>
            <a:xfrm>
              <a:off x="8496436" y="2081759"/>
              <a:ext cx="180020" cy="272777"/>
            </a:xfrm>
            <a:prstGeom prst="downArrow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308305" y="2354536"/>
              <a:ext cx="879917" cy="47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 smtClean="0"/>
                <a:t>CloudWatch</a:t>
              </a:r>
              <a:r>
                <a:rPr lang="en-US" sz="600" dirty="0" smtClean="0"/>
                <a:t> + </a:t>
              </a:r>
              <a:r>
                <a:rPr lang="en-US" sz="600" dirty="0" err="1" smtClean="0"/>
                <a:t>AutoScaling</a:t>
              </a:r>
              <a:endParaRPr lang="ru-RU" sz="600" dirty="0"/>
            </a:p>
          </p:txBody>
        </p:sp>
        <p:sp>
          <p:nvSpPr>
            <p:cNvPr id="143" name="Облако 142"/>
            <p:cNvSpPr/>
            <p:nvPr/>
          </p:nvSpPr>
          <p:spPr>
            <a:xfrm>
              <a:off x="3995936" y="2399136"/>
              <a:ext cx="1224136" cy="116095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S3</a:t>
              </a:r>
              <a:endParaRPr lang="ru-RU" sz="1400" dirty="0"/>
            </a:p>
          </p:txBody>
        </p:sp>
        <p:sp>
          <p:nvSpPr>
            <p:cNvPr id="156" name="Двойная стрелка влево/вправо 155"/>
            <p:cNvSpPr/>
            <p:nvPr/>
          </p:nvSpPr>
          <p:spPr>
            <a:xfrm>
              <a:off x="3716269" y="2887937"/>
              <a:ext cx="279667" cy="12507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57" name="Двойная стрелка влево/вправо 156"/>
            <p:cNvSpPr/>
            <p:nvPr/>
          </p:nvSpPr>
          <p:spPr>
            <a:xfrm>
              <a:off x="5228437" y="2906883"/>
              <a:ext cx="279667" cy="12507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58" name="Скругленный прямоугольник 157"/>
            <p:cNvSpPr/>
            <p:nvPr/>
          </p:nvSpPr>
          <p:spPr>
            <a:xfrm>
              <a:off x="3964114" y="5106095"/>
              <a:ext cx="1327966" cy="4650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/>
                <a:t>management</a:t>
              </a:r>
              <a:r>
                <a:rPr lang="ru-RU" sz="700" dirty="0" smtClean="0"/>
                <a:t>, </a:t>
              </a:r>
              <a:r>
                <a:rPr lang="en-US" sz="700" dirty="0" smtClean="0"/>
                <a:t>monitoring,</a:t>
              </a:r>
            </a:p>
            <a:p>
              <a:pPr algn="ctr"/>
              <a:r>
                <a:rPr lang="en-US" sz="700" dirty="0" smtClean="0"/>
                <a:t>backup</a:t>
              </a:r>
              <a:endParaRPr lang="ru-RU" sz="700" dirty="0"/>
            </a:p>
          </p:txBody>
        </p:sp>
        <p:sp>
          <p:nvSpPr>
            <p:cNvPr id="159" name="Стрелка вниз 158"/>
            <p:cNvSpPr/>
            <p:nvPr/>
          </p:nvSpPr>
          <p:spPr bwMode="auto">
            <a:xfrm>
              <a:off x="2117988" y="209551"/>
              <a:ext cx="1301884" cy="648072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smtClean="0"/>
                <a:t>Static</a:t>
              </a:r>
              <a:endParaRPr lang="en-US" sz="500" dirty="0"/>
            </a:p>
          </p:txBody>
        </p:sp>
        <p:sp>
          <p:nvSpPr>
            <p:cNvPr id="160" name="Скругленный прямоугольник 159"/>
            <p:cNvSpPr/>
            <p:nvPr/>
          </p:nvSpPr>
          <p:spPr>
            <a:xfrm>
              <a:off x="1835696" y="857623"/>
              <a:ext cx="1872208" cy="5040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 smtClean="0"/>
            </a:p>
            <a:p>
              <a:pPr algn="ctr"/>
              <a:endParaRPr lang="en-US" sz="500" dirty="0"/>
            </a:p>
            <a:p>
              <a:pPr algn="ctr"/>
              <a:endParaRPr lang="en-US" sz="500" dirty="0" smtClean="0"/>
            </a:p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CDN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61" name="Скругленный прямоугольник 160"/>
            <p:cNvSpPr/>
            <p:nvPr/>
          </p:nvSpPr>
          <p:spPr>
            <a:xfrm>
              <a:off x="1943708" y="929631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2" name="Скругленный прямоугольник 161"/>
            <p:cNvSpPr/>
            <p:nvPr/>
          </p:nvSpPr>
          <p:spPr>
            <a:xfrm>
              <a:off x="2367391" y="929631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3" name="Скругленный прямоугольник 162"/>
            <p:cNvSpPr/>
            <p:nvPr/>
          </p:nvSpPr>
          <p:spPr>
            <a:xfrm>
              <a:off x="2843808" y="929631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4" name="Скругленный прямоугольник 163"/>
            <p:cNvSpPr/>
            <p:nvPr/>
          </p:nvSpPr>
          <p:spPr>
            <a:xfrm>
              <a:off x="3275856" y="929631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5" name="Стрелка вниз 164"/>
            <p:cNvSpPr/>
            <p:nvPr/>
          </p:nvSpPr>
          <p:spPr bwMode="auto">
            <a:xfrm>
              <a:off x="2123728" y="1361680"/>
              <a:ext cx="1301884" cy="360040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err="1" smtClean="0"/>
                <a:t>js</a:t>
              </a:r>
              <a:r>
                <a:rPr lang="en-US" sz="500" dirty="0" smtClean="0"/>
                <a:t>, </a:t>
              </a:r>
              <a:r>
                <a:rPr lang="en-US" sz="500" dirty="0" err="1" smtClean="0"/>
                <a:t>css</a:t>
              </a:r>
              <a:endParaRPr lang="en-US" sz="500" dirty="0" smtClean="0"/>
            </a:p>
          </p:txBody>
        </p:sp>
        <p:sp>
          <p:nvSpPr>
            <p:cNvPr id="166" name="Стрелка вниз 165"/>
            <p:cNvSpPr/>
            <p:nvPr/>
          </p:nvSpPr>
          <p:spPr bwMode="auto">
            <a:xfrm>
              <a:off x="7446580" y="209551"/>
              <a:ext cx="1301884" cy="1512169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smtClean="0"/>
                <a:t>Dynamic</a:t>
              </a:r>
              <a:endParaRPr lang="en-US" sz="500" dirty="0"/>
            </a:p>
          </p:txBody>
        </p:sp>
        <p:sp>
          <p:nvSpPr>
            <p:cNvPr id="167" name="Стрелка вниз 166"/>
            <p:cNvSpPr/>
            <p:nvPr/>
          </p:nvSpPr>
          <p:spPr bwMode="auto">
            <a:xfrm>
              <a:off x="5790396" y="209552"/>
              <a:ext cx="1301884" cy="648072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smtClean="0"/>
                <a:t>Static</a:t>
              </a:r>
              <a:endParaRPr lang="en-US" sz="500" dirty="0"/>
            </a:p>
          </p:txBody>
        </p:sp>
        <p:sp>
          <p:nvSpPr>
            <p:cNvPr id="168" name="Скругленный прямоугольник 167"/>
            <p:cNvSpPr/>
            <p:nvPr/>
          </p:nvSpPr>
          <p:spPr>
            <a:xfrm>
              <a:off x="5508104" y="857624"/>
              <a:ext cx="1872208" cy="50405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" dirty="0" smtClean="0">
                <a:solidFill>
                  <a:schemeClr val="tx1"/>
                </a:solidFill>
              </a:endParaRPr>
            </a:p>
            <a:p>
              <a:pPr algn="ctr"/>
              <a:endParaRPr lang="en-US" sz="500" dirty="0">
                <a:solidFill>
                  <a:schemeClr val="tx1"/>
                </a:solidFill>
              </a:endParaRPr>
            </a:p>
            <a:p>
              <a:pPr algn="ctr"/>
              <a:endParaRPr lang="en-US" sz="5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CDN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69" name="Скругленный прямоугольник 168"/>
            <p:cNvSpPr/>
            <p:nvPr/>
          </p:nvSpPr>
          <p:spPr>
            <a:xfrm>
              <a:off x="5616116" y="929632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0" name="Скругленный прямоугольник 169"/>
            <p:cNvSpPr/>
            <p:nvPr/>
          </p:nvSpPr>
          <p:spPr>
            <a:xfrm>
              <a:off x="6039799" y="929632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1" name="Скругленный прямоугольник 170"/>
            <p:cNvSpPr/>
            <p:nvPr/>
          </p:nvSpPr>
          <p:spPr>
            <a:xfrm>
              <a:off x="6516216" y="929632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2" name="Скругленный прямоугольник 171"/>
            <p:cNvSpPr/>
            <p:nvPr/>
          </p:nvSpPr>
          <p:spPr>
            <a:xfrm>
              <a:off x="6948264" y="929632"/>
              <a:ext cx="332401" cy="2520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3" name="Стрелка вниз 172"/>
            <p:cNvSpPr/>
            <p:nvPr/>
          </p:nvSpPr>
          <p:spPr bwMode="auto">
            <a:xfrm>
              <a:off x="5796136" y="1361681"/>
              <a:ext cx="1301884" cy="360040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500" dirty="0" err="1" smtClean="0"/>
                <a:t>js</a:t>
              </a:r>
              <a:r>
                <a:rPr lang="en-US" sz="500" dirty="0" smtClean="0"/>
                <a:t>, </a:t>
              </a:r>
              <a:r>
                <a:rPr lang="en-US" sz="500" dirty="0" err="1" smtClean="0"/>
                <a:t>css</a:t>
              </a:r>
              <a:endParaRPr lang="en-US" sz="500" dirty="0" smtClean="0"/>
            </a:p>
          </p:txBody>
        </p:sp>
        <p:sp>
          <p:nvSpPr>
            <p:cNvPr id="174" name="Стрелка углом вверх 173"/>
            <p:cNvSpPr/>
            <p:nvPr/>
          </p:nvSpPr>
          <p:spPr>
            <a:xfrm flipV="1">
              <a:off x="3707904" y="991619"/>
              <a:ext cx="792088" cy="1407516"/>
            </a:xfrm>
            <a:prstGeom prst="bentUp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175" name="Стрелка углом вверх 174"/>
            <p:cNvSpPr/>
            <p:nvPr/>
          </p:nvSpPr>
          <p:spPr>
            <a:xfrm flipH="1" flipV="1">
              <a:off x="4716016" y="991619"/>
              <a:ext cx="792088" cy="1407516"/>
            </a:xfrm>
            <a:prstGeom prst="bentUp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6" name="TextBox 175"/>
            <p:cNvSpPr txBox="1"/>
            <p:nvPr/>
          </p:nvSpPr>
          <p:spPr>
            <a:xfrm rot="16200000">
              <a:off x="3753553" y="1350111"/>
              <a:ext cx="1104873" cy="40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i</a:t>
              </a:r>
              <a:r>
                <a:rPr lang="en-US" sz="800" dirty="0" smtClean="0"/>
                <a:t>mages (clients)</a:t>
              </a:r>
              <a:endParaRPr lang="ru-RU" sz="800" dirty="0"/>
            </a:p>
          </p:txBody>
        </p:sp>
        <p:sp>
          <p:nvSpPr>
            <p:cNvPr id="177" name="TextBox 176"/>
            <p:cNvSpPr txBox="1"/>
            <p:nvPr/>
          </p:nvSpPr>
          <p:spPr>
            <a:xfrm rot="16200000">
              <a:off x="4362546" y="1433551"/>
              <a:ext cx="1104873" cy="24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i</a:t>
              </a:r>
              <a:r>
                <a:rPr lang="en-US" sz="700" dirty="0" smtClean="0"/>
                <a:t>mages (clients)</a:t>
              </a:r>
              <a:endParaRPr lang="ru-RU" sz="700" dirty="0"/>
            </a:p>
          </p:txBody>
        </p:sp>
        <p:sp>
          <p:nvSpPr>
            <p:cNvPr id="178" name="Скругленный прямоугольник 177"/>
            <p:cNvSpPr/>
            <p:nvPr/>
          </p:nvSpPr>
          <p:spPr>
            <a:xfrm>
              <a:off x="323699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79" name="Скругленный прямоугольник 178"/>
            <p:cNvSpPr/>
            <p:nvPr/>
          </p:nvSpPr>
          <p:spPr>
            <a:xfrm>
              <a:off x="2987824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80" name="Скругленный прямоугольник 179"/>
            <p:cNvSpPr/>
            <p:nvPr/>
          </p:nvSpPr>
          <p:spPr>
            <a:xfrm>
              <a:off x="5580112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81" name="Скругленный прямоугольник 180"/>
            <p:cNvSpPr/>
            <p:nvPr/>
          </p:nvSpPr>
          <p:spPr>
            <a:xfrm>
              <a:off x="6516216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82" name="Скругленный прямоугольник 181"/>
            <p:cNvSpPr/>
            <p:nvPr/>
          </p:nvSpPr>
          <p:spPr>
            <a:xfrm>
              <a:off x="8244408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83" name="Блок-схема: магнитный диск 12"/>
            <p:cNvSpPr/>
            <p:nvPr/>
          </p:nvSpPr>
          <p:spPr>
            <a:xfrm>
              <a:off x="272353" y="4673212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sp>
          <p:nvSpPr>
            <p:cNvPr id="184" name="Блок-схема: магнитный диск 115"/>
            <p:cNvSpPr/>
            <p:nvPr/>
          </p:nvSpPr>
          <p:spPr>
            <a:xfrm>
              <a:off x="272351" y="437296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85" name="Блок-схема: магнитный диск 116"/>
            <p:cNvSpPr/>
            <p:nvPr/>
          </p:nvSpPr>
          <p:spPr>
            <a:xfrm>
              <a:off x="272967" y="416725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86" name="Блок-схема: магнитный диск 117"/>
            <p:cNvSpPr/>
            <p:nvPr/>
          </p:nvSpPr>
          <p:spPr>
            <a:xfrm>
              <a:off x="272354" y="3974499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/>
                <a:t>mysqld</a:t>
              </a:r>
              <a:endParaRPr lang="ru-RU" sz="500" dirty="0"/>
            </a:p>
          </p:txBody>
        </p:sp>
        <p:sp>
          <p:nvSpPr>
            <p:cNvPr id="187" name="Цилиндр 186"/>
            <p:cNvSpPr/>
            <p:nvPr/>
          </p:nvSpPr>
          <p:spPr>
            <a:xfrm>
              <a:off x="7992109" y="4289530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188" name="Блок-схема: магнитный диск 140"/>
            <p:cNvSpPr/>
            <p:nvPr/>
          </p:nvSpPr>
          <p:spPr>
            <a:xfrm>
              <a:off x="8048773" y="499419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89" name="Блок-схема: магнитный диск 141"/>
            <p:cNvSpPr/>
            <p:nvPr/>
          </p:nvSpPr>
          <p:spPr>
            <a:xfrm>
              <a:off x="8049389" y="478848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90" name="Блок-схема: магнитный диск 142"/>
            <p:cNvSpPr/>
            <p:nvPr/>
          </p:nvSpPr>
          <p:spPr>
            <a:xfrm>
              <a:off x="8048776" y="4595729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91" name="Двойная стрелка влево/вправо 190"/>
            <p:cNvSpPr/>
            <p:nvPr/>
          </p:nvSpPr>
          <p:spPr>
            <a:xfrm>
              <a:off x="1187624" y="4082511"/>
              <a:ext cx="4283742" cy="209384"/>
            </a:xfrm>
            <a:prstGeom prst="left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tx1"/>
                  </a:solidFill>
                </a:rPr>
                <a:t>                                                                                                                           master-master replication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92" name="Двойная стрелка влево/вправо 191"/>
            <p:cNvSpPr/>
            <p:nvPr/>
          </p:nvSpPr>
          <p:spPr>
            <a:xfrm>
              <a:off x="2448498" y="4388710"/>
              <a:ext cx="4283742" cy="209384"/>
            </a:xfrm>
            <a:prstGeom prst="left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tx1"/>
                  </a:solidFill>
                </a:rPr>
                <a:t>                                                                  master-master </a:t>
              </a:r>
              <a:r>
                <a:rPr lang="en-US" sz="500" dirty="0">
                  <a:solidFill>
                    <a:schemeClr val="tx1"/>
                  </a:solidFill>
                </a:rPr>
                <a:t>replication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93" name="Двойная стрелка влево/вправо 192"/>
            <p:cNvSpPr/>
            <p:nvPr/>
          </p:nvSpPr>
          <p:spPr>
            <a:xfrm>
              <a:off x="3690269" y="4731453"/>
              <a:ext cx="4283742" cy="209384"/>
            </a:xfrm>
            <a:prstGeom prst="left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00" dirty="0" smtClean="0">
                  <a:solidFill>
                    <a:schemeClr val="tx1"/>
                  </a:solidFill>
                </a:rPr>
                <a:t>          master-master replication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sp>
          <p:nvSpPr>
            <p:cNvPr id="194" name="Цилиндр 193"/>
            <p:cNvSpPr/>
            <p:nvPr/>
          </p:nvSpPr>
          <p:spPr>
            <a:xfrm>
              <a:off x="1459470" y="3935925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195" name="Блок-схема: магнитный диск 120"/>
            <p:cNvSpPr/>
            <p:nvPr/>
          </p:nvSpPr>
          <p:spPr>
            <a:xfrm>
              <a:off x="1523064" y="464059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96" name="Блок-схема: магнитный диск 121"/>
            <p:cNvSpPr/>
            <p:nvPr/>
          </p:nvSpPr>
          <p:spPr>
            <a:xfrm>
              <a:off x="1523680" y="443488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97" name="Блок-схема: магнитный диск 122"/>
            <p:cNvSpPr/>
            <p:nvPr/>
          </p:nvSpPr>
          <p:spPr>
            <a:xfrm>
              <a:off x="1523067" y="4242124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198" name="Цилиндр 197"/>
            <p:cNvSpPr/>
            <p:nvPr/>
          </p:nvSpPr>
          <p:spPr>
            <a:xfrm>
              <a:off x="2712053" y="4291895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199" name="Блок-схема: магнитный диск 125"/>
            <p:cNvSpPr/>
            <p:nvPr/>
          </p:nvSpPr>
          <p:spPr>
            <a:xfrm>
              <a:off x="2768717" y="499656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0" name="Блок-схема: магнитный диск 126"/>
            <p:cNvSpPr/>
            <p:nvPr/>
          </p:nvSpPr>
          <p:spPr>
            <a:xfrm>
              <a:off x="2769333" y="479085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1" name="Блок-схема: магнитный диск 127"/>
            <p:cNvSpPr/>
            <p:nvPr/>
          </p:nvSpPr>
          <p:spPr>
            <a:xfrm>
              <a:off x="2768720" y="4598094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2" name="Цилиндр 201"/>
            <p:cNvSpPr/>
            <p:nvPr/>
          </p:nvSpPr>
          <p:spPr>
            <a:xfrm>
              <a:off x="5495743" y="3665935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203" name="Блок-схема: магнитный диск 130"/>
            <p:cNvSpPr/>
            <p:nvPr/>
          </p:nvSpPr>
          <p:spPr>
            <a:xfrm>
              <a:off x="5552407" y="437060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4" name="Блок-схема: магнитный диск 131"/>
            <p:cNvSpPr/>
            <p:nvPr/>
          </p:nvSpPr>
          <p:spPr>
            <a:xfrm>
              <a:off x="5553023" y="4164891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5" name="Блок-схема: магнитный диск 132"/>
            <p:cNvSpPr/>
            <p:nvPr/>
          </p:nvSpPr>
          <p:spPr>
            <a:xfrm>
              <a:off x="5552410" y="3972134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6" name="Цилиндр 205"/>
            <p:cNvSpPr/>
            <p:nvPr/>
          </p:nvSpPr>
          <p:spPr>
            <a:xfrm>
              <a:off x="6739526" y="3933560"/>
              <a:ext cx="971937" cy="1294457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1000" dirty="0">
                <a:solidFill>
                  <a:schemeClr val="tx1"/>
                </a:solidFill>
              </a:endParaRPr>
            </a:p>
          </p:txBody>
        </p:sp>
        <p:sp>
          <p:nvSpPr>
            <p:cNvPr id="207" name="Блок-схема: магнитный диск 135"/>
            <p:cNvSpPr/>
            <p:nvPr/>
          </p:nvSpPr>
          <p:spPr>
            <a:xfrm>
              <a:off x="6806379" y="463822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8" name="Блок-схема: магнитный диск 136"/>
            <p:cNvSpPr/>
            <p:nvPr/>
          </p:nvSpPr>
          <p:spPr>
            <a:xfrm>
              <a:off x="6806995" y="4432516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09" name="Блок-схема: магнитный диск 137"/>
            <p:cNvSpPr/>
            <p:nvPr/>
          </p:nvSpPr>
          <p:spPr>
            <a:xfrm>
              <a:off x="6806382" y="4239759"/>
              <a:ext cx="858601" cy="216024"/>
            </a:xfrm>
            <a:prstGeom prst="flowChartMagneticDisk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/>
                <a:t>mysqld</a:t>
              </a:r>
              <a:endParaRPr lang="ru-RU" sz="500" dirty="0"/>
            </a:p>
          </p:txBody>
        </p:sp>
        <p:sp>
          <p:nvSpPr>
            <p:cNvPr id="210" name="Блок-схема: магнитный диск 145"/>
            <p:cNvSpPr/>
            <p:nvPr/>
          </p:nvSpPr>
          <p:spPr>
            <a:xfrm>
              <a:off x="1523680" y="4940837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sp>
          <p:nvSpPr>
            <p:cNvPr id="211" name="Блок-схема: магнитный диск 146"/>
            <p:cNvSpPr/>
            <p:nvPr/>
          </p:nvSpPr>
          <p:spPr>
            <a:xfrm>
              <a:off x="2768716" y="5294442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sp>
          <p:nvSpPr>
            <p:cNvPr id="212" name="Блок-схема: магнитный диск 147"/>
            <p:cNvSpPr/>
            <p:nvPr/>
          </p:nvSpPr>
          <p:spPr>
            <a:xfrm>
              <a:off x="5552406" y="4673212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sp>
          <p:nvSpPr>
            <p:cNvPr id="213" name="Блок-схема: магнитный диск 148"/>
            <p:cNvSpPr/>
            <p:nvPr/>
          </p:nvSpPr>
          <p:spPr>
            <a:xfrm>
              <a:off x="6796193" y="4933624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sp>
          <p:nvSpPr>
            <p:cNvPr id="214" name="Блок-схема: магнитный диск 149"/>
            <p:cNvSpPr/>
            <p:nvPr/>
          </p:nvSpPr>
          <p:spPr>
            <a:xfrm>
              <a:off x="8049389" y="5294442"/>
              <a:ext cx="858601" cy="216024"/>
            </a:xfrm>
            <a:prstGeom prst="flowChartMagneticDisk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300" dirty="0" smtClean="0"/>
                <a:t>control cache: </a:t>
              </a:r>
              <a:r>
                <a:rPr lang="en-US" sz="300" dirty="0" err="1" smtClean="0"/>
                <a:t>memcached</a:t>
              </a:r>
              <a:endParaRPr lang="ru-RU" sz="300" dirty="0"/>
            </a:p>
          </p:txBody>
        </p:sp>
        <p:cxnSp>
          <p:nvCxnSpPr>
            <p:cNvPr id="215" name="Прямая со стрелкой 214"/>
            <p:cNvCxnSpPr/>
            <p:nvPr/>
          </p:nvCxnSpPr>
          <p:spPr>
            <a:xfrm>
              <a:off x="395536" y="3362648"/>
              <a:ext cx="0" cy="489269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 стрелкой 215"/>
            <p:cNvCxnSpPr/>
            <p:nvPr/>
          </p:nvCxnSpPr>
          <p:spPr>
            <a:xfrm>
              <a:off x="5682846" y="3362648"/>
              <a:ext cx="0" cy="489269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 стрелкой 216"/>
            <p:cNvCxnSpPr>
              <a:stCxn id="71" idx="2"/>
            </p:cNvCxnSpPr>
            <p:nvPr/>
          </p:nvCxnSpPr>
          <p:spPr>
            <a:xfrm>
              <a:off x="647564" y="3362648"/>
              <a:ext cx="1044116" cy="71749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 стрелкой 217"/>
            <p:cNvCxnSpPr/>
            <p:nvPr/>
          </p:nvCxnSpPr>
          <p:spPr>
            <a:xfrm>
              <a:off x="899592" y="3362648"/>
              <a:ext cx="2088232" cy="101031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Скругленный прямоугольник 218"/>
            <p:cNvSpPr/>
            <p:nvPr/>
          </p:nvSpPr>
          <p:spPr bwMode="auto">
            <a:xfrm>
              <a:off x="1187624" y="2354536"/>
              <a:ext cx="792088" cy="100811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lIns="82945" tIns="41473" rIns="82945" bIns="41473"/>
            <a:lstStyle/>
            <a:p>
              <a:pPr algn="ctr">
                <a:defRPr/>
              </a:pPr>
              <a:r>
                <a:rPr lang="en-US" sz="1000" b="1" dirty="0" smtClean="0"/>
                <a:t>Web 2</a:t>
              </a:r>
              <a:endParaRPr lang="ru-RU" sz="1000" b="1" dirty="0"/>
            </a:p>
          </p:txBody>
        </p:sp>
        <p:sp>
          <p:nvSpPr>
            <p:cNvPr id="220" name="Скругленный прямоугольник 219"/>
            <p:cNvSpPr/>
            <p:nvPr/>
          </p:nvSpPr>
          <p:spPr>
            <a:xfrm>
              <a:off x="1259632" y="2775781"/>
              <a:ext cx="648072" cy="38609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 smtClean="0">
                  <a:solidFill>
                    <a:schemeClr val="tx1"/>
                  </a:solidFill>
                </a:rPr>
                <a:t>local cache</a:t>
              </a:r>
              <a:endParaRPr lang="ru-RU" sz="500" dirty="0">
                <a:solidFill>
                  <a:schemeClr val="tx1"/>
                </a:solidFill>
              </a:endParaRPr>
            </a:p>
          </p:txBody>
        </p:sp>
        <p:cxnSp>
          <p:nvCxnSpPr>
            <p:cNvPr id="221" name="Прямая со стрелкой 220"/>
            <p:cNvCxnSpPr/>
            <p:nvPr/>
          </p:nvCxnSpPr>
          <p:spPr>
            <a:xfrm flipH="1">
              <a:off x="702267" y="3377903"/>
              <a:ext cx="629373" cy="43204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 стрелкой 221"/>
            <p:cNvCxnSpPr/>
            <p:nvPr/>
          </p:nvCxnSpPr>
          <p:spPr>
            <a:xfrm>
              <a:off x="1763688" y="3362648"/>
              <a:ext cx="5740" cy="71986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 стрелкой 222"/>
            <p:cNvCxnSpPr/>
            <p:nvPr/>
          </p:nvCxnSpPr>
          <p:spPr>
            <a:xfrm>
              <a:off x="1835696" y="3362648"/>
              <a:ext cx="1362320" cy="106986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 стрелкой 223"/>
            <p:cNvCxnSpPr/>
            <p:nvPr/>
          </p:nvCxnSpPr>
          <p:spPr>
            <a:xfrm flipH="1">
              <a:off x="1043608" y="3362648"/>
              <a:ext cx="2038653" cy="44730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 стрелкой 224"/>
            <p:cNvCxnSpPr>
              <a:stCxn id="74" idx="2"/>
            </p:cNvCxnSpPr>
            <p:nvPr/>
          </p:nvCxnSpPr>
          <p:spPr>
            <a:xfrm flipH="1">
              <a:off x="2195736" y="3362648"/>
              <a:ext cx="1116124" cy="71749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 стрелкой 225"/>
            <p:cNvCxnSpPr/>
            <p:nvPr/>
          </p:nvCxnSpPr>
          <p:spPr>
            <a:xfrm>
              <a:off x="3491880" y="3362648"/>
              <a:ext cx="0" cy="106986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 стрелкой 226"/>
            <p:cNvCxnSpPr/>
            <p:nvPr/>
          </p:nvCxnSpPr>
          <p:spPr>
            <a:xfrm>
              <a:off x="5910094" y="3362648"/>
              <a:ext cx="1038170" cy="71749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 стрелкой 227"/>
            <p:cNvCxnSpPr/>
            <p:nvPr/>
          </p:nvCxnSpPr>
          <p:spPr>
            <a:xfrm>
              <a:off x="6207033" y="3365013"/>
              <a:ext cx="2109383" cy="106750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 стрелкой 228"/>
            <p:cNvCxnSpPr/>
            <p:nvPr/>
          </p:nvCxnSpPr>
          <p:spPr>
            <a:xfrm flipH="1">
              <a:off x="5982323" y="3362647"/>
              <a:ext cx="677909" cy="447304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 стрелкой 229"/>
            <p:cNvCxnSpPr/>
            <p:nvPr/>
          </p:nvCxnSpPr>
          <p:spPr>
            <a:xfrm>
              <a:off x="7028548" y="3377903"/>
              <a:ext cx="0" cy="70460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 стрелкой 230"/>
            <p:cNvCxnSpPr/>
            <p:nvPr/>
          </p:nvCxnSpPr>
          <p:spPr>
            <a:xfrm>
              <a:off x="7164288" y="3377903"/>
              <a:ext cx="1332148" cy="105461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 стрелкой 231"/>
            <p:cNvCxnSpPr/>
            <p:nvPr/>
          </p:nvCxnSpPr>
          <p:spPr>
            <a:xfrm flipH="1">
              <a:off x="6300192" y="3362648"/>
              <a:ext cx="2016224" cy="44730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Прямая со стрелкой 232"/>
            <p:cNvCxnSpPr/>
            <p:nvPr/>
          </p:nvCxnSpPr>
          <p:spPr>
            <a:xfrm>
              <a:off x="8748464" y="3365013"/>
              <a:ext cx="0" cy="1067503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Прямая со стрелкой 233"/>
            <p:cNvCxnSpPr/>
            <p:nvPr/>
          </p:nvCxnSpPr>
          <p:spPr>
            <a:xfrm flipH="1">
              <a:off x="7308304" y="3367378"/>
              <a:ext cx="1224136" cy="712768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Rectangle 2"/>
          <p:cNvSpPr txBox="1">
            <a:spLocks noChangeArrowheads="1"/>
          </p:cNvSpPr>
          <p:nvPr/>
        </p:nvSpPr>
        <p:spPr>
          <a:xfrm>
            <a:off x="457200" y="-20995"/>
            <a:ext cx="5654982" cy="661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500" dirty="0" smtClean="0">
                <a:latin typeface="Calibri"/>
                <a:cs typeface="Calibri"/>
              </a:rPr>
              <a:t>Архитектура проекта</a:t>
            </a:r>
            <a:endParaRPr lang="en-US" sz="32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0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24429</TotalTime>
  <Words>1287</Words>
  <Application>Microsoft Office PowerPoint</Application>
  <PresentationFormat>Экран (16:9)</PresentationFormat>
  <Paragraphs>302</Paragraphs>
  <Slides>50</Slides>
  <Notes>49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Default Design</vt:lpstr>
      <vt:lpstr>Новая версия «Битрикс24»  и «1С-Битрикс: Корпоративный портал»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Наталья С. Сергеева</cp:lastModifiedBy>
  <cp:revision>1925</cp:revision>
  <dcterms:created xsi:type="dcterms:W3CDTF">2004-09-13T11:38:15Z</dcterms:created>
  <dcterms:modified xsi:type="dcterms:W3CDTF">2013-03-06T09:44:21Z</dcterms:modified>
</cp:coreProperties>
</file>