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7" r:id="rId3"/>
  </p:sldMasterIdLst>
  <p:notesMasterIdLst>
    <p:notesMasterId r:id="rId67"/>
  </p:notesMasterIdLst>
  <p:handoutMasterIdLst>
    <p:handoutMasterId r:id="rId68"/>
  </p:handoutMasterIdLst>
  <p:sldIdLst>
    <p:sldId id="568" r:id="rId4"/>
    <p:sldId id="499" r:id="rId5"/>
    <p:sldId id="612" r:id="rId6"/>
    <p:sldId id="396" r:id="rId7"/>
    <p:sldId id="566" r:id="rId8"/>
    <p:sldId id="569" r:id="rId9"/>
    <p:sldId id="571" r:id="rId10"/>
    <p:sldId id="315" r:id="rId11"/>
    <p:sldId id="631" r:id="rId12"/>
    <p:sldId id="369" r:id="rId13"/>
    <p:sldId id="420" r:id="rId14"/>
    <p:sldId id="632" r:id="rId15"/>
    <p:sldId id="633" r:id="rId16"/>
    <p:sldId id="634" r:id="rId17"/>
    <p:sldId id="620" r:id="rId18"/>
    <p:sldId id="621" r:id="rId19"/>
    <p:sldId id="640" r:id="rId20"/>
    <p:sldId id="624" r:id="rId21"/>
    <p:sldId id="625" r:id="rId22"/>
    <p:sldId id="636" r:id="rId23"/>
    <p:sldId id="641" r:id="rId24"/>
    <p:sldId id="630" r:id="rId25"/>
    <p:sldId id="629" r:id="rId26"/>
    <p:sldId id="638" r:id="rId27"/>
    <p:sldId id="447" r:id="rId28"/>
    <p:sldId id="608" r:id="rId29"/>
    <p:sldId id="609" r:id="rId30"/>
    <p:sldId id="618" r:id="rId31"/>
    <p:sldId id="619" r:id="rId32"/>
    <p:sldId id="546" r:id="rId33"/>
    <p:sldId id="547" r:id="rId34"/>
    <p:sldId id="479" r:id="rId35"/>
    <p:sldId id="482" r:id="rId36"/>
    <p:sldId id="642" r:id="rId37"/>
    <p:sldId id="514" r:id="rId38"/>
    <p:sldId id="614" r:id="rId39"/>
    <p:sldId id="520" r:id="rId40"/>
    <p:sldId id="517" r:id="rId41"/>
    <p:sldId id="519" r:id="rId42"/>
    <p:sldId id="521" r:id="rId43"/>
    <p:sldId id="522" r:id="rId44"/>
    <p:sldId id="523" r:id="rId45"/>
    <p:sldId id="524" r:id="rId46"/>
    <p:sldId id="525" r:id="rId47"/>
    <p:sldId id="526" r:id="rId48"/>
    <p:sldId id="527" r:id="rId49"/>
    <p:sldId id="580" r:id="rId50"/>
    <p:sldId id="581" r:id="rId51"/>
    <p:sldId id="582" r:id="rId52"/>
    <p:sldId id="583" r:id="rId53"/>
    <p:sldId id="584" r:id="rId54"/>
    <p:sldId id="585" r:id="rId55"/>
    <p:sldId id="586" r:id="rId56"/>
    <p:sldId id="505" r:id="rId57"/>
    <p:sldId id="587" r:id="rId58"/>
    <p:sldId id="510" r:id="rId59"/>
    <p:sldId id="604" r:id="rId60"/>
    <p:sldId id="502" r:id="rId61"/>
    <p:sldId id="504" r:id="rId62"/>
    <p:sldId id="493" r:id="rId63"/>
    <p:sldId id="495" r:id="rId64"/>
    <p:sldId id="644" r:id="rId65"/>
    <p:sldId id="402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7" autoAdjust="0"/>
    <p:restoredTop sz="99167" autoAdjust="0"/>
  </p:normalViewPr>
  <p:slideViewPr>
    <p:cSldViewPr>
      <p:cViewPr varScale="1">
        <p:scale>
          <a:sx n="86" d="100"/>
          <a:sy n="86" d="100"/>
        </p:scale>
        <p:origin x="48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7T13:41:21.456" idx="1">
    <p:pos x="10" y="10"/>
    <p:text>Модуль можно использовать и как дополнение к контентной странице. Если в проекте есть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602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11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690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12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388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13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88513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59540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48986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1003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90375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411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4030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1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72718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21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23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07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23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57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24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911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47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04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28933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65393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30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58076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739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83210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50663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42360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75273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35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6927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12174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01615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59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39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435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326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0856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8021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5713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48617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90788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20449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21458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957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115871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8645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588703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342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16367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55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39274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56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39685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57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98129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58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74828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59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323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62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3470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505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2224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5104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37724-A379-483B-919E-FD8D2C37EDF1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4597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webmasters/tools/mobile-friendly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43.png"/><Relationship Id="rId4" Type="http://schemas.openxmlformats.org/officeDocument/2006/relationships/hyperlink" Target="http://marketplace.1c-bitrix.ru/solutions/bitrix.map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minsvyaz.ru/uploaded/presentations/reglamentesia2-61_aUuelrM.pdf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esia@minsvyaz.r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insvyaz.ru/uploaded/presentations/rp-esia-tehportal-1-2.pdf" TargetMode="External"/><Relationship Id="rId5" Type="http://schemas.openxmlformats.org/officeDocument/2006/relationships/hyperlink" Target="http://esia.gosuslugi.ru/console/tech" TargetMode="External"/><Relationship Id="rId4" Type="http://schemas.openxmlformats.org/officeDocument/2006/relationships/hyperlink" Target="http://minsvyaz.ru/uploaded/presentations/esia-27last_R9QqR8N.pdf" TargetMode="External"/><Relationship Id="rId9" Type="http://schemas.openxmlformats.org/officeDocument/2006/relationships/hyperlink" Target="http://minsvyaz.ru/ru/documents/?directions=1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rketplace.1c-bitrix.ru/solutions/bitrix.gossite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hyperlink" Target="http://www.slideshare.net/kleinerperkins/2012-kpcb-internet-trends-yearend-update" TargetMode="Externa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8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ev.1c-bitrix.ru/learning/" TargetMode="External"/><Relationship Id="rId5" Type="http://schemas.openxmlformats.org/officeDocument/2006/relationships/hyperlink" Target="http://academy.1c-bitrix.ru/learning/index.php" TargetMode="Externa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artem@1c-bitrix.ru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gov.1c-bitrix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725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52" y="1988840"/>
            <a:ext cx="9143999" cy="2232248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9"/>
            <a:ext cx="9144000" cy="2016223"/>
          </a:xfrm>
        </p:spPr>
        <p:txBody>
          <a:bodyPr>
            <a:normAutofit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Официальный сайт государственной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организации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36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590550" y="1312863"/>
            <a:ext cx="83232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местного самоуправления </a:t>
            </a:r>
            <a:r>
              <a:rPr lang="ru-RU" sz="1600" b="1" dirty="0" smtClean="0"/>
              <a:t>муниципального </a:t>
            </a:r>
            <a:r>
              <a:rPr lang="ru-RU" sz="1600" b="1" dirty="0"/>
              <a:t>образования </a:t>
            </a:r>
            <a:br>
              <a:rPr lang="ru-RU" sz="1600" b="1" dirty="0"/>
            </a:br>
            <a:r>
              <a:rPr lang="ru-RU" sz="1600" dirty="0"/>
              <a:t>(</a:t>
            </a:r>
            <a:r>
              <a:rPr lang="ru-RU" sz="1600" dirty="0" smtClean="0"/>
              <a:t>город, поселок, район и т.п. </a:t>
            </a:r>
            <a:r>
              <a:rPr lang="ru-RU" sz="1600" dirty="0" smtClean="0">
                <a:sym typeface="Symbol"/>
              </a:rPr>
              <a:t></a:t>
            </a:r>
            <a:r>
              <a:rPr lang="ru-RU" sz="1600" dirty="0" smtClean="0"/>
              <a:t> </a:t>
            </a:r>
            <a:r>
              <a:rPr lang="ru-RU" sz="1600" dirty="0"/>
              <a:t>на примере </a:t>
            </a:r>
            <a:r>
              <a:rPr lang="ru-RU" sz="1600" dirty="0" smtClean="0"/>
              <a:t> сайта администрации </a:t>
            </a:r>
            <a:r>
              <a:rPr lang="ru-RU" sz="1600" dirty="0"/>
              <a:t>города)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власти субъекта РФ </a:t>
            </a:r>
            <a:br>
              <a:rPr lang="ru-RU" sz="1600" b="1" dirty="0"/>
            </a:br>
            <a:r>
              <a:rPr lang="ru-RU" sz="1600" dirty="0"/>
              <a:t>(области, края, </a:t>
            </a:r>
            <a:r>
              <a:rPr lang="ru-RU" sz="1600" dirty="0" smtClean="0"/>
              <a:t>республики </a:t>
            </a:r>
            <a:r>
              <a:rPr lang="ru-RU" sz="1600" dirty="0">
                <a:sym typeface="Symbol"/>
              </a:rPr>
              <a:t> </a:t>
            </a:r>
            <a:r>
              <a:rPr lang="ru-RU" sz="1600" dirty="0" smtClean="0"/>
              <a:t>на примере сайта </a:t>
            </a:r>
            <a:r>
              <a:rPr lang="ru-RU" sz="1600" dirty="0"/>
              <a:t>правительства области)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</a:t>
            </a:r>
            <a:r>
              <a:rPr lang="ru-RU" sz="1600" b="1" dirty="0" smtClean="0"/>
              <a:t>власти субъекта РФ (</a:t>
            </a:r>
            <a:r>
              <a:rPr lang="ru-RU" sz="1600" dirty="0"/>
              <a:t>на примере  сайта областной думы 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местного </a:t>
            </a:r>
            <a:r>
              <a:rPr lang="ru-RU" sz="1600" b="1" dirty="0" smtClean="0"/>
              <a:t>самоуправления</a:t>
            </a:r>
            <a:endParaRPr lang="ru-RU" sz="1600" dirty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проекта или целевой </a:t>
            </a:r>
            <a:r>
              <a:rPr lang="ru-RU" sz="1600" b="1" dirty="0" smtClean="0"/>
              <a:t>программы, </a:t>
            </a:r>
            <a:r>
              <a:rPr lang="ru-RU" sz="1600" dirty="0" smtClean="0"/>
              <a:t>реализуемой </a:t>
            </a:r>
            <a:r>
              <a:rPr lang="ru-RU" sz="1600" dirty="0"/>
              <a:t>государственной </a:t>
            </a:r>
            <a:r>
              <a:rPr lang="ru-RU" sz="1600" dirty="0" smtClean="0"/>
              <a:t>организацией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силового ведомства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прокуратуры </a:t>
            </a:r>
            <a:r>
              <a:rPr lang="ru-RU" sz="1600" dirty="0"/>
              <a:t>области)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территориально-распределенной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органов </a:t>
            </a:r>
            <a:r>
              <a:rPr lang="ru-RU" sz="1600" dirty="0"/>
              <a:t>ЗАГС</a:t>
            </a:r>
            <a:r>
              <a:rPr lang="ru-RU" sz="16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en-US" sz="1600" b="1" baseline="30000" dirty="0" smtClean="0"/>
              <a:t> </a:t>
            </a:r>
            <a:r>
              <a:rPr lang="ru-RU" sz="1600" b="1" dirty="0" smtClean="0"/>
              <a:t>Сайт </a:t>
            </a:r>
            <a:r>
              <a:rPr lang="ru-RU" sz="1600" b="1" dirty="0"/>
              <a:t>государственного учреждения или предприятия </a:t>
            </a:r>
            <a:r>
              <a:rPr lang="ru-RU" sz="1600" dirty="0"/>
              <a:t>(</a:t>
            </a:r>
            <a:r>
              <a:rPr lang="ru-RU" sz="1600" dirty="0" err="1"/>
              <a:t>гуП</a:t>
            </a:r>
            <a:r>
              <a:rPr lang="ru-RU" sz="1600" dirty="0"/>
              <a:t>, </a:t>
            </a:r>
            <a:r>
              <a:rPr lang="ru-RU" sz="1600" dirty="0" err="1"/>
              <a:t>муП</a:t>
            </a:r>
            <a:r>
              <a:rPr lang="ru-RU" sz="1600" dirty="0"/>
              <a:t> – </a:t>
            </a:r>
            <a:r>
              <a:rPr lang="ru-RU" sz="1600"/>
              <a:t>на </a:t>
            </a:r>
            <a:r>
              <a:rPr lang="ru-RU" sz="1600" smtClean="0"/>
              <a:t>примере </a:t>
            </a:r>
            <a:r>
              <a:rPr lang="ru-RU" sz="1600" dirty="0" smtClean="0"/>
              <a:t>сайта государственного </a:t>
            </a:r>
            <a:r>
              <a:rPr lang="ru-RU" sz="1600" dirty="0"/>
              <a:t>предприятия)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подразделения органа власти или государственной организации </a:t>
            </a:r>
            <a:r>
              <a:rPr lang="ru-RU" sz="1600" dirty="0" smtClean="0"/>
              <a:t>(</a:t>
            </a:r>
            <a:r>
              <a:rPr lang="ru-RU" sz="1600" dirty="0"/>
              <a:t>на примере сайта департамента)</a:t>
            </a:r>
          </a:p>
        </p:txBody>
      </p:sp>
      <p:pic>
        <p:nvPicPr>
          <p:cNvPr id="1127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 txBox="1">
            <a:spLocks noChangeArrowheads="1"/>
          </p:cNvSpPr>
          <p:nvPr/>
        </p:nvSpPr>
        <p:spPr bwMode="auto">
          <a:xfrm>
            <a:off x="311150" y="136525"/>
            <a:ext cx="58689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Типовые официальные сайты в поставке продукта</a:t>
            </a:r>
            <a:endParaRPr lang="en-US" sz="3000" b="1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Мастер установки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98" y="1621360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98" y="1530757"/>
            <a:ext cx="7836206" cy="436604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Главная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134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0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Главная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384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41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134"/>
            <a:ext cx="9144000" cy="579347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Услуги</a:t>
            </a:r>
            <a:endParaRPr lang="en-US" sz="3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30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Главная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62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134"/>
            <a:ext cx="9144000" cy="579347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Услуги</a:t>
            </a:r>
            <a:endParaRPr lang="en-US" sz="3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351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713651"/>
            <a:ext cx="9144000" cy="579347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Обращения граждан</a:t>
            </a:r>
            <a:endParaRPr lang="en-US" sz="3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38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134"/>
            <a:ext cx="9144000" cy="579347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Обращения граждан</a:t>
            </a:r>
            <a:endParaRPr lang="en-US" sz="3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6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Статическая страница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824119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94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170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810000" cy="61722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3200" dirty="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200" dirty="0">
              <a:solidFill>
                <a:srgbClr val="0D0D0D"/>
              </a:solidFill>
              <a:latin typeface="Verdana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6712"/>
            <a:ext cx="3810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1659" y="584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3"/>
              </a:rPr>
              <a:t>https://www.google.com/webmasters/tools/mobile-friendly</a:t>
            </a:r>
            <a:r>
              <a:rPr lang="ru-RU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6395"/>
            <a:ext cx="7570339" cy="5802128"/>
          </a:xfrm>
          <a:prstGeom prst="rect">
            <a:avLst/>
          </a:prstGeom>
        </p:spPr>
      </p:pic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14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6458"/>
            <a:ext cx="3810000" cy="6172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60" y="583549"/>
            <a:ext cx="3810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3810000" cy="617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72946"/>
            <a:ext cx="3810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80839"/>
            <a:ext cx="3810000" cy="6172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60" y="580839"/>
            <a:ext cx="3810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70000"/>
            <a:ext cx="56181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5826125" cy="1025525"/>
          </a:xfrm>
        </p:spPr>
        <p:txBody>
          <a:bodyPr/>
          <a:lstStyle/>
          <a:p>
            <a:pPr algn="l"/>
            <a:r>
              <a:rPr lang="ru-RU" sz="3200" b="1" dirty="0" smtClean="0">
                <a:cs typeface="Calibri" pitchFamily="34" charset="0"/>
              </a:rPr>
              <a:t>Широкий функционал</a:t>
            </a:r>
            <a:endParaRPr lang="ru-RU" sz="4800" dirty="0" smtClean="0">
              <a:cs typeface="Calibri" pitchFamily="34" charset="0"/>
            </a:endParaRPr>
          </a:p>
        </p:txBody>
      </p:sp>
      <p:pic>
        <p:nvPicPr>
          <p:cNvPr id="184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035222"/>
      </p:ext>
    </p:extLst>
  </p:cSld>
  <p:clrMapOvr>
    <a:masterClrMapping/>
  </p:clrMapOvr>
  <p:transition spd="med" advTm="5311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2"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45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502975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dirty="0">
                <a:latin typeface="+mn-lt"/>
              </a:rPr>
              <a:t>Интерактивная карта  объектов</a:t>
            </a:r>
          </a:p>
          <a:p>
            <a:pPr algn="l"/>
            <a:endParaRPr lang="ru-RU" sz="2850" dirty="0">
              <a:latin typeface="+mn-lt"/>
            </a:endParaRPr>
          </a:p>
          <a:p>
            <a:pPr algn="l"/>
            <a:r>
              <a:rPr lang="ru-RU" sz="3700" dirty="0">
                <a:solidFill>
                  <a:srgbClr val="0FADDD"/>
                </a:solidFill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solidFill>
                <a:srgbClr val="0FADDD"/>
              </a:solidFill>
              <a:latin typeface="+mn-lt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339" y="1816159"/>
            <a:ext cx="4343400" cy="3350274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dirty="0">
                <a:latin typeface="Calibri"/>
                <a:ea typeface="Calibri"/>
                <a:cs typeface="Calibri"/>
              </a:rPr>
              <a:t>API </a:t>
            </a:r>
            <a:r>
              <a:rPr lang="ru-RU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79512" y="5795254"/>
            <a:ext cx="209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2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</a:rPr>
              <a:t>Цена: 14 900р.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6164586"/>
            <a:ext cx="540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http://marketplace.1c-bitrix.ru/solutions/bitrix.map/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60176"/>
            <a:ext cx="4690779" cy="34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074516"/>
            <a:ext cx="9144000" cy="5793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973886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8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14247"/>
            <a:ext cx="9144000" cy="57934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566722"/>
            <a:ext cx="1800200" cy="374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Маршруты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2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896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97000"/>
            <a:ext cx="3101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Доступность с мобильных устройств:</a:t>
            </a:r>
            <a:br>
              <a:rPr lang="ru-RU" sz="2400" dirty="0" smtClean="0"/>
            </a:br>
            <a:endParaRPr lang="ru-RU" sz="2400" dirty="0" smtClean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b="0" dirty="0" smtClean="0"/>
              <a:t> </a:t>
            </a:r>
            <a:r>
              <a:rPr lang="ru-RU" sz="2400" dirty="0" smtClean="0"/>
              <a:t>Шаблон  для мобильной версии сайта</a:t>
            </a:r>
            <a:br>
              <a:rPr lang="ru-RU" sz="2400" dirty="0" smtClean="0"/>
            </a:br>
            <a:endParaRPr lang="ru-RU" sz="2400" dirty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 Шаблон для мобильного приложения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467952"/>
            <a:ext cx="2017059" cy="3976216"/>
          </a:xfrm>
          <a:prstGeom prst="rect">
            <a:avLst/>
          </a:prstGeom>
        </p:spPr>
      </p:pic>
      <p:pic>
        <p:nvPicPr>
          <p:cNvPr id="1026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42" y="1723542"/>
            <a:ext cx="2013159" cy="37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42" y="1723544"/>
            <a:ext cx="2013159" cy="37206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000" b="1" dirty="0">
                <a:latin typeface="Calibri" pitchFamily="34" charset="0"/>
              </a:rPr>
              <a:t>Мобильная карта</a:t>
            </a:r>
            <a:endParaRPr lang="en-US" sz="3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2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392382"/>
            <a:ext cx="7067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Яндекс.Карты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Google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Единый источник данных и </a:t>
            </a:r>
            <a:r>
              <a:rPr lang="ru-RU" sz="2000" dirty="0"/>
              <a:t>для мобильной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для десктоп версии</a:t>
            </a:r>
            <a:endParaRPr lang="ru-RU" sz="2000" dirty="0"/>
          </a:p>
          <a:p>
            <a:pPr lvl="0">
              <a:buClr>
                <a:srgbClr val="C00000"/>
              </a:buClr>
            </a:pPr>
            <a:endParaRPr lang="ru-RU" sz="2000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/>
              <a:t>Кастомизация</a:t>
            </a:r>
            <a:r>
              <a:rPr lang="ru-RU" sz="2000" dirty="0" smtClean="0"/>
              <a:t> внешнего вида (задание </a:t>
            </a:r>
            <a:r>
              <a:rPr lang="ru-RU" sz="2000" dirty="0"/>
              <a:t>пользовательских </a:t>
            </a:r>
            <a:r>
              <a:rPr lang="ru-RU" sz="2000" dirty="0" smtClean="0"/>
              <a:t>маркеров, изменение высоты </a:t>
            </a:r>
            <a:r>
              <a:rPr lang="ru-RU" sz="2000" dirty="0"/>
              <a:t>карты, </a:t>
            </a:r>
            <a:r>
              <a:rPr lang="ru-RU" sz="2000" dirty="0" smtClean="0"/>
              <a:t>цвета </a:t>
            </a:r>
            <a:r>
              <a:rPr lang="ru-RU" sz="2000" dirty="0"/>
              <a:t>линий </a:t>
            </a:r>
            <a:r>
              <a:rPr lang="ru-RU" sz="2000" dirty="0" smtClean="0"/>
              <a:t>, текст сообщений и </a:t>
            </a:r>
            <a:r>
              <a:rPr lang="ru-RU" sz="2000" dirty="0" err="1" smtClean="0"/>
              <a:t>т.п</a:t>
            </a:r>
            <a:r>
              <a:rPr lang="ru-RU" sz="2000" dirty="0" smtClean="0"/>
              <a:t>):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Ч</a:t>
            </a:r>
            <a:r>
              <a:rPr lang="ru-RU" sz="2000" dirty="0" smtClean="0"/>
              <a:t>ерез </a:t>
            </a:r>
            <a:r>
              <a:rPr lang="ru-RU" sz="2000" dirty="0"/>
              <a:t>интерфейс </a:t>
            </a:r>
            <a:r>
              <a:rPr lang="ru-RU" sz="2000" dirty="0" smtClean="0"/>
              <a:t>административной панели 1С-Битрикс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 помощью </a:t>
            </a:r>
            <a:r>
              <a:rPr lang="ru-RU" sz="2000" dirty="0"/>
              <a:t>настройки </a:t>
            </a:r>
            <a:r>
              <a:rPr lang="ru-RU" sz="2000" dirty="0" smtClean="0"/>
              <a:t>параметров </a:t>
            </a:r>
            <a:r>
              <a:rPr lang="ru-RU" sz="2000" dirty="0"/>
              <a:t>и </a:t>
            </a:r>
            <a:r>
              <a:rPr lang="en-US" sz="2000" dirty="0"/>
              <a:t>CSS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Настройка маршрутов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Защита </a:t>
            </a:r>
            <a:r>
              <a:rPr lang="ru-RU" sz="2000" dirty="0"/>
              <a:t>от ввода некорректных </a:t>
            </a:r>
            <a:r>
              <a:rPr lang="ru-RU" sz="2000" dirty="0" smtClean="0"/>
              <a:t>данных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50" y="1247980"/>
            <a:ext cx="2781103" cy="130082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200" b="1" dirty="0"/>
              <a:t>Управление картой (</a:t>
            </a:r>
            <a:r>
              <a:rPr lang="en-US" sz="3200" b="1" dirty="0"/>
              <a:t>API)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Calibri"/>
                <a:cs typeface="+mn-cs"/>
              </a:rPr>
              <a:t>ГОСТ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 Р 52872-2012:</a:t>
            </a:r>
            <a:endParaRPr lang="ru-RU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6" y="1293711"/>
            <a:ext cx="3208173" cy="2032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6" y="4005064"/>
            <a:ext cx="3311352" cy="20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62"/>
            <a:ext cx="9144000" cy="5793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62"/>
            <a:ext cx="9144000" cy="5793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62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849890"/>
            <a:ext cx="82834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Разделы о государственной организации, документы  и т.д.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Сервис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Интерактивная карта объектов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Версия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для лиц с ограниченными физическими возможностями здоровья (WCAG2.0</a:t>
            </a:r>
            <a:r>
              <a:rPr lang="ru-RU" sz="2000" dirty="0">
                <a:solidFill>
                  <a:prstClr val="black"/>
                </a:solidFill>
              </a:rPr>
              <a:t>)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+mn-lt"/>
              </a:rPr>
              <a:t>Мобильная версия и мобильное </a:t>
            </a:r>
            <a:r>
              <a:rPr lang="ru-RU" sz="2000" dirty="0">
                <a:solidFill>
                  <a:prstClr val="black"/>
                </a:solidFill>
                <a:latin typeface="+mn-lt"/>
              </a:rPr>
              <a:t>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4000" y="267808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39635"/>
            <a:ext cx="8604448" cy="40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1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28688" y="511259"/>
            <a:ext cx="769255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200" b="1" dirty="0">
                <a:latin typeface="Calibri" pitchFamily="34" charset="0"/>
              </a:rPr>
              <a:t>Интеграция с ЕСИА</a:t>
            </a:r>
          </a:p>
          <a:p>
            <a:r>
              <a:rPr lang="ru-RU" dirty="0"/>
              <a:t>1) Зарегистрировать ОГВ (орган гос. власти) в ЕСИА</a:t>
            </a:r>
          </a:p>
          <a:p>
            <a:r>
              <a:rPr lang="ru-RU" dirty="0"/>
              <a:t>и п.3.2  </a:t>
            </a:r>
            <a:r>
              <a:rPr lang="ru-RU" u="sng" dirty="0">
                <a:hlinkClick r:id="rId4"/>
              </a:rPr>
              <a:t>http://minsvyaz.ru/uploaded/presentations/esia-27last_R9QqR8N.pdf</a:t>
            </a:r>
            <a:endParaRPr lang="ru-RU" dirty="0"/>
          </a:p>
          <a:p>
            <a:r>
              <a:rPr lang="ru-RU" dirty="0"/>
              <a:t> 2) Зарегистрировать ИС (информационная система) в технологическом портале</a:t>
            </a:r>
          </a:p>
          <a:p>
            <a:r>
              <a:rPr lang="ru-RU" dirty="0"/>
              <a:t>Заявитель регистрирует ИС через технологический портал </a:t>
            </a:r>
            <a:r>
              <a:rPr lang="ru-RU" u="sng" dirty="0">
                <a:hlinkClick r:id="rId5"/>
              </a:rPr>
              <a:t>http://esia.gosuslugi.ru/console/tech</a:t>
            </a:r>
            <a:endParaRPr lang="ru-RU" dirty="0"/>
          </a:p>
          <a:p>
            <a:r>
              <a:rPr lang="ru-RU" dirty="0"/>
              <a:t>п.2 </a:t>
            </a:r>
            <a:r>
              <a:rPr lang="ru-RU" u="sng" dirty="0">
                <a:hlinkClick r:id="rId6"/>
              </a:rPr>
              <a:t>http://</a:t>
            </a:r>
            <a:r>
              <a:rPr lang="ru-RU" u="sng" dirty="0" smtClean="0">
                <a:hlinkClick r:id="rId6"/>
              </a:rPr>
              <a:t>minsvyaz.ru/uploaded/presentations/rp-esia-tehportal-1-2.pdf</a:t>
            </a:r>
            <a:endParaRPr lang="ru-RU" u="sng" dirty="0" smtClean="0"/>
          </a:p>
          <a:p>
            <a:endParaRPr lang="ru-RU" u="sng" dirty="0" smtClean="0"/>
          </a:p>
          <a:p>
            <a:r>
              <a:rPr lang="ru-RU" dirty="0" smtClean="0"/>
              <a:t>3</a:t>
            </a:r>
            <a:r>
              <a:rPr lang="ru-RU" dirty="0"/>
              <a:t>) Зарегистрировать ответственных лиц из ЛК</a:t>
            </a:r>
          </a:p>
          <a:p>
            <a:r>
              <a:rPr lang="ru-RU" dirty="0"/>
              <a:t>п.3.1.1 </a:t>
            </a:r>
            <a:r>
              <a:rPr lang="ru-RU" u="sng" dirty="0">
                <a:hlinkClick r:id="rId6"/>
              </a:rPr>
              <a:t>http://minsvyaz.ru/uploaded/presentations/rp-esia-tehportal-1-2.pdf</a:t>
            </a:r>
            <a:endParaRPr lang="ru-RU" dirty="0"/>
          </a:p>
          <a:p>
            <a:r>
              <a:rPr lang="ru-RU" dirty="0"/>
              <a:t>4) Получить доступ к тестовой среде (отправляется скан заявки на почту </a:t>
            </a:r>
            <a:r>
              <a:rPr lang="ru-RU" dirty="0" err="1"/>
              <a:t>Минкомсвязи</a:t>
            </a:r>
            <a:r>
              <a:rPr lang="ru-RU" dirty="0"/>
              <a:t> </a:t>
            </a:r>
            <a:r>
              <a:rPr lang="ru-RU" u="sng" dirty="0">
                <a:hlinkClick r:id="rId7"/>
              </a:rPr>
              <a:t>esia@minsvyaz.ru</a:t>
            </a:r>
            <a:r>
              <a:rPr lang="ru-RU" dirty="0"/>
              <a:t>)</a:t>
            </a:r>
          </a:p>
          <a:p>
            <a:r>
              <a:rPr lang="ru-RU" dirty="0"/>
              <a:t>Приложение Е</a:t>
            </a:r>
          </a:p>
          <a:p>
            <a:r>
              <a:rPr lang="ru-RU" u="sng" dirty="0">
                <a:hlinkClick r:id="rId8"/>
              </a:rPr>
              <a:t>http://minsvyaz.ru/uploaded/presentations/reglamentesia2-61_aUuelrM.pdf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Вся документация по ЕСИА </a:t>
            </a:r>
            <a:r>
              <a:rPr lang="ru-RU" u="sng" dirty="0">
                <a:hlinkClick r:id="rId9"/>
              </a:rPr>
              <a:t>http://minsvyaz.ru/ru/documents/?directions=13</a:t>
            </a:r>
            <a:endParaRPr lang="en-US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Лицензия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Решение доступно в </a:t>
            </a:r>
            <a:r>
              <a:rPr lang="ru-RU" sz="2800" dirty="0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http://www.1c-bitrix.ru/download/files/doc/gov-site-guide.pdf</a:t>
            </a: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8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708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600" b="1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B10000"/>
                </a:solidFill>
                <a:latin typeface="Calibri"/>
                <a:cs typeface="+mn-cs"/>
              </a:rPr>
              <a:t>apps.1c-bitrix.ru</a:t>
            </a:r>
            <a:endParaRPr lang="ru-RU" sz="2400" u="sng" dirty="0">
              <a:solidFill>
                <a:srgbClr val="B10000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7100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- это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реальность!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Платформу 1С-Битрикс используют: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4241800" cy="6858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15849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28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268760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293168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18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782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946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2906363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5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alibri"/>
                <a:cs typeface="+mn-cs"/>
              </a:rPr>
              <a:t>Интерактивная карта объектов</a:t>
            </a:r>
            <a:endParaRPr lang="ru-RU" sz="2800" b="1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289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775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56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7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7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Удобные интерфейсы 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Понятный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7320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53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988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Преимущества решений «1С-Битрикс»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2776"/>
            <a:ext cx="79077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r>
              <a:rPr lang="ru-RU" sz="3200" dirty="0"/>
              <a:t> 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Комплексные готовые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Соответствие Законодательству РФ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Высокая безопасность</a:t>
            </a:r>
            <a:endParaRPr lang="ru-RU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Быстрый срок внедрения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3800658" cy="2298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544522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http://www.1c-bitrix.ru/solutions/gov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511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27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84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11560" y="1729205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ru-RU" sz="2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ные</a:t>
            </a: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центры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01981" y="5661248"/>
            <a:ext cx="5982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</a:t>
            </a:r>
            <a:r>
              <a:rPr lang="ru-RU" dirty="0" smtClean="0">
                <a:hlinkClick r:id="rId5"/>
              </a:rPr>
              <a:t>academy.1c-bitrix.ru/learning/index.php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4244" y="3324614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http://dev.1c-bitrix.ru/learning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8" y="1988021"/>
            <a:ext cx="4565126" cy="30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16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Calibri" pitchFamily="34" charset="0"/>
                <a:cs typeface="Calibri" pitchFamily="34" charset="0"/>
              </a:rPr>
              <a:t>Спасибо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457200" y="5332413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dirty="0" smtClean="0">
                <a:cs typeface="Calibri" pitchFamily="34" charset="0"/>
              </a:rPr>
              <a:t>Надежда Шикина</a:t>
            </a:r>
            <a:endParaRPr lang="ru-RU" sz="2400" b="1" dirty="0" smtClean="0">
              <a:cs typeface="Calibri" pitchFamily="34" charset="0"/>
              <a:hlinkClick r:id="rId3"/>
            </a:endParaRPr>
          </a:p>
          <a:p>
            <a:pPr>
              <a:buFontTx/>
              <a:buNone/>
            </a:pPr>
            <a:r>
              <a:rPr lang="en-US" sz="2000" u="sng" dirty="0" smtClean="0">
                <a:solidFill>
                  <a:srgbClr val="0070C0"/>
                </a:solidFill>
                <a:cs typeface="Calibri" pitchFamily="34" charset="0"/>
                <a:hlinkClick r:id="rId3"/>
              </a:rPr>
              <a:t>ns@1c-bitrix.ru</a:t>
            </a: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57200" y="371633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latin typeface="+mn-lt"/>
                <a:hlinkClick r:id="rId4"/>
              </a:rPr>
              <a:t>http://gov.1c-bitrix.ru</a:t>
            </a:r>
            <a:r>
              <a:rPr lang="en-US" sz="3200" dirty="0" smtClean="0">
                <a:latin typeface="+mn-lt"/>
              </a:rPr>
              <a:t>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91" y="34634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8591" y="3562806"/>
            <a:ext cx="8312091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№8-ФЗ, №112-ФЗ, №149-ФЗ, №152 </a:t>
            </a:r>
            <a:r>
              <a:rPr lang="ru-RU" sz="2400" dirty="0" smtClean="0"/>
              <a:t>ФЗ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Приказы </a:t>
            </a:r>
            <a:r>
              <a:rPr lang="ru-RU" sz="2400" dirty="0" smtClean="0"/>
              <a:t>Правительства и Министерств </a:t>
            </a:r>
            <a:r>
              <a:rPr lang="ru-RU" sz="2400" dirty="0"/>
              <a:t>РФ 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Методические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рекомендациями по публикации открытых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данных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3785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>
                <a:latin typeface="Calibri" pitchFamily="34" charset="0"/>
              </a:rPr>
              <a:t>Федеральный закон №</a:t>
            </a:r>
            <a:r>
              <a:rPr lang="ru-RU" sz="3000" b="1" dirty="0" smtClean="0">
                <a:latin typeface="Calibri" pitchFamily="34" charset="0"/>
              </a:rPr>
              <a:t>8</a:t>
            </a: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359532" y="746106"/>
            <a:ext cx="842493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«1С-Битрикс: Официальный сайт государственной организации»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март 2016</a:t>
            </a:r>
            <a:endParaRPr lang="en-US" sz="2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7821" y="1695968"/>
            <a:ext cx="7736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+mn-lt"/>
              </a:rPr>
              <a:t>Интеграция </a:t>
            </a:r>
            <a:r>
              <a:rPr lang="ru-RU" sz="2400" b="1" dirty="0" smtClean="0">
                <a:latin typeface="+mn-lt"/>
              </a:rPr>
              <a:t> с ЕСИА (а разработке)</a:t>
            </a:r>
            <a:endParaRPr lang="ru-RU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Новый адаптивный шаблон дизайна</a:t>
            </a:r>
            <a:endParaRPr lang="ru-RU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588224" y="0"/>
            <a:ext cx="1986253" cy="640695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6524"/>
            <a:ext cx="8604448" cy="40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5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11592</TotalTime>
  <Words>1535</Words>
  <Application>Microsoft Office PowerPoint</Application>
  <PresentationFormat>Экран (4:3)</PresentationFormat>
  <Paragraphs>402</Paragraphs>
  <Slides>63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73" baseType="lpstr">
      <vt:lpstr>Arial Unicode MS</vt:lpstr>
      <vt:lpstr>Arial</vt:lpstr>
      <vt:lpstr>Calibri</vt:lpstr>
      <vt:lpstr>Symbol</vt:lpstr>
      <vt:lpstr>Times New Roman</vt:lpstr>
      <vt:lpstr>Verdana</vt:lpstr>
      <vt:lpstr>Wingdings</vt:lpstr>
      <vt:lpstr>Тема Office</vt:lpstr>
      <vt:lpstr>1_Тема1</vt:lpstr>
      <vt:lpstr>3_Тема1</vt:lpstr>
      <vt:lpstr>Официальный сайт государственной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функционал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859</cp:revision>
  <dcterms:modified xsi:type="dcterms:W3CDTF">2016-04-22T09:25:46Z</dcterms:modified>
</cp:coreProperties>
</file>