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01" r:id="rId3"/>
    <p:sldId id="303" r:id="rId4"/>
    <p:sldId id="293" r:id="rId5"/>
    <p:sldId id="302" r:id="rId6"/>
    <p:sldId id="295" r:id="rId7"/>
    <p:sldId id="298" r:id="rId8"/>
    <p:sldId id="294" r:id="rId9"/>
    <p:sldId id="300" r:id="rId10"/>
    <p:sldId id="311" r:id="rId11"/>
    <p:sldId id="310" r:id="rId12"/>
    <p:sldId id="312" r:id="rId13"/>
    <p:sldId id="299" r:id="rId14"/>
    <p:sldId id="319" r:id="rId15"/>
    <p:sldId id="320" r:id="rId16"/>
    <p:sldId id="321" r:id="rId17"/>
    <p:sldId id="322" r:id="rId18"/>
    <p:sldId id="323" r:id="rId19"/>
    <p:sldId id="325" r:id="rId20"/>
    <p:sldId id="329" r:id="rId21"/>
    <p:sldId id="330" r:id="rId22"/>
    <p:sldId id="331" r:id="rId23"/>
    <p:sldId id="332" r:id="rId24"/>
    <p:sldId id="317" r:id="rId25"/>
    <p:sldId id="304" r:id="rId26"/>
    <p:sldId id="309" r:id="rId27"/>
    <p:sldId id="333" r:id="rId28"/>
    <p:sldId id="306" r:id="rId29"/>
    <p:sldId id="313" r:id="rId30"/>
    <p:sldId id="335" r:id="rId31"/>
    <p:sldId id="334" r:id="rId32"/>
    <p:sldId id="336" r:id="rId33"/>
    <p:sldId id="337" r:id="rId34"/>
    <p:sldId id="338" r:id="rId35"/>
    <p:sldId id="339" r:id="rId36"/>
    <p:sldId id="308" r:id="rId37"/>
    <p:sldId id="316" r:id="rId38"/>
    <p:sldId id="31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9167" autoAdjust="0"/>
  </p:normalViewPr>
  <p:slideViewPr>
    <p:cSldViewPr>
      <p:cViewPr varScale="1">
        <p:scale>
          <a:sx n="64" d="100"/>
          <a:sy n="64" d="100"/>
        </p:scale>
        <p:origin x="-123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43D8F7-56B7-4A16-A543-FE279985780E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41220-B900-4FD4-BB3A-0E3378A07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7D45E-90B4-4B96-8D62-9EDE6F035C84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4F738-A817-4E43-9FB9-8CEE7B944B3C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68101-1701-43D5-AEB3-37D5B693817B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109D4-03EC-41B7-8E57-0FCF828EBD70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25188-D7C8-4EED-B131-CF0BBD36CB28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3CFC4-9E4D-416A-B679-FD426487C050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FDF13-399F-424B-B4BB-98190BC65FD4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988FA-ECB4-4B84-B7EE-D78A286B877D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57BA8-A52A-4B80-B4CB-7996E59909E5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DC4AE-A576-4D72-953E-8F7AAD9BEE03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CB7D8-AFD3-4DF4-8BE6-24227C152173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067E1-BFB4-45A6-8557-69A4E3307309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79154-5141-4CDD-AB16-EF8779BA9472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32141-9460-4754-B46C-3052063C417E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4D0F99-D874-4030-8E3D-523A37E6FD8C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0DDFE-822E-412B-9140-9CCA79E77A95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E52255-E274-4D8D-A733-A5BB1A539145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7A010B-D66D-43CD-BADA-F278BC9F8277}" type="slidenum">
              <a:rPr lang="ru-RU" smtClean="0"/>
              <a:pPr>
                <a:defRPr/>
              </a:pPr>
              <a:t>28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756DB-71BA-403D-9EC7-AE849284928B}" type="slidenum">
              <a:rPr lang="ru-RU" smtClean="0"/>
              <a:pPr>
                <a:defRPr/>
              </a:pPr>
              <a:t>30</a:t>
            </a:fld>
            <a:endParaRPr lang="ru-RU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CB396-8FA2-4FF3-8230-E6B6D0FC4E69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BCC732-719B-4174-84E9-F7DC4F683EE5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32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33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4F738-A817-4E43-9FB9-8CEE7B944B3C}" type="slidenum">
              <a:rPr lang="ru-RU" smtClean="0"/>
              <a:pPr>
                <a:defRPr/>
              </a:pPr>
              <a:t>34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4F738-A817-4E43-9FB9-8CEE7B944B3C}" type="slidenum">
              <a:rPr lang="ru-RU" smtClean="0"/>
              <a:pPr>
                <a:defRPr/>
              </a:pPr>
              <a:t>35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AD76B-1903-411E-9EE8-E21312831D72}" type="slidenum">
              <a:rPr lang="ru-RU" smtClean="0"/>
              <a:pPr>
                <a:defRPr/>
              </a:pPr>
              <a:t>36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8546C4-D889-4640-A40E-4181FC371D61}" type="slidenum">
              <a:rPr lang="ru-RU" smtClean="0"/>
              <a:pPr>
                <a:defRPr/>
              </a:pPr>
              <a:t>37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B7F19-91EB-4F68-A3F3-FD9184886278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B8A58-E6D9-4028-8D08-FC98AB7E4B40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BCC732-719B-4174-84E9-F7DC4F683EE5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5EB81-9FE7-4BC6-985D-07CEF169F159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9BBAC8-778E-4E47-9F1C-E0BB87B1593E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2FDA9-908D-4E07-9BE2-D515F1C8508B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BE77-1E08-4891-BE45-E89D4162EE0B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A948-CAB4-4059-A509-36725C81F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A292-3F0F-41A2-B58C-F37ADDF5755B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9B23-6ADA-4EEB-AB91-D8E9290BB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92250-F955-463D-9B61-EED4B68F635E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5959-49FC-4CB7-B7A7-1B756A1B9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84E1-B128-4C55-A152-7257E617F387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B748-60CB-42FD-AAD7-745AD6C3A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460A-734D-4683-83C8-4CEA8038A1F1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2032-254E-4190-8BE9-C73C69E85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C9A6-15CF-4A18-A06A-ABBB5149D4FD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868AB-2334-433F-982F-C0CE0D7D1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D595-3148-401A-A1D1-AF6FB1BBFC74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0AC5-F7BF-49AA-8AAC-ED0B7BCF2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5B7A5-131B-456C-94A6-0126996B98A7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EB26-8962-4E0E-922E-7D7039583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FA5E-2729-4781-A7E8-B8518FC041A3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285E-8F04-43E9-B662-50E86D754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6E20-1526-44D8-BDC4-6DE426C93695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D64F-A095-4A60-91C5-D3435DFB2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B6C0-3E3D-42D5-B1E1-480F9B1738BB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FC02-871E-436B-811E-C6F513D34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FA5D5F-BE3D-4021-B8D2-98BEA2657AB0}" type="datetimeFigureOut">
              <a:rPr lang="ru-RU"/>
              <a:pPr>
                <a:defRPr/>
              </a:pPr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4428F5-3073-4B7F-BD4B-9428E5E54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conf201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xample.com/conf201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www.1c-bitrix.ru/sitemanager/features/photo2.php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-bitrix.ru/buy/conf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1c-bitrix.ru/support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1c-bitrix.ru/partners/index.php?country=1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1c-bitrix.ru/download/conf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-bitrix.ru/solutions/conf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1c-bitrix.ru/download/conf.php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2051" name="Заголовок 4"/>
          <p:cNvSpPr>
            <a:spLocks noGrp="1"/>
          </p:cNvSpPr>
          <p:nvPr>
            <p:ph type="ctrTitle"/>
          </p:nvPr>
        </p:nvSpPr>
        <p:spPr>
          <a:xfrm>
            <a:off x="0" y="1785938"/>
            <a:ext cx="9144000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«1С-Битрикс: Сайт конференции»</a:t>
            </a:r>
            <a:br>
              <a:rPr lang="ru-RU" sz="32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>
              <a:solidFill>
                <a:srgbClr val="264F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275856" y="2928938"/>
            <a:ext cx="55446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Verdana" pitchFamily="34" charset="0"/>
              </a:rPr>
              <a:t>Специализированное решение для создания </a:t>
            </a:r>
            <a:r>
              <a:rPr lang="ru-RU" sz="2000" b="1" dirty="0" smtClean="0">
                <a:latin typeface="Verdana" pitchFamily="34" charset="0"/>
              </a:rPr>
              <a:t>официального сайта мероприятия: конференции, выставки, семинара</a:t>
            </a:r>
            <a:endParaRPr lang="ru-RU" sz="2000" dirty="0">
              <a:latin typeface="Verdana" pitchFamily="34" charset="0"/>
            </a:endParaRPr>
          </a:p>
        </p:txBody>
      </p:sp>
      <p:pic>
        <p:nvPicPr>
          <p:cNvPr id="6" name="Picture 2" descr="D:\Temp\box_con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928958" cy="3028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Доклады и докладчики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52439" y="2020888"/>
            <a:ext cx="290511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Формы добавления/редактирования переработаны для удобной работы редактора сайта</a:t>
            </a:r>
          </a:p>
          <a:p>
            <a:endParaRPr lang="ru-RU" sz="1600" dirty="0"/>
          </a:p>
          <a:p>
            <a:r>
              <a:rPr lang="ru-RU" sz="1600" dirty="0" smtClean="0"/>
              <a:t>На первую вкладку вынесены самые необходимые поля</a:t>
            </a:r>
          </a:p>
          <a:p>
            <a:endParaRPr lang="ru-RU" sz="1600" dirty="0"/>
          </a:p>
          <a:p>
            <a:r>
              <a:rPr lang="ru-RU" sz="1600" dirty="0" smtClean="0"/>
              <a:t>При заполнении программы конференции выполняется проверка на занятое время.</a:t>
            </a:r>
          </a:p>
          <a:p>
            <a:endParaRPr lang="ru-RU" sz="1600" dirty="0" smtClean="0"/>
          </a:p>
          <a:p>
            <a:r>
              <a:rPr lang="ru-RU" sz="1600" b="1" dirty="0" smtClean="0"/>
              <a:t>Можно менять состав полей формы без программирования</a:t>
            </a:r>
            <a:r>
              <a:rPr lang="ru-RU" sz="1600" dirty="0" smtClean="0"/>
              <a:t>!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21339" t="13719" r="20293" b="10823"/>
          <a:stretch>
            <a:fillRect/>
          </a:stretch>
        </p:blipFill>
        <p:spPr bwMode="auto">
          <a:xfrm>
            <a:off x="3428992" y="2071678"/>
            <a:ext cx="5357818" cy="380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Компонент «Регистрация пользователя»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52438" y="2020888"/>
            <a:ext cx="35434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Позволяет выбрать необходимую </a:t>
            </a:r>
            <a:r>
              <a:rPr lang="ru-RU" sz="1600" dirty="0" err="1" smtClean="0"/>
              <a:t>веб-форму</a:t>
            </a:r>
            <a:r>
              <a:rPr lang="ru-RU" sz="1600" dirty="0" smtClean="0"/>
              <a:t>, указать соответствие полей и настроить вопросы и сообщения </a:t>
            </a:r>
            <a:r>
              <a:rPr lang="ru-RU" sz="1600" dirty="0" err="1" smtClean="0"/>
              <a:t>веб-формы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При заполнении формы пользователь добавляется в рассылку. Ему и администратору сайта приходит уведомление о успешном заполнении формы.</a:t>
            </a:r>
          </a:p>
          <a:p>
            <a:endParaRPr lang="ru-RU" sz="1600" dirty="0"/>
          </a:p>
          <a:p>
            <a:r>
              <a:rPr lang="ru-RU" sz="1600" b="1" dirty="0" smtClean="0"/>
              <a:t>Мастер установки создает 2 формы и 2 рассылки: для участников и докладчиков</a:t>
            </a:r>
            <a:endParaRPr lang="ru-RU" sz="1600" b="1" dirty="0"/>
          </a:p>
          <a:p>
            <a:endParaRPr lang="ru-RU" sz="1600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 l="23952" t="5953" r="34988" b="67257"/>
          <a:stretch>
            <a:fillRect/>
          </a:stretch>
        </p:blipFill>
        <p:spPr bwMode="auto">
          <a:xfrm>
            <a:off x="4500562" y="2071678"/>
            <a:ext cx="3714776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Архив мероприятия и </a:t>
            </a:r>
            <a:r>
              <a:rPr lang="ru-RU" sz="2800" b="1" dirty="0" err="1" smtClean="0">
                <a:solidFill>
                  <a:srgbClr val="183F6E"/>
                </a:solidFill>
              </a:rPr>
              <a:t>многосайтовость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52438" y="2020888"/>
            <a:ext cx="812008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Концепция решения:</a:t>
            </a:r>
          </a:p>
          <a:p>
            <a:r>
              <a:rPr lang="ru-RU" sz="2000" b="1" dirty="0" smtClean="0"/>
              <a:t>Один сайт – одна конференция.</a:t>
            </a:r>
          </a:p>
          <a:p>
            <a:r>
              <a:rPr lang="ru-RU" sz="2000" b="1" dirty="0" smtClean="0"/>
              <a:t>Конференция может иметь этапы.</a:t>
            </a:r>
          </a:p>
          <a:p>
            <a:endParaRPr lang="ru-RU" sz="2000" dirty="0"/>
          </a:p>
          <a:p>
            <a:r>
              <a:rPr lang="ru-RU" sz="2000" dirty="0" smtClean="0"/>
              <a:t>Каждый этап конференции располагается в своей папке, например:</a:t>
            </a:r>
          </a:p>
          <a:p>
            <a:r>
              <a:rPr lang="en-US" sz="2000" dirty="0" smtClean="0">
                <a:hlinkClick r:id="rId3"/>
              </a:rPr>
              <a:t>www.example.com/conf2010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www.example.com/conf2011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Активным на сайте может быть только один этап.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* Данный функционал тестируется и выйдет в ближайшем релизе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Используемые технологии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51520" y="1772816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Решение основано на </a:t>
            </a:r>
            <a:r>
              <a:rPr lang="ru-RU" sz="2000" b="1" dirty="0" smtClean="0"/>
              <a:t>«1С-Битрикс: Управление сайтом. Стандарт»</a:t>
            </a:r>
            <a:r>
              <a:rPr lang="ru-RU" sz="2000" dirty="0" smtClean="0"/>
              <a:t> и включает 14 функциональных модулей.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2582863" y="2603004"/>
            <a:ext cx="3471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911225" y="2672854"/>
            <a:ext cx="184150" cy="1644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700">
              <a:latin typeface="Verdana" pitchFamily="34" charset="0"/>
            </a:endParaRPr>
          </a:p>
          <a:p>
            <a:endParaRPr lang="ru-RU" sz="1700">
              <a:latin typeface="Verdana" pitchFamily="34" charset="0"/>
            </a:endParaRPr>
          </a:p>
          <a:p>
            <a:endParaRPr lang="ru-RU" sz="1700">
              <a:latin typeface="Verdana" pitchFamily="34" charset="0"/>
            </a:endParaRPr>
          </a:p>
          <a:p>
            <a:endParaRPr lang="ru-RU" sz="1700">
              <a:latin typeface="Verdana" pitchFamily="34" charset="0"/>
            </a:endParaRPr>
          </a:p>
          <a:p>
            <a:endParaRPr lang="ru-RU" sz="1700">
              <a:latin typeface="Verdana" pitchFamily="34" charset="0"/>
            </a:endParaRPr>
          </a:p>
          <a:p>
            <a:endParaRPr lang="ru-RU" sz="1700">
              <a:latin typeface="Verdana" pitchFamily="34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1357313" y="3450729"/>
            <a:ext cx="12128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Управление</a:t>
            </a:r>
          </a:p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структурой</a:t>
            </a: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4229100" y="5025529"/>
            <a:ext cx="1028700" cy="554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Главный модуль</a:t>
            </a:r>
            <a:br>
              <a:rPr lang="ru-RU" sz="1000">
                <a:solidFill>
                  <a:srgbClr val="145590"/>
                </a:solidFill>
                <a:latin typeface="Verdana" pitchFamily="34" charset="0"/>
              </a:rPr>
            </a:br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(Ядро)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2424113" y="3453904"/>
            <a:ext cx="1651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Информационные блоки</a:t>
            </a: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460375" y="4955679"/>
            <a:ext cx="8382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Форумы</a:t>
            </a: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2488208" y="4943103"/>
            <a:ext cx="10414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Рассылка</a:t>
            </a: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292100" y="5882779"/>
            <a:ext cx="12319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Веб-формы</a:t>
            </a:r>
          </a:p>
        </p:txBody>
      </p:sp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1485900" y="5885954"/>
            <a:ext cx="10287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Опросы</a:t>
            </a: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4986338" y="3469779"/>
            <a:ext cx="10287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Поиск</a:t>
            </a:r>
          </a:p>
        </p:txBody>
      </p:sp>
      <p:pic>
        <p:nvPicPr>
          <p:cNvPr id="14" name="Picture 57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4641354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8" descr="file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038" y="3006229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9" descr="ibl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688" y="3006229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5" descr="fo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775" y="5422404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6" descr="for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775" y="4508004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0" descr="sear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3838" y="3044329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2" descr="subscrib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449542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5" descr="vot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8800" y="5425579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78"/>
          <p:cNvSpPr txBox="1">
            <a:spLocks noChangeArrowheads="1"/>
          </p:cNvSpPr>
          <p:nvPr/>
        </p:nvSpPr>
        <p:spPr bwMode="auto">
          <a:xfrm>
            <a:off x="1384300" y="4962029"/>
            <a:ext cx="120015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Блоги</a:t>
            </a:r>
          </a:p>
        </p:txBody>
      </p:sp>
      <p:pic>
        <p:nvPicPr>
          <p:cNvPr id="23" name="Picture 79" descr="3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4508004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6516216" y="5143500"/>
            <a:ext cx="1219200" cy="246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145590"/>
                </a:solidFill>
                <a:latin typeface="Verdana" pitchFamily="34" charset="0"/>
              </a:rPr>
              <a:t>Компрессия</a:t>
            </a:r>
          </a:p>
        </p:txBody>
      </p:sp>
      <p:pic>
        <p:nvPicPr>
          <p:cNvPr id="25" name="Рисунок 46" descr="compression5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478346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50"/>
          <p:cNvSpPr>
            <a:spLocks noChangeArrowheads="1"/>
          </p:cNvSpPr>
          <p:nvPr/>
        </p:nvSpPr>
        <p:spPr bwMode="auto">
          <a:xfrm>
            <a:off x="1214438" y="2564904"/>
            <a:ext cx="6237882" cy="1362075"/>
          </a:xfrm>
          <a:prstGeom prst="rect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Прямоугольник 52"/>
          <p:cNvSpPr>
            <a:spLocks noChangeArrowheads="1"/>
          </p:cNvSpPr>
          <p:nvPr/>
        </p:nvSpPr>
        <p:spPr bwMode="auto">
          <a:xfrm>
            <a:off x="381000" y="4050804"/>
            <a:ext cx="3352800" cy="2244824"/>
          </a:xfrm>
          <a:prstGeom prst="rect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53"/>
          <p:cNvSpPr>
            <a:spLocks noChangeArrowheads="1"/>
          </p:cNvSpPr>
          <p:nvPr/>
        </p:nvSpPr>
        <p:spPr bwMode="auto">
          <a:xfrm>
            <a:off x="5613400" y="4207967"/>
            <a:ext cx="3135064" cy="1799629"/>
          </a:xfrm>
          <a:prstGeom prst="rect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Прямоугольник 55"/>
          <p:cNvSpPr>
            <a:spLocks noChangeArrowheads="1"/>
          </p:cNvSpPr>
          <p:nvPr/>
        </p:nvSpPr>
        <p:spPr bwMode="auto">
          <a:xfrm>
            <a:off x="928688" y="2564904"/>
            <a:ext cx="3317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Управление контентом</a:t>
            </a:r>
          </a:p>
        </p:txBody>
      </p:sp>
      <p:sp>
        <p:nvSpPr>
          <p:cNvPr id="30" name="Прямоугольник 56"/>
          <p:cNvSpPr>
            <a:spLocks noChangeArrowheads="1"/>
          </p:cNvSpPr>
          <p:nvPr/>
        </p:nvSpPr>
        <p:spPr bwMode="auto">
          <a:xfrm>
            <a:off x="857250" y="4065092"/>
            <a:ext cx="1763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Verdana" pitchFamily="34" charset="0"/>
              </a:rPr>
              <a:t>Коммуникации</a:t>
            </a:r>
          </a:p>
        </p:txBody>
      </p:sp>
      <p:sp>
        <p:nvSpPr>
          <p:cNvPr id="31" name="Прямоугольник 58"/>
          <p:cNvSpPr>
            <a:spLocks noChangeArrowheads="1"/>
          </p:cNvSpPr>
          <p:nvPr/>
        </p:nvSpPr>
        <p:spPr bwMode="auto">
          <a:xfrm>
            <a:off x="6042025" y="4279404"/>
            <a:ext cx="2189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Сервисы и службы</a:t>
            </a:r>
          </a:p>
        </p:txBody>
      </p:sp>
      <p:cxnSp>
        <p:nvCxnSpPr>
          <p:cNvPr id="32" name="Прямая соединительная линия 31"/>
          <p:cNvCxnSpPr>
            <a:cxnSpLocks noChangeShapeType="1"/>
            <a:stCxn id="26" idx="2"/>
            <a:endCxn id="34" idx="0"/>
          </p:cNvCxnSpPr>
          <p:nvPr/>
        </p:nvCxnSpPr>
        <p:spPr bwMode="auto">
          <a:xfrm rot="16200000" flipH="1">
            <a:off x="4238377" y="4021980"/>
            <a:ext cx="581025" cy="391021"/>
          </a:xfrm>
          <a:prstGeom prst="line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33" name="Прямая соединительная линия 65"/>
          <p:cNvCxnSpPr>
            <a:cxnSpLocks noChangeShapeType="1"/>
            <a:stCxn id="27" idx="3"/>
            <a:endCxn id="34" idx="1"/>
          </p:cNvCxnSpPr>
          <p:nvPr/>
        </p:nvCxnSpPr>
        <p:spPr bwMode="auto">
          <a:xfrm flipV="1">
            <a:off x="3733800" y="5079504"/>
            <a:ext cx="533400" cy="93712"/>
          </a:xfrm>
          <a:prstGeom prst="line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34" name="Прямоугольник 69"/>
          <p:cNvSpPr>
            <a:spLocks noChangeArrowheads="1"/>
          </p:cNvSpPr>
          <p:nvPr/>
        </p:nvSpPr>
        <p:spPr bwMode="auto">
          <a:xfrm>
            <a:off x="4267200" y="4508004"/>
            <a:ext cx="914400" cy="1143000"/>
          </a:xfrm>
          <a:prstGeom prst="rect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35" name="Прямая соединительная линия 81"/>
          <p:cNvCxnSpPr>
            <a:cxnSpLocks noChangeShapeType="1"/>
            <a:stCxn id="28" idx="1"/>
            <a:endCxn id="34" idx="3"/>
          </p:cNvCxnSpPr>
          <p:nvPr/>
        </p:nvCxnSpPr>
        <p:spPr bwMode="auto">
          <a:xfrm rot="10800000">
            <a:off x="5181600" y="5079504"/>
            <a:ext cx="431800" cy="28278"/>
          </a:xfrm>
          <a:prstGeom prst="line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</p:cxnSp>
      <p:pic>
        <p:nvPicPr>
          <p:cNvPr id="36" name="Picture 63" descr="Перевод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76713" y="2958604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871913" y="3441204"/>
            <a:ext cx="106680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Фото-</a:t>
            </a:r>
            <a:br>
              <a:rPr lang="ru-RU" sz="1000">
                <a:solidFill>
                  <a:srgbClr val="145590"/>
                </a:solidFill>
                <a:latin typeface="Verdana" pitchFamily="34" charset="0"/>
              </a:rPr>
            </a:br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галерея</a:t>
            </a:r>
          </a:p>
        </p:txBody>
      </p:sp>
      <p:pic>
        <p:nvPicPr>
          <p:cNvPr id="38" name="Рисунок 64" descr="perfbig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4711452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4869160" y="5082927"/>
            <a:ext cx="2667000" cy="554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Монитор</a:t>
            </a:r>
          </a:p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производи-</a:t>
            </a:r>
            <a:br>
              <a:rPr lang="ru-RU" sz="1000">
                <a:solidFill>
                  <a:srgbClr val="145590"/>
                </a:solidFill>
                <a:latin typeface="Verdana" pitchFamily="34" charset="0"/>
              </a:rPr>
            </a:br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тельности</a:t>
            </a:r>
          </a:p>
        </p:txBody>
      </p:sp>
      <p:pic>
        <p:nvPicPr>
          <p:cNvPr id="40" name="Picture 2" descr="Встроенная поисковая система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25" y="2993529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6015038" y="3493592"/>
            <a:ext cx="10287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145590"/>
                </a:solidFill>
                <a:latin typeface="Verdana" pitchFamily="34" charset="0"/>
              </a:rPr>
              <a:t>SEO-</a:t>
            </a:r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модуль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62651" y="4711452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7605464" y="5082927"/>
            <a:ext cx="114300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Проактивная защита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013" y="1092200"/>
            <a:ext cx="9043987" cy="6429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</a:rPr>
              <a:t>Главный модуль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215900" y="1828800"/>
            <a:ext cx="8775700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0">
                <a:latin typeface="Verdana" pitchFamily="34" charset="0"/>
              </a:rPr>
              <a:t>Обеспечивает общее функционирование системы и взаимодействие всех модулей продукта.</a:t>
            </a:r>
            <a:endParaRPr lang="ru-RU" sz="1600">
              <a:latin typeface="Verdana" pitchFamily="34" charset="0"/>
            </a:endParaRP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342900" y="2476500"/>
            <a:ext cx="4914900" cy="3563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ru-RU" sz="1600">
                <a:latin typeface="Verdana" pitchFamily="34" charset="0"/>
              </a:rPr>
              <a:t>система безопасности</a:t>
            </a:r>
            <a:r>
              <a:rPr lang="ru-RU" sz="1600" b="0">
                <a:latin typeface="Verdana" pitchFamily="34" charset="0"/>
              </a:rPr>
              <a:t>: управление пользователями и разграничение доступа</a:t>
            </a:r>
          </a:p>
          <a:p>
            <a:pPr marL="177800" indent="-177800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ru-RU" sz="1600">
                <a:latin typeface="Verdana" pitchFamily="34" charset="0"/>
              </a:rPr>
              <a:t>настройки сайтов</a:t>
            </a:r>
            <a:endParaRPr lang="en-US" sz="1600">
              <a:latin typeface="Verdana" pitchFamily="34" charset="0"/>
            </a:endParaRPr>
          </a:p>
          <a:p>
            <a:pPr marL="177800" indent="-177800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управление </a:t>
            </a:r>
            <a:r>
              <a:rPr lang="ru-RU" sz="1600">
                <a:latin typeface="Verdana" pitchFamily="34" charset="0"/>
              </a:rPr>
              <a:t>шаблонами</a:t>
            </a:r>
            <a:r>
              <a:rPr lang="ru-RU" sz="1600" b="0">
                <a:latin typeface="Verdana" pitchFamily="34" charset="0"/>
              </a:rPr>
              <a:t> сайтов</a:t>
            </a:r>
          </a:p>
          <a:p>
            <a:pPr marL="177800" indent="-177800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система обновлений </a:t>
            </a:r>
            <a:r>
              <a:rPr lang="ru-RU" sz="1600">
                <a:latin typeface="Verdana" pitchFamily="34" charset="0"/>
              </a:rPr>
              <a:t>SiteUpdate</a:t>
            </a:r>
            <a:endParaRPr lang="ru-RU" sz="1600" b="0">
              <a:latin typeface="Verdana" pitchFamily="34" charset="0"/>
            </a:endParaRPr>
          </a:p>
          <a:p>
            <a:pPr marL="177800" indent="-177800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управление </a:t>
            </a:r>
            <a:r>
              <a:rPr lang="ru-RU" sz="1600">
                <a:latin typeface="Verdana" pitchFamily="34" charset="0"/>
              </a:rPr>
              <a:t>шаблонами почтовых сообщений</a:t>
            </a:r>
            <a:endParaRPr lang="ru-RU" sz="1600" b="0">
              <a:latin typeface="Verdana" pitchFamily="34" charset="0"/>
            </a:endParaRPr>
          </a:p>
          <a:p>
            <a:pPr marL="177800" indent="-177800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ru-RU" sz="1600">
                <a:latin typeface="Verdana" pitchFamily="34" charset="0"/>
              </a:rPr>
              <a:t>мастера</a:t>
            </a:r>
            <a:r>
              <a:rPr lang="ru-RU" sz="1600" b="0">
                <a:latin typeface="Verdana" pitchFamily="34" charset="0"/>
              </a:rPr>
              <a:t> создания/настройки сайта и модулей</a:t>
            </a:r>
          </a:p>
          <a:p>
            <a:pPr marL="177800" indent="-177800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система исполнения </a:t>
            </a:r>
            <a:r>
              <a:rPr lang="ru-RU" sz="1600">
                <a:latin typeface="Verdana" pitchFamily="34" charset="0"/>
              </a:rPr>
              <a:t>агентов</a:t>
            </a:r>
            <a:endParaRPr lang="ru-RU" sz="1600" b="0">
              <a:latin typeface="Verdana" pitchFamily="34" charset="0"/>
            </a:endParaRPr>
          </a:p>
          <a:p>
            <a:pPr marL="177800" indent="-177800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подсистема </a:t>
            </a:r>
            <a:r>
              <a:rPr lang="ru-RU" sz="1600">
                <a:latin typeface="Verdana" pitchFamily="34" charset="0"/>
              </a:rPr>
              <a:t>кеширования</a:t>
            </a:r>
            <a:r>
              <a:rPr lang="ru-RU" sz="1600" b="0">
                <a:latin typeface="Verdana" pitchFamily="34" charset="0"/>
              </a:rPr>
              <a:t> динамической информации и многое другое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3657600" y="5349875"/>
            <a:ext cx="5245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Управление всеми</a:t>
            </a:r>
          </a:p>
          <a:p>
            <a:pPr algn="r"/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модулями продукта</a:t>
            </a:r>
          </a:p>
        </p:txBody>
      </p:sp>
      <p:pic>
        <p:nvPicPr>
          <p:cNvPr id="7" name="Рисунок 6" descr="ad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552700"/>
            <a:ext cx="3540125" cy="229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3" y="1092200"/>
            <a:ext cx="9043987" cy="642938"/>
          </a:xfrm>
        </p:spPr>
        <p:txBody>
          <a:bodyPr/>
          <a:lstStyle/>
          <a:p>
            <a:pPr eaLnBrk="1" hangingPunct="1"/>
            <a:r>
              <a:rPr lang="ru-RU" sz="2800" b="1" dirty="0" err="1" smtClean="0">
                <a:solidFill>
                  <a:schemeClr val="tx2"/>
                </a:solidFill>
              </a:rPr>
              <a:t>Контент</a:t>
            </a:r>
            <a:r>
              <a:rPr lang="ru-RU" sz="2800" b="1" dirty="0" smtClean="0">
                <a:solidFill>
                  <a:schemeClr val="tx2"/>
                </a:solidFill>
              </a:rPr>
              <a:t>: Управление структурой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6200" y="2057400"/>
            <a:ext cx="5410200" cy="3841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10000"/>
              </a:spcBef>
              <a:spcAft>
                <a:spcPct val="10000"/>
              </a:spcAft>
            </a:pPr>
            <a:r>
              <a:rPr lang="ru-RU" sz="1400">
                <a:latin typeface="Verdana" pitchFamily="34" charset="0"/>
              </a:rPr>
              <a:t>Файл-менеджер для управления структурой: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работа с разделами и страницами сайта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загрузка произвольных файлов на сайт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управление меню и цепочкой навигации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распределение наследуемых прав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endParaRPr lang="ru-RU" sz="1400">
              <a:latin typeface="Verdana" pitchFamily="34" charset="0"/>
            </a:endParaRP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</a:pPr>
            <a:r>
              <a:rPr lang="ru-RU" sz="1400">
                <a:latin typeface="Verdana" pitchFamily="34" charset="0"/>
              </a:rPr>
              <a:t>Визуальный </a:t>
            </a:r>
            <a:r>
              <a:rPr lang="en-US" sz="1400">
                <a:latin typeface="Verdana" pitchFamily="34" charset="0"/>
              </a:rPr>
              <a:t>HTML</a:t>
            </a:r>
            <a:r>
              <a:rPr lang="ru-RU" sz="1400">
                <a:latin typeface="Verdana" pitchFamily="34" charset="0"/>
              </a:rPr>
              <a:t>-редактор страниц: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работа со статическим контентом: редактирование текстов, таблиц, вставка изображений, ссылок </a:t>
            </a:r>
            <a:endParaRPr lang="en-US" sz="1400" b="0">
              <a:latin typeface="Verdana" pitchFamily="34" charset="0"/>
            </a:endParaRP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вставка текста и объектов из </a:t>
            </a:r>
            <a:r>
              <a:rPr lang="en-US" sz="1400" b="0">
                <a:latin typeface="Verdana" pitchFamily="34" charset="0"/>
              </a:rPr>
              <a:t>MS Word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проверка орфографии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настройка визуальных компонентов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механизм сниппетов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400" b="0">
                <a:latin typeface="Verdana" pitchFamily="34" charset="0"/>
              </a:rPr>
              <a:t>SEO</a:t>
            </a:r>
            <a:r>
              <a:rPr lang="ru-RU" sz="1400" b="0">
                <a:latin typeface="Verdana" pitchFamily="34" charset="0"/>
              </a:rPr>
              <a:t>-инструменты</a:t>
            </a:r>
            <a:endParaRPr lang="ru-RU" b="0">
              <a:latin typeface="Verdana" pitchFamily="34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419600" y="5232400"/>
            <a:ext cx="44196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Файл-менеджер</a:t>
            </a:r>
          </a:p>
          <a:p>
            <a:pPr algn="r">
              <a:lnSpc>
                <a:spcPct val="85000"/>
              </a:lnSpc>
            </a:pPr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Визуальный редактор</a:t>
            </a:r>
          </a:p>
          <a:p>
            <a:pPr algn="r">
              <a:lnSpc>
                <a:spcPct val="85000"/>
              </a:lnSpc>
            </a:pPr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Права доступа</a:t>
            </a:r>
          </a:p>
        </p:txBody>
      </p:sp>
      <p:pic>
        <p:nvPicPr>
          <p:cNvPr id="6" name="Рисунок 5" descr="edi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75" y="2146300"/>
            <a:ext cx="3698875" cy="273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13" y="1092200"/>
            <a:ext cx="9043987" cy="642938"/>
          </a:xfrm>
        </p:spPr>
        <p:txBody>
          <a:bodyPr/>
          <a:lstStyle/>
          <a:p>
            <a:pPr eaLnBrk="1" hangingPunct="1"/>
            <a:r>
              <a:rPr lang="ru-RU" sz="2800" b="1" dirty="0" err="1" smtClean="0">
                <a:solidFill>
                  <a:schemeClr val="tx2"/>
                </a:solidFill>
              </a:rPr>
              <a:t>Контент</a:t>
            </a:r>
            <a:r>
              <a:rPr lang="ru-RU" sz="2800" b="1" dirty="0" smtClean="0">
                <a:solidFill>
                  <a:schemeClr val="tx2"/>
                </a:solidFill>
              </a:rPr>
              <a:t>: Информационные блоки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28600" y="1828800"/>
            <a:ext cx="8839200" cy="523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>
                <a:latin typeface="Verdana" pitchFamily="34" charset="0"/>
              </a:rPr>
              <a:t>Информационные блоки служат для публикации и хранения часто обновляемой и структурированной информации (новости, каталоги, статьи и пр.).</a:t>
            </a:r>
            <a:endParaRPr lang="ru-RU" sz="1400">
              <a:latin typeface="Verdana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66700" y="2438400"/>
            <a:ext cx="4762500" cy="3754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>
                <a:latin typeface="Verdana" pitchFamily="34" charset="0"/>
              </a:rPr>
              <a:t>неограниченное количество </a:t>
            </a:r>
            <a:r>
              <a:rPr lang="ru-RU" sz="1400" b="0">
                <a:latin typeface="Verdana" pitchFamily="34" charset="0"/>
              </a:rPr>
              <a:t>объектов с набираемыми свойствами и произвольной иерархией </a:t>
            </a:r>
          </a:p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возможность </a:t>
            </a:r>
            <a:r>
              <a:rPr lang="ru-RU" sz="1400">
                <a:latin typeface="Verdana" pitchFamily="34" charset="0"/>
              </a:rPr>
              <a:t>связки объектов различных инфоблоков </a:t>
            </a:r>
            <a:r>
              <a:rPr lang="ru-RU" sz="1400" b="0">
                <a:latin typeface="Verdana" pitchFamily="34" charset="0"/>
              </a:rPr>
              <a:t>(новости по теме, статьи о товаре и т.п.)</a:t>
            </a:r>
            <a:endParaRPr lang="ru-RU" sz="1400">
              <a:latin typeface="Verdana" pitchFamily="34" charset="0"/>
            </a:endParaRPr>
          </a:p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>
                <a:latin typeface="Verdana" pitchFamily="34" charset="0"/>
              </a:rPr>
              <a:t>временные ограничения на показ элементов </a:t>
            </a:r>
            <a:r>
              <a:rPr lang="ru-RU" sz="1400" b="0">
                <a:latin typeface="Verdana" pitchFamily="34" charset="0"/>
              </a:rPr>
              <a:t>в публичной части (отложенная публикация, автоматическая снятие материалов)</a:t>
            </a:r>
          </a:p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автоматическое построение </a:t>
            </a:r>
            <a:r>
              <a:rPr lang="ru-RU" sz="1400">
                <a:latin typeface="Verdana" pitchFamily="34" charset="0"/>
              </a:rPr>
              <a:t>фильтров, форм отбора и сравнения</a:t>
            </a:r>
            <a:r>
              <a:rPr lang="ru-RU" sz="1400" b="0">
                <a:latin typeface="Verdana" pitchFamily="34" charset="0"/>
              </a:rPr>
              <a:t> элементов инфоблока в публичной части</a:t>
            </a:r>
          </a:p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организация </a:t>
            </a:r>
            <a:r>
              <a:rPr lang="ru-RU" sz="1400">
                <a:latin typeface="Verdana" pitchFamily="34" charset="0"/>
              </a:rPr>
              <a:t>произвольных ЧПУ </a:t>
            </a:r>
            <a:r>
              <a:rPr lang="ru-RU" sz="1400" b="0">
                <a:latin typeface="Verdana" pitchFamily="34" charset="0"/>
              </a:rPr>
              <a:t>для обращения к разделам и элементам</a:t>
            </a:r>
            <a:endParaRPr lang="ru-RU" sz="1400">
              <a:latin typeface="Verdana" pitchFamily="34" charset="0"/>
            </a:endParaRPr>
          </a:p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>
                <a:latin typeface="Verdana" pitchFamily="34" charset="0"/>
              </a:rPr>
              <a:t>импорт/экспорт</a:t>
            </a:r>
            <a:endParaRPr lang="ru-RU" sz="1400" b="0">
              <a:latin typeface="Verdana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4343400" y="5610225"/>
            <a:ext cx="4610100" cy="682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b="0">
                <a:solidFill>
                  <a:srgbClr val="C00000"/>
                </a:solidFill>
                <a:latin typeface="Arial Black" pitchFamily="34" charset="0"/>
              </a:rPr>
              <a:t>Новостная лента, статьи,</a:t>
            </a:r>
          </a:p>
          <a:p>
            <a:pPr algn="r">
              <a:lnSpc>
                <a:spcPct val="80000"/>
              </a:lnSpc>
            </a:pPr>
            <a:r>
              <a:rPr lang="ru-RU" sz="1600" b="0">
                <a:solidFill>
                  <a:srgbClr val="C00000"/>
                </a:solidFill>
                <a:latin typeface="Arial Black" pitchFamily="34" charset="0"/>
              </a:rPr>
              <a:t>каталоги товаров</a:t>
            </a:r>
          </a:p>
          <a:p>
            <a:pPr algn="r">
              <a:lnSpc>
                <a:spcPct val="80000"/>
              </a:lnSpc>
            </a:pPr>
            <a:r>
              <a:rPr lang="ru-RU" sz="1600" b="0">
                <a:solidFill>
                  <a:srgbClr val="C00000"/>
                </a:solidFill>
                <a:latin typeface="Arial Black" pitchFamily="34" charset="0"/>
              </a:rPr>
              <a:t>фотогалерея, архивы файлов и т.п.</a:t>
            </a:r>
          </a:p>
        </p:txBody>
      </p:sp>
      <p:pic>
        <p:nvPicPr>
          <p:cNvPr id="7" name="Рисунок 6" descr="cata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438400"/>
            <a:ext cx="313848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3" y="1066800"/>
            <a:ext cx="9043987" cy="642938"/>
          </a:xfrm>
        </p:spPr>
        <p:txBody>
          <a:bodyPr/>
          <a:lstStyle/>
          <a:p>
            <a:pPr eaLnBrk="1" hangingPunct="1"/>
            <a:r>
              <a:rPr lang="ru-RU" sz="2800" b="1" dirty="0" err="1" smtClean="0">
                <a:solidFill>
                  <a:schemeClr val="tx2"/>
                </a:solidFill>
              </a:rPr>
              <a:t>Контент</a:t>
            </a:r>
            <a:r>
              <a:rPr lang="ru-RU" sz="2800" b="1" dirty="0" smtClean="0">
                <a:solidFill>
                  <a:schemeClr val="tx2"/>
                </a:solidFill>
              </a:rPr>
              <a:t>: </a:t>
            </a:r>
            <a:r>
              <a:rPr lang="ru-RU" sz="2800" b="1" dirty="0" err="1" smtClean="0">
                <a:solidFill>
                  <a:schemeClr val="tx2"/>
                </a:solidFill>
              </a:rPr>
              <a:t>Фотогалерея</a:t>
            </a:r>
            <a:r>
              <a:rPr lang="ru-RU" sz="2800" b="1" dirty="0" smtClean="0">
                <a:solidFill>
                  <a:schemeClr val="tx2"/>
                </a:solidFill>
              </a:rPr>
              <a:t> 2.0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228600" y="1868488"/>
            <a:ext cx="525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>
                <a:latin typeface="Verdana" pitchFamily="34" charset="0"/>
                <a:ea typeface="Verdana" pitchFamily="34" charset="0"/>
                <a:cs typeface="Verdana" pitchFamily="34" charset="0"/>
              </a:rPr>
              <a:t>«Фотогалерея 2.0» - это современный и удобный инструмент для создания и управления фотоальбомами на сайте. </a:t>
            </a:r>
          </a:p>
          <a:p>
            <a:endParaRPr lang="ru-RU" sz="1600" b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b="0">
                <a:latin typeface="Verdana" pitchFamily="34" charset="0"/>
                <a:ea typeface="Verdana" pitchFamily="34" charset="0"/>
                <a:cs typeface="Verdana" pitchFamily="34" charset="0"/>
              </a:rPr>
              <a:t>В вашем распоряжении: </a:t>
            </a: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228600" y="3271838"/>
            <a:ext cx="495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ru-RU" sz="1600">
                <a:latin typeface="Verdana" pitchFamily="34" charset="0"/>
                <a:ea typeface="Verdana" pitchFamily="34" charset="0"/>
                <a:cs typeface="Verdana" pitchFamily="34" charset="0"/>
              </a:rPr>
              <a:t>массовая загрузка </a:t>
            </a:r>
            <a:r>
              <a:rPr lang="ru-RU" sz="1600" b="0">
                <a:latin typeface="Verdana" pitchFamily="34" charset="0"/>
                <a:ea typeface="Verdana" pitchFamily="34" charset="0"/>
                <a:cs typeface="Verdana" pitchFamily="34" charset="0"/>
              </a:rPr>
              <a:t>фотографий </a:t>
            </a:r>
          </a:p>
          <a:p>
            <a:pPr marL="177800" indent="-177800">
              <a:buFont typeface="Arial" charset="0"/>
              <a:buChar char="•"/>
            </a:pPr>
            <a:r>
              <a:rPr lang="ru-RU" sz="1600" b="0"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автоматическое создание изображений для </a:t>
            </a:r>
            <a:r>
              <a:rPr lang="ru-RU" sz="1600">
                <a:latin typeface="Verdana" pitchFamily="34" charset="0"/>
                <a:ea typeface="Verdana" pitchFamily="34" charset="0"/>
                <a:cs typeface="Verdana" pitchFamily="34" charset="0"/>
              </a:rPr>
              <a:t>предпросмотра</a:t>
            </a:r>
            <a:endParaRPr lang="ru-RU" sz="1600" b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ru-RU" sz="1600">
                <a:latin typeface="Verdana" pitchFamily="34" charset="0"/>
                <a:ea typeface="Verdana" pitchFamily="34" charset="0"/>
                <a:cs typeface="Verdana" pitchFamily="34" charset="0"/>
              </a:rPr>
              <a:t>поворот</a:t>
            </a:r>
            <a:r>
              <a:rPr lang="ru-RU" sz="1600" b="0">
                <a:latin typeface="Verdana" pitchFamily="34" charset="0"/>
                <a:ea typeface="Verdana" pitchFamily="34" charset="0"/>
                <a:cs typeface="Verdana" pitchFamily="34" charset="0"/>
              </a:rPr>
              <a:t> фотографий, авторская </a:t>
            </a:r>
            <a:r>
              <a:rPr lang="ru-RU" sz="1600">
                <a:latin typeface="Verdana" pitchFamily="34" charset="0"/>
                <a:ea typeface="Verdana" pitchFamily="34" charset="0"/>
                <a:cs typeface="Verdana" pitchFamily="34" charset="0"/>
              </a:rPr>
              <a:t>подпись</a:t>
            </a:r>
            <a:endParaRPr lang="ru-RU" sz="1600" b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ru-RU" sz="1600">
                <a:latin typeface="Verdana" pitchFamily="34" charset="0"/>
                <a:ea typeface="Verdana" pitchFamily="34" charset="0"/>
                <a:cs typeface="Verdana" pitchFamily="34" charset="0"/>
              </a:rPr>
              <a:t>персональные альбомы пользователей</a:t>
            </a:r>
            <a:r>
              <a:rPr lang="ru-RU" sz="1600" b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177800" indent="-177800">
              <a:buFont typeface="Arial" charset="0"/>
              <a:buChar char="•"/>
            </a:pPr>
            <a:r>
              <a:rPr lang="ru-RU" sz="1600">
                <a:latin typeface="Verdana" pitchFamily="34" charset="0"/>
                <a:ea typeface="Verdana" pitchFamily="34" charset="0"/>
                <a:cs typeface="Verdana" pitchFamily="34" charset="0"/>
              </a:rPr>
              <a:t>обсуждение</a:t>
            </a:r>
            <a:r>
              <a:rPr lang="ru-RU" sz="1600" b="0">
                <a:latin typeface="Verdana" pitchFamily="34" charset="0"/>
                <a:ea typeface="Verdana" pitchFamily="34" charset="0"/>
                <a:cs typeface="Verdana" pitchFamily="34" charset="0"/>
              </a:rPr>
              <a:t> фотографий </a:t>
            </a:r>
          </a:p>
          <a:p>
            <a:pPr marL="177800" indent="-177800">
              <a:buFont typeface="Arial" charset="0"/>
              <a:buChar char="•"/>
            </a:pPr>
            <a:r>
              <a:rPr lang="ru-RU" sz="1600">
                <a:latin typeface="Verdana" pitchFamily="34" charset="0"/>
                <a:ea typeface="Verdana" pitchFamily="34" charset="0"/>
                <a:cs typeface="Verdana" pitchFamily="34" charset="0"/>
              </a:rPr>
              <a:t>комментарии</a:t>
            </a:r>
            <a:endParaRPr lang="ru-RU" sz="1600" b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buFont typeface="Arial" charset="0"/>
              <a:buChar char="•"/>
            </a:pPr>
            <a:r>
              <a:rPr lang="ru-RU" sz="1600">
                <a:latin typeface="Verdana" pitchFamily="34" charset="0"/>
                <a:ea typeface="Verdana" pitchFamily="34" charset="0"/>
                <a:cs typeface="Verdana" pitchFamily="34" charset="0"/>
              </a:rPr>
              <a:t>рейтинг</a:t>
            </a:r>
            <a:r>
              <a:rPr lang="ru-RU" sz="1600" b="0">
                <a:latin typeface="Verdana" pitchFamily="34" charset="0"/>
                <a:ea typeface="Verdana" pitchFamily="34" charset="0"/>
                <a:cs typeface="Verdana" pitchFamily="34" charset="0"/>
              </a:rPr>
              <a:t> и многое другое</a:t>
            </a:r>
            <a:endParaRPr lang="ru-RU" sz="1600"/>
          </a:p>
        </p:txBody>
      </p:sp>
      <p:pic>
        <p:nvPicPr>
          <p:cNvPr id="5" name="Рисунок 4" descr="ph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4463" y="2057400"/>
            <a:ext cx="3598862" cy="300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3771900" y="5511800"/>
            <a:ext cx="3956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Возможности фотобанка </a:t>
            </a:r>
          </a:p>
          <a:p>
            <a:pPr algn="r"/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для любого сайта</a:t>
            </a:r>
            <a:endParaRPr lang="en-US" sz="200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3" y="1066800"/>
            <a:ext cx="9043987" cy="642938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chemeClr val="tx2"/>
                </a:solidFill>
              </a:rPr>
              <a:t>Контент: Поиск по сайту</a:t>
            </a:r>
            <a:endParaRPr lang="en-US" sz="2600" b="1" smtClean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2400" y="1905000"/>
            <a:ext cx="7851775" cy="307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0">
                <a:latin typeface="Verdana" pitchFamily="34" charset="0"/>
              </a:rPr>
              <a:t>Поисковый модуль осуществляет индексирование и поиск информации на сайте.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800" y="2362200"/>
            <a:ext cx="4800600" cy="2924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1600">
                <a:latin typeface="Verdana" pitchFamily="34" charset="0"/>
              </a:rPr>
              <a:t>автоматическое индексирование </a:t>
            </a:r>
            <a:r>
              <a:rPr lang="ru-RU" sz="1600" b="0">
                <a:latin typeface="Verdana" pitchFamily="34" charset="0"/>
              </a:rPr>
              <a:t>информации с учетом морфологии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детальная </a:t>
            </a:r>
            <a:r>
              <a:rPr lang="ru-RU" sz="1600">
                <a:latin typeface="Verdana" pitchFamily="34" charset="0"/>
              </a:rPr>
              <a:t>настройка областей поиска</a:t>
            </a:r>
            <a:endParaRPr lang="ru-RU" sz="1600" b="0">
              <a:latin typeface="Verdana" pitchFamily="34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поиск и показ результатов </a:t>
            </a:r>
            <a:r>
              <a:rPr lang="ru-RU" sz="1600">
                <a:latin typeface="Verdana" pitchFamily="34" charset="0"/>
              </a:rPr>
              <a:t>в соответствии с правами доступа пользователя</a:t>
            </a:r>
            <a:r>
              <a:rPr lang="ru-RU" sz="1600" b="0">
                <a:latin typeface="Verdana" pitchFamily="34" charset="0"/>
              </a:rPr>
              <a:t> 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настройка </a:t>
            </a:r>
            <a:r>
              <a:rPr lang="ru-RU" sz="1600">
                <a:latin typeface="Verdana" pitchFamily="34" charset="0"/>
              </a:rPr>
              <a:t>параметров индексации и ранжирования</a:t>
            </a:r>
            <a:endParaRPr lang="ru-RU" sz="1600" b="0">
              <a:latin typeface="Verdana" pitchFamily="34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визуализация </a:t>
            </a:r>
            <a:r>
              <a:rPr lang="ru-RU" sz="1600">
                <a:latin typeface="Verdana" pitchFamily="34" charset="0"/>
              </a:rPr>
              <a:t>облака тегов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756025" y="5626100"/>
            <a:ext cx="51625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Автоматическое индексирование </a:t>
            </a:r>
          </a:p>
          <a:p>
            <a:pPr algn="r"/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и поиск на сайте</a:t>
            </a:r>
            <a:r>
              <a:rPr lang="en-US" sz="200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7" name="Рисунок 6" descr="se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286000"/>
            <a:ext cx="2830513" cy="312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 descr="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2071688"/>
            <a:ext cx="41560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err="1" smtClean="0">
                <a:solidFill>
                  <a:schemeClr val="tx2"/>
                </a:solidFill>
              </a:rPr>
              <a:t>Контент</a:t>
            </a:r>
            <a:r>
              <a:rPr lang="ru-RU" sz="2800" b="1" dirty="0" smtClean="0">
                <a:solidFill>
                  <a:schemeClr val="tx2"/>
                </a:solidFill>
              </a:rPr>
              <a:t>: </a:t>
            </a:r>
            <a:r>
              <a:rPr lang="en-US" sz="2800" b="1" dirty="0" smtClean="0">
                <a:solidFill>
                  <a:schemeClr val="tx2"/>
                </a:solidFill>
              </a:rPr>
              <a:t>SEO</a:t>
            </a:r>
            <a:r>
              <a:rPr lang="ru-RU" sz="2800" b="1" dirty="0" smtClean="0">
                <a:solidFill>
                  <a:schemeClr val="tx2"/>
                </a:solidFill>
              </a:rPr>
              <a:t>-инструменты</a:t>
            </a:r>
            <a:endParaRPr lang="en-US" sz="2600" b="1" dirty="0" smtClean="0">
              <a:solidFill>
                <a:schemeClr val="tx2"/>
              </a:solidFill>
            </a:endParaRP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85750" y="2133600"/>
            <a:ext cx="364331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SEO-модуль объединяет в едином интерфейсе всю информацию, которая нужна для 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поисковой оптимизации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сайта</a:t>
            </a:r>
            <a:r>
              <a:rPr lang="ru-RU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4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и пользователь тут же может вызвать необходимые диалоги и произвести изменения. </a:t>
            </a:r>
          </a:p>
        </p:txBody>
      </p:sp>
      <p:pic>
        <p:nvPicPr>
          <p:cNvPr id="10" name="Рисунок 9" descr="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600" y="2071688"/>
            <a:ext cx="40767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2600" y="2071688"/>
            <a:ext cx="40005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5300" y="2070100"/>
            <a:ext cx="41402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1219200" y="5053013"/>
            <a:ext cx="7772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Продукт адаптирован под требования SEO-оптимизаторов.</a:t>
            </a:r>
          </a:p>
          <a:p>
            <a:endParaRPr lang="ru-RU" sz="1400" b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400" b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Тестирование продукта выполнила компания «Ашманов и партнеры».</a:t>
            </a:r>
            <a:endParaRPr lang="ru-RU"/>
          </a:p>
        </p:txBody>
      </p:sp>
      <p:pic>
        <p:nvPicPr>
          <p:cNvPr id="12" name="Рисунок 11" descr="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883150"/>
            <a:ext cx="769938" cy="108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Причины появления специализированного решения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95536" y="1700808"/>
            <a:ext cx="85725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ru-RU" sz="2000" dirty="0" smtClean="0"/>
              <a:t>Сегодня есть насущная необходимость организации информационной поддержки любого мероприятия в интернет</a:t>
            </a:r>
            <a:endParaRPr lang="ru-RU" sz="2000" dirty="0"/>
          </a:p>
          <a:p>
            <a:pPr marL="174625" indent="-174625">
              <a:buFont typeface="Arial" pitchFamily="34" charset="0"/>
              <a:buChar char="•"/>
              <a:defRPr/>
            </a:pPr>
            <a:endParaRPr lang="ru-RU" sz="2000" dirty="0"/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ru-RU" sz="2000" dirty="0" smtClean="0"/>
              <a:t>Качественный сайт – один из факторов успеха мероприятия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ru-RU" sz="2000" dirty="0"/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ru-RU" sz="2000" dirty="0" smtClean="0"/>
              <a:t>Сделать качественный сайт с необходимым функционалом – дорого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ru-RU" sz="2000" dirty="0"/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ru-RU" sz="2000" dirty="0" smtClean="0"/>
              <a:t>Часто сайт наполняется в последний момент и нет времени на то, чтобы «вспомнить как это делается»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ru-RU" sz="2000" dirty="0"/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ru-RU" sz="2000" dirty="0" smtClean="0"/>
              <a:t>На рынке почти нет других готовых инструментов для быстрого создания и поддержки сайта мероприятия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ru-RU" sz="2000" dirty="0" smtClean="0"/>
              <a:t>Сайты мероприятий хорошо типизируются, а значит можно сделать типовой сайт, сильно приближенный к заказной разработке</a:t>
            </a:r>
          </a:p>
          <a:p>
            <a:pPr marL="174625" indent="-174625"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3" y="1093788"/>
            <a:ext cx="9043987" cy="642937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</a:rPr>
              <a:t>Коммуникации: Форумы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28600" y="2133600"/>
            <a:ext cx="4953000" cy="3490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Verdana" pitchFamily="34" charset="0"/>
              </a:rPr>
              <a:t>организация и поддержка онлайн-сообществ</a:t>
            </a:r>
            <a:r>
              <a:rPr lang="ru-RU" sz="1600" b="0">
                <a:latin typeface="Verdana" pitchFamily="34" charset="0"/>
              </a:rPr>
              <a:t>, формирование постоянной аудитории сайта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Verdana" pitchFamily="34" charset="0"/>
              </a:rPr>
              <a:t>открытые и закрытые форумы, модерируемые и премодерируемые</a:t>
            </a:r>
            <a:r>
              <a:rPr lang="ru-RU" sz="1600" b="0">
                <a:latin typeface="Verdana" pitchFamily="34" charset="0"/>
              </a:rPr>
              <a:t> для обсуждения продукции и материалов сайта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Verdana" pitchFamily="34" charset="0"/>
              </a:rPr>
              <a:t>подписка</a:t>
            </a:r>
            <a:r>
              <a:rPr lang="ru-RU" sz="1600" b="0">
                <a:latin typeface="Verdana" pitchFamily="34" charset="0"/>
              </a:rPr>
              <a:t> на сообщения форумов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0">
                <a:latin typeface="Verdana" pitchFamily="34" charset="0"/>
              </a:rPr>
              <a:t>загрузка </a:t>
            </a:r>
            <a:r>
              <a:rPr lang="ru-RU" sz="1600">
                <a:latin typeface="Verdana" pitchFamily="34" charset="0"/>
              </a:rPr>
              <a:t>иконок</a:t>
            </a:r>
            <a:r>
              <a:rPr lang="ru-RU" sz="1600" b="0">
                <a:latin typeface="Verdana" pitchFamily="34" charset="0"/>
              </a:rPr>
              <a:t> и </a:t>
            </a:r>
            <a:r>
              <a:rPr lang="ru-RU" sz="1600">
                <a:latin typeface="Verdana" pitchFamily="34" charset="0"/>
              </a:rPr>
              <a:t>смайликов</a:t>
            </a:r>
            <a:endParaRPr lang="ru-RU" sz="1600" b="0">
              <a:latin typeface="Verdana" pitchFamily="34" charset="0"/>
            </a:endParaRP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Verdana" pitchFamily="34" charset="0"/>
              </a:rPr>
              <a:t>рейтинги</a:t>
            </a:r>
            <a:r>
              <a:rPr lang="ru-RU" sz="1600" b="0">
                <a:latin typeface="Verdana" pitchFamily="34" charset="0"/>
              </a:rPr>
              <a:t>, </a:t>
            </a:r>
            <a:r>
              <a:rPr lang="ru-RU" sz="1600">
                <a:latin typeface="Verdana" pitchFamily="34" charset="0"/>
              </a:rPr>
              <a:t>звания,</a:t>
            </a:r>
            <a:r>
              <a:rPr lang="ru-RU" sz="1600" b="0">
                <a:latin typeface="Verdana" pitchFamily="34" charset="0"/>
              </a:rPr>
              <a:t> </a:t>
            </a:r>
            <a:r>
              <a:rPr lang="ru-RU" sz="1600">
                <a:latin typeface="Verdana" pitchFamily="34" charset="0"/>
              </a:rPr>
              <a:t>баллы</a:t>
            </a:r>
            <a:r>
              <a:rPr lang="ru-RU" sz="1600" b="0">
                <a:latin typeface="Verdana" pitchFamily="34" charset="0"/>
              </a:rPr>
              <a:t> участников, </a:t>
            </a:r>
            <a:r>
              <a:rPr lang="ru-RU" sz="1600">
                <a:latin typeface="Verdana" pitchFamily="34" charset="0"/>
              </a:rPr>
              <a:t>антиспам</a:t>
            </a:r>
            <a:r>
              <a:rPr lang="ru-RU" sz="1600" b="0">
                <a:latin typeface="Verdana" pitchFamily="34" charset="0"/>
              </a:rPr>
              <a:t> и </a:t>
            </a:r>
            <a:r>
              <a:rPr lang="ru-RU" sz="1600">
                <a:latin typeface="Verdana" pitchFamily="34" charset="0"/>
              </a:rPr>
              <a:t>антимат</a:t>
            </a:r>
            <a:r>
              <a:rPr lang="ru-RU" sz="1600" b="0">
                <a:latin typeface="Verdana" pitchFamily="34" charset="0"/>
              </a:rPr>
              <a:t>, интеграция с информационными блоками и многое другое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953000" y="5410200"/>
            <a:ext cx="3962400" cy="830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0">
                <a:solidFill>
                  <a:srgbClr val="C00000"/>
                </a:solidFill>
                <a:latin typeface="Arial Black" pitchFamily="34" charset="0"/>
              </a:rPr>
              <a:t>Онлайн-обсуждения</a:t>
            </a:r>
          </a:p>
          <a:p>
            <a:pPr algn="r"/>
            <a:r>
              <a:rPr lang="ru-RU" sz="1600" b="0">
                <a:solidFill>
                  <a:srgbClr val="C00000"/>
                </a:solidFill>
                <a:latin typeface="Arial Black" pitchFamily="34" charset="0"/>
              </a:rPr>
              <a:t>Закрытые сообщества,</a:t>
            </a:r>
          </a:p>
          <a:p>
            <a:pPr algn="r"/>
            <a:r>
              <a:rPr lang="ru-RU" sz="1600" b="0">
                <a:solidFill>
                  <a:srgbClr val="C00000"/>
                </a:solidFill>
                <a:latin typeface="Arial Black" pitchFamily="34" charset="0"/>
              </a:rPr>
              <a:t>система баллов и рейтингов</a:t>
            </a:r>
          </a:p>
        </p:txBody>
      </p:sp>
      <p:pic>
        <p:nvPicPr>
          <p:cNvPr id="24581" name="Picture 8" descr="fo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38137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3" y="1079500"/>
            <a:ext cx="9043987" cy="6429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</a:rPr>
              <a:t>Коммуникации: Портальные </a:t>
            </a:r>
            <a:r>
              <a:rPr lang="ru-RU" sz="2800" b="1" dirty="0" err="1" smtClean="0">
                <a:solidFill>
                  <a:schemeClr val="tx2"/>
                </a:solidFill>
              </a:rPr>
              <a:t>блоги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228600" y="1955800"/>
            <a:ext cx="4800600" cy="3983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600">
                <a:latin typeface="Verdana" pitchFamily="34" charset="0"/>
              </a:rPr>
              <a:t>создание сетевых дневников</a:t>
            </a:r>
            <a:r>
              <a:rPr lang="ru-RU" sz="1600" b="0">
                <a:latin typeface="Verdana" pitchFamily="34" charset="0"/>
              </a:rPr>
              <a:t>, онлайн-сообществ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600">
                <a:latin typeface="Verdana" pitchFamily="34" charset="0"/>
              </a:rPr>
              <a:t>распределение прав доступа</a:t>
            </a:r>
            <a:r>
              <a:rPr lang="ru-RU" sz="1600" b="0">
                <a:latin typeface="Verdana" pitchFamily="34" charset="0"/>
              </a:rPr>
              <a:t> 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600">
                <a:latin typeface="Verdana" pitchFamily="34" charset="0"/>
              </a:rPr>
              <a:t>календарь сообщений</a:t>
            </a:r>
            <a:r>
              <a:rPr lang="ru-RU" sz="1600" b="0">
                <a:latin typeface="Verdana" pitchFamily="34" charset="0"/>
              </a:rPr>
              <a:t> 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выбор </a:t>
            </a:r>
            <a:r>
              <a:rPr lang="ru-RU" sz="1600">
                <a:latin typeface="Verdana" pitchFamily="34" charset="0"/>
              </a:rPr>
              <a:t>лучших</a:t>
            </a:r>
            <a:r>
              <a:rPr lang="ru-RU" sz="1600" b="0">
                <a:latin typeface="Verdana" pitchFamily="34" charset="0"/>
              </a:rPr>
              <a:t> сообщений и </a:t>
            </a:r>
            <a:r>
              <a:rPr lang="ru-RU" sz="1600">
                <a:latin typeface="Verdana" pitchFamily="34" charset="0"/>
              </a:rPr>
              <a:t>популярных</a:t>
            </a:r>
            <a:r>
              <a:rPr lang="ru-RU" sz="1600" b="0">
                <a:latin typeface="Verdana" pitchFamily="34" charset="0"/>
              </a:rPr>
              <a:t> блогов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600">
                <a:latin typeface="Verdana" pitchFamily="34" charset="0"/>
              </a:rPr>
              <a:t>голосование</a:t>
            </a:r>
            <a:r>
              <a:rPr lang="ru-RU" sz="1600" b="0">
                <a:latin typeface="Verdana" pitchFamily="34" charset="0"/>
              </a:rPr>
              <a:t>, </a:t>
            </a:r>
            <a:r>
              <a:rPr lang="ru-RU" sz="1600">
                <a:latin typeface="Verdana" pitchFamily="34" charset="0"/>
              </a:rPr>
              <a:t>обсуждение</a:t>
            </a:r>
            <a:r>
              <a:rPr lang="ru-RU" sz="1600" b="0">
                <a:latin typeface="Verdana" pitchFamily="34" charset="0"/>
              </a:rPr>
              <a:t>, подсчет просмотров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600">
                <a:latin typeface="Verdana" pitchFamily="34" charset="0"/>
              </a:rPr>
              <a:t>вкладки</a:t>
            </a:r>
            <a:r>
              <a:rPr lang="ru-RU" sz="1600" b="0">
                <a:latin typeface="Verdana" pitchFamily="34" charset="0"/>
              </a:rPr>
              <a:t> на страницах (табы)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600">
                <a:latin typeface="Verdana" pitchFamily="34" charset="0"/>
              </a:rPr>
              <a:t>блог-лента</a:t>
            </a:r>
            <a:endParaRPr lang="ru-RU" sz="1600" b="0">
              <a:latin typeface="Verdana" pitchFamily="34" charset="0"/>
            </a:endParaRP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импорт/экспорт в формате </a:t>
            </a:r>
            <a:r>
              <a:rPr lang="ru-RU" sz="1600">
                <a:latin typeface="Verdana" pitchFamily="34" charset="0"/>
              </a:rPr>
              <a:t>RSS</a:t>
            </a:r>
            <a:r>
              <a:rPr lang="ru-RU" sz="1600" b="0">
                <a:latin typeface="Verdana" pitchFamily="34" charset="0"/>
              </a:rPr>
              <a:t> 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древовидные комментарии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600" b="0">
                <a:latin typeface="Verdana" pitchFamily="34" charset="0"/>
              </a:rPr>
              <a:t>загрузка </a:t>
            </a:r>
            <a:r>
              <a:rPr lang="ru-RU" sz="1600">
                <a:latin typeface="Verdana" pitchFamily="34" charset="0"/>
              </a:rPr>
              <a:t>изображений</a:t>
            </a:r>
            <a:r>
              <a:rPr lang="ru-RU" sz="1600" b="0">
                <a:latin typeface="Verdana" pitchFamily="34" charset="0"/>
              </a:rPr>
              <a:t> к сообщениям и многое другое</a:t>
            </a:r>
          </a:p>
        </p:txBody>
      </p:sp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3155950" y="5842000"/>
            <a:ext cx="484505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Развивайте онлайн-сообщества</a:t>
            </a:r>
            <a:endParaRPr lang="ru-RU" sz="200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blo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133600"/>
            <a:ext cx="402907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913" y="1079500"/>
            <a:ext cx="9043987" cy="6429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</a:rPr>
              <a:t>Коммуникации: Рассылки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1828800"/>
            <a:ext cx="8229600" cy="307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0">
                <a:latin typeface="Verdana" pitchFamily="34" charset="0"/>
              </a:rPr>
              <a:t>Организации списков рассылки и подписки на них посетителей сайта.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2209800"/>
            <a:ext cx="5105400" cy="3367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400">
                <a:latin typeface="Verdana" pitchFamily="34" charset="0"/>
              </a:rPr>
              <a:t>e-mail </a:t>
            </a:r>
            <a:r>
              <a:rPr lang="ru-RU" sz="1400">
                <a:latin typeface="Verdana" pitchFamily="34" charset="0"/>
              </a:rPr>
              <a:t>рассылки </a:t>
            </a:r>
            <a:r>
              <a:rPr lang="ru-RU" sz="1400" b="0">
                <a:latin typeface="Verdana" pitchFamily="34" charset="0"/>
              </a:rPr>
              <a:t>материалов сайта с ручной или автоматической генерацией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рассылка в </a:t>
            </a:r>
            <a:r>
              <a:rPr lang="en-US" sz="1400" b="0">
                <a:latin typeface="Verdana" pitchFamily="34" charset="0"/>
              </a:rPr>
              <a:t>html </a:t>
            </a:r>
            <a:r>
              <a:rPr lang="ru-RU" sz="1400" b="0">
                <a:latin typeface="Verdana" pitchFamily="34" charset="0"/>
              </a:rPr>
              <a:t>или текстовом формате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>
                <a:latin typeface="Verdana" pitchFamily="34" charset="0"/>
              </a:rPr>
              <a:t>организация процесса подписки </a:t>
            </a:r>
            <a:r>
              <a:rPr lang="ru-RU" sz="1400" b="0">
                <a:latin typeface="Verdana" pitchFamily="34" charset="0"/>
              </a:rPr>
              <a:t>по одному из трех вариантов (с обязательной регистрацией, анонимная, на выбор пользователя)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отправка подписчику </a:t>
            </a:r>
            <a:r>
              <a:rPr lang="ru-RU" sz="1400">
                <a:latin typeface="Verdana" pitchFamily="34" charset="0"/>
              </a:rPr>
              <a:t>письма с подтверждением подписки</a:t>
            </a:r>
            <a:endParaRPr lang="ru-RU" sz="1400" b="0">
              <a:latin typeface="Verdana" pitchFamily="34" charset="0"/>
            </a:endParaRP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 b="0">
                <a:latin typeface="Verdana" pitchFamily="34" charset="0"/>
              </a:rPr>
              <a:t>рассылка по подписчикам, группам пользователей, произвольному списку адресов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>
                <a:latin typeface="Verdana" pitchFamily="34" charset="0"/>
              </a:rPr>
              <a:t>отчет</a:t>
            </a:r>
            <a:r>
              <a:rPr lang="ru-RU" sz="1400" b="0">
                <a:latin typeface="Verdana" pitchFamily="34" charset="0"/>
              </a:rPr>
              <a:t> о состоянии отправки рассылок, и возможность фиксации фактов прочтения писем 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400">
                <a:latin typeface="Verdana" pitchFamily="34" charset="0"/>
              </a:rPr>
              <a:t>импорт/экспорт базы подписчиков </a:t>
            </a:r>
            <a:r>
              <a:rPr lang="ru-RU" sz="1400" b="0">
                <a:latin typeface="Verdana" pitchFamily="34" charset="0"/>
              </a:rPr>
              <a:t>и многое другое 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4191000" y="5421313"/>
            <a:ext cx="4810125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Списки рассылки, управление базой подписчиков</a:t>
            </a:r>
            <a:endParaRPr lang="ru-RU" sz="200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6630" name="Picture 8" descr="subscri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2336800"/>
            <a:ext cx="3108325" cy="286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13" y="1092200"/>
            <a:ext cx="9043987" cy="6429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</a:rPr>
              <a:t>Коммуникации: Опросы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528" y="2271355"/>
            <a:ext cx="4464496" cy="3416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0" dirty="0">
                <a:latin typeface="Verdana" pitchFamily="34" charset="0"/>
              </a:rPr>
              <a:t>Модуль предназначен для проведения онлайновых опросов, голосований и анкетирования посетителей сайта. </a:t>
            </a:r>
            <a:endParaRPr lang="ru-RU" dirty="0" smtClean="0">
              <a:latin typeface="Verdana" pitchFamily="34" charset="0"/>
            </a:endParaRPr>
          </a:p>
          <a:p>
            <a:endParaRPr lang="ru-RU" b="0" dirty="0" smtClean="0">
              <a:latin typeface="Verdana" pitchFamily="34" charset="0"/>
            </a:endParaRPr>
          </a:p>
          <a:p>
            <a:r>
              <a:rPr lang="ru-RU" b="0" dirty="0" smtClean="0">
                <a:latin typeface="Verdana" pitchFamily="34" charset="0"/>
              </a:rPr>
              <a:t>Модуль </a:t>
            </a:r>
            <a:r>
              <a:rPr lang="ru-RU" b="0" dirty="0">
                <a:latin typeface="Verdana" pitchFamily="34" charset="0"/>
              </a:rPr>
              <a:t>может быть использован для сбора информации об аудитории сайта, о потенциальных клиентах компании, для проведения маркетинговых исследований при планировании рекламных кампаний т.д.</a:t>
            </a:r>
            <a:r>
              <a:rPr lang="ru-RU" dirty="0">
                <a:latin typeface="Verdana" pitchFamily="34" charset="0"/>
              </a:rPr>
              <a:t> 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5418138" y="5562600"/>
            <a:ext cx="3424237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Опросы, голосования,</a:t>
            </a:r>
          </a:p>
          <a:p>
            <a:pPr algn="r"/>
            <a:r>
              <a:rPr lang="ru-RU" sz="2000" b="0">
                <a:solidFill>
                  <a:srgbClr val="C00000"/>
                </a:solidFill>
                <a:latin typeface="Arial Black" pitchFamily="34" charset="0"/>
              </a:rPr>
              <a:t>анкеты</a:t>
            </a:r>
            <a:endParaRPr lang="en-US" sz="200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op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36912"/>
            <a:ext cx="390683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5"/>
            <a:ext cx="9043988" cy="5810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Безопасность сайта. </a:t>
            </a:r>
            <a:r>
              <a:rPr lang="ru-RU" sz="2800" b="1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Проактивная</a:t>
            </a:r>
            <a:r>
              <a:rPr lang="ru-RU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защита</a:t>
            </a:r>
            <a:endParaRPr lang="en-US" sz="2600" b="1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258763" y="1827213"/>
            <a:ext cx="507206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Проактивный фильтр защиты от атак </a:t>
            </a:r>
            <a:r>
              <a:rPr lang="ru-RU" dirty="0">
                <a:latin typeface="+mn-lt"/>
                <a:ea typeface="Verdana" pitchFamily="34" charset="0"/>
                <a:cs typeface="Verdana" pitchFamily="34" charset="0"/>
              </a:rPr>
              <a:t> (</a:t>
            </a:r>
            <a:r>
              <a:rPr lang="en-US" dirty="0">
                <a:latin typeface="+mn-lt"/>
                <a:ea typeface="Verdana" pitchFamily="34" charset="0"/>
                <a:cs typeface="Verdana" pitchFamily="34" charset="0"/>
              </a:rPr>
              <a:t>Web Application </a:t>
            </a:r>
            <a:r>
              <a:rPr lang="en-US" dirty="0" err="1">
                <a:latin typeface="+mn-lt"/>
                <a:ea typeface="Verdana" pitchFamily="34" charset="0"/>
                <a:cs typeface="Verdana" pitchFamily="34" charset="0"/>
              </a:rPr>
              <a:t>FireWall</a:t>
            </a:r>
            <a:r>
              <a:rPr lang="ru-RU" dirty="0">
                <a:latin typeface="+mn-lt"/>
                <a:ea typeface="Verdana" pitchFamily="34" charset="0"/>
                <a:cs typeface="Verdana" pitchFamily="34" charset="0"/>
              </a:rPr>
              <a:t>)</a:t>
            </a:r>
            <a:endParaRPr lang="ru-RU" dirty="0">
              <a:latin typeface="+mn-lt"/>
            </a:endParaRP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Аутентификация и система составных паролей (</a:t>
            </a:r>
            <a:r>
              <a:rPr lang="en-US" dirty="0">
                <a:latin typeface="+mn-lt"/>
              </a:rPr>
              <a:t>OTP)</a:t>
            </a:r>
            <a:endParaRPr lang="ru-RU" dirty="0">
              <a:latin typeface="+mn-lt"/>
            </a:endParaRP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Технология защиты сессии пользователя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Активная реакция на вторжение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Контроль целостности системы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Защита от </a:t>
            </a:r>
            <a:r>
              <a:rPr lang="ru-RU" dirty="0" err="1">
                <a:latin typeface="+mn-lt"/>
              </a:rPr>
              <a:t>фишинга</a:t>
            </a:r>
            <a:endParaRPr lang="ru-RU" dirty="0">
              <a:latin typeface="+mn-lt"/>
            </a:endParaRP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Шифрование данных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Групповые политики безопасности 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Защита при регистрации и авторизации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Журнал событий</a:t>
            </a:r>
          </a:p>
          <a:p>
            <a:pPr marL="269875" indent="-2698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err="1">
                <a:latin typeface="+mn-lt"/>
              </a:rPr>
              <a:t>Веб-антивирус</a:t>
            </a:r>
            <a:r>
              <a:rPr lang="ru-RU" dirty="0">
                <a:latin typeface="+mn-lt"/>
              </a:rPr>
              <a:t> (</a:t>
            </a:r>
            <a:r>
              <a:rPr lang="ru-RU" i="1" dirty="0">
                <a:latin typeface="+mn-lt"/>
              </a:rPr>
              <a:t>с версии 9.0</a:t>
            </a:r>
            <a:r>
              <a:rPr lang="ru-RU" dirty="0">
                <a:latin typeface="+mn-lt"/>
              </a:rPr>
              <a:t>)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1676400"/>
            <a:ext cx="12620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нак запрета 9"/>
          <p:cNvSpPr/>
          <p:nvPr/>
        </p:nvSpPr>
        <p:spPr>
          <a:xfrm>
            <a:off x="7286625" y="1668463"/>
            <a:ext cx="1231900" cy="1203325"/>
          </a:xfrm>
          <a:prstGeom prst="noSmoking">
            <a:avLst>
              <a:gd name="adj" fmla="val 8252"/>
            </a:avLst>
          </a:prstGeom>
          <a:solidFill>
            <a:srgbClr val="D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2038" y="3235325"/>
            <a:ext cx="13414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нак запрета 11"/>
          <p:cNvSpPr/>
          <p:nvPr/>
        </p:nvSpPr>
        <p:spPr>
          <a:xfrm>
            <a:off x="7358063" y="3176588"/>
            <a:ext cx="1192212" cy="1166812"/>
          </a:xfrm>
          <a:prstGeom prst="noSmoking">
            <a:avLst>
              <a:gd name="adj" fmla="val 8252"/>
            </a:avLst>
          </a:prstGeom>
          <a:solidFill>
            <a:srgbClr val="D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3390900"/>
            <a:ext cx="1328737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7" name="Picture 13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1350" y="1747838"/>
            <a:ext cx="1366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shiel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2011363"/>
            <a:ext cx="703263" cy="100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63" y="4689475"/>
            <a:ext cx="1328737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12" descr="77777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63" y="4624388"/>
            <a:ext cx="141605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226050" y="6042025"/>
            <a:ext cx="37893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Инструменты проактивной защиты в продукте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Политика лицензирования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28625" y="1988840"/>
            <a:ext cx="565554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В стоимость входит лицензия на 2 сайта, позволяющая сделать 2 этапа конференции</a:t>
            </a:r>
          </a:p>
          <a:p>
            <a:endParaRPr lang="ru-RU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ru-RU" dirty="0" smtClean="0"/>
              <a:t>Дополнительные сайты – от </a:t>
            </a:r>
            <a:r>
              <a:rPr lang="ru-RU" b="1" dirty="0" smtClean="0"/>
              <a:t>30%</a:t>
            </a:r>
            <a:r>
              <a:rPr lang="ru-RU" dirty="0" smtClean="0"/>
              <a:t> от стоимости решения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ru-RU" dirty="0" smtClean="0"/>
              <a:t>Продление обновлений и технической поддержки за </a:t>
            </a:r>
            <a:r>
              <a:rPr lang="ru-RU" b="1" dirty="0" smtClean="0"/>
              <a:t>22%</a:t>
            </a:r>
            <a:r>
              <a:rPr lang="ru-RU" dirty="0" smtClean="0"/>
              <a:t> (льготное) и </a:t>
            </a:r>
            <a:r>
              <a:rPr lang="ru-RU" b="1" dirty="0" smtClean="0"/>
              <a:t>60%</a:t>
            </a:r>
            <a:r>
              <a:rPr lang="ru-RU" dirty="0" smtClean="0"/>
              <a:t> (стандартное)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ru-RU" dirty="0" smtClean="0"/>
              <a:t>Скидка </a:t>
            </a:r>
            <a:r>
              <a:rPr lang="ru-RU" b="1" dirty="0" smtClean="0"/>
              <a:t>15%</a:t>
            </a:r>
            <a:r>
              <a:rPr lang="ru-RU" dirty="0" smtClean="0"/>
              <a:t> для ВУЗов и государственных организаций (по подтверждающим документам)</a:t>
            </a:r>
          </a:p>
          <a:p>
            <a:endParaRPr lang="ru-RU" dirty="0" smtClean="0"/>
          </a:p>
          <a:p>
            <a:r>
              <a:rPr lang="ru-RU" dirty="0" smtClean="0"/>
              <a:t>Подробнее: </a:t>
            </a:r>
            <a:r>
              <a:rPr lang="en-US" dirty="0" smtClean="0">
                <a:hlinkClick r:id="rId3"/>
              </a:rPr>
              <a:t>www.1c-bitrix.ru/buy/conf.php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За дополнительными консультациями обращайтесь в отдел продаж «1С-Битрикс».</a:t>
            </a:r>
          </a:p>
          <a:p>
            <a:endParaRPr lang="ru-RU" dirty="0"/>
          </a:p>
        </p:txBody>
      </p:sp>
      <p:pic>
        <p:nvPicPr>
          <p:cNvPr id="4" name="Picture 2" descr="D:\Temp\box_con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132856"/>
            <a:ext cx="2640926" cy="2730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88224" y="5085184"/>
            <a:ext cx="1706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24900 рублей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13" y="1052736"/>
            <a:ext cx="9043987" cy="6429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2"/>
                </a:solidFill>
              </a:rPr>
              <a:t>Технология  </a:t>
            </a:r>
            <a:r>
              <a:rPr lang="en-US" sz="2800" b="1" smtClean="0">
                <a:solidFill>
                  <a:schemeClr val="tx2"/>
                </a:solidFill>
              </a:rPr>
              <a:t>SiteUpdate</a:t>
            </a:r>
            <a:r>
              <a:rPr lang="ru-RU" sz="2800" b="1" smtClean="0">
                <a:solidFill>
                  <a:schemeClr val="tx2"/>
                </a:solidFill>
              </a:rPr>
              <a:t>.</a:t>
            </a:r>
            <a:endParaRPr lang="en-US" sz="2800" b="1" smtClean="0">
              <a:solidFill>
                <a:schemeClr val="tx2"/>
              </a:solidFill>
            </a:endParaRPr>
          </a:p>
        </p:txBody>
      </p:sp>
      <p:sp>
        <p:nvSpPr>
          <p:cNvPr id="14339" name="Rectangle 25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14340" name="Text Box 61"/>
          <p:cNvSpPr txBox="1">
            <a:spLocks noChangeArrowheads="1"/>
          </p:cNvSpPr>
          <p:nvPr/>
        </p:nvSpPr>
        <p:spPr bwMode="auto">
          <a:xfrm>
            <a:off x="177800" y="1905000"/>
            <a:ext cx="5918200" cy="646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ru-RU">
              <a:latin typeface="Verdana" pitchFamily="34" charset="0"/>
            </a:endParaRPr>
          </a:p>
          <a:p>
            <a:pPr>
              <a:buFontTx/>
              <a:buChar char="-"/>
            </a:pPr>
            <a:endParaRPr lang="ru-RU">
              <a:latin typeface="Verdana" pitchFamily="34" charset="0"/>
            </a:endParaRPr>
          </a:p>
          <a:p>
            <a:pPr>
              <a:buFontTx/>
              <a:buChar char="-"/>
            </a:pPr>
            <a:endParaRPr lang="ru-RU">
              <a:latin typeface="Verdana" pitchFamily="34" charset="0"/>
            </a:endParaRPr>
          </a:p>
        </p:txBody>
      </p:sp>
      <p:pic>
        <p:nvPicPr>
          <p:cNvPr id="14341" name="Рисунок 12" descr="siteupdat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8288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1"/>
          <p:cNvSpPr txBox="1">
            <a:spLocks noChangeArrowheads="1"/>
          </p:cNvSpPr>
          <p:nvPr/>
        </p:nvSpPr>
        <p:spPr bwMode="auto">
          <a:xfrm>
            <a:off x="177800" y="1981200"/>
            <a:ext cx="2870200" cy="3786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Verdana" pitchFamily="34" charset="0"/>
              </a:rPr>
              <a:t>Система обновлений:</a:t>
            </a:r>
            <a:endParaRPr lang="en-US" sz="1600">
              <a:latin typeface="Verdana" pitchFamily="34" charset="0"/>
            </a:endParaRPr>
          </a:p>
          <a:p>
            <a:endParaRPr lang="en-US" sz="1600"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latin typeface="Verdana" pitchFamily="34" charset="0"/>
              </a:rPr>
              <a:t> </a:t>
            </a:r>
            <a:r>
              <a:rPr lang="ru-RU" sz="1600">
                <a:latin typeface="Verdana" pitchFamily="34" charset="0"/>
              </a:rPr>
              <a:t>новейший функционал</a:t>
            </a:r>
          </a:p>
          <a:p>
            <a:pPr>
              <a:buFont typeface="Arial" charset="0"/>
              <a:buChar char="•"/>
            </a:pPr>
            <a:endParaRPr lang="ru-RU" sz="1600"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Verdana" pitchFamily="34" charset="0"/>
              </a:rPr>
              <a:t> исправление ошибок</a:t>
            </a:r>
          </a:p>
          <a:p>
            <a:r>
              <a:rPr lang="ru-RU" sz="1600">
                <a:latin typeface="Verdana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Verdana" pitchFamily="34" charset="0"/>
              </a:rPr>
              <a:t> не затрагивает реализованные решения</a:t>
            </a:r>
          </a:p>
          <a:p>
            <a:pPr>
              <a:buFont typeface="Arial" charset="0"/>
              <a:buChar char="•"/>
            </a:pPr>
            <a:endParaRPr lang="ru-RU" sz="1600"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Verdana" pitchFamily="34" charset="0"/>
              </a:rPr>
              <a:t> </a:t>
            </a:r>
            <a:r>
              <a:rPr lang="en-US" sz="1600">
                <a:latin typeface="Verdana" pitchFamily="34" charset="0"/>
              </a:rPr>
              <a:t>upgrade </a:t>
            </a:r>
            <a:r>
              <a:rPr lang="ru-RU" sz="1600">
                <a:latin typeface="Verdana" pitchFamily="34" charset="0"/>
              </a:rPr>
              <a:t>до более  функциональных редакциий</a:t>
            </a:r>
            <a:endParaRPr lang="en-US" sz="1600">
              <a:latin typeface="Verdana" pitchFamily="34" charset="0"/>
            </a:endParaRPr>
          </a:p>
          <a:p>
            <a:endParaRPr lang="en-US" sz="1600">
              <a:latin typeface="Verdana" pitchFamily="34" charset="0"/>
            </a:endParaRPr>
          </a:p>
          <a:p>
            <a:endParaRPr lang="ru-RU" sz="1600">
              <a:latin typeface="Verdana" pitchFamily="34" charset="0"/>
            </a:endParaRPr>
          </a:p>
          <a:p>
            <a:pPr>
              <a:buFontTx/>
              <a:buChar char="-"/>
            </a:pPr>
            <a:endParaRPr lang="ru-RU" sz="1600">
              <a:latin typeface="Verdana" pitchFamily="34" charset="0"/>
            </a:endParaRP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000">
                <a:solidFill>
                  <a:srgbClr val="9BBEDD"/>
                </a:solidFill>
              </a:rPr>
              <a:t>Сохраняет инвестиции в сайт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92200"/>
            <a:ext cx="9043988" cy="6429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2"/>
                </a:solidFill>
              </a:rPr>
              <a:t>Техническая поддержка</a:t>
            </a:r>
            <a:endParaRPr lang="en-US" sz="2800" b="1" smtClean="0">
              <a:solidFill>
                <a:schemeClr val="tx2"/>
              </a:solidFill>
            </a:endParaRPr>
          </a:p>
        </p:txBody>
      </p:sp>
      <p:pic>
        <p:nvPicPr>
          <p:cNvPr id="34819" name="Рисунок 5" descr="supp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114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6"/>
          <p:cNvSpPr>
            <a:spLocks noChangeArrowheads="1"/>
          </p:cNvSpPr>
          <p:nvPr/>
        </p:nvSpPr>
        <p:spPr bwMode="auto">
          <a:xfrm>
            <a:off x="381000" y="1973263"/>
            <a:ext cx="8077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Компания «1С-Битрикс» уделяет большое внимание обучению пользователей, качеству технической поддержки. </a:t>
            </a:r>
          </a:p>
          <a:p>
            <a:endParaRPr lang="ru-RU"/>
          </a:p>
          <a:p>
            <a:r>
              <a:rPr lang="ru-RU"/>
              <a:t>Все пользователи продуктов «1С-Битрикс», а также некоммерческие пользователи (например, если вы тестируете продукт перед покупкой) могут направить вопрос специалистам технической поддержки и получить квалифицированную консультацию. </a:t>
            </a:r>
          </a:p>
        </p:txBody>
      </p:sp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381000" y="4114800"/>
            <a:ext cx="5181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Все коммерческие пользователи продукта бесплатно получают 1 год технической поддержки.</a:t>
            </a:r>
          </a:p>
          <a:p>
            <a:endParaRPr lang="ru-RU"/>
          </a:p>
          <a:p>
            <a:r>
              <a:rPr lang="ru-RU"/>
              <a:t>Обратиться в Службу технической поддержки можно через сайт «1С-Битрикс»:</a:t>
            </a:r>
            <a:endParaRPr lang="en-US"/>
          </a:p>
          <a:p>
            <a:r>
              <a:rPr lang="en-US">
                <a:hlinkClick r:id="rId4"/>
              </a:rPr>
              <a:t>www.1c-bitrix.ru/support/</a:t>
            </a:r>
            <a:r>
              <a:rPr lang="en-US"/>
              <a:t> 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3" y="1168400"/>
            <a:ext cx="8891587" cy="6429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</a:rPr>
              <a:t>Не сделали сайт сами? Обратитесь к партнерам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152400" y="1911350"/>
            <a:ext cx="84201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Партнерская сеть «1С-Битрикс» объединяет </a:t>
            </a:r>
            <a:r>
              <a:rPr lang="ru-RU" sz="1600" dirty="0" smtClean="0">
                <a:latin typeface="Verdana" pitchFamily="34" charset="0"/>
              </a:rPr>
              <a:t>порядка 4</a:t>
            </a:r>
            <a:r>
              <a:rPr lang="en-US" sz="1600" dirty="0" smtClean="0">
                <a:latin typeface="Verdana" pitchFamily="34" charset="0"/>
              </a:rPr>
              <a:t>0</a:t>
            </a:r>
            <a:r>
              <a:rPr lang="ru-RU" sz="1600" dirty="0">
                <a:latin typeface="Verdana" pitchFamily="34" charset="0"/>
              </a:rPr>
              <a:t>0</a:t>
            </a:r>
            <a:r>
              <a:rPr lang="en-US" sz="1600" dirty="0">
                <a:latin typeface="Verdana" pitchFamily="34" charset="0"/>
              </a:rPr>
              <a:t>0</a:t>
            </a:r>
            <a:r>
              <a:rPr lang="ru-RU" sz="1600" dirty="0">
                <a:latin typeface="Verdana" pitchFamily="34" charset="0"/>
              </a:rPr>
              <a:t> компаний в России</a:t>
            </a:r>
          </a:p>
        </p:txBody>
      </p:sp>
      <p:pic>
        <p:nvPicPr>
          <p:cNvPr id="15364" name="Picture 13" descr="partners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0767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23900" y="5775325"/>
            <a:ext cx="803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000" b="1" dirty="0">
                <a:solidFill>
                  <a:srgbClr val="9BBEDD"/>
                </a:solidFill>
              </a:rPr>
              <a:t>Индустрия </a:t>
            </a:r>
            <a:r>
              <a:rPr lang="ru-RU" sz="2000" b="1" dirty="0" err="1">
                <a:solidFill>
                  <a:srgbClr val="9BBEDD"/>
                </a:solidFill>
              </a:rPr>
              <a:t>веб-проектов</a:t>
            </a:r>
            <a:r>
              <a:rPr lang="ru-RU" sz="2000" b="1" dirty="0">
                <a:solidFill>
                  <a:srgbClr val="9BBEDD"/>
                </a:solidFill>
              </a:rPr>
              <a:t> и </a:t>
            </a:r>
            <a:r>
              <a:rPr lang="ru-RU" sz="2000" b="1" dirty="0" err="1">
                <a:solidFill>
                  <a:srgbClr val="9BBEDD"/>
                </a:solidFill>
              </a:rPr>
              <a:t>веб-решений</a:t>
            </a:r>
            <a:r>
              <a:rPr lang="ru-RU" sz="2000" b="1" dirty="0">
                <a:solidFill>
                  <a:srgbClr val="9BBEDD"/>
                </a:solidFill>
              </a:rPr>
              <a:t> на базе продукта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285750" y="2571750"/>
            <a:ext cx="4572000" cy="1077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Можно заказать и реализовать любую доработку к штатному функционала, дизайн, поддержку </a:t>
            </a:r>
            <a:r>
              <a:rPr lang="ru-RU" sz="1600" dirty="0" err="1">
                <a:latin typeface="Verdana" pitchFamily="34" charset="0"/>
              </a:rPr>
              <a:t>веб-ресурса</a:t>
            </a:r>
            <a:r>
              <a:rPr lang="ru-RU" sz="1600" dirty="0">
                <a:latin typeface="Verdana" pitchFamily="34" charset="0"/>
              </a:rPr>
              <a:t> и множество других услуг.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323528" y="3933056"/>
            <a:ext cx="4500562" cy="830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Список партнеров:</a:t>
            </a:r>
          </a:p>
          <a:p>
            <a:r>
              <a:rPr lang="en-US" sz="1600" dirty="0">
                <a:latin typeface="Verdana" pitchFamily="34" charset="0"/>
                <a:hlinkClick r:id="rId4"/>
              </a:rPr>
              <a:t>http://www.1c-bitrix.ru/partners/index.php?country=19</a:t>
            </a:r>
            <a:r>
              <a:rPr lang="ru-RU" sz="1600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0" y="117693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254061"/>
                </a:solidFill>
                <a:latin typeface="+mj-lt"/>
              </a:rPr>
              <a:t>С чего начать?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512" y="2420888"/>
            <a:ext cx="5613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Скачать </a:t>
            </a:r>
            <a:r>
              <a:rPr lang="ru-RU" b="1" dirty="0"/>
              <a:t>пробную версию </a:t>
            </a:r>
            <a:r>
              <a:rPr lang="ru-RU" b="1" dirty="0" smtClean="0"/>
              <a:t>продукта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www.1c-bitrix.ru/download/conf.php</a:t>
            </a:r>
            <a:r>
              <a:rPr lang="en-US" b="1" dirty="0" smtClean="0"/>
              <a:t> </a:t>
            </a:r>
            <a:endParaRPr lang="ru-RU" dirty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Модифицировать </a:t>
            </a:r>
            <a:r>
              <a:rPr lang="ru-RU" b="1" dirty="0"/>
              <a:t>типовое наполнение </a:t>
            </a:r>
            <a:r>
              <a:rPr lang="ru-RU" b="1" dirty="0" smtClean="0"/>
              <a:t>сайта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/>
              <a:t>Изменить </a:t>
            </a:r>
            <a:r>
              <a:rPr lang="ru-RU" sz="1400" dirty="0" smtClean="0"/>
              <a:t>тексты </a:t>
            </a:r>
            <a:r>
              <a:rPr lang="ru-RU" sz="1400" dirty="0"/>
              <a:t>о </a:t>
            </a:r>
            <a:r>
              <a:rPr lang="ru-RU" sz="1400" dirty="0" smtClean="0"/>
              <a:t>конференции, </a:t>
            </a:r>
            <a:r>
              <a:rPr lang="ru-RU" sz="1400" dirty="0"/>
              <a:t>внести </a:t>
            </a:r>
            <a:r>
              <a:rPr lang="ru-RU" sz="1400" dirty="0" smtClean="0"/>
              <a:t>изменения в программу, </a:t>
            </a:r>
            <a:r>
              <a:rPr lang="ru-RU" sz="1400" dirty="0"/>
              <a:t>загрузить </a:t>
            </a:r>
            <a:r>
              <a:rPr lang="ru-RU" sz="1400" dirty="0" smtClean="0"/>
              <a:t>фотоматериалы и т.п..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Сайт конференции готов к началу работу за несколько часов!</a:t>
            </a:r>
            <a:r>
              <a:rPr lang="ru-RU" b="1" dirty="0"/>
              <a:t> 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3143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Решаемые задачи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571500" y="1714488"/>
            <a:ext cx="85725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Информационная </a:t>
            </a:r>
            <a:r>
              <a:rPr lang="ru-RU" sz="2000" dirty="0"/>
              <a:t>поддержка мероприятия в Интернете</a:t>
            </a: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Регистрация </a:t>
            </a:r>
            <a:r>
              <a:rPr lang="ru-RU" sz="2000" dirty="0"/>
              <a:t>докладчиков и участников </a:t>
            </a:r>
            <a:r>
              <a:rPr lang="ru-RU" sz="2000" dirty="0" smtClean="0"/>
              <a:t>конференции, в том числе с возможностью прислать доклад</a:t>
            </a:r>
            <a:endParaRPr lang="ru-RU" sz="2000" dirty="0"/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Размещение программы мероприятия</a:t>
            </a: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Размещение списка докладчиков, </a:t>
            </a: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Размещение тезисов и материалов докладов</a:t>
            </a:r>
            <a:endParaRPr lang="ru-RU" sz="2000" dirty="0"/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Размещение новостей, отзывов, ключевых результатов </a:t>
            </a:r>
            <a:r>
              <a:rPr lang="ru-RU" sz="2000" dirty="0"/>
              <a:t>прошлых </a:t>
            </a:r>
            <a:r>
              <a:rPr lang="ru-RU" sz="2000" dirty="0" smtClean="0"/>
              <a:t>конференций, </a:t>
            </a:r>
            <a:r>
              <a:rPr lang="ru-RU" sz="2000" dirty="0" err="1" smtClean="0"/>
              <a:t>блогов</a:t>
            </a:r>
            <a:endParaRPr lang="ru-RU" sz="2000" dirty="0"/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Архив </a:t>
            </a:r>
            <a:r>
              <a:rPr lang="ru-RU" sz="2000" dirty="0"/>
              <a:t>прошлых </a:t>
            </a:r>
            <a:r>
              <a:rPr lang="ru-RU" sz="2000" dirty="0" smtClean="0"/>
              <a:t>конференций  </a:t>
            </a:r>
            <a:endParaRPr lang="en-US" sz="2000" dirty="0" smtClean="0"/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Поддержка нескольких конференций на одной платформе</a:t>
            </a:r>
            <a:endParaRPr lang="ru-RU" sz="2000" dirty="0"/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Организация рассылки </a:t>
            </a:r>
            <a:r>
              <a:rPr lang="ru-RU" sz="2000" dirty="0"/>
              <a:t>новостей</a:t>
            </a: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Размещение</a:t>
            </a:r>
            <a:r>
              <a:rPr lang="en-US" sz="2000" dirty="0" smtClean="0"/>
              <a:t> </a:t>
            </a:r>
            <a:r>
              <a:rPr lang="ru-RU" sz="2000" dirty="0" smtClean="0"/>
              <a:t>фото- </a:t>
            </a:r>
            <a:r>
              <a:rPr lang="ru-RU" sz="2000" dirty="0"/>
              <a:t>и </a:t>
            </a:r>
            <a:r>
              <a:rPr lang="ru-RU" sz="2000" dirty="0" smtClean="0"/>
              <a:t>видеоматериалов</a:t>
            </a:r>
            <a:endParaRPr lang="ru-RU" sz="2000" dirty="0"/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Экспорт новостей</a:t>
            </a:r>
            <a:r>
              <a:rPr lang="en-US" sz="2000" dirty="0" smtClean="0"/>
              <a:t> </a:t>
            </a:r>
            <a:r>
              <a:rPr lang="ru-RU" sz="2000" dirty="0" smtClean="0"/>
              <a:t>в </a:t>
            </a:r>
            <a:r>
              <a:rPr lang="en-US" sz="2000" dirty="0" smtClean="0"/>
              <a:t>RSS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143250"/>
            <a:ext cx="90439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183F6E"/>
                </a:solidFill>
                <a:latin typeface="+mj-lt"/>
                <a:ea typeface="+mj-ea"/>
                <a:cs typeface="+mj-cs"/>
              </a:rPr>
              <a:t>Разработчикам</a:t>
            </a:r>
            <a:endParaRPr lang="en-US" sz="4400" b="1" dirty="0">
              <a:solidFill>
                <a:srgbClr val="183F6E"/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6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Специализированные компоненты в решении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357158" y="1643050"/>
            <a:ext cx="607223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1600" dirty="0" smtClean="0"/>
              <a:t>Работа с конференцией: анонс, архив, переход на текущую </a:t>
            </a:r>
          </a:p>
          <a:p>
            <a:pPr marL="457200" indent="-457200">
              <a:buFontTx/>
              <a:buAutoNum type="arabicPeriod"/>
            </a:pPr>
            <a:endParaRPr lang="ru-RU" sz="1600" dirty="0" smtClean="0"/>
          </a:p>
          <a:p>
            <a:pPr marL="457200" indent="-457200">
              <a:buFontTx/>
              <a:buAutoNum type="arabicPeriod"/>
            </a:pPr>
            <a:r>
              <a:rPr lang="ru-RU" sz="1600" dirty="0" smtClean="0"/>
              <a:t>Программа конференции: доклады, докладчики, мероприятие детально, секции, зал проведения детально, комплексный компонент – «программа конференции»</a:t>
            </a:r>
          </a:p>
          <a:p>
            <a:pPr marL="457200" indent="-457200">
              <a:buFontTx/>
              <a:buAutoNum type="arabicPeriod"/>
            </a:pPr>
            <a:endParaRPr lang="ru-RU" sz="1600" dirty="0" smtClean="0"/>
          </a:p>
          <a:p>
            <a:pPr marL="457200" indent="-457200">
              <a:buFontTx/>
              <a:buAutoNum type="arabicPeriod"/>
            </a:pPr>
            <a:r>
              <a:rPr lang="ru-RU" sz="1600" dirty="0" smtClean="0"/>
              <a:t>Докладчики: список докладчиков, докладчик детально, комплексный компонент «докладчики»</a:t>
            </a:r>
          </a:p>
          <a:p>
            <a:pPr marL="457200" indent="-457200">
              <a:buFontTx/>
              <a:buAutoNum type="arabicPeriod"/>
            </a:pPr>
            <a:endParaRPr lang="ru-RU" sz="1600" dirty="0" smtClean="0"/>
          </a:p>
          <a:p>
            <a:pPr marL="457200" indent="-457200">
              <a:buFontTx/>
              <a:buAutoNum type="arabicPeriod"/>
            </a:pPr>
            <a:r>
              <a:rPr lang="ru-RU" sz="1600" dirty="0" smtClean="0"/>
              <a:t>Партнеры конференции</a:t>
            </a:r>
          </a:p>
          <a:p>
            <a:pPr marL="457200" indent="-457200">
              <a:buFontTx/>
              <a:buAutoNum type="arabicPeriod"/>
            </a:pPr>
            <a:endParaRPr lang="ru-RU" sz="1600" dirty="0" smtClean="0"/>
          </a:p>
          <a:p>
            <a:pPr marL="457200" indent="-457200">
              <a:buFontTx/>
              <a:buAutoNum type="arabicPeriod"/>
            </a:pPr>
            <a:r>
              <a:rPr lang="ru-RU" sz="1600" dirty="0" smtClean="0"/>
              <a:t>Регистрация пользователей – улучшенный компонент на основе </a:t>
            </a:r>
            <a:r>
              <a:rPr lang="ru-RU" sz="1600" dirty="0" err="1" smtClean="0"/>
              <a:t>веб-форм</a:t>
            </a:r>
            <a:r>
              <a:rPr lang="ru-RU" sz="1600" dirty="0" smtClean="0"/>
              <a:t>. Автоматическое добавление пользователя в рассылку.</a:t>
            </a:r>
          </a:p>
          <a:p>
            <a:pPr marL="457200" indent="-457200">
              <a:buFontTx/>
              <a:buAutoNum type="arabicPeriod"/>
            </a:pPr>
            <a:endParaRPr lang="ru-RU" sz="1600" dirty="0" smtClean="0"/>
          </a:p>
          <a:p>
            <a:pPr marL="457200" indent="-457200">
              <a:buFontTx/>
              <a:buAutoNum type="arabicPeriod"/>
            </a:pPr>
            <a:r>
              <a:rPr lang="ru-RU" sz="1600" dirty="0" smtClean="0"/>
              <a:t>Блоки компонент Новости, Отзывы, </a:t>
            </a:r>
            <a:r>
              <a:rPr lang="ru-RU" sz="1600" dirty="0" err="1" smtClean="0"/>
              <a:t>Фотогалерея</a:t>
            </a:r>
            <a:r>
              <a:rPr lang="ru-RU" sz="1600" dirty="0" smtClean="0"/>
              <a:t>, Видеотека, адаптированные под задачи решения.</a:t>
            </a:r>
            <a:endParaRPr lang="ru-RU" sz="1600" dirty="0"/>
          </a:p>
          <a:p>
            <a:pPr marL="457200" indent="-457200">
              <a:buFontTx/>
              <a:buAutoNum type="arabicPeriod"/>
            </a:pPr>
            <a:endParaRPr lang="ru-RU" sz="1600" dirty="0"/>
          </a:p>
        </p:txBody>
      </p:sp>
      <p:pic>
        <p:nvPicPr>
          <p:cNvPr id="1026" name="Picture 2" descr="D:\Roman\Документы\ITConstruct\1С-Битрикс\Типовой сайт конференций\Скриншоты\20100620\05 новый блок компон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14488"/>
            <a:ext cx="2395885" cy="4670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Структура данных продукта: файлы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52439" y="2020888"/>
            <a:ext cx="29051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На диске для каждого этапа конференции создается отдельная папка. При переводе этапа в архив данные могут остаться, а могут быть отредактированы в соответствии с реальными результатами этапа конференции.</a:t>
            </a:r>
          </a:p>
          <a:p>
            <a:endParaRPr lang="ru-RU" dirty="0" smtClean="0"/>
          </a:p>
          <a:p>
            <a:r>
              <a:rPr lang="ru-RU" dirty="0" smtClean="0"/>
              <a:t>На рисунке показаны 2 этапа – летняя и зимняя конференция в папках </a:t>
            </a:r>
            <a:r>
              <a:rPr lang="en-US" dirty="0" smtClean="0"/>
              <a:t>winter2010 </a:t>
            </a:r>
            <a:r>
              <a:rPr lang="ru-RU" dirty="0" smtClean="0"/>
              <a:t>и </a:t>
            </a:r>
            <a:r>
              <a:rPr lang="en-US" dirty="0" smtClean="0"/>
              <a:t>conf2010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D:\Roman\Документы\ITConstruct\1С-Битрикс\Типовой сайт конференций\Скриншоты\20100620\07-01 структура решения_файл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31024"/>
            <a:ext cx="3786214" cy="4685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Структура данных продукта: </a:t>
            </a:r>
            <a:r>
              <a:rPr lang="ru-RU" sz="2800" b="1" dirty="0" err="1" smtClean="0">
                <a:solidFill>
                  <a:srgbClr val="183F6E"/>
                </a:solidFill>
              </a:rPr>
              <a:t>инфоблоки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52439" y="2020888"/>
            <a:ext cx="290511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Для каждого сайта создается новый тип </a:t>
            </a:r>
            <a:r>
              <a:rPr lang="ru-RU" dirty="0" err="1" smtClean="0"/>
              <a:t>инфоблоков</a:t>
            </a:r>
            <a:r>
              <a:rPr lang="ru-RU" dirty="0" smtClean="0"/>
              <a:t> – например, «(</a:t>
            </a:r>
            <a:r>
              <a:rPr lang="en-US" dirty="0" smtClean="0"/>
              <a:t>s1) </a:t>
            </a:r>
            <a:r>
              <a:rPr lang="ru-RU" dirty="0" smtClean="0"/>
              <a:t>Конференция»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3074" name="Picture 2" descr="D:\Roman\Документы\ITConstruct\1С-Битрикс\Типовой сайт конференций\Скриншоты\20100620\07-02 структура решения_инфобло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143116"/>
            <a:ext cx="5311916" cy="1214446"/>
          </a:xfrm>
          <a:prstGeom prst="rect">
            <a:avLst/>
          </a:prstGeom>
          <a:noFill/>
        </p:spPr>
      </p:pic>
      <p:pic>
        <p:nvPicPr>
          <p:cNvPr id="3075" name="Picture 3" descr="D:\Roman\Документы\ITConstruct\1С-Битрикс\Типовой сайт конференций\Скриншоты\20100620\07-03 структура решения_типы инфоблоко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571876"/>
            <a:ext cx="1422421" cy="23692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714752"/>
            <a:ext cx="6500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инфоблоке</a:t>
            </a:r>
            <a:r>
              <a:rPr lang="ru-RU" dirty="0" smtClean="0"/>
              <a:t> «Конференция» хранятся записи об этапах. Все остальные </a:t>
            </a:r>
            <a:r>
              <a:rPr lang="ru-RU" dirty="0" err="1" smtClean="0"/>
              <a:t>инфоблоки</a:t>
            </a:r>
            <a:r>
              <a:rPr lang="ru-RU" dirty="0" smtClean="0"/>
              <a:t> на верхнем уровне имеют разделы, у которых выставлена привязка к данному этапу. </a:t>
            </a:r>
          </a:p>
          <a:p>
            <a:endParaRPr lang="ru-RU" dirty="0" smtClean="0"/>
          </a:p>
          <a:p>
            <a:r>
              <a:rPr lang="ru-RU" dirty="0" smtClean="0"/>
              <a:t>Внутри раздела находятся уже реальные данные этапов.</a:t>
            </a:r>
          </a:p>
          <a:p>
            <a:endParaRPr lang="ru-RU" dirty="0" smtClean="0"/>
          </a:p>
          <a:p>
            <a:r>
              <a:rPr lang="ru-RU" dirty="0" smtClean="0"/>
              <a:t>Такая структура данных позволяет произвольно манипулировать данными между архивами и избежать повторного занесения данных о докладчиках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Базовый порядок внедрения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428596" y="1928802"/>
            <a:ext cx="835821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Установить решение с помощью мастера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Заменить демонстрационные данные на свои, работая из публичной части продукта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Определить необходимые доработки и дополнения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Реализовать доработки. Важно: при изменении шаблона задайте ему новое имя, иначе случайно можете затереть изменения в шаблоне мастером установки решения.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При доработках помните о необходимости в разделе </a:t>
            </a:r>
            <a:r>
              <a:rPr lang="ru-RU" sz="2000" dirty="0" err="1" smtClean="0"/>
              <a:t>инфоблоков</a:t>
            </a:r>
            <a:r>
              <a:rPr lang="ru-RU" sz="2000" dirty="0" smtClean="0"/>
              <a:t> верхнего уровня устанавливать привязку к этапу конференции.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Как дописывать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428596" y="1928802"/>
            <a:ext cx="835821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Оптимальный вариант – работать в концепции решения:</a:t>
            </a:r>
          </a:p>
          <a:p>
            <a:pPr marL="914400" lvl="1" indent="-457200">
              <a:buFont typeface="+mj-lt"/>
              <a:buAutoNum type="arabicPeriod"/>
            </a:pPr>
            <a:endParaRPr lang="ru-RU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/>
              <a:t>Группировать </a:t>
            </a:r>
            <a:r>
              <a:rPr lang="ru-RU" sz="2000" dirty="0" err="1" smtClean="0"/>
              <a:t>инфоблоки</a:t>
            </a:r>
            <a:r>
              <a:rPr lang="ru-RU" sz="2000" dirty="0" smtClean="0"/>
              <a:t> по сайтам</a:t>
            </a:r>
          </a:p>
          <a:p>
            <a:pPr marL="914400" lvl="1" indent="-457200">
              <a:buFont typeface="+mj-lt"/>
              <a:buAutoNum type="arabicPeriod"/>
            </a:pPr>
            <a:endParaRPr lang="ru-RU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smtClean="0"/>
              <a:t>В разделе </a:t>
            </a:r>
            <a:r>
              <a:rPr lang="ru-RU" sz="2000" dirty="0" err="1" smtClean="0"/>
              <a:t>инфоблоков</a:t>
            </a:r>
            <a:r>
              <a:rPr lang="ru-RU" sz="2000" dirty="0" smtClean="0"/>
              <a:t> верхнего уровня рекомендуем устанавливать привязку к этапу конференции. Название пользовательского поля – </a:t>
            </a:r>
            <a:r>
              <a:rPr lang="en-US" sz="2000" dirty="0" smtClean="0"/>
              <a:t>UF_CONF_ID, </a:t>
            </a:r>
            <a:r>
              <a:rPr lang="ru-RU" sz="2000" dirty="0" smtClean="0"/>
              <a:t>тип-число, значение – </a:t>
            </a:r>
            <a:r>
              <a:rPr lang="en-US" sz="2000" dirty="0" smtClean="0"/>
              <a:t>ID </a:t>
            </a:r>
            <a:r>
              <a:rPr lang="ru-RU" sz="2000" dirty="0" smtClean="0"/>
              <a:t>этапа конференции из соответствующего </a:t>
            </a:r>
            <a:r>
              <a:rPr lang="ru-RU" sz="2000" dirty="0" err="1" smtClean="0"/>
              <a:t>инфоблока</a:t>
            </a:r>
            <a:r>
              <a:rPr lang="ru-RU" sz="2000" dirty="0" smtClean="0"/>
              <a:t> «Конференции»</a:t>
            </a:r>
          </a:p>
          <a:p>
            <a:pPr marL="914400" lvl="1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 случае ручной модификации данных для корректной работы решения у элементов </a:t>
            </a:r>
            <a:r>
              <a:rPr lang="ru-RU" sz="2000" dirty="0" err="1" smtClean="0"/>
              <a:t>инфоблока</a:t>
            </a:r>
            <a:r>
              <a:rPr lang="ru-RU" sz="2000" dirty="0" smtClean="0"/>
              <a:t> «конференции» должен быть указан символьный код = «папка на диске»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13" y="1168400"/>
            <a:ext cx="9043987" cy="6429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</a:rPr>
              <a:t>Информация о продукте на нашем сайте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6387" name="Rectangle 25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16388" name="Text Box 61"/>
          <p:cNvSpPr txBox="1">
            <a:spLocks noChangeArrowheads="1"/>
          </p:cNvSpPr>
          <p:nvPr/>
        </p:nvSpPr>
        <p:spPr bwMode="auto">
          <a:xfrm>
            <a:off x="1187623" y="2143125"/>
            <a:ext cx="667052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Verdana" pitchFamily="34" charset="0"/>
                <a:hlinkClick r:id="rId3"/>
              </a:rPr>
              <a:t>www.1c-bitrix.ru/solutions/conf/</a:t>
            </a:r>
            <a:r>
              <a:rPr lang="ru-RU" sz="2800" dirty="0" smtClean="0">
                <a:latin typeface="Verdana" pitchFamily="34" charset="0"/>
              </a:rPr>
              <a:t> 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6389" name="Text Box 61"/>
          <p:cNvSpPr txBox="1">
            <a:spLocks noChangeArrowheads="1"/>
          </p:cNvSpPr>
          <p:nvPr/>
        </p:nvSpPr>
        <p:spPr bwMode="auto">
          <a:xfrm>
            <a:off x="1928794" y="3071813"/>
            <a:ext cx="5000660" cy="20621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Verdana" pitchFamily="34" charset="0"/>
              </a:rPr>
              <a:t>Демонстрационная версия:</a:t>
            </a:r>
            <a:endParaRPr lang="ru-RU" sz="1600" b="1" dirty="0">
              <a:latin typeface="Verdana" pitchFamily="34" charset="0"/>
            </a:endParaRPr>
          </a:p>
          <a:p>
            <a:pPr algn="ctr"/>
            <a:endParaRPr lang="ru-RU" sz="1600" dirty="0">
              <a:latin typeface="Verdana" pitchFamily="34" charset="0"/>
            </a:endParaRPr>
          </a:p>
          <a:p>
            <a:pPr algn="ctr"/>
            <a:r>
              <a:rPr lang="en-US" sz="1600" dirty="0" smtClean="0">
                <a:latin typeface="Verdana" pitchFamily="34" charset="0"/>
                <a:hlinkClick r:id="rId4"/>
              </a:rPr>
              <a:t>http://www.1c-bitrix.ru/download/conf.php</a:t>
            </a:r>
            <a:r>
              <a:rPr lang="ru-RU" sz="1600" dirty="0" smtClean="0">
                <a:latin typeface="Verdana" pitchFamily="34" charset="0"/>
              </a:rPr>
              <a:t> </a:t>
            </a:r>
            <a:endParaRPr lang="ru-RU" sz="1600" dirty="0">
              <a:latin typeface="Verdana" pitchFamily="34" charset="0"/>
            </a:endParaRPr>
          </a:p>
          <a:p>
            <a:pPr algn="ctr"/>
            <a:r>
              <a:rPr lang="ru-RU" sz="1600" dirty="0" smtClean="0">
                <a:latin typeface="Verdana" pitchFamily="34" charset="0"/>
              </a:rPr>
              <a:t>Полнофункциональная, ограничена </a:t>
            </a:r>
            <a:br>
              <a:rPr lang="ru-RU" sz="1600" dirty="0" smtClean="0">
                <a:latin typeface="Verdana" pitchFamily="34" charset="0"/>
              </a:rPr>
            </a:br>
            <a:r>
              <a:rPr lang="ru-RU" sz="1600" dirty="0" smtClean="0">
                <a:latin typeface="Verdana" pitchFamily="34" charset="0"/>
              </a:rPr>
              <a:t>30-днями </a:t>
            </a:r>
            <a:r>
              <a:rPr lang="ru-RU" sz="1600" dirty="0">
                <a:latin typeface="Verdana" pitchFamily="34" charset="0"/>
              </a:rPr>
              <a:t>пробного использования</a:t>
            </a:r>
            <a:endParaRPr lang="en-US" sz="1600" dirty="0">
              <a:latin typeface="Verdana" pitchFamily="34" charset="0"/>
            </a:endParaRPr>
          </a:p>
          <a:p>
            <a:pPr algn="ctr"/>
            <a:endParaRPr lang="en-US" sz="1600" dirty="0">
              <a:latin typeface="Verdana" pitchFamily="34" charset="0"/>
            </a:endParaRPr>
          </a:p>
          <a:p>
            <a:pPr algn="ctr"/>
            <a:endParaRPr lang="ru-RU" sz="1600" dirty="0">
              <a:latin typeface="Verdana" pitchFamily="34" charset="0"/>
            </a:endParaRPr>
          </a:p>
          <a:p>
            <a:pPr algn="ctr">
              <a:buFontTx/>
              <a:buChar char="-"/>
            </a:pP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3" y="1092200"/>
            <a:ext cx="9043987" cy="642938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1E427C"/>
                </a:solidFill>
                <a:latin typeface="Verdana" pitchFamily="34" charset="0"/>
              </a:rPr>
              <a:t>3</a:t>
            </a:r>
            <a:r>
              <a:rPr lang="ru-RU" sz="2800" b="1" smtClean="0">
                <a:solidFill>
                  <a:srgbClr val="1E427C"/>
                </a:solidFill>
                <a:latin typeface="Verdana" pitchFamily="34" charset="0"/>
              </a:rPr>
              <a:t>5000 веб-проектов</a:t>
            </a:r>
            <a:endParaRPr lang="en-US" sz="2800" b="1" smtClean="0">
              <a:solidFill>
                <a:srgbClr val="1E427C"/>
              </a:solidFill>
              <a:latin typeface="Verdana" pitchFamily="34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-540568" y="5875338"/>
            <a:ext cx="9468544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200" dirty="0">
                <a:solidFill>
                  <a:srgbClr val="C00000"/>
                </a:solidFill>
              </a:rPr>
              <a:t>На основе платформы </a:t>
            </a:r>
            <a:r>
              <a:rPr lang="en-US" sz="2200" dirty="0" smtClean="0">
                <a:solidFill>
                  <a:srgbClr val="C00000"/>
                </a:solidFill>
              </a:rPr>
              <a:t>1</a:t>
            </a:r>
            <a:r>
              <a:rPr lang="ru-RU" sz="2200" dirty="0" err="1" smtClean="0">
                <a:solidFill>
                  <a:srgbClr val="C00000"/>
                </a:solidFill>
              </a:rPr>
              <a:t>С-Битрикс</a:t>
            </a:r>
            <a:r>
              <a:rPr lang="ru-RU" sz="2200" dirty="0" smtClean="0">
                <a:solidFill>
                  <a:srgbClr val="C00000"/>
                </a:solidFill>
              </a:rPr>
              <a:t> работает </a:t>
            </a:r>
            <a:r>
              <a:rPr lang="ru-RU" sz="2200" dirty="0">
                <a:solidFill>
                  <a:srgbClr val="C00000"/>
                </a:solidFill>
              </a:rPr>
              <a:t>более</a:t>
            </a:r>
            <a:r>
              <a:rPr lang="en-US" sz="2200" dirty="0">
                <a:solidFill>
                  <a:srgbClr val="C00000"/>
                </a:solidFill>
              </a:rPr>
              <a:t> 3</a:t>
            </a:r>
            <a:r>
              <a:rPr lang="ru-RU" sz="2200" dirty="0">
                <a:solidFill>
                  <a:srgbClr val="C00000"/>
                </a:solidFill>
              </a:rPr>
              <a:t>50</a:t>
            </a:r>
            <a:r>
              <a:rPr lang="en-US" sz="2200" dirty="0">
                <a:solidFill>
                  <a:srgbClr val="C00000"/>
                </a:solidFill>
              </a:rPr>
              <a:t>00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сайтов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738" y="2900363"/>
            <a:ext cx="1433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838" y="1809750"/>
            <a:ext cx="160496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2013" y="4295775"/>
            <a:ext cx="21574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1960563"/>
            <a:ext cx="214788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5300" y="4543425"/>
            <a:ext cx="1355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3425" y="1809750"/>
            <a:ext cx="24542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54400" y="3317875"/>
            <a:ext cx="21082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3" y="3273425"/>
            <a:ext cx="182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60463" y="419576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Прямоугольник 25"/>
          <p:cNvSpPr>
            <a:spLocks noChangeArrowheads="1"/>
          </p:cNvSpPr>
          <p:nvPr/>
        </p:nvSpPr>
        <p:spPr bwMode="auto">
          <a:xfrm>
            <a:off x="682625" y="5349875"/>
            <a:ext cx="215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/>
              <a:t>ГОСАЛКОГОЛЬИНСПЕЦИЯ</a:t>
            </a:r>
          </a:p>
          <a:p>
            <a:pPr algn="ctr"/>
            <a:r>
              <a:rPr lang="ru-RU" sz="1000" b="1"/>
              <a:t>ТАТАРСТАНА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3" y="1079500"/>
            <a:ext cx="9043987" cy="6429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3C7AB2"/>
                </a:solidFill>
                <a:latin typeface="Verdana" pitchFamily="34" charset="0"/>
              </a:rPr>
              <a:t>Компания «1С-Битрикс»</a:t>
            </a:r>
            <a:endParaRPr lang="en-US" sz="2800" b="1" smtClean="0">
              <a:solidFill>
                <a:srgbClr val="3C7AB2"/>
              </a:solidFill>
              <a:latin typeface="Verdana" pitchFamily="34" charset="0"/>
            </a:endParaRPr>
          </a:p>
        </p:txBody>
      </p:sp>
      <p:sp>
        <p:nvSpPr>
          <p:cNvPr id="49155" name="Rectangle 25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 b="0">
              <a:latin typeface="Verdana" pitchFamily="34" charset="0"/>
            </a:endParaRPr>
          </a:p>
        </p:txBody>
      </p:sp>
      <p:sp>
        <p:nvSpPr>
          <p:cNvPr id="49156" name="Text Box 61"/>
          <p:cNvSpPr txBox="1">
            <a:spLocks noChangeArrowheads="1"/>
          </p:cNvSpPr>
          <p:nvPr/>
        </p:nvSpPr>
        <p:spPr bwMode="auto">
          <a:xfrm>
            <a:off x="177800" y="1981200"/>
            <a:ext cx="5003800" cy="4186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>
                <a:latin typeface="Verdana" pitchFamily="34" charset="0"/>
              </a:rPr>
              <a:t>«1С-Битрикс» - совместное предприятие, созданное фирмой «1С» и ООО «Битрикс» - российский разработчик систем управления веб-проектами и корпоративной информацией. </a:t>
            </a:r>
          </a:p>
          <a:p>
            <a:endParaRPr lang="ru-RU" sz="1400" b="0">
              <a:latin typeface="Verdana" pitchFamily="34" charset="0"/>
            </a:endParaRPr>
          </a:p>
          <a:p>
            <a:r>
              <a:rPr lang="ru-RU" sz="1400" b="0">
                <a:latin typeface="Verdana" pitchFamily="34" charset="0"/>
              </a:rPr>
              <a:t>Программные продукты «1С-Битрикс» - профессиональные системы управления веб-проектами: сайтами компаний, интернет-магазинами, социальными сетями и сообществами, корпоративными порталами, системами аренды веб-приложений и другими проектами. Системы «1С-Битрикс» успешно работают на Windows и Unix платформах под управлением PHP и ASP.NET.</a:t>
            </a:r>
          </a:p>
          <a:p>
            <a:pPr>
              <a:buFontTx/>
              <a:buChar char="-"/>
            </a:pPr>
            <a:endParaRPr lang="ru-RU" sz="1400" b="0">
              <a:latin typeface="Verdana" pitchFamily="34" charset="0"/>
            </a:endParaRPr>
          </a:p>
          <a:p>
            <a:r>
              <a:rPr lang="ru-RU" sz="1400" b="0">
                <a:latin typeface="Verdana" pitchFamily="34" charset="0"/>
              </a:rPr>
              <a:t>Партнерская сеть «1С-Битрикс»</a:t>
            </a:r>
            <a:r>
              <a:rPr lang="ru-RU" sz="1400">
                <a:latin typeface="Verdana" pitchFamily="34" charset="0"/>
              </a:rPr>
              <a:t> </a:t>
            </a:r>
            <a:r>
              <a:rPr lang="ru-RU" sz="1400" b="0">
                <a:latin typeface="Verdana" pitchFamily="34" charset="0"/>
              </a:rPr>
              <a:t>насчитывает более 3000 компаний. </a:t>
            </a:r>
          </a:p>
          <a:p>
            <a:endParaRPr lang="ru-RU" sz="1400" b="0">
              <a:latin typeface="Verdana" pitchFamily="34" charset="0"/>
            </a:endParaRPr>
          </a:p>
          <a:p>
            <a:r>
              <a:rPr lang="ru-RU" sz="1400" b="0">
                <a:latin typeface="Verdana" pitchFamily="34" charset="0"/>
              </a:rPr>
              <a:t>Общее число активных лицензий «1С-Битрикс: Управление сайтом»</a:t>
            </a:r>
            <a:r>
              <a:rPr lang="ru-RU" sz="1400">
                <a:latin typeface="Verdana" pitchFamily="34" charset="0"/>
              </a:rPr>
              <a:t> </a:t>
            </a:r>
            <a:r>
              <a:rPr lang="ru-RU" sz="1400" b="0">
                <a:latin typeface="Verdana" pitchFamily="34" charset="0"/>
              </a:rPr>
              <a:t>превышает 28000.</a:t>
            </a:r>
          </a:p>
        </p:txBody>
      </p:sp>
      <p:pic>
        <p:nvPicPr>
          <p:cNvPr id="49157" name="Picture 76" descr="1c-bitrix-logo-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1905000"/>
            <a:ext cx="30480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Рисунок 5" descr="premiaruneta20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0" y="4419600"/>
            <a:ext cx="12620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Рисунок 6" descr="premiaruneta20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9800" y="4419600"/>
            <a:ext cx="12620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Пример реального наполнения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/>
          <a:srcRect b="54911"/>
          <a:stretch>
            <a:fillRect/>
          </a:stretch>
        </p:blipFill>
        <p:spPr bwMode="auto">
          <a:xfrm>
            <a:off x="1357291" y="1697542"/>
            <a:ext cx="6500858" cy="466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8382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183F6E"/>
                </a:solidFill>
              </a:rPr>
              <a:t>Преимущества продукта</a:t>
            </a:r>
            <a:endParaRPr lang="en-US" sz="2600" b="1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357158" y="1916832"/>
            <a:ext cx="85725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 dirty="0"/>
              <a:t>Полностью готовое к развертыванию решение</a:t>
            </a:r>
          </a:p>
          <a:p>
            <a:pPr marL="457200" indent="-457200">
              <a:buFontTx/>
              <a:buAutoNum type="arabicPeriod"/>
            </a:pPr>
            <a:endParaRPr lang="ru-RU" sz="2000" dirty="0"/>
          </a:p>
          <a:p>
            <a:pPr marL="457200" indent="-457200">
              <a:buFontTx/>
              <a:buAutoNum type="arabicPeriod"/>
            </a:pPr>
            <a:r>
              <a:rPr lang="ru-RU" sz="2000" dirty="0" smtClean="0"/>
              <a:t>3 готовых универсальных шаблона сайта на выбор</a:t>
            </a:r>
            <a:endParaRPr lang="ru-RU" sz="2000" dirty="0"/>
          </a:p>
          <a:p>
            <a:pPr marL="457200" indent="-457200">
              <a:buFontTx/>
              <a:buAutoNum type="arabicPeriod"/>
            </a:pPr>
            <a:endParaRPr lang="ru-RU" sz="2000" dirty="0"/>
          </a:p>
          <a:p>
            <a:pPr marL="457200" indent="-457200">
              <a:buFontTx/>
              <a:buAutoNum type="arabicPeriod"/>
            </a:pPr>
            <a:r>
              <a:rPr lang="ru-RU" sz="2000" dirty="0"/>
              <a:t>Готовая </a:t>
            </a:r>
            <a:r>
              <a:rPr lang="ru-RU" sz="2000" dirty="0" smtClean="0"/>
              <a:t>структура, сервисы </a:t>
            </a:r>
            <a:r>
              <a:rPr lang="ru-RU" sz="2000" dirty="0"/>
              <a:t>и демонстрационный </a:t>
            </a:r>
            <a:r>
              <a:rPr lang="ru-RU" sz="2000" dirty="0" err="1" smtClean="0"/>
              <a:t>контент</a:t>
            </a:r>
            <a:r>
              <a:rPr lang="ru-RU" sz="2000" dirty="0" smtClean="0"/>
              <a:t>, понятная терминология </a:t>
            </a:r>
            <a:endParaRPr lang="ru-RU" sz="2000" dirty="0"/>
          </a:p>
          <a:p>
            <a:pPr marL="457200" indent="-457200">
              <a:buFontTx/>
              <a:buAutoNum type="arabicPeriod"/>
            </a:pPr>
            <a:endParaRPr lang="ru-RU" sz="2000" dirty="0"/>
          </a:p>
          <a:p>
            <a:pPr marL="457200" indent="-457200">
              <a:buFontTx/>
              <a:buAutoNum type="arabicPeriod"/>
            </a:pPr>
            <a:r>
              <a:rPr lang="ru-RU" sz="2000" dirty="0" smtClean="0"/>
              <a:t>Легкость наполнения и настройки, возможность доработки под свои задачи</a:t>
            </a:r>
          </a:p>
          <a:p>
            <a:pPr marL="457200" indent="-457200">
              <a:buFontTx/>
              <a:buAutoNum type="arabicPeriod"/>
            </a:pPr>
            <a:endParaRPr lang="ru-RU" sz="2000" dirty="0"/>
          </a:p>
          <a:p>
            <a:pPr marL="457200" indent="-457200">
              <a:buFontTx/>
              <a:buAutoNum type="arabicPeriod"/>
            </a:pPr>
            <a:r>
              <a:rPr lang="ru-RU" sz="2000" dirty="0" smtClean="0"/>
              <a:t>Безопасность и производительность на любом </a:t>
            </a:r>
            <a:r>
              <a:rPr lang="ru-RU" sz="2000" dirty="0" err="1" smtClean="0"/>
              <a:t>хостинге</a:t>
            </a:r>
            <a:endParaRPr lang="ru-RU" sz="2000" dirty="0"/>
          </a:p>
          <a:p>
            <a:pPr marL="457200" indent="-457200">
              <a:buFontTx/>
              <a:buAutoNum type="arabicPeriod"/>
            </a:pPr>
            <a:endParaRPr lang="ru-RU" sz="2000" dirty="0"/>
          </a:p>
          <a:p>
            <a:pPr marL="457200" indent="-457200">
              <a:buFontTx/>
              <a:buAutoNum type="arabicPeriod"/>
            </a:pPr>
            <a:r>
              <a:rPr lang="ru-RU" sz="2000" dirty="0" smtClean="0"/>
              <a:t>Удобная схема лицензирования</a:t>
            </a:r>
          </a:p>
          <a:p>
            <a:pPr marL="457200" indent="-457200">
              <a:buFontTx/>
              <a:buAutoNum type="arabicPeriod"/>
            </a:pPr>
            <a:endParaRPr lang="ru-RU" sz="2000" dirty="0" smtClean="0"/>
          </a:p>
          <a:p>
            <a:pPr marL="457200" indent="-457200">
              <a:buFontTx/>
              <a:buAutoNum type="arabicPeriod"/>
            </a:pPr>
            <a:endParaRPr lang="ru-RU" sz="2000" dirty="0"/>
          </a:p>
          <a:p>
            <a:pPr marL="457200" indent="-457200">
              <a:buFontTx/>
              <a:buAutoNum type="arabicPeriod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Три варианта шаблонов дизайна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pic>
        <p:nvPicPr>
          <p:cNvPr id="8" name="Picture 2" descr="D:\Roman\Документы\ITConstruct\1С-Битрикс\Типовой сайт конференций\Скриншоты\главная - совреме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2255377" cy="432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" name="Picture 3" descr="D:\Roman\Документы\ITConstruct\1С-Битрикс\Типовой сайт конференций\Скриншоты\главная - тем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714488"/>
            <a:ext cx="2293631" cy="4320000"/>
          </a:xfrm>
          <a:prstGeom prst="rect">
            <a:avLst/>
          </a:prstGeom>
          <a:noFill/>
        </p:spPr>
      </p:pic>
      <p:pic>
        <p:nvPicPr>
          <p:cNvPr id="11" name="Picture 4" descr="D:\Roman\Документы\ITConstruct\1С-Битрикс\Типовой сайт конференций\Скриншоты\главная - классичес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714488"/>
            <a:ext cx="2148571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254061"/>
                </a:solidFill>
              </a:rPr>
              <a:t>Структура и </a:t>
            </a:r>
            <a:r>
              <a:rPr lang="ru-RU" sz="2800" b="1" dirty="0" err="1" smtClean="0">
                <a:solidFill>
                  <a:srgbClr val="254061"/>
                </a:solidFill>
              </a:rPr>
              <a:t>контент</a:t>
            </a:r>
            <a:r>
              <a:rPr lang="ru-RU" sz="2800" b="1" dirty="0" smtClean="0">
                <a:solidFill>
                  <a:srgbClr val="254061"/>
                </a:solidFill>
              </a:rPr>
              <a:t> для легкого и удобного заполнения</a:t>
            </a:r>
            <a:endParaRPr lang="en-US" sz="2600" b="1" dirty="0" smtClean="0">
              <a:solidFill>
                <a:srgbClr val="254061"/>
              </a:solidFill>
              <a:latin typeface="Verdana" pitchFamily="34" charset="0"/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428625" y="2143125"/>
            <a:ext cx="42862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Сайт конференции устанавливается с помощью удобного мастера за несколько минут.</a:t>
            </a:r>
          </a:p>
          <a:p>
            <a:endParaRPr lang="ru-RU" sz="1600" b="1" dirty="0"/>
          </a:p>
          <a:p>
            <a:r>
              <a:rPr lang="ru-RU" sz="1600" dirty="0" smtClean="0"/>
              <a:t>При установке создается необходимая структура с демонстрационным </a:t>
            </a:r>
            <a:r>
              <a:rPr lang="ru-RU" sz="1600" dirty="0" err="1" smtClean="0"/>
              <a:t>контентом</a:t>
            </a:r>
            <a:r>
              <a:rPr lang="ru-RU" sz="1600" dirty="0" smtClean="0"/>
              <a:t> – </a:t>
            </a:r>
            <a:r>
              <a:rPr lang="ru-RU" sz="1600" b="1" dirty="0" smtClean="0"/>
              <a:t>достаточно только заменить тексты!</a:t>
            </a:r>
          </a:p>
          <a:p>
            <a:endParaRPr lang="ru-RU" sz="1600" dirty="0"/>
          </a:p>
          <a:p>
            <a:r>
              <a:rPr lang="ru-RU" sz="1600" dirty="0" smtClean="0"/>
              <a:t>Удобное заполнение из режима «редактирование» – почти не требуется переходить в панель управления.</a:t>
            </a:r>
            <a:endParaRPr lang="ru-RU" sz="1600" dirty="0"/>
          </a:p>
          <a:p>
            <a:endParaRPr lang="ru-RU" sz="1600" b="1" dirty="0" smtClean="0"/>
          </a:p>
          <a:p>
            <a:r>
              <a:rPr lang="ru-RU" sz="1600" dirty="0" smtClean="0"/>
              <a:t>Около 30 новых удобных компонентов, специально предназначенных для задач сайта поддержки мероприятия</a:t>
            </a:r>
            <a:endParaRPr lang="ru-RU" sz="1600" dirty="0"/>
          </a:p>
        </p:txBody>
      </p:sp>
      <p:pic>
        <p:nvPicPr>
          <p:cNvPr id="8198" name="Picture 6" descr="D:\Roman\Документы\ITConstruct\1С-Битрикс\Типовой сайт конференций\Скриншоты\программа---современный.png"/>
          <p:cNvPicPr>
            <a:picLocks noChangeAspect="1" noChangeArrowheads="1"/>
          </p:cNvPicPr>
          <p:nvPr/>
        </p:nvPicPr>
        <p:blipFill>
          <a:blip r:embed="rId3" cstate="print"/>
          <a:srcRect b="54359"/>
          <a:stretch>
            <a:fillRect/>
          </a:stretch>
        </p:blipFill>
        <p:spPr bwMode="auto">
          <a:xfrm>
            <a:off x="4786314" y="1714488"/>
            <a:ext cx="385347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Легкость редактирования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69863" y="1774825"/>
            <a:ext cx="418782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В режиме «Редактирование» практически у каждого специфического объекта – доклада, докладчика, партнера, формы регистрации </a:t>
            </a:r>
            <a:r>
              <a:rPr lang="ru-RU" sz="1600" b="1" dirty="0" smtClean="0"/>
              <a:t>появляются элементы управления</a:t>
            </a:r>
            <a:r>
              <a:rPr lang="ru-RU" sz="1600" dirty="0" smtClean="0"/>
              <a:t>, которые позволяют легко изменить информацию без перехода в панель управления.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Включите режим редактирования и управляйте сайтом легко и непринужденно!</a:t>
            </a:r>
          </a:p>
          <a:p>
            <a:endParaRPr lang="ru-RU" sz="1600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print"/>
          <a:srcRect t="12899" b="53367"/>
          <a:stretch>
            <a:fillRect/>
          </a:stretch>
        </p:blipFill>
        <p:spPr bwMode="auto">
          <a:xfrm>
            <a:off x="4429124" y="1928802"/>
            <a:ext cx="44383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Компонент «Программа конференции»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23528" y="1628800"/>
            <a:ext cx="290511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Позволяет размещать программу, доклады, докладчиков и материалы. </a:t>
            </a:r>
            <a:r>
              <a:rPr lang="ru-RU" sz="1600" b="1" dirty="0" smtClean="0"/>
              <a:t>Управление производится полностью из публичной части и максимально упрощено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Доклады могут разделяться на секции, проходить в разные залы и разные дни</a:t>
            </a:r>
          </a:p>
          <a:p>
            <a:endParaRPr lang="ru-RU" sz="1600" dirty="0"/>
          </a:p>
          <a:p>
            <a:r>
              <a:rPr lang="ru-RU" sz="1600" dirty="0" smtClean="0"/>
              <a:t>Предусмотрено два шаблона вывода программы – таблицей и линейным списком. Сетка докладов настраивается прямо из публичной части сайта!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print"/>
          <a:srcRect l="19608"/>
          <a:stretch>
            <a:fillRect/>
          </a:stretch>
        </p:blipFill>
        <p:spPr bwMode="auto">
          <a:xfrm>
            <a:off x="3286116" y="1857364"/>
            <a:ext cx="527204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1961</Words>
  <Application>Microsoft Office PowerPoint</Application>
  <PresentationFormat>Экран (4:3)</PresentationFormat>
  <Paragraphs>373</Paragraphs>
  <Slides>38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«1С-Битрикс: Сайт конференции»  </vt:lpstr>
      <vt:lpstr>Причины появления специализированного решения</vt:lpstr>
      <vt:lpstr>Решаемые задачи</vt:lpstr>
      <vt:lpstr>Пример реального наполнения</vt:lpstr>
      <vt:lpstr>Преимущества продукта</vt:lpstr>
      <vt:lpstr>Три варианта шаблонов дизайна</vt:lpstr>
      <vt:lpstr>Структура и контент для легкого и удобного заполнения</vt:lpstr>
      <vt:lpstr>Легкость редактирования</vt:lpstr>
      <vt:lpstr>Компонент «Программа конференции»</vt:lpstr>
      <vt:lpstr>Доклады и докладчики</vt:lpstr>
      <vt:lpstr>Компонент «Регистрация пользователя»</vt:lpstr>
      <vt:lpstr>Архив мероприятия и многосайтовость</vt:lpstr>
      <vt:lpstr>Используемые технологии</vt:lpstr>
      <vt:lpstr>Главный модуль</vt:lpstr>
      <vt:lpstr>Контент: Управление структурой</vt:lpstr>
      <vt:lpstr>Контент: Информационные блоки</vt:lpstr>
      <vt:lpstr>Контент: Фотогалерея 2.0</vt:lpstr>
      <vt:lpstr>Контент: Поиск по сайту</vt:lpstr>
      <vt:lpstr>Контент: SEO-инструменты</vt:lpstr>
      <vt:lpstr>Коммуникации: Форумы</vt:lpstr>
      <vt:lpstr>Коммуникации: Портальные блоги</vt:lpstr>
      <vt:lpstr>Коммуникации: Рассылки</vt:lpstr>
      <vt:lpstr>Коммуникации: Опросы</vt:lpstr>
      <vt:lpstr>Безопасность сайта. Проактивная защита</vt:lpstr>
      <vt:lpstr>Политика лицензирования</vt:lpstr>
      <vt:lpstr>Технология  SiteUpdate.</vt:lpstr>
      <vt:lpstr>Техническая поддержка</vt:lpstr>
      <vt:lpstr>Не сделали сайт сами? Обратитесь к партнерам</vt:lpstr>
      <vt:lpstr>Слайд 29</vt:lpstr>
      <vt:lpstr>Слайд 30</vt:lpstr>
      <vt:lpstr>Специализированные компоненты в решении</vt:lpstr>
      <vt:lpstr>Структура данных продукта: файлы</vt:lpstr>
      <vt:lpstr>Структура данных продукта: инфоблоки</vt:lpstr>
      <vt:lpstr>Базовый порядок внедрения</vt:lpstr>
      <vt:lpstr>Как дописывать</vt:lpstr>
      <vt:lpstr>Информация о продукте на нашем сайте</vt:lpstr>
      <vt:lpstr>35000 веб-проектов</vt:lpstr>
      <vt:lpstr>Компания «1С-Битрикс»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Грихина</dc:creator>
  <cp:lastModifiedBy>goover</cp:lastModifiedBy>
  <cp:revision>437</cp:revision>
  <dcterms:modified xsi:type="dcterms:W3CDTF">2010-06-28T07:56:41Z</dcterms:modified>
</cp:coreProperties>
</file>