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" initials="Н" lastIdx="1" clrIdx="0">
    <p:extLst>
      <p:ext uri="{19B8F6BF-5375-455C-9EA6-DF929625EA0E}">
        <p15:presenceInfo xmlns:p15="http://schemas.microsoft.com/office/powerpoint/2012/main" userId="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7T13:41:21.456" idx="1">
    <p:pos x="10" y="10"/>
    <p:text>Модуль можно использовать и как дополнение к контентной странице. Если в проекте есть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EEFA2-F0C7-4843-80B0-D56350A53BA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55AF-1081-4C20-B2AB-AA41615E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2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2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816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3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782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4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508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tabLst>
                <a:tab pos="633413" algn="l"/>
                <a:tab pos="1268413" algn="l"/>
                <a:tab pos="1903413" algn="l"/>
                <a:tab pos="2538413" algn="l"/>
              </a:tabLst>
            </a:pPr>
            <a:fld id="{A174F854-F617-4F15-8A73-4A1DBD26E63D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633413" algn="l"/>
                  <a:tab pos="1268413" algn="l"/>
                  <a:tab pos="1903413" algn="l"/>
                  <a:tab pos="2538413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4547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6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850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801466-1841-4A0D-80BF-46EE77553928}" type="slidenum">
              <a:rPr lang="ru-RU" b="0" smtClean="0">
                <a:latin typeface="Calibri"/>
              </a:rPr>
              <a:pPr eaLnBrk="1" hangingPunct="1"/>
              <a:t>7</a:t>
            </a:fld>
            <a:endParaRPr lang="ru-RU" b="0" dirty="0" smtClean="0">
              <a:latin typeface="Calibri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686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0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7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0892-3088-457E-A65E-5A7DF114F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9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3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3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4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EF70-83C8-452A-9255-C5F1F6EFC96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FD73-1496-4C4A-9A27-50E8DBED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7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hyperlink" Target="http://marketplace.1c-bitrix.ru/solutions/bitrix.map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2"/>
          <a:stretch/>
        </p:blipFill>
        <p:spPr>
          <a:xfrm>
            <a:off x="0" y="7374"/>
            <a:ext cx="9144001" cy="36133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28D42-B50C-4519-ADCF-28839E69E7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613355"/>
            <a:ext cx="9144001" cy="3244645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Модуль «1С-Битрикс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Интерактивная карта объектов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0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2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1c-bitrix.ru/images/solutions/med/medsite/145/ipad_med_map_01.png?13978255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11329"/>
          <a:stretch/>
        </p:blipFill>
        <p:spPr bwMode="auto">
          <a:xfrm>
            <a:off x="1763688" y="1072645"/>
            <a:ext cx="5848378" cy="42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008" y="116632"/>
            <a:ext cx="5534192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lvl="0" algn="l">
              <a:buClr>
                <a:srgbClr val="C00000"/>
              </a:buClr>
              <a:tabLst>
                <a:tab pos="442913" algn="l"/>
              </a:tabLst>
            </a:pPr>
            <a:r>
              <a:rPr lang="ru-RU" sz="1800" b="1" dirty="0">
                <a:latin typeface="Calibri" pitchFamily="34" charset="0"/>
              </a:rPr>
              <a:t>Интерактивная </a:t>
            </a:r>
            <a:r>
              <a:rPr lang="ru-RU" sz="1800" b="1" dirty="0" smtClean="0">
                <a:latin typeface="Calibri" pitchFamily="34" charset="0"/>
              </a:rPr>
              <a:t>карта: 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примеры использования</a:t>
            </a:r>
            <a:endParaRPr lang="ru-RU" sz="1800" b="1" dirty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pic>
        <p:nvPicPr>
          <p:cNvPr id="1026" name="Picture 2" descr="C:\Users\Надежда\Downloads\macbook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52" y="1136270"/>
            <a:ext cx="6995650" cy="42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522" y="5429737"/>
            <a:ext cx="843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входит в состав  готовых решений 1С-Битрикс</a:t>
            </a:r>
          </a:p>
          <a:p>
            <a:r>
              <a:rPr lang="ru-RU" dirty="0" smtClean="0"/>
              <a:t>«1С-Битрикс: Официальный  сайт государственной организации»</a:t>
            </a:r>
          </a:p>
          <a:p>
            <a:r>
              <a:rPr lang="ru-RU" dirty="0" smtClean="0"/>
              <a:t>«1С-Битрикс: Сайт медицинской организации»</a:t>
            </a:r>
          </a:p>
          <a:p>
            <a:r>
              <a:rPr lang="ru-RU" dirty="0" smtClean="0"/>
              <a:t>«1С-Битрикс: Портал открытых данных»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4798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247650"/>
            <a:ext cx="6071800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000" b="1" dirty="0" smtClean="0">
                <a:latin typeface="Calibri" pitchFamily="34" charset="0"/>
              </a:rPr>
              <a:t>Интерактивная карта: сценарии использования</a:t>
            </a:r>
            <a:endParaRPr lang="en-US" sz="2000" b="1" dirty="0">
              <a:latin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" y="116681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85377" y="3820240"/>
            <a:ext cx="420164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>
              <a:buClr>
                <a:srgbClr val="C00000"/>
              </a:buClr>
            </a:pPr>
            <a:r>
              <a:rPr lang="ru-RU" b="1" dirty="0" smtClean="0"/>
              <a:t>Для интернет-магазинов: </a:t>
            </a:r>
            <a:endParaRPr lang="ru-RU" b="1" dirty="0"/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есть самовывоз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точек доставки, где есть примерочные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можно купить в кредит</a:t>
            </a:r>
          </a:p>
          <a:p>
            <a:pPr marL="57150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Показ магазинов, где действуют накопительные карты партнеров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0651" y="4437112"/>
            <a:ext cx="451630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Для банков:</a:t>
            </a: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Типы отделений: офисы, банкоматы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отделения  по различным категориям, режим работы, обслуживание </a:t>
            </a:r>
            <a:r>
              <a:rPr lang="ru-RU" sz="2000" dirty="0" err="1">
                <a:solidFill>
                  <a:schemeClr val="tx1"/>
                </a:solidFill>
              </a:rPr>
              <a:t>физ</a:t>
            </a:r>
            <a:r>
              <a:rPr lang="ru-RU" sz="2000" dirty="0">
                <a:solidFill>
                  <a:schemeClr val="tx1"/>
                </a:solidFill>
              </a:rPr>
              <a:t> лиц и </a:t>
            </a:r>
            <a:r>
              <a:rPr lang="ru-RU" sz="2000" dirty="0" err="1">
                <a:solidFill>
                  <a:schemeClr val="tx1"/>
                </a:solidFill>
              </a:rPr>
              <a:t>т.п</a:t>
            </a:r>
            <a:r>
              <a:rPr lang="ru-RU" sz="2000" dirty="0">
                <a:solidFill>
                  <a:schemeClr val="tx1"/>
                </a:solidFill>
              </a:rPr>
              <a:t>);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региональные представительства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прокладка маршрута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85377" y="1192595"/>
            <a:ext cx="400922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/>
                </a:solidFill>
              </a:rPr>
              <a:t>Для городских порталов:</a:t>
            </a:r>
            <a:endParaRPr lang="ru-RU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Показ социальных объектов (учебные, медицинские учреждения)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Афиша важных событий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Туристические маршруты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029051"/>
            <a:ext cx="4206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/>
              <a:t>Для транспортного сайта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Карта маршрутов автобусов и </a:t>
            </a:r>
            <a:r>
              <a:rPr lang="ru-RU" dirty="0" err="1" smtClean="0"/>
              <a:t>т.п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Карта </a:t>
            </a:r>
            <a:r>
              <a:rPr lang="ru-RU" dirty="0"/>
              <a:t>парковок и </a:t>
            </a:r>
            <a:r>
              <a:rPr lang="ru-RU" dirty="0" err="1"/>
              <a:t>азс</a:t>
            </a:r>
            <a:r>
              <a:rPr lang="ru-RU" dirty="0"/>
              <a:t> 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Прокат машин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38762"/>
            <a:ext cx="429035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Для  офиса или сети офисов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Показ  схемы проезда и сети офисов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Показ </a:t>
            </a:r>
            <a:r>
              <a:rPr lang="ru-RU" dirty="0">
                <a:solidFill>
                  <a:schemeClr val="tx1"/>
                </a:solidFill>
              </a:rPr>
              <a:t>офисов по категориям (например набор услуг, режим работы и </a:t>
            </a:r>
            <a:r>
              <a:rPr lang="ru-RU" dirty="0" err="1">
                <a:solidFill>
                  <a:schemeClr val="tx1"/>
                </a:solidFill>
              </a:rPr>
              <a:t>т.п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725699" y="-3337"/>
            <a:ext cx="2418301" cy="692696"/>
            <a:chOff x="7165253" y="0"/>
            <a:chExt cx="1527941" cy="43766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8774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0442" y="1196752"/>
            <a:ext cx="38315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2" lvl="0">
              <a:spcAft>
                <a:spcPts val="600"/>
              </a:spcAft>
              <a:buClr>
                <a:srgbClr val="C00000"/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Карта объектов и событий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отображение объектов  на </a:t>
            </a:r>
            <a:r>
              <a:rPr lang="ru-RU" sz="2000" dirty="0" err="1" smtClean="0">
                <a:latin typeface="Calibri" panose="020F0502020204030204" pitchFamily="34" charset="0"/>
              </a:rPr>
              <a:t>Яндекс.Картах</a:t>
            </a:r>
            <a:r>
              <a:rPr lang="ru-RU" sz="2000" dirty="0" smtClean="0">
                <a:latin typeface="Calibri" panose="020F0502020204030204" pitchFamily="34" charset="0"/>
              </a:rPr>
              <a:t> или </a:t>
            </a:r>
            <a:r>
              <a:rPr lang="en-US" sz="2000" dirty="0">
                <a:latin typeface="Calibri" panose="020F0502020204030204" pitchFamily="34" charset="0"/>
              </a:rPr>
              <a:t>Google Maps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группировка объектов по категориям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519112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список объектов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</a:rPr>
              <a:t>поиск объектов по их </a:t>
            </a:r>
            <a:r>
              <a:rPr lang="ru-RU" sz="2000" dirty="0" smtClean="0">
                <a:latin typeface="Calibri" panose="020F0502020204030204" pitchFamily="34" charset="0"/>
              </a:rPr>
              <a:t>названию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детальная информация об объекте </a:t>
            </a:r>
          </a:p>
          <a:p>
            <a:pPr marL="519112" lvl="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прокладка маршрута до объекта</a:t>
            </a:r>
          </a:p>
          <a:p>
            <a:pPr marL="176212" lvl="0">
              <a:spcAft>
                <a:spcPts val="600"/>
              </a:spcAft>
              <a:buClr>
                <a:srgbClr val="C00000"/>
              </a:buClr>
            </a:pP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Карта маршрутов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4400" y="247650"/>
            <a:ext cx="6071800" cy="62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2800" dirty="0" smtClean="0">
                <a:latin typeface="Calibri" pitchFamily="34" charset="0"/>
              </a:rPr>
              <a:t>Интерактивная карта</a:t>
            </a:r>
            <a:endParaRPr lang="en-US" sz="2800" b="1" dirty="0">
              <a:latin typeface="Verdan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" y="116681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адежда\Downloads\ipad2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5312"/>
          <a:stretch/>
        </p:blipFill>
        <p:spPr bwMode="auto">
          <a:xfrm>
            <a:off x="586747" y="1153621"/>
            <a:ext cx="4584358" cy="44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Надежда\Downloads\3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2" y="1161255"/>
            <a:ext cx="5192007" cy="44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8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5876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896" y="222251"/>
            <a:ext cx="693350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800" b="1" dirty="0">
              <a:latin typeface="Verdana" pitchFamily="34" charset="0"/>
            </a:endParaRPr>
          </a:p>
        </p:txBody>
      </p:sp>
      <p:pic>
        <p:nvPicPr>
          <p:cNvPr id="2662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149352"/>
            <a:ext cx="8915400" cy="1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1" y="13970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Доступность с мобильных устройств:</a:t>
            </a:r>
            <a:br>
              <a:rPr lang="ru-RU" sz="2400" dirty="0" smtClean="0"/>
            </a:br>
            <a:endParaRPr lang="ru-RU" sz="2400" dirty="0" smtClean="0"/>
          </a:p>
          <a:p>
            <a:pPr marL="555625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b="0" dirty="0" smtClean="0"/>
              <a:t> </a:t>
            </a:r>
            <a:r>
              <a:rPr lang="ru-RU" sz="2400" dirty="0" smtClean="0"/>
              <a:t>Шаблон  для мобильной версии сайта</a:t>
            </a:r>
            <a:br>
              <a:rPr lang="ru-RU" sz="2400" dirty="0" smtClean="0"/>
            </a:br>
            <a:endParaRPr lang="ru-RU" sz="2400" dirty="0"/>
          </a:p>
          <a:p>
            <a:pPr marL="555625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 Шаблон для мобильного приложения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467952"/>
            <a:ext cx="2017059" cy="3976216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330200"/>
            <a:ext cx="6071800" cy="838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3200" dirty="0" smtClean="0">
                <a:latin typeface="Calibri" pitchFamily="34" charset="0"/>
              </a:rPr>
              <a:t>Мобильная карта</a:t>
            </a:r>
            <a:endParaRPr lang="en-US" sz="3200" b="1" dirty="0">
              <a:latin typeface="Verdan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" y="424135"/>
            <a:ext cx="536643" cy="5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Надежда\Downloads\iphone_2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42" y="1723542"/>
            <a:ext cx="2013159" cy="37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2" y="1723544"/>
            <a:ext cx="2013159" cy="372062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9340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3232"/>
          <a:stretch/>
        </p:blipFill>
        <p:spPr>
          <a:xfrm>
            <a:off x="107504" y="548680"/>
            <a:ext cx="8960296" cy="6467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54339"/>
            <a:ext cx="544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 шаблон для разветвленной структуры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571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00200" y="2362200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000"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5746" y="4437112"/>
            <a:ext cx="8225207" cy="5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8288">
              <a:spcBef>
                <a:spcPct val="15000"/>
              </a:spcBef>
              <a:spcAft>
                <a:spcPct val="15000"/>
              </a:spcAft>
              <a:buClr>
                <a:srgbClr val="FF9900"/>
              </a:buClr>
              <a:buSzPct val="150000"/>
              <a:defRPr/>
            </a:pP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0363" y="116632"/>
            <a:ext cx="5853113" cy="838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287" lvl="0" algn="l">
              <a:buClr>
                <a:srgbClr val="C00000"/>
              </a:buClr>
              <a:tabLst>
                <a:tab pos="44291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cs typeface="Calibri"/>
              </a:rPr>
              <a:t> </a:t>
            </a:r>
            <a:r>
              <a:rPr lang="ru-RU" sz="2400" b="1" dirty="0"/>
              <a:t>Управление картой (</a:t>
            </a:r>
            <a:r>
              <a:rPr lang="en-US" sz="2400" b="1" dirty="0"/>
              <a:t>API)</a:t>
            </a:r>
            <a:r>
              <a:rPr lang="ru-RU" sz="2400" b="1" dirty="0"/>
              <a:t> </a:t>
            </a:r>
          </a:p>
        </p:txBody>
      </p:sp>
      <p:pic>
        <p:nvPicPr>
          <p:cNvPr id="308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33685"/>
            <a:ext cx="8915400" cy="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609576" y="3924872"/>
            <a:ext cx="7425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endParaRPr lang="ru-RU" b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392382"/>
            <a:ext cx="7067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Поддержка  </a:t>
            </a:r>
            <a:r>
              <a:rPr lang="ru-RU" sz="2000" dirty="0" err="1" smtClean="0"/>
              <a:t>Яндекс.Карты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Google</a:t>
            </a:r>
            <a:r>
              <a:rPr lang="ru-RU" sz="2000" dirty="0"/>
              <a:t> </a:t>
            </a:r>
            <a:r>
              <a:rPr lang="ru-RU" sz="2000" dirty="0" err="1"/>
              <a:t>Maps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Единый источник данных и </a:t>
            </a:r>
            <a:r>
              <a:rPr lang="ru-RU" sz="2000" dirty="0"/>
              <a:t>для мобильной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для десктоп версии</a:t>
            </a:r>
            <a:endParaRPr lang="ru-RU" sz="2000" dirty="0"/>
          </a:p>
          <a:p>
            <a:pPr lvl="0">
              <a:buClr>
                <a:srgbClr val="C00000"/>
              </a:buClr>
            </a:pPr>
            <a:endParaRPr lang="ru-RU" sz="2000" dirty="0" smtClean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err="1" smtClean="0"/>
              <a:t>Кастомизация</a:t>
            </a:r>
            <a:r>
              <a:rPr lang="ru-RU" sz="2000" dirty="0" smtClean="0"/>
              <a:t> внешнего вида (задание </a:t>
            </a:r>
            <a:r>
              <a:rPr lang="ru-RU" sz="2000" dirty="0"/>
              <a:t>пользовательских </a:t>
            </a:r>
            <a:r>
              <a:rPr lang="ru-RU" sz="2000" dirty="0" smtClean="0"/>
              <a:t>маркеров, изменение высоты </a:t>
            </a:r>
            <a:r>
              <a:rPr lang="ru-RU" sz="2000" dirty="0"/>
              <a:t>карты, </a:t>
            </a:r>
            <a:r>
              <a:rPr lang="ru-RU" sz="2000" dirty="0" smtClean="0"/>
              <a:t>цвета </a:t>
            </a:r>
            <a:r>
              <a:rPr lang="ru-RU" sz="2000" dirty="0"/>
              <a:t>линий </a:t>
            </a:r>
            <a:r>
              <a:rPr lang="ru-RU" sz="2000" dirty="0" smtClean="0"/>
              <a:t>, текст сообщений и </a:t>
            </a:r>
            <a:r>
              <a:rPr lang="ru-RU" sz="2000" dirty="0" err="1" smtClean="0"/>
              <a:t>т.п</a:t>
            </a:r>
            <a:r>
              <a:rPr lang="ru-RU" sz="2000" dirty="0" smtClean="0"/>
              <a:t>):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через интерфейс </a:t>
            </a:r>
            <a:r>
              <a:rPr lang="ru-RU" sz="2000" dirty="0" smtClean="0"/>
              <a:t>административной панели 1С-Битрикс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Через настройки компонента</a:t>
            </a:r>
          </a:p>
          <a:p>
            <a:pPr marL="285750" lvl="0" indent="2444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  помощью настройки  параметров и </a:t>
            </a:r>
            <a:r>
              <a:rPr lang="en-US" sz="2000" dirty="0"/>
              <a:t>CSS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Настройка маршрутов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Защита </a:t>
            </a:r>
            <a:r>
              <a:rPr lang="ru-RU" sz="2000" dirty="0"/>
              <a:t>модуля от воздействия некачественного кода шаблонов сайта</a:t>
            </a:r>
            <a:endParaRPr lang="ru-RU" sz="2000" dirty="0" smtClean="0"/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Защита от ввода некорректных </a:t>
            </a:r>
            <a:r>
              <a:rPr lang="ru-RU" sz="2000" dirty="0" smtClean="0"/>
              <a:t>данных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50" y="1247980"/>
            <a:ext cx="2781103" cy="130082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6" y="283668"/>
            <a:ext cx="536643" cy="53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4757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95536" y="502975"/>
            <a:ext cx="6912768" cy="103501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300" dirty="0">
                <a:latin typeface="+mn-lt"/>
              </a:rPr>
              <a:t>Интерактивная карта  объектов</a:t>
            </a:r>
          </a:p>
          <a:p>
            <a:pPr algn="l"/>
            <a:endParaRPr lang="ru-RU" sz="2850" dirty="0">
              <a:latin typeface="+mn-lt"/>
            </a:endParaRPr>
          </a:p>
          <a:p>
            <a:pPr algn="l"/>
            <a:r>
              <a:rPr lang="ru-RU" sz="3700" dirty="0">
                <a:solidFill>
                  <a:srgbClr val="0FADDD"/>
                </a:solidFill>
                <a:latin typeface="+mn-lt"/>
              </a:rPr>
              <a:t>Универсальное решение для визуализации картографических данных </a:t>
            </a:r>
            <a:endParaRPr lang="en-US" sz="3700" dirty="0">
              <a:solidFill>
                <a:srgbClr val="0FADDD"/>
              </a:solidFill>
              <a:latin typeface="+mn-lt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339" y="1816159"/>
            <a:ext cx="4343400" cy="3350274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Карта объектов, событий и маршрутов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Неограниченная вложенность категорий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Загрузка данных из модуля или извне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Прокладка маршрутов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Шаблон для мобильных устройств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libri"/>
                <a:ea typeface="Calibri"/>
                <a:cs typeface="Calibri"/>
              </a:rPr>
              <a:t>Гибкие настройки и </a:t>
            </a:r>
            <a:r>
              <a:rPr lang="en-US" dirty="0">
                <a:latin typeface="Calibri"/>
                <a:ea typeface="Calibri"/>
                <a:cs typeface="Calibri"/>
              </a:rPr>
              <a:t>API </a:t>
            </a:r>
            <a:r>
              <a:rPr lang="ru-RU" dirty="0">
                <a:latin typeface="Calibri"/>
                <a:ea typeface="Calibri"/>
                <a:cs typeface="Calibri"/>
              </a:rPr>
              <a:t>для разработчиков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6" y="1792103"/>
            <a:ext cx="4690779" cy="342840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156176" y="0"/>
            <a:ext cx="2418301" cy="692696"/>
            <a:chOff x="7165253" y="0"/>
            <a:chExt cx="1527941" cy="43766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165253" y="0"/>
              <a:ext cx="1527941" cy="437662"/>
            </a:xfrm>
            <a:prstGeom prst="rect">
              <a:avLst/>
            </a:prstGeom>
            <a:solidFill>
              <a:srgbClr val="DA1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4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571" y="114637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79512" y="5795254"/>
            <a:ext cx="2096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1962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</a:rPr>
              <a:t>Цена: 14 900р.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6164586"/>
            <a:ext cx="5402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http://marketplace.1c-bitrix.ru/solutions/bitrix.map/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400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281</Words>
  <Application>Microsoft Office PowerPoint</Application>
  <PresentationFormat>Экран (4:3)</PresentationFormat>
  <Paragraphs>72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</cp:revision>
  <dcterms:created xsi:type="dcterms:W3CDTF">2015-04-29T08:27:38Z</dcterms:created>
  <dcterms:modified xsi:type="dcterms:W3CDTF">2015-04-29T08:31:13Z</dcterms:modified>
</cp:coreProperties>
</file>