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328" r:id="rId3"/>
    <p:sldId id="323" r:id="rId4"/>
    <p:sldId id="324" r:id="rId5"/>
    <p:sldId id="327" r:id="rId6"/>
    <p:sldId id="303" r:id="rId7"/>
    <p:sldId id="304" r:id="rId8"/>
    <p:sldId id="305" r:id="rId9"/>
    <p:sldId id="306" r:id="rId10"/>
    <p:sldId id="307" r:id="rId11"/>
    <p:sldId id="309" r:id="rId12"/>
    <p:sldId id="329" r:id="rId13"/>
    <p:sldId id="308" r:id="rId14"/>
    <p:sldId id="313" r:id="rId15"/>
    <p:sldId id="326" r:id="rId16"/>
    <p:sldId id="310" r:id="rId17"/>
    <p:sldId id="311" r:id="rId18"/>
    <p:sldId id="312" r:id="rId19"/>
    <p:sldId id="332" r:id="rId20"/>
    <p:sldId id="314" r:id="rId21"/>
    <p:sldId id="315" r:id="rId22"/>
    <p:sldId id="300" r:id="rId23"/>
    <p:sldId id="316" r:id="rId24"/>
    <p:sldId id="317" r:id="rId25"/>
    <p:sldId id="318" r:id="rId26"/>
    <p:sldId id="319" r:id="rId27"/>
    <p:sldId id="301" r:id="rId28"/>
    <p:sldId id="321" r:id="rId29"/>
    <p:sldId id="331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0000"/>
    <a:srgbClr val="FF0000"/>
    <a:srgbClr val="326098"/>
    <a:srgbClr val="D9D9D9"/>
    <a:srgbClr val="F2F2F2"/>
    <a:srgbClr val="000000"/>
    <a:srgbClr val="F57E1B"/>
    <a:srgbClr val="92D050"/>
    <a:srgbClr val="EBC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56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1469-5F6B-48B7-8226-A91F30EA4F83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60F83-B76A-48FD-9DE1-A095BF73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30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6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2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9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6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2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CB7D-CA81-46B0-8C99-5EF5569934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5696-09E6-40DE-A410-006C88CE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6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://marketplace.1c-bitrix.ru/solutions/lol.asterisk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431" y="1916832"/>
            <a:ext cx="9155431" cy="2736304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1" y="2857500"/>
            <a:ext cx="9078465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Управление идеями, проектами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>
                <a:solidFill>
                  <a:schemeClr val="bg1"/>
                </a:solidFill>
              </a:rPr>
              <a:t>социальными </a:t>
            </a:r>
            <a:r>
              <a:rPr lang="ru-RU" sz="3200" dirty="0" smtClean="0">
                <a:solidFill>
                  <a:schemeClr val="bg1"/>
                </a:solidFill>
              </a:rPr>
              <a:t>коммуникациями в новой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версии «1С-Битрикс</a:t>
            </a:r>
            <a:r>
              <a:rPr lang="ru-RU" sz="3200" dirty="0">
                <a:solidFill>
                  <a:schemeClr val="bg1"/>
                </a:solidFill>
              </a:rPr>
              <a:t>: Корпоративный портал 11.0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06215" y="5097059"/>
            <a:ext cx="565212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/>
              <a:t>Сергей Рыжиков</a:t>
            </a:r>
          </a:p>
          <a:p>
            <a:pPr algn="r"/>
            <a:r>
              <a:rPr lang="ru-RU" sz="2400" dirty="0" smtClean="0"/>
              <a:t>генеральный директор</a:t>
            </a:r>
          </a:p>
          <a:p>
            <a:pPr algn="r"/>
            <a:r>
              <a:rPr lang="ru-RU" sz="2400" dirty="0" smtClean="0"/>
              <a:t>компании «1С-Битрикс»</a:t>
            </a:r>
            <a:endParaRPr lang="en-US" sz="2000" dirty="0" smtClean="0"/>
          </a:p>
        </p:txBody>
      </p:sp>
      <p:pic>
        <p:nvPicPr>
          <p:cNvPr id="1026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00" y="2081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Рабочие отчеты 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2626" y="1412776"/>
            <a:ext cx="4572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сотрудник </a:t>
            </a:r>
            <a:r>
              <a:rPr lang="ru-RU" dirty="0"/>
              <a:t>готовит «Рабочий отчет» руководителю </a:t>
            </a:r>
            <a:r>
              <a:rPr lang="ru-RU" dirty="0" smtClean="0"/>
              <a:t>(отчет по проделанной работе; раз в неделю, в месяц, в день)</a:t>
            </a:r>
            <a:endParaRPr lang="ru-RU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руководитель оценивает этот отчет </a:t>
            </a:r>
            <a:endParaRPr lang="ru-RU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все </a:t>
            </a:r>
            <a:r>
              <a:rPr lang="ru-RU" dirty="0"/>
              <a:t>изменения по отчету доступны руководителю и сотруднику в «живой ленте» и тут же можно их </a:t>
            </a:r>
            <a:r>
              <a:rPr lang="ru-RU" dirty="0" smtClean="0"/>
              <a:t>обсудить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сотрудники </a:t>
            </a:r>
            <a:r>
              <a:rPr lang="ru-RU" dirty="0"/>
              <a:t>оперативно получают обратную связь для улучшения своей </a:t>
            </a:r>
            <a:r>
              <a:rPr lang="ru-RU" dirty="0" smtClean="0"/>
              <a:t>работы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делают прозрачной работу на </a:t>
            </a:r>
            <a:r>
              <a:rPr lang="ru-RU" dirty="0"/>
              <a:t>всех уровнях компании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позволяют быстро увидеть проблемные участки и использовать отчеты для выработки KPI сотрудников и отделов</a:t>
            </a:r>
            <a:endParaRPr lang="ru-RU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" y="1556792"/>
            <a:ext cx="4254032" cy="2376264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5" y="4237918"/>
            <a:ext cx="4259413" cy="207140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Интерактивная </a:t>
            </a:r>
            <a:r>
              <a:rPr lang="ru-RU" sz="3200" b="1" dirty="0"/>
              <a:t>«Живая лента» 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8649" y="1401249"/>
            <a:ext cx="46085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/>
              <a:t>Объединяет </a:t>
            </a:r>
            <a:r>
              <a:rPr lang="ru-RU" sz="2200" dirty="0"/>
              <a:t>все внутренние и внешние сервисы компании в едином инструменте информирования и </a:t>
            </a:r>
            <a:r>
              <a:rPr lang="ru-RU" sz="2200" dirty="0" smtClean="0"/>
              <a:t>работы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/>
              <a:t>Возможность комментировать сообщения непосредственно в живой ленте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/>
              <a:t>Интегрирована </a:t>
            </a:r>
            <a:r>
              <a:rPr lang="ru-RU" sz="2200" dirty="0"/>
              <a:t>с задачами, рабочими отчетами, «Мне нравится</a:t>
            </a:r>
            <a:r>
              <a:rPr lang="ru-RU" sz="2200" dirty="0" smtClean="0"/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/>
              <a:t>Открытый </a:t>
            </a:r>
            <a:r>
              <a:rPr lang="ru-RU" sz="2200" dirty="0"/>
              <a:t>API (REST, SOAP) для внешних данных из «1С» и любых </a:t>
            </a:r>
            <a:r>
              <a:rPr lang="ru-RU" sz="2200" dirty="0" smtClean="0"/>
              <a:t>других информационных систем</a:t>
            </a:r>
            <a:endParaRPr lang="ru-RU" sz="2200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48088" cy="2755922"/>
          </a:xfrm>
          <a:prstGeom prst="roundRect">
            <a:avLst>
              <a:gd name="adj" fmla="val 4716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Интеграция с «1С»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028" y="5313083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Открытый </a:t>
            </a:r>
            <a:r>
              <a:rPr lang="ru-RU" sz="2000" dirty="0"/>
              <a:t>API (REST, SOAP) для внешних сервисов, и теперь в «живой ленте» можно публиковать информацию из любых внешних источников (например, из «1С», информационные системы компании или RSS)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1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515100" cy="3216275"/>
          </a:xfrm>
          <a:prstGeom prst="roundRect">
            <a:avLst>
              <a:gd name="adj" fmla="val 41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36" y="1244799"/>
            <a:ext cx="1546286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«Мне нравится» 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1505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Инструмент </a:t>
            </a:r>
            <a:r>
              <a:rPr lang="ru-RU" sz="2400" dirty="0"/>
              <a:t>положительной обратной связи для мотивации сотрудников и одновременно для определения ценности контента и документов, напрямую влияющий на качество поиска.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5081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89" y="3126624"/>
            <a:ext cx="5530214" cy="2473394"/>
          </a:xfrm>
          <a:prstGeom prst="roundRect">
            <a:avLst>
              <a:gd name="adj" fmla="val 6193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Социальный поиск 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05840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Качественный </a:t>
            </a:r>
            <a:r>
              <a:rPr lang="ru-RU" sz="2400" dirty="0"/>
              <a:t>поиск с социальным ранжированием значимого контента (в дополнение к морфологии учитывается расстояние между словами, пунктуация, мнение сотрудников по кнопкам «Мне нравится»).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51514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484784"/>
            <a:ext cx="4210402" cy="3212778"/>
          </a:xfrm>
          <a:prstGeom prst="roundRect">
            <a:avLst>
              <a:gd name="adj" fmla="val 4158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2909"/>
            <a:ext cx="3846060" cy="2508300"/>
          </a:xfrm>
          <a:prstGeom prst="roundRect">
            <a:avLst>
              <a:gd name="adj" fmla="val 4333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Социальный поиск 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56792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При показе результатов поиска учитывается рейтинг документа, сообщения или комментария, который формируется на основе оценки контента кнопкой «Мне нравится». </a:t>
            </a:r>
            <a:endParaRPr lang="ru-RU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Значение </a:t>
            </a:r>
            <a:r>
              <a:rPr lang="ru-RU" sz="2400" dirty="0"/>
              <a:t>имеет не просто количество голосов, но должность сотрудника и его положение в структуре компании. Голоса руководителей имеют больший приоритет. </a:t>
            </a:r>
            <a:endParaRPr lang="ru-RU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Сложная </a:t>
            </a:r>
            <a:r>
              <a:rPr lang="ru-RU" sz="2400" dirty="0"/>
              <a:t>математика по определению значимого контента спрятана за простой кнопкой «Мне нравится». </a:t>
            </a:r>
            <a:endParaRPr lang="ru-RU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Мастер настройки корпоративного портала позволяет включить или отключить «Мне нравится».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6498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Проекты и Задачи 2.0 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1413144"/>
            <a:ext cx="4332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Учет </a:t>
            </a:r>
            <a:r>
              <a:rPr lang="ru-RU" sz="2400" dirty="0"/>
              <a:t>расхода времени по </a:t>
            </a:r>
            <a:r>
              <a:rPr lang="ru-RU" sz="2400" dirty="0" smtClean="0"/>
              <a:t>задачам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Удобная </a:t>
            </a:r>
            <a:r>
              <a:rPr lang="ru-RU" sz="2400" dirty="0"/>
              <a:t>проектная </a:t>
            </a:r>
            <a:r>
              <a:rPr lang="ru-RU" sz="2400" dirty="0" smtClean="0"/>
              <a:t>работа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Интеграция </a:t>
            </a:r>
            <a:r>
              <a:rPr lang="ru-RU" sz="2400" dirty="0"/>
              <a:t>с </a:t>
            </a:r>
            <a:r>
              <a:rPr lang="ru-RU" sz="2400" dirty="0" smtClean="0"/>
              <a:t>календарем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Диаграмма </a:t>
            </a:r>
            <a:r>
              <a:rPr lang="ru-RU" sz="2400" dirty="0" err="1" smtClean="0"/>
              <a:t>Ганта</a:t>
            </a:r>
            <a:endParaRPr lang="ru-RU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Делегирование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Задачи </a:t>
            </a:r>
            <a:r>
              <a:rPr lang="ru-RU" sz="2400" dirty="0"/>
              <a:t>в </a:t>
            </a:r>
            <a:r>
              <a:rPr lang="ru-RU" sz="2400" dirty="0" err="1"/>
              <a:t>Экстранете</a:t>
            </a:r>
            <a:r>
              <a:rPr lang="ru-RU" sz="2400" dirty="0"/>
              <a:t> для работы с партнерами и </a:t>
            </a:r>
            <a:r>
              <a:rPr lang="ru-RU" sz="2400" dirty="0" smtClean="0"/>
              <a:t>клиентами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Отчеты</a:t>
            </a:r>
            <a:endParaRPr lang="ru-RU" sz="2400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18807" cy="1912436"/>
          </a:xfrm>
          <a:prstGeom prst="roundRect">
            <a:avLst>
              <a:gd name="adj" fmla="val 5119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" y="3861048"/>
            <a:ext cx="2520749" cy="2395339"/>
          </a:xfrm>
          <a:prstGeom prst="roundRect">
            <a:avLst>
              <a:gd name="adj" fmla="val 4628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97450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Универсальный конструктор отчетов </a:t>
            </a:r>
            <a:endParaRPr lang="en-US" sz="24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1415050"/>
            <a:ext cx="40324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Фундаментальная </a:t>
            </a:r>
            <a:r>
              <a:rPr lang="ru-RU" sz="2400" dirty="0"/>
              <a:t>разработка, которая позволяет сотрудникам самим конструировать отчеты для разных объектов и в дальнейшем многократно их </a:t>
            </a:r>
            <a:r>
              <a:rPr lang="ru-RU" sz="2400" dirty="0" smtClean="0"/>
              <a:t>запускать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Первая </a:t>
            </a:r>
            <a:r>
              <a:rPr lang="ru-RU" sz="2400" dirty="0"/>
              <a:t>интеграция выполнена с проектами и </a:t>
            </a:r>
            <a:r>
              <a:rPr lang="ru-RU" sz="2400" dirty="0" smtClean="0"/>
              <a:t>задачами </a:t>
            </a:r>
            <a:endParaRPr lang="ru-RU" sz="2400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2" descr="image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2" y="1556792"/>
            <a:ext cx="4734087" cy="3181779"/>
          </a:xfrm>
          <a:prstGeom prst="roundRect">
            <a:avLst>
              <a:gd name="adj" fmla="val 4488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Новая </a:t>
            </a:r>
            <a:r>
              <a:rPr lang="en-US" sz="3200" b="1" dirty="0"/>
              <a:t>CRM 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7" y="1340768"/>
            <a:ext cx="47188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Значительный </a:t>
            </a:r>
            <a:r>
              <a:rPr lang="ru-RU" sz="2400" dirty="0"/>
              <a:t>шаг в развитии CRM – новая система распределения прав доступа (по всем элементам, свойствам, </a:t>
            </a:r>
            <a:r>
              <a:rPr lang="ru-RU" sz="2400" dirty="0" smtClean="0"/>
              <a:t>статусам)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CRM </a:t>
            </a:r>
            <a:r>
              <a:rPr lang="ru-RU" sz="2400" dirty="0" smtClean="0"/>
              <a:t>интегрирована </a:t>
            </a:r>
            <a:r>
              <a:rPr lang="ru-RU" sz="2400" dirty="0"/>
              <a:t>с </a:t>
            </a:r>
            <a:r>
              <a:rPr lang="ru-RU" sz="2400" dirty="0" smtClean="0"/>
              <a:t>задачами, бизнес-процессами</a:t>
            </a:r>
            <a:r>
              <a:rPr lang="ru-RU" sz="2400" dirty="0"/>
              <a:t>, </a:t>
            </a:r>
            <a:r>
              <a:rPr lang="ru-RU" sz="2400" dirty="0" smtClean="0"/>
              <a:t>почтой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Новый </a:t>
            </a:r>
            <a:r>
              <a:rPr lang="ru-RU" sz="2400" dirty="0"/>
              <a:t>импорт </a:t>
            </a:r>
            <a:r>
              <a:rPr lang="ru-RU" sz="2400" dirty="0" smtClean="0"/>
              <a:t>данных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Рассылка </a:t>
            </a:r>
            <a:r>
              <a:rPr lang="ru-RU" sz="2400" dirty="0"/>
              <a:t>почтовых </a:t>
            </a:r>
            <a:r>
              <a:rPr lang="ru-RU" sz="2400" dirty="0" smtClean="0"/>
              <a:t>сообщений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Открытый </a:t>
            </a:r>
            <a:r>
              <a:rPr lang="ru-RU" sz="2400" dirty="0"/>
              <a:t>REST API для автоматического размещения </a:t>
            </a:r>
            <a:r>
              <a:rPr lang="ru-RU" sz="2400" dirty="0" err="1"/>
              <a:t>лидов</a:t>
            </a:r>
            <a:r>
              <a:rPr lang="ru-RU" sz="2400" dirty="0"/>
              <a:t> в </a:t>
            </a:r>
            <a:r>
              <a:rPr lang="ru-RU" sz="2400" dirty="0" smtClean="0"/>
              <a:t>CRM</a:t>
            </a:r>
            <a:endParaRPr lang="ru-RU" sz="2400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8" y="1484784"/>
            <a:ext cx="3934023" cy="2442667"/>
          </a:xfrm>
          <a:prstGeom prst="roundRect">
            <a:avLst>
              <a:gd name="adj" fmla="val 1458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Интеграция </a:t>
            </a:r>
            <a:r>
              <a:rPr lang="en-US" sz="2800" b="1" dirty="0"/>
              <a:t>CRM </a:t>
            </a:r>
            <a:r>
              <a:rPr lang="ru-RU" sz="2800" b="1" dirty="0"/>
              <a:t>с </a:t>
            </a:r>
            <a:r>
              <a:rPr lang="en-US" sz="2800" b="1" dirty="0"/>
              <a:t>IP-</a:t>
            </a:r>
            <a:r>
              <a:rPr lang="ru-RU" sz="2800" b="1" dirty="0"/>
              <a:t>телефонией</a:t>
            </a:r>
            <a:endParaRPr lang="en-US" sz="24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1" y="1428782"/>
            <a:ext cx="4571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CRM-система </a:t>
            </a:r>
            <a:r>
              <a:rPr lang="ru-RU" sz="2400" dirty="0" smtClean="0"/>
              <a:t>«1С-Битрикс</a:t>
            </a:r>
            <a:r>
              <a:rPr lang="ru-RU" sz="2400" dirty="0"/>
              <a:t>: Корпоративный </a:t>
            </a:r>
            <a:r>
              <a:rPr lang="ru-RU" sz="2400" dirty="0" smtClean="0"/>
              <a:t>портал» </a:t>
            </a:r>
            <a:r>
              <a:rPr lang="ru-RU" sz="2400" dirty="0"/>
              <a:t>интегрирована с популярной IP-PBX </a:t>
            </a:r>
            <a:r>
              <a:rPr lang="ru-RU" sz="2400" dirty="0" err="1" smtClean="0"/>
              <a:t>Asterisk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Разработка: компания </a:t>
            </a:r>
            <a:r>
              <a:rPr lang="en-US" sz="2400" dirty="0" smtClean="0"/>
              <a:t>LOL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Веб-приложение доступно в «1С-Битрикс: Маркетплейс».</a:t>
            </a:r>
          </a:p>
          <a:p>
            <a:endParaRPr lang="ru-RU" sz="2400" dirty="0"/>
          </a:p>
          <a:p>
            <a:r>
              <a:rPr lang="ru-RU" sz="2000" dirty="0" smtClean="0">
                <a:hlinkClick r:id="rId5"/>
              </a:rPr>
              <a:t>Об интеграции</a:t>
            </a:r>
            <a:endParaRPr lang="ru-RU" sz="2000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arketplace.1c-bitrix.ru/upload/resize_cache/update/73e/1024_600_1/shot_records_company_contac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3" y="1443278"/>
            <a:ext cx="3961304" cy="29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728" y="239564"/>
            <a:ext cx="6029456" cy="5588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+mj-lt"/>
                <a:cs typeface="+mn-cs"/>
              </a:rPr>
              <a:t>Communication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+mj-lt"/>
                <a:cs typeface="+mn-cs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+mj-lt"/>
                <a:cs typeface="+mn-cs"/>
              </a:rPr>
              <a:t>Corporate culture</a:t>
            </a:r>
            <a:endParaRPr lang="ru-RU" sz="2800" b="1" dirty="0">
              <a:latin typeface="+mj-lt"/>
              <a:cs typeface="+mn-cs"/>
            </a:endParaRPr>
          </a:p>
        </p:txBody>
      </p:sp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615950" y="2696418"/>
            <a:ext cx="5000625" cy="29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269875">
              <a:lnSpc>
                <a:spcPct val="200000"/>
              </a:lnSpc>
              <a:buFont typeface="Arial" charset="0"/>
              <a:buChar char="•"/>
            </a:pPr>
            <a:r>
              <a:rPr lang="ru-RU" sz="3200" b="1">
                <a:solidFill>
                  <a:srgbClr val="000000"/>
                </a:solidFill>
                <a:latin typeface="+mj-lt"/>
              </a:rPr>
              <a:t>К</a:t>
            </a:r>
            <a:r>
              <a:rPr lang="ru-RU" sz="3200">
                <a:solidFill>
                  <a:srgbClr val="000000"/>
                </a:solidFill>
                <a:latin typeface="+mj-lt"/>
              </a:rPr>
              <a:t>оллективная работа</a:t>
            </a:r>
          </a:p>
          <a:p>
            <a:pPr marL="269875" indent="-269875">
              <a:lnSpc>
                <a:spcPct val="200000"/>
              </a:lnSpc>
              <a:buFont typeface="Arial" charset="0"/>
              <a:buChar char="•"/>
            </a:pPr>
            <a:r>
              <a:rPr lang="ru-RU" sz="3200" b="1">
                <a:solidFill>
                  <a:srgbClr val="000000"/>
                </a:solidFill>
                <a:latin typeface="+mj-lt"/>
              </a:rPr>
              <a:t>К</a:t>
            </a:r>
            <a:r>
              <a:rPr lang="ru-RU" sz="3200">
                <a:solidFill>
                  <a:srgbClr val="000000"/>
                </a:solidFill>
                <a:latin typeface="+mj-lt"/>
              </a:rPr>
              <a:t>оммуникации</a:t>
            </a:r>
          </a:p>
          <a:p>
            <a:pPr marL="269875" indent="-269875">
              <a:lnSpc>
                <a:spcPct val="200000"/>
              </a:lnSpc>
              <a:buFont typeface="Arial" charset="0"/>
              <a:buChar char="•"/>
            </a:pPr>
            <a:r>
              <a:rPr lang="ru-RU" sz="3200" b="1">
                <a:solidFill>
                  <a:srgbClr val="000000"/>
                </a:solidFill>
                <a:latin typeface="+mj-lt"/>
              </a:rPr>
              <a:t>К</a:t>
            </a:r>
            <a:r>
              <a:rPr lang="ru-RU" sz="3200">
                <a:solidFill>
                  <a:srgbClr val="000000"/>
                </a:solidFill>
                <a:latin typeface="+mj-lt"/>
              </a:rPr>
              <a:t>орпоративная культура </a:t>
            </a:r>
            <a:endParaRPr lang="ru-RU" sz="3200">
              <a:latin typeface="+mj-lt"/>
            </a:endParaRP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38820" y="2056656"/>
            <a:ext cx="8072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+mj-lt"/>
              </a:rPr>
              <a:t>Корпоративные </a:t>
            </a:r>
            <a:r>
              <a:rPr lang="ru-RU" sz="2400" dirty="0" smtClean="0">
                <a:latin typeface="+mj-lt"/>
              </a:rPr>
              <a:t>порталы - новый </a:t>
            </a:r>
            <a:r>
              <a:rPr lang="ru-RU" sz="2400" dirty="0">
                <a:latin typeface="+mj-lt"/>
              </a:rPr>
              <a:t>класс </a:t>
            </a:r>
            <a:r>
              <a:rPr lang="ru-RU" sz="2400" dirty="0" smtClean="0">
                <a:latin typeface="+mj-lt"/>
              </a:rPr>
              <a:t>программного обеспечения, который решает </a:t>
            </a:r>
            <a:r>
              <a:rPr lang="ru-RU" sz="2400" dirty="0">
                <a:latin typeface="+mj-lt"/>
              </a:rPr>
              <a:t>три типа задач:</a:t>
            </a:r>
          </a:p>
        </p:txBody>
      </p:sp>
      <p:pic>
        <p:nvPicPr>
          <p:cNvPr id="4101" name="Picture 2" descr="C:\Users\User\Desktop\ne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103563"/>
            <a:ext cx="31051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64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Права доступа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9370" y="4953407"/>
            <a:ext cx="83738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Новая концепция прав доступа к документам, персональным файлам и спискам – возможность устанавливать права на документы и элементы списков в соответствии со структурой компании (на отдел или сотрудника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Личные файлы видны только их владельцу. Дополнительные права можно установить отдельно.</a:t>
            </a:r>
            <a:endParaRPr lang="ru-RU" sz="2000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0" y="5046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9" y="1340768"/>
            <a:ext cx="4576378" cy="3323849"/>
          </a:xfrm>
          <a:prstGeom prst="roundRect">
            <a:avLst>
              <a:gd name="adj" fmla="val 4129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Мобильный корпоративный портал</a:t>
            </a:r>
            <a:endParaRPr lang="en-US" sz="24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4984" y="1380832"/>
            <a:ext cx="52315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Работать </a:t>
            </a:r>
            <a:r>
              <a:rPr lang="ru-RU" sz="2400" dirty="0"/>
              <a:t>с «живой лентой</a:t>
            </a:r>
            <a:r>
              <a:rPr lang="ru-RU" sz="2400" dirty="0" smtClean="0"/>
              <a:t>»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Писать </a:t>
            </a:r>
            <a:r>
              <a:rPr lang="ru-RU" sz="2400" dirty="0"/>
              <a:t>в </a:t>
            </a:r>
            <a:r>
              <a:rPr lang="ru-RU" sz="2400" dirty="0" err="1" smtClean="0"/>
              <a:t>микроблог</a:t>
            </a:r>
            <a:endParaRPr lang="ru-RU" sz="2400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Комментировать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Работать </a:t>
            </a:r>
            <a:r>
              <a:rPr lang="ru-RU" sz="2400" dirty="0"/>
              <a:t>с документами, </a:t>
            </a:r>
            <a:r>
              <a:rPr lang="ru-RU" sz="2400" dirty="0" smtClean="0"/>
              <a:t>задачами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Получать </a:t>
            </a:r>
            <a:r>
              <a:rPr lang="ru-RU" sz="2400" dirty="0"/>
              <a:t>и отправлять </a:t>
            </a:r>
            <a:r>
              <a:rPr lang="ru-RU" sz="2400" dirty="0" smtClean="0"/>
              <a:t>сообщения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Начинать </a:t>
            </a:r>
            <a:r>
              <a:rPr lang="ru-RU" sz="2400" dirty="0"/>
              <a:t>рабочий </a:t>
            </a:r>
            <a:r>
              <a:rPr lang="ru-RU" sz="2400" dirty="0" smtClean="0"/>
              <a:t>день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Реализована </a:t>
            </a:r>
            <a:r>
              <a:rPr lang="ru-RU" sz="2400" dirty="0"/>
              <a:t>с использованием </a:t>
            </a:r>
            <a:r>
              <a:rPr lang="ru-RU" sz="2400" dirty="0" smtClean="0"/>
              <a:t>HTML5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Работает </a:t>
            </a:r>
            <a:r>
              <a:rPr lang="ru-RU" sz="2400" dirty="0"/>
              <a:t>на </a:t>
            </a:r>
            <a:r>
              <a:rPr lang="ru-RU" sz="2400" dirty="0" err="1"/>
              <a:t>Android</a:t>
            </a:r>
            <a:r>
              <a:rPr lang="ru-RU" sz="2400" dirty="0"/>
              <a:t>, </a:t>
            </a:r>
            <a:r>
              <a:rPr lang="ru-RU" sz="2400" dirty="0" err="1"/>
              <a:t>iOS</a:t>
            </a:r>
            <a:r>
              <a:rPr lang="ru-RU" sz="2400" dirty="0"/>
              <a:t>, </a:t>
            </a:r>
            <a:r>
              <a:rPr lang="ru-RU" sz="2400" dirty="0" smtClean="0"/>
              <a:t>WindowsPhone7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Мобильная версия с мобильных устройств открывается по умолчанию.</a:t>
            </a:r>
            <a:endParaRPr lang="ru-RU" sz="2400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atalia\Desktop\cp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448272" cy="367240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extLst/>
        </p:spPr>
      </p:pic>
      <p:pic>
        <p:nvPicPr>
          <p:cNvPr id="11268" name="Picture 4" descr="C:\Users\Natalia\Desktop\22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412310" cy="3618466"/>
          </a:xfrm>
          <a:prstGeom prst="roundRect">
            <a:avLst>
              <a:gd name="adj" fmla="val 1702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extLst/>
        </p:spPr>
      </p:pic>
      <p:pic>
        <p:nvPicPr>
          <p:cNvPr id="1026" name="Picture 2" descr="IMG_08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64029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08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1821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Бизнес-процессы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504" y="4077072"/>
            <a:ext cx="8640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интеграция </a:t>
            </a:r>
            <a:r>
              <a:rPr lang="ru-RU" sz="2400" dirty="0"/>
              <a:t>с задачами с возможностью поставить задачу и дождаться ее выполнения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доработка визуального дизайнера для удобства работы с большими бизнес-процессами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типовой шаблон бизнес-процесса по оплате счета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74600"/>
            <a:ext cx="6133181" cy="2431028"/>
          </a:xfrm>
          <a:prstGeom prst="roundRect">
            <a:avLst>
              <a:gd name="adj" fmla="val 5663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9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3"/>
            <a:ext cx="4392488" cy="4348270"/>
          </a:xfrm>
          <a:prstGeom prst="roundRect">
            <a:avLst>
              <a:gd name="adj" fmla="val 2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Оплата счета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1400143"/>
            <a:ext cx="38750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Типовой бизнес-процесс реализован с учетом новых прав доступа и интегрирован с задачами.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Бизнес-процесс </a:t>
            </a:r>
            <a:r>
              <a:rPr lang="ru-RU" sz="2400" dirty="0"/>
              <a:t>«проводит» счет по этапам утверждения от сотрудника до директора, и только затем счет уходит в бухгалтерию на оплату.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Также в новой версии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4843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41807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/>
              <a:t>Журнал </a:t>
            </a:r>
            <a:r>
              <a:rPr lang="ru-RU" sz="2400" b="1" dirty="0"/>
              <a:t>изменений </a:t>
            </a:r>
            <a:r>
              <a:rPr lang="ru-RU" sz="2400" dirty="0"/>
              <a:t>– «черный ящик» корпоративного портала, хранящий все изменения, происходящие на портале;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err="1" smtClean="0"/>
              <a:t>Таймзоны</a:t>
            </a:r>
            <a:r>
              <a:rPr lang="ru-RU" sz="2400" dirty="0"/>
              <a:t>, упрощающие работу с порталом из разных часовых поясов;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Обновлена </a:t>
            </a:r>
            <a:r>
              <a:rPr lang="ru-RU" sz="2400" b="1" dirty="0" smtClean="0"/>
              <a:t>фотогалерея</a:t>
            </a:r>
            <a:r>
              <a:rPr lang="ru-RU" sz="2400" dirty="0" smtClean="0"/>
              <a:t>;</a:t>
            </a:r>
            <a:endParaRPr lang="ru-RU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и </a:t>
            </a:r>
            <a:r>
              <a:rPr lang="ru-RU" sz="2400" dirty="0"/>
              <a:t>другие изменения. </a:t>
            </a:r>
          </a:p>
        </p:txBody>
      </p:sp>
    </p:spTree>
    <p:extLst>
      <p:ext uri="{BB962C8B-B14F-4D97-AF65-F5344CB8AC3E}">
        <p14:creationId xmlns:p14="http://schemas.microsoft.com/office/powerpoint/2010/main" val="31537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Новые модули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1505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Новые модули </a:t>
            </a:r>
            <a:r>
              <a:rPr lang="ru-RU" sz="2400" dirty="0" smtClean="0"/>
              <a:t>включены </a:t>
            </a:r>
            <a:r>
              <a:rPr lang="ru-RU" sz="2400" dirty="0"/>
              <a:t>в  поставку продукта, начиная с редакции </a:t>
            </a:r>
            <a:r>
              <a:rPr lang="ru-RU" sz="2400" b="1" dirty="0"/>
              <a:t>«Совместная работа</a:t>
            </a:r>
            <a:r>
              <a:rPr lang="ru-RU" sz="2400" b="1" dirty="0" smtClean="0"/>
              <a:t>»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Планерки и собрания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Менеджер </a:t>
            </a:r>
            <a:r>
              <a:rPr lang="ru-RU" sz="2400" dirty="0"/>
              <a:t>идей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Конструктор отчетов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Импорт </a:t>
            </a:r>
            <a:r>
              <a:rPr lang="ru-RU" sz="2400" dirty="0"/>
              <a:t>данных из внешних источников 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5081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Цены на редакции не меняются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05768" y="1495309"/>
            <a:ext cx="369127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indent="-450850" eaLnBrk="1" hangingPunct="1">
              <a:buBlip>
                <a:blip r:embed="rId6"/>
              </a:buBlip>
              <a:tabLst>
                <a:tab pos="534988" algn="l"/>
              </a:tabLst>
            </a:pPr>
            <a:r>
              <a:rPr lang="ru-RU" sz="2800" dirty="0" smtClean="0">
                <a:latin typeface="Calibri" pitchFamily="34" charset="0"/>
              </a:rPr>
              <a:t>Компания</a:t>
            </a:r>
            <a:endParaRPr lang="ru-RU" sz="2800" dirty="0">
              <a:latin typeface="Calibri" pitchFamily="34" charset="0"/>
            </a:endParaRPr>
          </a:p>
          <a:p>
            <a:pPr marL="82550" eaLnBrk="1" hangingPunct="1">
              <a:tabLst>
                <a:tab pos="534988" algn="l"/>
              </a:tabLst>
            </a:pPr>
            <a:r>
              <a:rPr lang="ru-RU" sz="3200" b="0" dirty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  <a:t>19 900 </a:t>
            </a:r>
            <a:r>
              <a:rPr lang="ru-RU" sz="3200" b="0" dirty="0">
                <a:solidFill>
                  <a:srgbClr val="111111"/>
                </a:solidFill>
                <a:latin typeface="Calibri" pitchFamily="34" charset="0"/>
              </a:rPr>
              <a:t>руб</a:t>
            </a:r>
            <a: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  <a:t>.</a:t>
            </a:r>
            <a:b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</a:br>
            <a:r>
              <a:rPr lang="ru-RU" sz="1400" b="0" dirty="0" smtClean="0">
                <a:solidFill>
                  <a:srgbClr val="111111"/>
                </a:solidFill>
                <a:latin typeface="+mj-lt"/>
              </a:rPr>
              <a:t>	</a:t>
            </a:r>
            <a:r>
              <a:rPr lang="ru-RU" sz="1400" b="0" dirty="0">
                <a:latin typeface="+mj-lt"/>
              </a:rPr>
              <a:t>неограниченное количество </a:t>
            </a:r>
            <a:r>
              <a:rPr lang="en-US" sz="1400" b="0" dirty="0" smtClean="0">
                <a:latin typeface="+mj-lt"/>
              </a:rPr>
              <a:t>	</a:t>
            </a:r>
            <a:r>
              <a:rPr lang="ru-RU" sz="1400" b="0" dirty="0" smtClean="0">
                <a:latin typeface="+mj-lt"/>
              </a:rPr>
              <a:t>пользователей</a:t>
            </a:r>
            <a:r>
              <a:rPr lang="ru-RU" sz="1400" b="0" dirty="0">
                <a:latin typeface="+mj-lt"/>
              </a:rPr>
              <a:t>*</a:t>
            </a:r>
          </a:p>
          <a:p>
            <a:pPr marL="82550" eaLnBrk="1" hangingPunct="1">
              <a:tabLst>
                <a:tab pos="534988" algn="l"/>
              </a:tabLst>
            </a:pPr>
            <a: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  <a:t> </a:t>
            </a:r>
            <a:endParaRPr lang="en-US" sz="2800" b="0" dirty="0">
              <a:solidFill>
                <a:srgbClr val="111111"/>
              </a:solidFill>
              <a:latin typeface="Calibri" pitchFamily="34" charset="0"/>
            </a:endParaRPr>
          </a:p>
          <a:p>
            <a:pPr marL="533400" lvl="0" indent="-450850" eaLnBrk="1" hangingPunct="1">
              <a:buBlip>
                <a:blip r:embed="rId6"/>
              </a:buBlip>
              <a:tabLst>
                <a:tab pos="534988" algn="l"/>
              </a:tabLst>
            </a:pPr>
            <a:r>
              <a:rPr lang="ru-RU" sz="2800" dirty="0" smtClean="0">
                <a:latin typeface="Calibri" pitchFamily="34" charset="0"/>
              </a:rPr>
              <a:t>Совместная работа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  <a:t>	59 500 руб.</a:t>
            </a:r>
            <a:r>
              <a:rPr lang="en-US" sz="3200" b="0" dirty="0">
                <a:solidFill>
                  <a:srgbClr val="111111"/>
                </a:solidFill>
                <a:latin typeface="Calibri" pitchFamily="34" charset="0"/>
              </a:rPr>
              <a:t/>
            </a:r>
            <a:br>
              <a:rPr lang="en-US" sz="3200" b="0" dirty="0">
                <a:solidFill>
                  <a:srgbClr val="11111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b="0" dirty="0" smtClean="0">
                <a:solidFill>
                  <a:srgbClr val="111111"/>
                </a:solidFill>
                <a:latin typeface="Calibri" pitchFamily="34" charset="0"/>
              </a:rPr>
              <a:t>25 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пользователей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en-US" sz="1400" b="0" dirty="0" smtClean="0">
                <a:solidFill>
                  <a:srgbClr val="111111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88488" y="1495286"/>
            <a:ext cx="4476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indent="-450850" eaLnBrk="1" hangingPunct="1">
              <a:buBlip>
                <a:blip r:embed="rId6"/>
              </a:buBlip>
              <a:tabLst>
                <a:tab pos="534988" algn="l"/>
              </a:tabLst>
            </a:pPr>
            <a:r>
              <a:rPr lang="ru-RU" sz="2800" dirty="0" smtClean="0">
                <a:latin typeface="Calibri" pitchFamily="34" charset="0"/>
              </a:rPr>
              <a:t>Бизнес-процессы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  <a:t>	99 500 руб.</a:t>
            </a:r>
            <a:r>
              <a:rPr lang="en-US" sz="3200" b="0" dirty="0">
                <a:solidFill>
                  <a:srgbClr val="111111"/>
                </a:solidFill>
                <a:latin typeface="Calibri" pitchFamily="34" charset="0"/>
              </a:rPr>
              <a:t/>
            </a:r>
            <a:br>
              <a:rPr lang="en-US" sz="3200" b="0" dirty="0">
                <a:solidFill>
                  <a:srgbClr val="111111"/>
                </a:solidFill>
                <a:latin typeface="Calibri" pitchFamily="34" charset="0"/>
              </a:rPr>
            </a:br>
            <a:r>
              <a:rPr lang="en-US" sz="1400" b="0" dirty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25 пользователей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en-US" sz="1400" b="0" dirty="0">
                <a:solidFill>
                  <a:srgbClr val="111111"/>
                </a:solidFill>
                <a:latin typeface="Calibri" pitchFamily="34" charset="0"/>
              </a:rPr>
              <a:t>	</a:t>
            </a:r>
            <a:endParaRPr lang="ru-RU" sz="1400" b="0" dirty="0" smtClean="0">
              <a:solidFill>
                <a:srgbClr val="111111"/>
              </a:solidFill>
              <a:latin typeface="Calibri" pitchFamily="34" charset="0"/>
            </a:endParaRPr>
          </a:p>
          <a:p>
            <a:pPr marL="82550" lvl="0" eaLnBrk="1" hangingPunct="1">
              <a:tabLst>
                <a:tab pos="534988" algn="l"/>
              </a:tabLst>
            </a:pPr>
            <a:endParaRPr lang="ru-RU" sz="3200" b="0" dirty="0">
              <a:solidFill>
                <a:srgbClr val="111111"/>
              </a:solidFill>
              <a:latin typeface="Calibri" pitchFamily="34" charset="0"/>
            </a:endParaRPr>
          </a:p>
          <a:p>
            <a:pPr marL="533400" indent="-450850" eaLnBrk="1" hangingPunct="1">
              <a:buBlip>
                <a:blip r:embed="rId6"/>
              </a:buBlip>
              <a:tabLst>
                <a:tab pos="534988" algn="l"/>
              </a:tabLst>
            </a:pPr>
            <a:r>
              <a:rPr lang="ru-RU" sz="2800" dirty="0" smtClean="0">
                <a:latin typeface="Calibri" pitchFamily="34" charset="0"/>
              </a:rPr>
              <a:t>Холдинг</a:t>
            </a:r>
            <a:endParaRPr lang="ru-RU" sz="2800" dirty="0">
              <a:latin typeface="Calibri" pitchFamily="34" charset="0"/>
            </a:endParaRPr>
          </a:p>
          <a:p>
            <a:pPr marL="82550" lvl="0" eaLnBrk="1" hangingPunct="1">
              <a:tabLst>
                <a:tab pos="534988" algn="l"/>
              </a:tabLst>
            </a:pPr>
            <a:r>
              <a:rPr lang="ru-RU" sz="3200" b="0" dirty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  <a:t>249 000 </a:t>
            </a:r>
            <a:r>
              <a:rPr lang="ru-RU" sz="3200" b="0" dirty="0">
                <a:solidFill>
                  <a:srgbClr val="111111"/>
                </a:solidFill>
                <a:latin typeface="Calibri" pitchFamily="34" charset="0"/>
              </a:rPr>
              <a:t>руб. </a:t>
            </a:r>
            <a:r>
              <a:rPr lang="en-US" sz="3200" b="0" dirty="0" smtClean="0">
                <a:solidFill>
                  <a:srgbClr val="111111"/>
                </a:solidFill>
                <a:latin typeface="Calibri" pitchFamily="34" charset="0"/>
              </a:rPr>
              <a:t/>
            </a:r>
            <a:br>
              <a:rPr lang="en-US" sz="3200" b="0" dirty="0" smtClean="0">
                <a:solidFill>
                  <a:srgbClr val="111111"/>
                </a:solidFill>
                <a:latin typeface="Calibri" pitchFamily="34" charset="0"/>
              </a:rPr>
            </a:br>
            <a:r>
              <a:rPr lang="en-US" sz="1400" b="0" dirty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25 пользователей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en-US" sz="1400" b="0" dirty="0">
                <a:solidFill>
                  <a:srgbClr val="111111"/>
                </a:solidFill>
                <a:latin typeface="Calibri" pitchFamily="34" charset="0"/>
              </a:rPr>
              <a:t>	</a:t>
            </a:r>
            <a:endParaRPr lang="en-US" sz="3200" b="0" dirty="0" smtClean="0">
              <a:solidFill>
                <a:srgbClr val="111111"/>
              </a:solidFill>
              <a:latin typeface="Calibri" pitchFamily="34" charset="0"/>
            </a:endParaRPr>
          </a:p>
          <a:p>
            <a:pPr lvl="0" eaLnBrk="1" hangingPunct="1"/>
            <a:endParaRPr lang="en-US" sz="2000" b="0" dirty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173038" y="5710238"/>
            <a:ext cx="8964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* При переходе на старшие редакции нужно приобрести лицензии на необходимое число  дополнительных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31537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Цена за пользователя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5081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802493" y="1412776"/>
            <a:ext cx="7873963" cy="4770537"/>
            <a:chOff x="2123728" y="1415050"/>
            <a:chExt cx="6480720" cy="477053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23728" y="1415050"/>
              <a:ext cx="6480720" cy="4770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Дополнительный пользователь</a:t>
              </a:r>
            </a:p>
            <a:p>
              <a:pPr>
                <a:spcBef>
                  <a:spcPts val="1200"/>
                </a:spcBef>
              </a:pPr>
              <a:r>
                <a:rPr lang="ru-RU" sz="3600" dirty="0" smtClean="0"/>
                <a:t>500 руб.   700 руб.</a:t>
              </a:r>
            </a:p>
            <a:p>
              <a:endParaRPr lang="ru-RU" sz="2400" dirty="0" smtClean="0"/>
            </a:p>
            <a:p>
              <a:endParaRPr lang="ru-RU" sz="2400" dirty="0"/>
            </a:p>
            <a:p>
              <a:r>
                <a:rPr lang="ru-RU" sz="2800" dirty="0" smtClean="0"/>
                <a:t>Неограниченное число </a:t>
              </a:r>
              <a:r>
                <a:rPr lang="ru-RU" sz="2800" dirty="0"/>
                <a:t>пользователей </a:t>
              </a:r>
            </a:p>
            <a:p>
              <a:pPr>
                <a:spcBef>
                  <a:spcPts val="1200"/>
                </a:spcBef>
              </a:pPr>
              <a:r>
                <a:rPr lang="ru-RU" sz="3600" dirty="0" smtClean="0"/>
                <a:t>199000 руб.   299 </a:t>
              </a:r>
              <a:r>
                <a:rPr lang="ru-RU" sz="3600" dirty="0"/>
                <a:t>000 руб. </a:t>
              </a:r>
            </a:p>
            <a:p>
              <a:endParaRPr lang="ru-RU" sz="2800" dirty="0" smtClean="0"/>
            </a:p>
            <a:p>
              <a:r>
                <a:rPr lang="ru-RU" sz="4000" b="1" dirty="0" smtClean="0"/>
                <a:t>До </a:t>
              </a:r>
              <a:r>
                <a:rPr lang="ru-RU" sz="4000" b="1" dirty="0"/>
                <a:t>конца 2011 года действуют старые </a:t>
              </a:r>
              <a:r>
                <a:rPr lang="ru-RU" sz="4000" b="1" dirty="0" smtClean="0"/>
                <a:t>цены.</a:t>
              </a:r>
              <a:endParaRPr lang="ru-RU" sz="4000" b="1" dirty="0"/>
            </a:p>
          </p:txBody>
        </p:sp>
        <p:sp>
          <p:nvSpPr>
            <p:cNvPr id="3" name="Умножение 2"/>
            <p:cNvSpPr/>
            <p:nvPr/>
          </p:nvSpPr>
          <p:spPr>
            <a:xfrm>
              <a:off x="2123728" y="1658530"/>
              <a:ext cx="1418972" cy="1418973"/>
            </a:xfrm>
            <a:prstGeom prst="mathMultiply">
              <a:avLst>
                <a:gd name="adj1" fmla="val 5196"/>
              </a:avLst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Умножение 9"/>
          <p:cNvSpPr/>
          <p:nvPr/>
        </p:nvSpPr>
        <p:spPr>
          <a:xfrm>
            <a:off x="966750" y="3510285"/>
            <a:ext cx="1724027" cy="1418973"/>
          </a:xfrm>
          <a:prstGeom prst="mathMultiply">
            <a:avLst>
              <a:gd name="adj1" fmla="val 5196"/>
            </a:avLst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76642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Дистрибутивы и пробные версии продукта будут доступны </a:t>
            </a:r>
          </a:p>
          <a:p>
            <a:r>
              <a:rPr lang="ru-RU" sz="4000" dirty="0" smtClean="0"/>
              <a:t>сегодня с 14:00.</a:t>
            </a:r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/>
              <a:t>Обновления для клиентов </a:t>
            </a:r>
            <a:r>
              <a:rPr lang="en-US" sz="4000" dirty="0" smtClean="0"/>
              <a:t>– </a:t>
            </a:r>
            <a:endParaRPr lang="ru-RU" sz="4000" dirty="0" smtClean="0"/>
          </a:p>
          <a:p>
            <a:r>
              <a:rPr lang="en-US" sz="4000" dirty="0" smtClean="0"/>
              <a:t>c </a:t>
            </a:r>
            <a:r>
              <a:rPr lang="ru-RU" sz="4000" dirty="0" smtClean="0"/>
              <a:t>17 ноября. </a:t>
            </a:r>
            <a:endParaRPr lang="ru-RU" sz="4000" dirty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1" y="2011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0" y="0"/>
            <a:ext cx="9152850" cy="57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21088"/>
            <a:ext cx="9144000" cy="2636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436103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Спасибо всей команде разработчиков за огромную работу! </a:t>
            </a:r>
            <a:r>
              <a:rPr lang="ru-RU" sz="4800" dirty="0" smtClean="0">
                <a:sym typeface="Wingdings" pitchFamily="2" charset="2"/>
              </a:rPr>
              <a:t></a:t>
            </a:r>
            <a:endParaRPr lang="ru-RU" sz="4800" dirty="0"/>
          </a:p>
        </p:txBody>
      </p:sp>
      <p:pic>
        <p:nvPicPr>
          <p:cNvPr id="7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1" y="46065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4627" y="1412776"/>
            <a:ext cx="425863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Вертикальные коммуникации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Новости компании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Фото и </a:t>
            </a:r>
            <a:r>
              <a:rPr lang="ru-RU" dirty="0" err="1">
                <a:latin typeface="+mj-lt"/>
              </a:rPr>
              <a:t>Видеогалерея</a:t>
            </a:r>
            <a:r>
              <a:rPr lang="ru-RU" dirty="0">
                <a:latin typeface="+mj-lt"/>
              </a:rPr>
              <a:t>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Списки сотрудников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Телефонные справочники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Графики отсутствий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atin typeface="+mj-lt"/>
              </a:rPr>
              <a:t>Управление документами </a:t>
            </a:r>
            <a:endParaRPr lang="ru-RU" dirty="0">
              <a:latin typeface="+mj-lt"/>
            </a:endParaRP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Мгновенный поиск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База знаний (</a:t>
            </a:r>
            <a:r>
              <a:rPr lang="ru-RU" dirty="0" err="1">
                <a:latin typeface="+mj-lt"/>
              </a:rPr>
              <a:t>Wiki</a:t>
            </a:r>
            <a:r>
              <a:rPr lang="ru-RU" dirty="0">
                <a:latin typeface="+mj-lt"/>
              </a:rPr>
              <a:t>)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Система обучения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и многое другое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5802" y="1423888"/>
            <a:ext cx="458819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Горизонтальные коммуникации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b="1" dirty="0">
                <a:latin typeface="+mj-lt"/>
              </a:rPr>
              <a:t>Таймменеджмент </a:t>
            </a:r>
            <a:r>
              <a:rPr lang="ru-RU" b="1" dirty="0" smtClean="0">
                <a:latin typeface="+mj-lt"/>
              </a:rPr>
              <a:t>2.0 </a:t>
            </a:r>
          </a:p>
          <a:p>
            <a:pPr marL="730250" lvl="1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</a:rPr>
              <a:t>Учет </a:t>
            </a:r>
            <a:r>
              <a:rPr lang="ru-RU" sz="1400" dirty="0">
                <a:latin typeface="+mj-lt"/>
              </a:rPr>
              <a:t>рабочего времени</a:t>
            </a:r>
          </a:p>
          <a:p>
            <a:pPr marL="730250" lvl="1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</a:rPr>
              <a:t>Календари, планирование </a:t>
            </a:r>
            <a:endParaRPr lang="ru-RU" sz="1400" dirty="0">
              <a:latin typeface="+mj-lt"/>
            </a:endParaRP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b="1" dirty="0">
                <a:latin typeface="+mj-lt"/>
              </a:rPr>
              <a:t>Задачи </a:t>
            </a:r>
            <a:r>
              <a:rPr lang="ru-RU" b="1" dirty="0" smtClean="0">
                <a:latin typeface="+mj-lt"/>
              </a:rPr>
              <a:t>2.0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latin typeface="+mj-lt"/>
              </a:rPr>
              <a:t>Коллективная </a:t>
            </a:r>
            <a:r>
              <a:rPr lang="ru-RU" b="1" dirty="0">
                <a:latin typeface="+mj-lt"/>
              </a:rPr>
              <a:t>работа, группы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Обмен сообщениями на портале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Индикатор присутствия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IM-сообщения, </a:t>
            </a:r>
            <a:r>
              <a:rPr lang="ru-RU" dirty="0" err="1">
                <a:latin typeface="+mj-lt"/>
              </a:rPr>
              <a:t>Jabber</a:t>
            </a:r>
            <a:r>
              <a:rPr lang="ru-RU" dirty="0">
                <a:latin typeface="+mj-lt"/>
              </a:rPr>
              <a:t>/XMPP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Видеоконференции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Экстранет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 err="1">
                <a:latin typeface="+mj-lt"/>
              </a:rPr>
              <a:t>Send&amp;Save</a:t>
            </a:r>
            <a:r>
              <a:rPr lang="ru-RU" dirty="0">
                <a:latin typeface="+mj-lt"/>
              </a:rPr>
              <a:t> SMTP сервер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+mj-lt"/>
              </a:rPr>
              <a:t>и многое другое</a:t>
            </a: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1120" y="0"/>
            <a:ext cx="5996882" cy="1084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Возможности</a:t>
            </a:r>
          </a:p>
          <a:p>
            <a:pPr algn="l"/>
            <a:r>
              <a:rPr lang="ru-RU" sz="2400" b="1" dirty="0" smtClean="0"/>
              <a:t>«1С-Битрикс: Корпоративный портал»</a:t>
            </a:r>
            <a:endParaRPr lang="en-US" sz="24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54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6" y="11875"/>
            <a:ext cx="4555587" cy="68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394246" y="1700808"/>
            <a:ext cx="58339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400" dirty="0">
                <a:latin typeface="+mn-lt"/>
              </a:rPr>
              <a:t>Спасибо за внимание!</a:t>
            </a:r>
            <a:r>
              <a:rPr lang="en-US" sz="4400" dirty="0">
                <a:latin typeface="+mn-lt"/>
              </a:rPr>
              <a:t>  </a:t>
            </a:r>
            <a:endParaRPr lang="ru-RU" sz="4400" dirty="0" smtClean="0">
              <a:latin typeface="+mn-lt"/>
            </a:endParaRPr>
          </a:p>
          <a:p>
            <a:pPr eaLnBrk="1" hangingPunct="1"/>
            <a:r>
              <a:rPr lang="ru-RU" sz="4400" dirty="0" smtClean="0">
                <a:latin typeface="+mn-lt"/>
              </a:rPr>
              <a:t>Вопросы</a:t>
            </a:r>
            <a:r>
              <a:rPr lang="ru-RU" sz="4400" dirty="0">
                <a:latin typeface="+mn-lt"/>
              </a:rPr>
              <a:t>?</a:t>
            </a:r>
            <a:endParaRPr lang="en-US" sz="4400" dirty="0">
              <a:latin typeface="+mn-lt"/>
            </a:endParaRPr>
          </a:p>
        </p:txBody>
      </p:sp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388" y="1340768"/>
            <a:ext cx="3960812" cy="377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Автоматизация бизнеса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CRM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+mj-lt"/>
              </a:rPr>
              <a:t>Бизнес-процессы</a:t>
            </a:r>
            <a:endParaRPr lang="en-US" sz="2000" b="1" dirty="0" smtClean="0">
              <a:latin typeface="+mj-lt"/>
            </a:endParaRP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Визуальное </a:t>
            </a:r>
            <a:r>
              <a:rPr lang="ru-RU" sz="2000" dirty="0">
                <a:latin typeface="+mj-lt"/>
              </a:rPr>
              <a:t>проектирование бизнес-процессов 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Многодепартаментность </a:t>
            </a:r>
            <a:endParaRPr lang="en-US" sz="2000" dirty="0" smtClean="0">
              <a:latin typeface="+mj-lt"/>
            </a:endParaRP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+mj-lt"/>
              </a:rPr>
              <a:t>Списки </a:t>
            </a:r>
            <a:r>
              <a:rPr lang="ru-RU" sz="2000" b="1" dirty="0">
                <a:latin typeface="+mj-lt"/>
              </a:rPr>
              <a:t>(</a:t>
            </a:r>
            <a:r>
              <a:rPr lang="ru-RU" sz="2000" b="1" dirty="0" err="1">
                <a:latin typeface="+mj-lt"/>
              </a:rPr>
              <a:t>Records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Management</a:t>
            </a:r>
            <a:r>
              <a:rPr lang="ru-RU" sz="2000" b="1" dirty="0">
                <a:latin typeface="+mj-lt"/>
              </a:rPr>
              <a:t>) 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Анализ посещаемости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Техподдержка и многое другое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638" y="1350293"/>
            <a:ext cx="4932362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Социальная сеть и коммуникации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+mj-lt"/>
              </a:rPr>
              <a:t>«Живая лента» </a:t>
            </a:r>
            <a:br>
              <a:rPr lang="ru-RU" sz="2000" b="1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(лента всех обновлений на портале)</a:t>
            </a:r>
            <a:endParaRPr lang="en-US" sz="2000" dirty="0" smtClean="0">
              <a:latin typeface="+mj-lt"/>
            </a:endParaRP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Друзья</a:t>
            </a:r>
            <a:r>
              <a:rPr lang="ru-RU" sz="2000" dirty="0">
                <a:latin typeface="+mj-lt"/>
              </a:rPr>
              <a:t>, коллеги 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Персональные файлы 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Блоги </a:t>
            </a:r>
            <a:endParaRPr lang="ru-RU" sz="2000" dirty="0" smtClean="0">
              <a:latin typeface="+mj-lt"/>
            </a:endParaRP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Микроблоги</a:t>
            </a:r>
            <a:endParaRPr lang="ru-RU" sz="2000" dirty="0">
              <a:latin typeface="+mj-lt"/>
            </a:endParaRP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Фотогалереи 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Форумы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Доска объявлений и многое другое</a:t>
            </a: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1120" y="0"/>
            <a:ext cx="5996882" cy="1084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Возможности</a:t>
            </a:r>
          </a:p>
          <a:p>
            <a:pPr algn="l"/>
            <a:r>
              <a:rPr lang="ru-RU" sz="2400" b="1" dirty="0" smtClean="0"/>
              <a:t>«1С-Битрикс: Корпоративный портал»</a:t>
            </a:r>
            <a:endParaRPr lang="en-US" sz="24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5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7900" y="1412776"/>
            <a:ext cx="424859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Мобильные веб-приложения</a:t>
            </a:r>
            <a:endParaRPr lang="ru-RU" sz="2000" dirty="0">
              <a:latin typeface="+mj-lt"/>
            </a:endParaRP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Мобильный корпоративный портал</a:t>
            </a:r>
            <a:endParaRPr lang="en-US" sz="2000" dirty="0" smtClean="0">
              <a:latin typeface="+mj-lt"/>
            </a:endParaRP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Мобильные </a:t>
            </a:r>
            <a:r>
              <a:rPr lang="ru-RU" sz="2000" dirty="0" smtClean="0">
                <a:latin typeface="+mj-lt"/>
              </a:rPr>
              <a:t>микроблоги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+mj-lt"/>
              </a:rPr>
              <a:t>BitrixOTP</a:t>
            </a:r>
            <a:r>
              <a:rPr lang="ru-RU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(аутентификация на портале)</a:t>
            </a:r>
            <a:endParaRPr lang="ru-RU" sz="1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016" y="1387376"/>
            <a:ext cx="442798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Интеграция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Active </a:t>
            </a:r>
            <a:r>
              <a:rPr lang="en-US" sz="2000" dirty="0">
                <a:latin typeface="+mj-lt"/>
              </a:rPr>
              <a:t>Directory/LDAP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MS Exchange Server </a:t>
            </a:r>
            <a:r>
              <a:rPr lang="en-US" sz="2000" dirty="0" smtClean="0">
                <a:latin typeface="+mj-lt"/>
              </a:rPr>
              <a:t>2007/2010</a:t>
            </a:r>
            <a:r>
              <a:rPr lang="en-US" sz="2000" dirty="0">
                <a:latin typeface="+mj-lt"/>
              </a:rPr>
              <a:t>	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MS Exchange Web </a:t>
            </a:r>
            <a:r>
              <a:rPr lang="en-US" sz="2000" dirty="0" smtClean="0">
                <a:latin typeface="+mj-lt"/>
              </a:rPr>
              <a:t>Mail</a:t>
            </a:r>
            <a:r>
              <a:rPr lang="en-US" sz="2000" dirty="0">
                <a:latin typeface="+mj-lt"/>
              </a:rPr>
              <a:t>		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MS SharePoint 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MS Office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latin typeface="+mj-lt"/>
              </a:rPr>
              <a:t>CardDAV</a:t>
            </a:r>
            <a:endParaRPr lang="en-US" sz="2000" dirty="0">
              <a:latin typeface="+mj-lt"/>
            </a:endParaRP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latin typeface="+mj-lt"/>
              </a:rPr>
              <a:t>CalDAV</a:t>
            </a:r>
            <a:r>
              <a:rPr lang="en-US" sz="2000" dirty="0">
                <a:latin typeface="+mj-lt"/>
              </a:rPr>
              <a:t> (</a:t>
            </a:r>
            <a:r>
              <a:rPr lang="ru-RU" sz="2000" dirty="0">
                <a:latin typeface="+mj-lt"/>
              </a:rPr>
              <a:t>календари </a:t>
            </a:r>
            <a:r>
              <a:rPr lang="en-US" sz="2000" dirty="0">
                <a:latin typeface="+mj-lt"/>
              </a:rPr>
              <a:t>Google, Apple)</a:t>
            </a:r>
            <a:endParaRPr lang="ru-RU" sz="20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3861048"/>
            <a:ext cx="3377015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Веб-кластер</a:t>
            </a:r>
          </a:p>
          <a:p>
            <a:pPr>
              <a:defRPr/>
            </a:pPr>
            <a:endParaRPr lang="ru-RU" sz="500" b="1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</a:rPr>
              <a:t>Технология веб-кластеров</a:t>
            </a:r>
            <a:endParaRPr lang="ru-RU" sz="2400" dirty="0">
              <a:latin typeface="+mj-lt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1120" y="0"/>
            <a:ext cx="5996882" cy="1084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Возможности</a:t>
            </a:r>
          </a:p>
          <a:p>
            <a:pPr algn="l"/>
            <a:r>
              <a:rPr lang="ru-RU" sz="2400" b="1" dirty="0" smtClean="0"/>
              <a:t>«1С-Битрикс: Корпоративный портал»</a:t>
            </a:r>
            <a:endParaRPr lang="en-US" sz="24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26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Тенденции спроса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55675"/>
            <a:ext cx="799288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Повышение эффективности </a:t>
            </a:r>
            <a:r>
              <a:rPr lang="ru-RU" sz="2400" dirty="0"/>
              <a:t>бизнеса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Социализация </a:t>
            </a:r>
            <a:r>
              <a:rPr lang="ru-RU" sz="2400" dirty="0"/>
              <a:t>внутренних </a:t>
            </a:r>
            <a:r>
              <a:rPr lang="ru-RU" sz="2400" dirty="0" smtClean="0"/>
              <a:t>коммуникаций – социальный </a:t>
            </a:r>
            <a:r>
              <a:rPr lang="ru-RU" sz="2400" dirty="0"/>
              <a:t>бизнес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/>
              <a:t>М</a:t>
            </a:r>
            <a:r>
              <a:rPr lang="ru-RU" sz="2400" dirty="0" smtClean="0"/>
              <a:t>обильность </a:t>
            </a:r>
            <a:endParaRPr lang="ru-RU" sz="2400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Автоматизация </a:t>
            </a:r>
            <a:r>
              <a:rPr lang="ru-RU" sz="2400" dirty="0"/>
              <a:t>бизнеса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Знания людей – актив компании  </a:t>
            </a:r>
            <a:endParaRPr lang="ru-RU" sz="2400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Скорость роста бизнеса, скорость роста опыта людей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Стремление руководителя иметь прозрачную компанию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Обратная </a:t>
            </a:r>
            <a:r>
              <a:rPr lang="ru-RU" sz="2400" dirty="0"/>
              <a:t>связь для </a:t>
            </a:r>
            <a:r>
              <a:rPr lang="ru-RU" sz="2400" dirty="0" smtClean="0"/>
              <a:t>сотрудников, </a:t>
            </a:r>
            <a:r>
              <a:rPr lang="ru-RU" sz="2400" dirty="0"/>
              <a:t>стимулирующая их к росту, к </a:t>
            </a:r>
            <a:r>
              <a:rPr lang="ru-RU" sz="2400" dirty="0" smtClean="0"/>
              <a:t>развитию, </a:t>
            </a:r>
            <a:r>
              <a:rPr lang="ru-RU" sz="2400" dirty="0"/>
              <a:t>к реализации внутри компании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44874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Версия 11.0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4671" y="1308175"/>
            <a:ext cx="54193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«Собрания и планерки»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Портал «Есть идея?»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Рабочие отчеты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«Мне нравится»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Новая интерактивная «Живая лента»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Проекты и Задачи 2.0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Универсальный конструктор отчетов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Новая CRM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Социальный поиск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Новая концепция прав доступа к документам, персональным файлам и спискам  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/>
              <a:t>Новая мобильная версия корпоративного портала 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lia\CP 11_sticker_72dp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3264765" cy="35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«Собрания и планерки» 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4194" y="1415050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сокращает время на подготовку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делает удобным и быстрым проведение и сбор отчетности по собранию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позволяет контролировать исполнение поставленных на собрании целей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хранит </a:t>
            </a:r>
            <a:r>
              <a:rPr lang="ru-RU" sz="2400" dirty="0"/>
              <a:t>историю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обеспечивает «прозрачность</a:t>
            </a:r>
            <a:r>
              <a:rPr lang="ru-RU" sz="2400" dirty="0"/>
              <a:t>» всего процесса для руководства</a:t>
            </a: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289655" y="1628800"/>
            <a:ext cx="3726031" cy="2736304"/>
          </a:xfrm>
          <a:prstGeom prst="roundRect">
            <a:avLst>
              <a:gd name="adj" fmla="val 3386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0"/>
            <a:ext cx="9140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0"/>
            <a:ext cx="4788024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95833" y="1069534"/>
            <a:ext cx="4274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Возможность </a:t>
            </a:r>
            <a:r>
              <a:rPr lang="ru-RU" sz="2400" dirty="0"/>
              <a:t>для каждого </a:t>
            </a:r>
            <a:r>
              <a:rPr lang="ru-RU" sz="2400" dirty="0" smtClean="0"/>
              <a:t>сотрудника:</a:t>
            </a:r>
          </a:p>
          <a:p>
            <a:endParaRPr lang="ru-RU" sz="2400" dirty="0"/>
          </a:p>
          <a:p>
            <a:pPr marL="355600" lvl="1" indent="-177800">
              <a:buFont typeface="Arial" pitchFamily="34" charset="0"/>
              <a:buChar char="•"/>
            </a:pPr>
            <a:r>
              <a:rPr lang="ru-RU" sz="2400" dirty="0" smtClean="0"/>
              <a:t>Предложить </a:t>
            </a:r>
            <a:r>
              <a:rPr lang="ru-RU" sz="2400" dirty="0"/>
              <a:t>свою идею для развития бизнеса компании</a:t>
            </a:r>
          </a:p>
          <a:p>
            <a:pPr marL="355600" lvl="1" indent="-177800">
              <a:buFont typeface="Arial" pitchFamily="34" charset="0"/>
              <a:buChar char="•"/>
            </a:pPr>
            <a:r>
              <a:rPr lang="ru-RU" sz="2400" dirty="0" smtClean="0"/>
              <a:t>Оценить </a:t>
            </a:r>
            <a:r>
              <a:rPr lang="ru-RU" sz="2400" dirty="0"/>
              <a:t>идеи своих коллег</a:t>
            </a:r>
          </a:p>
          <a:p>
            <a:pPr marL="355600" lvl="1" indent="-177800">
              <a:buFont typeface="Arial" pitchFamily="34" charset="0"/>
              <a:buChar char="•"/>
            </a:pPr>
            <a:r>
              <a:rPr lang="ru-RU" sz="2400" dirty="0" smtClean="0"/>
              <a:t>Прокомментировать </a:t>
            </a:r>
            <a:r>
              <a:rPr lang="ru-RU" sz="2400" dirty="0"/>
              <a:t>идеи</a:t>
            </a:r>
          </a:p>
          <a:p>
            <a:endParaRPr lang="ru-RU" sz="2400" dirty="0"/>
          </a:p>
          <a:p>
            <a:r>
              <a:rPr lang="ru-RU" sz="2400" dirty="0"/>
              <a:t>Все голоса «за» или «против» учитываются, и на основе мнения сотрудников компании формируется </a:t>
            </a:r>
            <a:r>
              <a:rPr lang="ru-RU" sz="2400" b="1" dirty="0"/>
              <a:t>рейтинг </a:t>
            </a:r>
            <a:r>
              <a:rPr lang="ru-RU" sz="2400" b="1" dirty="0" smtClean="0"/>
              <a:t>идеи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30" y="11656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21901" y="216835"/>
            <a:ext cx="371423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Портал «Есть </a:t>
            </a:r>
            <a:r>
              <a:rPr lang="ru-RU" sz="3200" b="1" dirty="0"/>
              <a:t>идея?» 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4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1107</Words>
  <Application>Microsoft Office PowerPoint</Application>
  <PresentationFormat>Экран (4:3)</PresentationFormat>
  <Paragraphs>250</Paragraphs>
  <Slides>30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Управление идеями, проектами  и социальными коммуникациями в новой версии «1С-Битрикс: Корпоративный портал 11.0»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Grikhina</dc:creator>
  <cp:lastModifiedBy>Denis Donchenko</cp:lastModifiedBy>
  <cp:revision>142</cp:revision>
  <dcterms:created xsi:type="dcterms:W3CDTF">2011-08-25T13:49:14Z</dcterms:created>
  <dcterms:modified xsi:type="dcterms:W3CDTF">2011-11-15T06:34:06Z</dcterms:modified>
</cp:coreProperties>
</file>