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3" r:id="rId2"/>
    <p:sldId id="257" r:id="rId3"/>
    <p:sldId id="408" r:id="rId4"/>
    <p:sldId id="319" r:id="rId5"/>
    <p:sldId id="320" r:id="rId6"/>
    <p:sldId id="321" r:id="rId7"/>
    <p:sldId id="407" r:id="rId8"/>
    <p:sldId id="328" r:id="rId9"/>
    <p:sldId id="332" r:id="rId10"/>
    <p:sldId id="330" r:id="rId11"/>
    <p:sldId id="333" r:id="rId12"/>
    <p:sldId id="275" r:id="rId13"/>
    <p:sldId id="276" r:id="rId14"/>
    <p:sldId id="278" r:id="rId15"/>
    <p:sldId id="279" r:id="rId16"/>
    <p:sldId id="281" r:id="rId17"/>
    <p:sldId id="389" r:id="rId18"/>
    <p:sldId id="351" r:id="rId19"/>
    <p:sldId id="388" r:id="rId20"/>
    <p:sldId id="352" r:id="rId21"/>
    <p:sldId id="356" r:id="rId22"/>
    <p:sldId id="357" r:id="rId23"/>
    <p:sldId id="358" r:id="rId24"/>
    <p:sldId id="359" r:id="rId25"/>
    <p:sldId id="360" r:id="rId26"/>
    <p:sldId id="285" r:id="rId27"/>
    <p:sldId id="341" r:id="rId28"/>
    <p:sldId id="363" r:id="rId29"/>
    <p:sldId id="365" r:id="rId30"/>
    <p:sldId id="366" r:id="rId31"/>
    <p:sldId id="367" r:id="rId32"/>
    <p:sldId id="368" r:id="rId33"/>
    <p:sldId id="369" r:id="rId34"/>
    <p:sldId id="374" r:id="rId35"/>
    <p:sldId id="403" r:id="rId36"/>
    <p:sldId id="391" r:id="rId37"/>
    <p:sldId id="398" r:id="rId38"/>
    <p:sldId id="394" r:id="rId39"/>
    <p:sldId id="396" r:id="rId40"/>
    <p:sldId id="399" r:id="rId41"/>
    <p:sldId id="405" r:id="rId42"/>
    <p:sldId id="409" r:id="rId43"/>
    <p:sldId id="371" r:id="rId44"/>
    <p:sldId id="29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дежда" initials="Н" lastIdx="1" clrIdx="0">
    <p:extLst>
      <p:ext uri="{19B8F6BF-5375-455C-9EA6-DF929625EA0E}">
        <p15:presenceInfo xmlns:p15="http://schemas.microsoft.com/office/powerpoint/2012/main" userId="Надежд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2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1-27T13:41:21.456" idx="1">
    <p:pos x="10" y="10"/>
    <p:text>Модуль можно использовать и как дополнение к контентной странице. Если в проекте есть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998AE-9634-44BA-87D8-53855A397BE8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A05D8-61DB-41B9-A407-3486B0750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030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anslations/WCAG20-ru/WCAG20-ru-20130220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276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90840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46224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Информирование  граждан о государственных услугах и местах их предоставления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Обеспечение доступа к наиболее востребованным услугам (на примере штрафов ГИБДД)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Участие граждан в улучшении жизни города, края, области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Мобильный справочник городских объектов и телефонов доверия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Решение ориентировано на администрации города, края, области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Мобильное приложение для сайта государственной организации – это не  только возможность получать популярные электронные услуги в любой точке планеты, где есть доступ к сети </a:t>
            </a:r>
            <a:r>
              <a:rPr lang="ru-RU" dirty="0" err="1" smtClean="0"/>
              <a:t>Internet</a:t>
            </a:r>
            <a:r>
              <a:rPr lang="ru-RU" dirty="0" smtClean="0"/>
              <a:t>, но и  активно участвовать в диалоге с властями, быть в курсе важных событий и легко планировать свой досуг.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56562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Гид по  государственным услугам с описанием необходимых документов, порядком и условий предоставления услуг (с показом популярных электронных услуг).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34877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Возможность выбора тематики обращений и отслеживания статуса обращения.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21805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1051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Афиша  важных событий города </a:t>
            </a:r>
            <a:r>
              <a:rPr lang="ru-RU" sz="1200" dirty="0" smtClean="0"/>
              <a:t>-Вы будете всегда в курсе официальных мероприятий, городских праздников, фестивалей и выставок.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2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63016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17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976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2508A-BE67-4E95-8659-D90855105147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18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02372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2508A-BE67-4E95-8659-D90855105147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19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9204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45074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20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82776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None/>
            </a:pP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7735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None/>
            </a:pPr>
            <a:r>
              <a:rPr lang="ru-RU" sz="1200" dirty="0" smtClean="0"/>
              <a:t>Оптимизировано</a:t>
            </a:r>
            <a:r>
              <a:rPr lang="ru-RU" sz="1200" baseline="0" dirty="0" smtClean="0"/>
              <a:t> 2 шаблона: яркий и портальный</a:t>
            </a: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9682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b="1" dirty="0" smtClean="0"/>
              <a:t>WCAG 2.0 </a:t>
            </a:r>
            <a:r>
              <a:rPr lang="en-US" dirty="0" smtClean="0"/>
              <a:t>-</a:t>
            </a:r>
            <a:r>
              <a:rPr lang="ru-RU" dirty="0" smtClean="0"/>
              <a:t> </a:t>
            </a:r>
            <a:r>
              <a:rPr lang="en-US" b="1" dirty="0" smtClean="0"/>
              <a:t>Web Content Accessibility Guidelines</a:t>
            </a:r>
            <a:endParaRPr lang="en-US" dirty="0" smtClean="0"/>
          </a:p>
          <a:p>
            <a:pPr marL="357188">
              <a:buClr>
                <a:srgbClr val="C00000"/>
              </a:buClr>
            </a:pPr>
            <a:r>
              <a:rPr lang="en-US" sz="1400" dirty="0" smtClean="0">
                <a:hlinkClick r:id="rId3"/>
              </a:rPr>
              <a:t>http://www.w3.org/Translations/WCAG20-ru/WCAG20-ru-20130220/</a:t>
            </a:r>
            <a:endParaRPr lang="en-US" sz="1400" dirty="0" smtClean="0"/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предлагает многочисленные рекомендации, направленные на обеспечение большей доступности веб-контента</a:t>
            </a:r>
            <a:r>
              <a:rPr lang="en-US" sz="1200" dirty="0" smtClean="0"/>
              <a:t> </a:t>
            </a:r>
            <a:r>
              <a:rPr lang="ru-RU" sz="1200" dirty="0" smtClean="0"/>
              <a:t>для более широкого круга пользователей с ограниченными возможностями здоровья.</a:t>
            </a:r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Для удовлетворения потребностей различных групп пользователей в различных ситуациях Руководство определяет три уровня соответствия: А (низший), АА (средний) и ААА (наивысший).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2. Применение стандарта </a:t>
            </a:r>
            <a:r>
              <a:rPr lang="en-US" b="0" dirty="0" smtClean="0"/>
              <a:t>wcag2.0 </a:t>
            </a:r>
            <a:r>
              <a:rPr lang="ru-RU" b="0" dirty="0" smtClean="0"/>
              <a:t>позволило сделать веб-контент доступным для более широкого круга пользователей с ограниченными возможностями здоровья.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3. Руководство по обеспечению веб-контента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Расшифровка пунктов стандарта </a:t>
            </a:r>
            <a:r>
              <a:rPr lang="en-US" sz="1200" dirty="0" smtClean="0"/>
              <a:t>wcag2.0</a:t>
            </a:r>
            <a:r>
              <a:rPr lang="ru-RU" sz="1200" dirty="0" smtClean="0"/>
              <a:t>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Оценка по трем уровням соответствия: А (низший), АА (средний) и ААА (наивысший).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Демонстрационный контент и ссылки на примеры.</a:t>
            </a:r>
          </a:p>
          <a:p>
            <a:pPr marL="571500" indent="-571500">
              <a:buFont typeface="Wingdings" pitchFamily="2" charset="2"/>
              <a:buChar char="ü"/>
            </a:pPr>
            <a:endParaRPr lang="ru-RU" sz="1200" dirty="0" smtClean="0"/>
          </a:p>
          <a:p>
            <a:r>
              <a:rPr lang="ru-RU" sz="1200" dirty="0" smtClean="0"/>
              <a:t>С помощью руководства по обеспечению доступности контента вы сможете проверить свой проект на предмет соответствия стандарту </a:t>
            </a:r>
            <a:r>
              <a:rPr lang="en-US" sz="1200" dirty="0" smtClean="0"/>
              <a:t>wcag2.0</a:t>
            </a:r>
            <a:r>
              <a:rPr lang="ru-RU" sz="1200" dirty="0" smtClean="0"/>
              <a:t> и вести необходимые корректировки</a:t>
            </a:r>
            <a:r>
              <a:rPr lang="en-US" sz="1200" dirty="0" smtClean="0"/>
              <a:t> </a:t>
            </a:r>
            <a:r>
              <a:rPr lang="ru-RU" sz="1200" dirty="0" smtClean="0"/>
              <a:t>в шаблоны и контент</a:t>
            </a:r>
          </a:p>
          <a:p>
            <a:endParaRPr lang="ru-RU" sz="1200" b="0" dirty="0" smtClean="0"/>
          </a:p>
          <a:p>
            <a:endParaRPr lang="ru-RU" sz="1200" b="0" dirty="0" smtClean="0"/>
          </a:p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sz="1200" b="1" dirty="0" smtClean="0"/>
              <a:t>Доработан раздел «Обращения граждан» 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Автоматизированный учет обращений.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Выбор темы обращения: «Дворы», «Дороги», «Незаконное строительство» и др.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Управление обращениями из личного кабинета: отслеживание статуса; создание/ удаление обращений.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1" dirty="0" smtClean="0"/>
              <a:t>2. Добавлен раздел «Телефоны экстренных служб и телефоны доверия»</a:t>
            </a:r>
            <a:r>
              <a:rPr lang="ru-RU" sz="1200" dirty="0" smtClean="0"/>
              <a:t>: все необходимые телефоны, по которым гражданин сможет обратится в трудных ситуациях</a:t>
            </a:r>
          </a:p>
          <a:p>
            <a:pPr marL="6286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/>
              <a:t>Шаблоны оптимизированы под планшеты</a:t>
            </a:r>
          </a:p>
          <a:p>
            <a:pPr indent="0">
              <a:buClr>
                <a:srgbClr val="C00000"/>
              </a:buClr>
              <a:buNone/>
            </a:pPr>
            <a:endParaRPr lang="ru-RU" sz="2000" dirty="0" smtClean="0"/>
          </a:p>
          <a:p>
            <a:pPr marL="628650" lvl="4" indent="-268288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/>
              <a:t>Оптимизирован код верстки, исправлены ошибки в работе </a:t>
            </a:r>
            <a:r>
              <a:rPr lang="ru-RU" dirty="0" err="1" smtClean="0"/>
              <a:t>информеров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dirty="0" smtClean="0"/>
          </a:p>
          <a:p>
            <a:pPr marL="228600" indent="-228600">
              <a:buFont typeface="+mj-lt"/>
              <a:buAutoNum type="arabicPeriod"/>
            </a:pPr>
            <a:endParaRPr lang="ru-RU" dirty="0" smtClean="0"/>
          </a:p>
          <a:p>
            <a:endParaRPr lang="ru-RU" b="0" dirty="0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ü"/>
              <a:tabLst/>
              <a:defRPr/>
            </a:pPr>
            <a:endParaRPr lang="ru-RU" b="0" dirty="0" smtClean="0"/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endParaRPr lang="ru-RU" sz="1200" b="0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34870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86412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25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06914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56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26347-9DB2-4361-9796-910523FE38F1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396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56961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29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67744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5428078-2B84-4722-A7E1-BACA7193D565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107780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835056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E7CCB0-DBF4-42D8-BC0D-9994DCB0A7FE}" type="slidenum">
              <a:rPr lang="ru-RU" smtClean="0"/>
              <a:pPr>
                <a:defRPr/>
              </a:pPr>
              <a:t>34</a:t>
            </a:fld>
            <a:endParaRPr lang="ru-RU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64420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46A598-7E39-4ABC-A992-C3DEFC77F869}" type="slidenum">
              <a:rPr lang="ru-RU" smtClean="0"/>
              <a:pPr>
                <a:defRPr/>
              </a:pPr>
              <a:t>35</a:t>
            </a:fld>
            <a:endParaRPr lang="ru-RU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34186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291183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406615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38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84463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39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8213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41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75325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439018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79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4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047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5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14247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9119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7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34346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8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38792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9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8667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EEC2-082E-472F-BF2D-D930DEA2E753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9FB5-FF3B-4C1E-939D-A37C74F1A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84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EEC2-082E-472F-BF2D-D930DEA2E753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9FB5-FF3B-4C1E-939D-A37C74F1A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37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EEC2-082E-472F-BF2D-D930DEA2E753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9FB5-FF3B-4C1E-939D-A37C74F1A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003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F0892-3088-457E-A65E-5A7DF114F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0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EEC2-082E-472F-BF2D-D930DEA2E753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9FB5-FF3B-4C1E-939D-A37C74F1A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46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EEC2-082E-472F-BF2D-D930DEA2E753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9FB5-FF3B-4C1E-939D-A37C74F1A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603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EEC2-082E-472F-BF2D-D930DEA2E753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9FB5-FF3B-4C1E-939D-A37C74F1A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37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EEC2-082E-472F-BF2D-D930DEA2E753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9FB5-FF3B-4C1E-939D-A37C74F1A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391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EEC2-082E-472F-BF2D-D930DEA2E753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9FB5-FF3B-4C1E-939D-A37C74F1A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84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EEC2-082E-472F-BF2D-D930DEA2E753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9FB5-FF3B-4C1E-939D-A37C74F1A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46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EEC2-082E-472F-BF2D-D930DEA2E753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9FB5-FF3B-4C1E-939D-A37C74F1A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736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EEC2-082E-472F-BF2D-D930DEA2E753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79FB5-FF3B-4C1E-939D-A37C74F1A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423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EEEC2-082E-472F-BF2D-D930DEA2E753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79FB5-FF3B-4C1E-939D-A37C74F1A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52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1c-bitrix.ru/solutions/gov/site.php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c-bitrix.ru/solutions/gov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://marketplace.1c-bitrix.ru/solutions/bitrix.map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1c-bitrix.ru/products/cms/new/" TargetMode="Externa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1c-bitrix.ru/solutions/gov/intranet.php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1c-bitrix.ru/solutions/gov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artem@1c-bitrix.r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marketplace.1c-bitrix.ru/solutions/bitrix.opendata/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marketplace.1c-bitrix.ru/solutions/bitrix.map/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" t="-1070" b="-1"/>
          <a:stretch/>
        </p:blipFill>
        <p:spPr bwMode="auto">
          <a:xfrm>
            <a:off x="-16278" y="-99392"/>
            <a:ext cx="9180512" cy="705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6" y="2456069"/>
            <a:ext cx="9140044" cy="2391644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4400" dirty="0"/>
              <a:t>Комплексные </a:t>
            </a:r>
            <a:r>
              <a:rPr lang="ru-RU" sz="4400" dirty="0" smtClean="0"/>
              <a:t>решения</a:t>
            </a:r>
            <a:br>
              <a:rPr lang="ru-RU" sz="4400" dirty="0" smtClean="0"/>
            </a:br>
            <a:r>
              <a:rPr lang="ru-RU" sz="4400" dirty="0" smtClean="0"/>
              <a:t> </a:t>
            </a:r>
            <a:r>
              <a:rPr lang="ru-RU" sz="4400" dirty="0"/>
              <a:t>"1С-Битрикс" для государственных организаций</a:t>
            </a:r>
            <a:endParaRPr lang="ru-RU" sz="4400" b="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Прямоугольник 9"/>
          <p:cNvSpPr/>
          <p:nvPr/>
        </p:nvSpPr>
        <p:spPr bwMode="auto">
          <a:xfrm>
            <a:off x="2915816" y="4847713"/>
            <a:ext cx="3672408" cy="660156"/>
          </a:xfrm>
          <a:prstGeom prst="rect">
            <a:avLst/>
          </a:prstGeom>
          <a:solidFill>
            <a:srgbClr val="99CC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/>
              <a:t>Надежда </a:t>
            </a:r>
            <a:r>
              <a:rPr lang="ru-RU" sz="1200" b="1" dirty="0" err="1"/>
              <a:t>Шикина</a:t>
            </a:r>
            <a:r>
              <a:rPr lang="ru-RU" sz="1200" b="1" dirty="0"/>
              <a:t>, </a:t>
            </a:r>
            <a:br>
              <a:rPr lang="ru-RU" sz="1200" b="1" dirty="0"/>
            </a:br>
            <a:r>
              <a:rPr lang="ru-RU" sz="1200" b="1" dirty="0"/>
              <a:t>менеджер </a:t>
            </a:r>
            <a:r>
              <a:rPr lang="ru-RU" sz="1200" b="1" dirty="0" smtClean="0"/>
              <a:t>по развитию отраслевых решений 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b="1" dirty="0" smtClean="0"/>
              <a:t>«1С-Битрикс»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99583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>
                <a:latin typeface="Calibri" pitchFamily="34" charset="0"/>
              </a:rPr>
              <a:t> </a:t>
            </a:r>
            <a:r>
              <a:rPr lang="ru-RU" sz="3200" b="1" dirty="0" smtClean="0">
                <a:latin typeface="Calibri" pitchFamily="34" charset="0"/>
              </a:rPr>
              <a:t>Данные на карте</a:t>
            </a: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4" y="1484784"/>
            <a:ext cx="8394012" cy="5075346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9123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700808"/>
            <a:ext cx="4392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Единое хранилище открытых данных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Создание и  </a:t>
            </a:r>
            <a:r>
              <a:rPr lang="ru-RU" sz="2400" dirty="0"/>
              <a:t>редактирование </a:t>
            </a:r>
            <a:r>
              <a:rPr lang="ru-RU" sz="2400" dirty="0" smtClean="0"/>
              <a:t>данных в административной части сайта</a:t>
            </a:r>
          </a:p>
          <a:p>
            <a:pPr marL="342900" lvl="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Импорт </a:t>
            </a:r>
            <a:r>
              <a:rPr lang="ru-RU" sz="2400" dirty="0"/>
              <a:t>и экспорт данных</a:t>
            </a:r>
            <a:r>
              <a:rPr lang="ru-RU" sz="2400" dirty="0" smtClean="0"/>
              <a:t>, </a:t>
            </a:r>
            <a:r>
              <a:rPr lang="en-US" sz="2400" dirty="0" smtClean="0"/>
              <a:t>csv</a:t>
            </a:r>
            <a:r>
              <a:rPr lang="ru-RU" sz="2400" dirty="0" smtClean="0"/>
              <a:t> </a:t>
            </a:r>
          </a:p>
          <a:p>
            <a:pPr marL="342900" lvl="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Версионность данных</a:t>
            </a:r>
            <a:endParaRPr lang="ru-RU" sz="2400" dirty="0"/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Управление сообщениями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об </a:t>
            </a:r>
            <a:r>
              <a:rPr lang="ru-RU" sz="2400" dirty="0" smtClean="0"/>
              <a:t>ошибках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Журнал </a:t>
            </a:r>
            <a:r>
              <a:rPr lang="ru-RU" sz="2400" dirty="0"/>
              <a:t>контроля за изменениями 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2788" y="214996"/>
            <a:ext cx="6095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Возможности для операторов</a:t>
            </a:r>
            <a:endParaRPr lang="ru-RU" sz="2800" dirty="0"/>
          </a:p>
        </p:txBody>
      </p:sp>
      <p:sp>
        <p:nvSpPr>
          <p:cNvPr id="2" name="AutoShape 4" descr="https://cp.bitrix.ru/extranet/contacts/personal/user/574/files/element/historyget/1119602/macbook1%20%282%29.pn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42" y="2466155"/>
            <a:ext cx="4543650" cy="373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322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958"/>
            <a:ext cx="9144000" cy="687395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633782"/>
            <a:ext cx="46085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Мобильное приложение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«Мой город»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0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Создано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на базе  продукта </a:t>
            </a:r>
            <a:endParaRPr lang="ru-RU" sz="24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1С-Битрикс: Мобильное приложение»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Демо-версия «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+mn-cs"/>
              </a:rPr>
              <a:t>BitrixCity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»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доступна в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+mn-cs"/>
              </a:rPr>
              <a:t>AppStore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и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Google Play</a:t>
            </a:r>
            <a:endParaRPr lang="ru-RU" sz="2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49651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99"/>
          <a:stretch/>
        </p:blipFill>
        <p:spPr>
          <a:xfrm>
            <a:off x="-18286" y="0"/>
            <a:ext cx="9162286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999" y="136732"/>
            <a:ext cx="4688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white"/>
                </a:solidFill>
                <a:latin typeface="Calibri"/>
                <a:cs typeface="+mn-cs"/>
              </a:rPr>
              <a:t>Гид по государственным услугам</a:t>
            </a:r>
            <a:endParaRPr lang="ru-RU" sz="28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16" y="1076325"/>
            <a:ext cx="35638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Список необходимых документов </a:t>
            </a: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Порядок и условия предоставления услуг </a:t>
            </a: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Популярные услуги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0740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4345" y="-26567"/>
            <a:ext cx="4893628" cy="688456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Обращения граждан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700808"/>
            <a:ext cx="396044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Отправить обращение или сообщить о проблеме стало удобно!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Выбор темы обращения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Добавление фотографий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err="1" smtClean="0">
                <a:solidFill>
                  <a:prstClr val="black"/>
                </a:solidFill>
                <a:latin typeface="Calibri"/>
                <a:cs typeface="+mn-cs"/>
              </a:rPr>
              <a:t>Геолокация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 (планируется)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Просмотр статусов и результата обработки в личном кабинете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464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Обращения: статусы и темы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138" y="1303759"/>
            <a:ext cx="3378327" cy="4976813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1" y="1333475"/>
            <a:ext cx="3396183" cy="4976813"/>
          </a:xfrm>
          <a:prstGeom prst="rect">
            <a:avLst/>
          </a:prstGeom>
          <a:effectLst/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7526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объектов, событий  и  туристических маршрутов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2667" y="1340768"/>
            <a:ext cx="3074456" cy="5020599"/>
          </a:xfrm>
          <a:prstGeom prst="roundRect">
            <a:avLst>
              <a:gd name="adj" fmla="val 3623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1340768"/>
            <a:ext cx="3074456" cy="5020599"/>
          </a:xfrm>
          <a:prstGeom prst="roundRect">
            <a:avLst>
              <a:gd name="adj" fmla="val 4710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899592" y="1327250"/>
            <a:ext cx="7056784" cy="4924896"/>
            <a:chOff x="989915" y="1489914"/>
            <a:chExt cx="6750437" cy="4603382"/>
          </a:xfrm>
        </p:grpSpPr>
        <p:pic>
          <p:nvPicPr>
            <p:cNvPr id="12" name="Рисунок 11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89915" y="1489914"/>
              <a:ext cx="3124583" cy="4603381"/>
            </a:xfrm>
            <a:prstGeom prst="roundRect">
              <a:avLst>
                <a:gd name="adj" fmla="val 4902"/>
              </a:avLst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Рисунок 9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93048" y="1489915"/>
              <a:ext cx="3047304" cy="4603381"/>
            </a:xfrm>
            <a:prstGeom prst="roundRect">
              <a:avLst>
                <a:gd name="adj" fmla="val 4056"/>
              </a:avLst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34516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840303_l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/>
          <a:stretch/>
        </p:blipFill>
        <p:spPr>
          <a:xfrm>
            <a:off x="0" y="-6812"/>
            <a:ext cx="9149846" cy="68648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4800" b="0" dirty="0" smtClean="0">
                <a:latin typeface="Calibri" pitchFamily="34" charset="0"/>
                <a:cs typeface="Calibri" pitchFamily="34" charset="0"/>
              </a:rPr>
              <a:t> «1С-Битрикс: </a:t>
            </a:r>
            <a:r>
              <a:rPr lang="ru-RU" sz="4800" dirty="0">
                <a:latin typeface="Calibri" pitchFamily="34" charset="0"/>
                <a:cs typeface="Calibri" pitchFamily="34" charset="0"/>
              </a:rPr>
              <a:t>Официальный </a:t>
            </a:r>
            <a:r>
              <a:rPr lang="ru-RU" sz="4800" dirty="0" smtClean="0">
                <a:latin typeface="Calibri" pitchFamily="34" charset="0"/>
                <a:cs typeface="Calibri" pitchFamily="34" charset="0"/>
              </a:rPr>
              <a:t>сайт государственной организации</a:t>
            </a:r>
            <a:r>
              <a:rPr lang="ru-RU" sz="4800" b="0" dirty="0" smtClean="0">
                <a:latin typeface="Calibri" pitchFamily="34" charset="0"/>
                <a:cs typeface="Calibri" pitchFamily="34" charset="0"/>
              </a:rPr>
              <a:t>»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6156176" y="-12578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84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672408" cy="379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261939" y="166688"/>
            <a:ext cx="13801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484784"/>
            <a:ext cx="4752528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Готовая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структура: разделы и сервисы, шаблоны дизайна и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+mn-cs"/>
              </a:rPr>
              <a:t>демо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-контент.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Соответствие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Законодательству РФ</a:t>
            </a: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Простое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управление сайтом: автоматический мастер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установки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Высокая безопасность, сертификат ФСТЭК</a:t>
            </a: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1951" y="261753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Преимущества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3563888" y="5780375"/>
            <a:ext cx="4582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http://</a:t>
            </a:r>
            <a:r>
              <a:rPr lang="ru-RU" dirty="0" smtClean="0">
                <a:hlinkClick r:id="rId6"/>
              </a:rPr>
              <a:t>www.1c-bitrix.ru/solutions/gov/site.php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836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30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261939" y="166688"/>
            <a:ext cx="13801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484784"/>
            <a:ext cx="4752528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Разделы о государственной организации, документы  и т.д.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Сервис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«Обращения граждан»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Интерактивная карта объектов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Версия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для лиц с ограниченными физическими возможностями здоровья (WCAG2.0</a:t>
            </a:r>
            <a:r>
              <a:rPr lang="ru-RU" sz="2000" dirty="0">
                <a:solidFill>
                  <a:prstClr val="black"/>
                </a:solidFill>
              </a:rPr>
              <a:t>)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Мобильное </a:t>
            </a:r>
            <a:r>
              <a:rPr lang="ru-RU" sz="2000" dirty="0">
                <a:solidFill>
                  <a:prstClr val="black"/>
                </a:solidFill>
              </a:rPr>
              <a:t>приложение «Мой город»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4000" y="267808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Возможности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12" y="1957402"/>
            <a:ext cx="3600400" cy="327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78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2801836" y="1161524"/>
            <a:ext cx="600878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800100" lvl="1" indent="-342900">
              <a:buFont typeface="Arial" pitchFamily="34" charset="0"/>
              <a:buChar char="•"/>
              <a:defRPr/>
            </a:pPr>
            <a:r>
              <a:rPr lang="ru-RU" sz="2000" kern="0" dirty="0">
                <a:solidFill>
                  <a:sysClr val="windowText" lastClr="000000"/>
                </a:solidFill>
              </a:rPr>
              <a:t>Официальный сайт государственной организации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ru-RU" sz="2000" kern="0" dirty="0" smtClean="0">
                <a:solidFill>
                  <a:sysClr val="windowText" lastClr="000000"/>
                </a:solidFill>
              </a:rPr>
              <a:t>Портал  </a:t>
            </a:r>
            <a:r>
              <a:rPr lang="ru-RU" sz="2000" kern="0" dirty="0">
                <a:solidFill>
                  <a:sysClr val="windowText" lastClr="000000"/>
                </a:solidFill>
              </a:rPr>
              <a:t>открытых данных</a:t>
            </a:r>
            <a:r>
              <a:rPr lang="ru-RU" sz="2000" kern="0" baseline="20000" dirty="0">
                <a:solidFill>
                  <a:srgbClr val="A63331"/>
                </a:solidFill>
              </a:rPr>
              <a:t> </a:t>
            </a:r>
            <a:r>
              <a:rPr lang="en-US" sz="2800" b="1" kern="0" baseline="20000" dirty="0">
                <a:solidFill>
                  <a:srgbClr val="A63331"/>
                </a:solidFill>
              </a:rPr>
              <a:t>new</a:t>
            </a:r>
            <a:endParaRPr lang="ru-RU" sz="2800" b="1" kern="0" baseline="20000" dirty="0">
              <a:solidFill>
                <a:srgbClr val="A63331"/>
              </a:solidFill>
            </a:endParaRP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ru-RU" sz="2000" kern="0" dirty="0">
                <a:solidFill>
                  <a:sysClr val="windowText" lastClr="000000"/>
                </a:solidFill>
              </a:rPr>
              <a:t>Мобильное приложение «Мой город» </a:t>
            </a:r>
            <a:r>
              <a:rPr lang="en-US" sz="2800" b="1" kern="0" baseline="20000" dirty="0">
                <a:solidFill>
                  <a:srgbClr val="A63331"/>
                </a:solidFill>
              </a:rPr>
              <a:t>new</a:t>
            </a:r>
            <a:endParaRPr lang="ru-RU" sz="2800" b="1" kern="0" baseline="20000" dirty="0">
              <a:solidFill>
                <a:srgbClr val="A63331"/>
              </a:solidFill>
            </a:endParaRP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ru-RU" sz="2000" kern="0" dirty="0" smtClean="0">
                <a:solidFill>
                  <a:sysClr val="windowText" lastClr="000000"/>
                </a:solidFill>
                <a:latin typeface="Calibri"/>
              </a:rPr>
              <a:t>В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нутренний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портал государственной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организации</a:t>
            </a:r>
          </a:p>
          <a:p>
            <a:pPr marL="3175" marR="0" lvl="1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000" b="1" kern="0" dirty="0" smtClean="0">
              <a:solidFill>
                <a:sysClr val="windowText" lastClr="000000"/>
              </a:solidFill>
              <a:latin typeface="Calibri"/>
            </a:endParaRPr>
          </a:p>
          <a:p>
            <a:pPr marL="346075" marR="0" lvl="1" indent="79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kern="0" dirty="0" smtClean="0">
                <a:solidFill>
                  <a:sysClr val="windowText" lastClr="000000"/>
                </a:solidFill>
                <a:latin typeface="Calibri"/>
              </a:rPr>
              <a:t>Сервисы </a:t>
            </a:r>
            <a:r>
              <a:rPr lang="en-US" sz="2400" b="1" kern="0" baseline="20000" dirty="0" smtClean="0">
                <a:solidFill>
                  <a:srgbClr val="A63331"/>
                </a:solidFill>
                <a:latin typeface="Calibri"/>
              </a:rPr>
              <a:t>new</a:t>
            </a:r>
            <a:endParaRPr lang="ru-RU" sz="2400" b="1" kern="0" baseline="20000" dirty="0" smtClean="0">
              <a:solidFill>
                <a:srgbClr val="A63331"/>
              </a:solidFill>
              <a:latin typeface="Calibri"/>
            </a:endParaRPr>
          </a:p>
          <a:p>
            <a:pPr marL="790575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ru-RU" sz="20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Интерактивная карта объектов</a:t>
            </a:r>
            <a:endParaRPr kumimoji="0" lang="ru-RU" sz="200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51520" y="222251"/>
            <a:ext cx="6933505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latin typeface="Calibri" pitchFamily="34" charset="0"/>
              </a:rPr>
              <a:t>Решения «1С-Битрикс» для госсектора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9801" y="6093296"/>
            <a:ext cx="3107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hlinkClick r:id="rId3"/>
              </a:rPr>
              <a:t>www.1c-bitrix.ru/solutions/gov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3" y="1063458"/>
            <a:ext cx="1331514" cy="128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85187" y="2581783"/>
            <a:ext cx="179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1000+  проектов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1С-Битрикс: Интерактивная карта объект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2" y="3091236"/>
            <a:ext cx="1029242" cy="102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9" descr="C:\Users\Natalia\Downloads\9240555_m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54" y="4149079"/>
            <a:ext cx="4065946" cy="27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3715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168400"/>
            <a:ext cx="768667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Шаблон «Яркий»</a:t>
            </a:r>
            <a:endParaRPr lang="en-US" sz="3200" b="1" dirty="0">
              <a:latin typeface="Verdana" pitchFamily="34" charset="0"/>
            </a:endParaRPr>
          </a:p>
        </p:txBody>
      </p:sp>
      <p:grpSp>
        <p:nvGrpSpPr>
          <p:cNvPr id="9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17276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4" y="850404"/>
            <a:ext cx="9125033" cy="5157192"/>
          </a:xfrm>
          <a:prstGeom prst="rect">
            <a:avLst/>
          </a:prstGeom>
        </p:spPr>
      </p:pic>
      <p:grpSp>
        <p:nvGrpSpPr>
          <p:cNvPr id="3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774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98754"/>
            <a:ext cx="9185383" cy="5229406"/>
          </a:xfrm>
          <a:prstGeom prst="rect">
            <a:avLst/>
          </a:prstGeom>
        </p:spPr>
      </p:pic>
      <p:grpSp>
        <p:nvGrpSpPr>
          <p:cNvPr id="4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72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76102"/>
            <a:ext cx="5622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Доступность сайта для людей с ограниченными возможностями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484784"/>
            <a:ext cx="47525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Соответствие стандартам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WCAG2.0 </a:t>
            </a: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и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ГОСТ </a:t>
            </a:r>
            <a:r>
              <a:rPr lang="ru-RU" b="1" dirty="0">
                <a:solidFill>
                  <a:srgbClr val="000000"/>
                </a:solidFill>
                <a:latin typeface="Calibri"/>
                <a:cs typeface="+mn-cs"/>
              </a:rPr>
              <a:t> Р 52872-2007 </a:t>
            </a: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: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возможность 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увеличения размера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шрифта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выбор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контрастной цветовой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схемы</a:t>
            </a:r>
            <a:endParaRPr lang="ru-RU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перемещение по странице с помощью клавиатуры </a:t>
            </a:r>
            <a:endParaRPr lang="ru-RU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и другие специальные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решения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0000"/>
              <a:tabLst>
                <a:tab pos="7443788" algn="l"/>
              </a:tabLst>
            </a:pP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Новая контрастная версия</a:t>
            </a:r>
            <a:b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 (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+mn-cs"/>
              </a:rPr>
              <a:t>CSS,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без </a:t>
            </a:r>
            <a:r>
              <a:rPr lang="ru-RU" sz="2000" b="1" dirty="0">
                <a:solidFill>
                  <a:srgbClr val="000000"/>
                </a:solidFill>
                <a:latin typeface="Calibri"/>
                <a:cs typeface="+mn-cs"/>
              </a:rPr>
              <a:t>перезагрузки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страниц)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ru-RU" sz="8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en-US" sz="20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Подробное руководство по обеспечению доступности веб-контента</a:t>
            </a:r>
            <a:endParaRPr lang="ru-RU" sz="1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t="6155" r="18425" b="7179"/>
          <a:stretch/>
        </p:blipFill>
        <p:spPr bwMode="auto">
          <a:xfrm>
            <a:off x="5782700" y="1304048"/>
            <a:ext cx="2389699" cy="2412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2700" y="3909267"/>
            <a:ext cx="2389699" cy="2247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42870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t="6155" r="18425" b="7179"/>
          <a:stretch/>
        </p:blipFill>
        <p:spPr bwMode="auto">
          <a:xfrm>
            <a:off x="496746" y="0"/>
            <a:ext cx="815050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77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515" y="1437"/>
            <a:ext cx="7898971" cy="6855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918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2"/>
          <a:stretch/>
        </p:blipFill>
        <p:spPr>
          <a:xfrm>
            <a:off x="0" y="7374"/>
            <a:ext cx="9144001" cy="361335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3613355"/>
            <a:ext cx="9144001" cy="3244645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Модуль «1С-Битрикс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: Интерактивная карта объектов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2800" b="1" dirty="0" smtClean="0">
              <a:solidFill>
                <a:srgbClr val="C00000"/>
              </a:solidFill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625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95536" y="502975"/>
            <a:ext cx="6912768" cy="1035013"/>
          </a:xfrm>
          <a:prstGeom prst="rect">
            <a:avLst/>
          </a:prstGeom>
        </p:spPr>
        <p:txBody>
          <a:bodyPr vert="horz" lIns="91432" tIns="45716" rIns="91432" bIns="45716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300" dirty="0">
                <a:latin typeface="+mn-lt"/>
              </a:rPr>
              <a:t>Интерактивная карта  объектов</a:t>
            </a:r>
          </a:p>
          <a:p>
            <a:pPr algn="l"/>
            <a:endParaRPr lang="ru-RU" sz="2850" dirty="0">
              <a:latin typeface="+mn-lt"/>
            </a:endParaRPr>
          </a:p>
          <a:p>
            <a:pPr algn="l"/>
            <a:r>
              <a:rPr lang="ru-RU" sz="3700" dirty="0">
                <a:solidFill>
                  <a:srgbClr val="0FADDD"/>
                </a:solidFill>
                <a:latin typeface="+mn-lt"/>
              </a:rPr>
              <a:t>Универсальное решение для визуализации картографических данных </a:t>
            </a:r>
            <a:endParaRPr lang="en-US" sz="3700" dirty="0">
              <a:solidFill>
                <a:srgbClr val="0FADDD"/>
              </a:solidFill>
              <a:latin typeface="+mn-lt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7339" y="1816159"/>
            <a:ext cx="4343400" cy="3350274"/>
          </a:xfrm>
          <a:prstGeom prst="rect">
            <a:avLst/>
          </a:prstGeom>
        </p:spPr>
        <p:txBody>
          <a:bodyPr wrap="square" lIns="68556" tIns="34289" rIns="68556" bIns="34289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Карта объектов, событий и маршрутов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Неограниченная вложенность категорий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Загрузка данных из модуля или извне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Прокладка маршрутов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Шаблон для мобильных устройств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Гибкие настройки и </a:t>
            </a:r>
            <a:r>
              <a:rPr lang="en-US" dirty="0">
                <a:latin typeface="Calibri"/>
                <a:ea typeface="Calibri"/>
                <a:cs typeface="Calibri"/>
              </a:rPr>
              <a:t>API </a:t>
            </a:r>
            <a:r>
              <a:rPr lang="ru-RU" dirty="0">
                <a:latin typeface="Calibri"/>
                <a:ea typeface="Calibri"/>
                <a:cs typeface="Calibri"/>
              </a:rPr>
              <a:t>для разработчиков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79512" y="5795254"/>
            <a:ext cx="2096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1962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</a:rPr>
              <a:t>Цена: 14 900р.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11560" y="6164586"/>
            <a:ext cx="5402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http://marketplace.1c-bitrix.ru/solutions/bitrix.map/</a:t>
            </a:r>
            <a:endParaRPr lang="ru-RU" dirty="0" smtClean="0"/>
          </a:p>
        </p:txBody>
      </p:sp>
      <p:pic>
        <p:nvPicPr>
          <p:cNvPr id="10" name="Picture 2" descr="C:\Users\Надежда\Downloads\iphone_2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65068"/>
            <a:ext cx="1347022" cy="248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42" y="1794049"/>
            <a:ext cx="1349632" cy="26605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1628800"/>
            <a:ext cx="4690779" cy="342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Производительность и безопасность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8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 cstate="print"/>
          <a:srcRect l="4372" r="8909"/>
          <a:stretch/>
        </p:blipFill>
        <p:spPr>
          <a:xfrm>
            <a:off x="0" y="692695"/>
            <a:ext cx="9150352" cy="58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514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Прямоугольник 12"/>
          <p:cNvSpPr>
            <a:spLocks noChangeArrowheads="1"/>
          </p:cNvSpPr>
          <p:nvPr/>
        </p:nvSpPr>
        <p:spPr bwMode="auto">
          <a:xfrm>
            <a:off x="38133" y="3898702"/>
            <a:ext cx="9144000" cy="1700212"/>
          </a:xfrm>
          <a:prstGeom prst="rect">
            <a:avLst/>
          </a:prstGeom>
          <a:solidFill>
            <a:srgbClr val="FFFFFF">
              <a:alpha val="9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3" name="Rectangle 2"/>
          <p:cNvSpPr txBox="1">
            <a:spLocks noChangeArrowheads="1"/>
          </p:cNvSpPr>
          <p:nvPr/>
        </p:nvSpPr>
        <p:spPr bwMode="auto">
          <a:xfrm>
            <a:off x="3851919" y="1844824"/>
            <a:ext cx="472255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Соответствие законодательству РФ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8-495-9-955-955 - &amp;Scy;&amp;icy;&amp;scy;&amp;tcy;&amp;iecy;&amp;mcy;&amp;acy; &amp;zcy;&amp;acy;&amp;kcy;&amp;ocy;&amp;ncy;&amp;ocy;&amp;dcy;&amp;acy;&amp;tcy;&amp;iecy;&amp;lcy;&amp;softcy;&amp;scy;&amp;tcy;&amp;vcy;&amp;acy; &amp;Rcy;&amp;Fcy; - &amp;Fcy;&amp;icy;&amp;ncy;&amp;acy;&amp;ncy;&amp;scy;&amp;ocy;&amp;vcy;&amp;ocy;-&amp;Pcy;&amp;rcy;&amp;acy;&amp;vcy;&amp;ocy;&amp;vcy;&amp;ocy;&amp;iecy; &amp;Acy;&amp;gcy;&amp;iecy;&amp;ncy;&amp;tcy;&amp;scy;&amp;tcy;&amp;vcy;&amp;o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591" y="346348"/>
            <a:ext cx="3250332" cy="325033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18591" y="3562806"/>
            <a:ext cx="8312091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 </a:t>
            </a:r>
            <a:endParaRPr lang="ru-RU" sz="2400" b="1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ФЗ: </a:t>
            </a:r>
            <a:r>
              <a:rPr lang="ru-RU" sz="2400" dirty="0"/>
              <a:t>№8-ФЗ, №112-ФЗ, №149-ФЗ, №152 </a:t>
            </a:r>
            <a:r>
              <a:rPr lang="ru-RU" sz="2400" dirty="0" smtClean="0"/>
              <a:t>ФЗ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Приказы </a:t>
            </a:r>
            <a:r>
              <a:rPr lang="ru-RU" sz="2400" dirty="0" smtClean="0"/>
              <a:t>Правительства и Министерств </a:t>
            </a:r>
            <a:r>
              <a:rPr lang="ru-RU" sz="2400" dirty="0"/>
              <a:t>РФ </a:t>
            </a:r>
            <a:endParaRPr lang="ru-RU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Методические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рекомендациями по публикации открытых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данных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Сертификат ФСТЭК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1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288" y="5682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http://www.1c-bitrix.ru/products/cms/new/#</a:t>
            </a:r>
            <a:r>
              <a:rPr lang="en-US" dirty="0" smtClean="0">
                <a:hlinkClick r:id="rId5"/>
              </a:rPr>
              <a:t>tab-composite-link</a:t>
            </a:r>
            <a:endParaRPr lang="ru-RU" dirty="0" smtClean="0"/>
          </a:p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7965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 cstate="print"/>
          <a:srcRect l="21742" t="484" r="5787" b="2614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1600" y="3789040"/>
            <a:ext cx="9144000" cy="2055161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383436" y="4096448"/>
            <a:ext cx="8738964" cy="1440344"/>
          </a:xfrm>
        </p:spPr>
        <p:txBody>
          <a:bodyPr>
            <a:normAutofit/>
          </a:bodyPr>
          <a:lstStyle/>
          <a:p>
            <a:pPr algn="ctr"/>
            <a:r>
              <a:rPr lang="ru-RU" sz="5500" dirty="0" smtClean="0"/>
              <a:t>Скорость сайта</a:t>
            </a:r>
            <a:endParaRPr lang="ru-RU" sz="55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649283" y="0"/>
            <a:ext cx="1145956" cy="437662"/>
            <a:chOff x="10199044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199044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362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435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b="66374"/>
          <a:stretch/>
        </p:blipFill>
        <p:spPr>
          <a:xfrm>
            <a:off x="0" y="-20280"/>
            <a:ext cx="9144000" cy="604867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/>
          <a:srcRect l="26501" t="28396" r="2686" b="25184"/>
          <a:stretch/>
        </p:blipFill>
        <p:spPr>
          <a:xfrm>
            <a:off x="2507004" y="1772816"/>
            <a:ext cx="6353376" cy="321733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 cstate="print"/>
          <a:srcRect l="3009" t="877" r="93125" b="4953"/>
          <a:stretch/>
        </p:blipFill>
        <p:spPr>
          <a:xfrm rot="5400000">
            <a:off x="4235" y="6701368"/>
            <a:ext cx="152399" cy="160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04" y="5299528"/>
            <a:ext cx="6459097" cy="155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7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90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C:\Users\volna\Desktop\my documents\презентации\картинки\нов\9727234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3"/>
          <a:stretch>
            <a:fillRect/>
          </a:stretch>
        </p:blipFill>
        <p:spPr bwMode="auto">
          <a:xfrm>
            <a:off x="0" y="-7938"/>
            <a:ext cx="9177338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5875" y="2741613"/>
            <a:ext cx="9193213" cy="208915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5875" y="3025775"/>
            <a:ext cx="86915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+mj-lt"/>
                <a:ea typeface="+mj-ea"/>
                <a:cs typeface="+mj-cs"/>
              </a:rPr>
              <a:t>Внутренний </a:t>
            </a:r>
            <a:r>
              <a:rPr lang="ru-RU" sz="4400" b="1" dirty="0" smtClean="0">
                <a:latin typeface="+mj-lt"/>
                <a:ea typeface="+mj-ea"/>
                <a:cs typeface="+mj-cs"/>
              </a:rPr>
              <a:t>портал </a:t>
            </a:r>
            <a:r>
              <a:rPr lang="ru-RU" sz="4400" b="1" dirty="0">
                <a:latin typeface="+mj-lt"/>
                <a:ea typeface="+mj-ea"/>
                <a:cs typeface="+mj-cs"/>
              </a:rPr>
              <a:t>государственной организации</a:t>
            </a:r>
            <a:endParaRPr lang="en-US" sz="4400" b="1" dirty="0">
              <a:latin typeface="Verdana" pitchFamily="34" charset="0"/>
              <a:ea typeface="+mj-ea"/>
              <a:cs typeface="+mj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9128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C:\Users\volna\Desktop\my documents\презентации\картинки\нов\692097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751" y="1179623"/>
            <a:ext cx="2774665" cy="425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Прямоугольник 3"/>
          <p:cNvSpPr>
            <a:spLocks noChangeArrowheads="1"/>
          </p:cNvSpPr>
          <p:nvPr/>
        </p:nvSpPr>
        <p:spPr bwMode="auto">
          <a:xfrm>
            <a:off x="769045" y="1412776"/>
            <a:ext cx="4176712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Готовая структура и </a:t>
            </a:r>
            <a:r>
              <a:rPr lang="ru-RU" sz="2400" dirty="0" err="1" smtClean="0"/>
              <a:t>демо</a:t>
            </a:r>
            <a:r>
              <a:rPr lang="ru-RU" sz="2400" dirty="0" smtClean="0"/>
              <a:t>-контент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Готовые </a:t>
            </a:r>
            <a:r>
              <a:rPr lang="ru-RU" sz="2400" dirty="0"/>
              <a:t>бизнес-процессы</a:t>
            </a:r>
            <a:r>
              <a:rPr lang="en-US" sz="2400" dirty="0"/>
              <a:t> </a:t>
            </a:r>
            <a:r>
              <a:rPr lang="ru-RU" sz="2400" dirty="0"/>
              <a:t>в поставке продукта</a:t>
            </a:r>
            <a:endParaRPr lang="en-US" sz="24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Обработка </a:t>
            </a:r>
            <a:r>
              <a:rPr lang="ru-RU" sz="2400" dirty="0"/>
              <a:t>обращений и запросов </a:t>
            </a:r>
            <a:r>
              <a:rPr lang="ru-RU" sz="2400" dirty="0" smtClean="0"/>
              <a:t>граждан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Публикация материалов и документов </a:t>
            </a:r>
            <a:r>
              <a:rPr lang="ru-RU" sz="2400" dirty="0"/>
              <a:t>из портала на </a:t>
            </a:r>
            <a:r>
              <a:rPr lang="ru-RU" sz="2400" dirty="0" smtClean="0"/>
              <a:t>сайт: «</a:t>
            </a:r>
            <a:r>
              <a:rPr lang="ru-RU" sz="2400" dirty="0"/>
              <a:t>Новости», «Анонсы </a:t>
            </a:r>
            <a:r>
              <a:rPr lang="ru-RU" sz="2400" dirty="0" smtClean="0"/>
              <a:t>событий», нормативно-правовые акты и т.п.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  <a:defRPr/>
            </a:pPr>
            <a:endParaRPr lang="ru-RU" sz="24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42509"/>
            <a:ext cx="5188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alibri" pitchFamily="34" charset="0"/>
              </a:rPr>
              <a:t>Интеграция портала и сайта</a:t>
            </a:r>
            <a:endParaRPr lang="en-US" sz="3200" b="1" dirty="0">
              <a:latin typeface="Verdana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Изображение 7" descr="b24_объединяет компанию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34" y="5642356"/>
            <a:ext cx="2250082" cy="10333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9044" y="6029424"/>
            <a:ext cx="5099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6"/>
              </a:rPr>
              <a:t>http</a:t>
            </a:r>
            <a:r>
              <a:rPr lang="ru-RU" dirty="0">
                <a:hlinkClick r:id="rId6"/>
              </a:rPr>
              <a:t>://</a:t>
            </a:r>
            <a:r>
              <a:rPr lang="ru-RU" dirty="0" smtClean="0">
                <a:hlinkClick r:id="rId6"/>
              </a:rPr>
              <a:t>www.1c-bitrix.ru/solutions/gov/intranet.php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806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документами</a:t>
            </a:r>
            <a:endParaRPr lang="ru-RU" sz="30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77" y="1844824"/>
            <a:ext cx="4694124" cy="295232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Изображение 3" descr="Снимок экрана 2013-04-26 в 12.49.5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3" t="1957" r="16906" b="81004"/>
          <a:stretch/>
        </p:blipFill>
        <p:spPr>
          <a:xfrm>
            <a:off x="430830" y="5625665"/>
            <a:ext cx="3578763" cy="683655"/>
          </a:xfrm>
          <a:prstGeom prst="rect">
            <a:avLst/>
          </a:prstGeom>
        </p:spPr>
      </p:pic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204618" y="1504816"/>
            <a:ext cx="417671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Единая база документов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Мгновенный поиск документов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Совместная работа над документами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Единое хранилище документов – Битрикс24.Диск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ru-RU" sz="2400" dirty="0" smtClean="0"/>
          </a:p>
          <a:p>
            <a:pPr marL="457200" indent="-457200">
              <a:buAutoNum type="arabicPeriod"/>
              <a:defRPr/>
            </a:pPr>
            <a:endParaRPr lang="ru-RU" sz="2400" b="1" dirty="0">
              <a:latin typeface="+mn-lt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8488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Календари</a:t>
            </a:r>
            <a:endParaRPr lang="ru-RU" sz="3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628800"/>
            <a:ext cx="36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Планирование </a:t>
            </a:r>
            <a:r>
              <a:rPr lang="ru-RU" sz="2000" dirty="0">
                <a:latin typeface="Calibri"/>
                <a:cs typeface="Calibri"/>
              </a:rPr>
              <a:t>рабочего времени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Напоминания </a:t>
            </a:r>
            <a:r>
              <a:rPr lang="ru-RU" sz="2000" dirty="0">
                <a:latin typeface="Calibri"/>
                <a:cs typeface="Calibri"/>
              </a:rPr>
              <a:t>о предстоящих событиях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Доступность с мобильных </a:t>
            </a:r>
            <a:r>
              <a:rPr lang="ru-RU" sz="2000" dirty="0" err="1" smtClean="0">
                <a:latin typeface="Calibri"/>
                <a:cs typeface="Calibri"/>
              </a:rPr>
              <a:t>устррйств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5122" name="Picture 2" descr="http://www.bitrix24.ru/images/content/calend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67" y="1582003"/>
            <a:ext cx="5067014" cy="32457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Внутренние коммуникации</a:t>
            </a:r>
            <a:endParaRPr lang="en-US" sz="3000" b="1" dirty="0"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479" y="1234716"/>
            <a:ext cx="381733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«Живая лента»</a:t>
            </a:r>
          </a:p>
          <a:p>
            <a:endParaRPr lang="ru-RU" sz="2400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 Сообщения, звонки и </a:t>
            </a:r>
            <a:r>
              <a:rPr lang="ru-RU" sz="2400" dirty="0" err="1" smtClean="0"/>
              <a:t>видеозвонки</a:t>
            </a:r>
            <a:r>
              <a:rPr lang="ru-RU" sz="2400" dirty="0" smtClean="0"/>
              <a:t> </a:t>
            </a:r>
            <a:r>
              <a:rPr lang="ru-RU" sz="2400" dirty="0"/>
              <a:t>с помощью встроенного </a:t>
            </a:r>
            <a:r>
              <a:rPr lang="ru-RU" sz="2400" dirty="0" smtClean="0"/>
              <a:t>мессенджера</a:t>
            </a:r>
          </a:p>
          <a:p>
            <a:endParaRPr lang="ru-RU" sz="2400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Обмен файлами в «Живой ленте» и мессенджере</a:t>
            </a:r>
            <a:endParaRPr lang="ru-RU" sz="2400" dirty="0"/>
          </a:p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2420888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97690" y="3852597"/>
            <a:ext cx="3815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4716016" y="1331079"/>
            <a:ext cx="3627396" cy="4320480"/>
            <a:chOff x="258314" y="1001334"/>
            <a:chExt cx="3386684" cy="3919802"/>
          </a:xfrm>
        </p:grpSpPr>
        <p:pic>
          <p:nvPicPr>
            <p:cNvPr id="21" name="Изображение 7"/>
            <p:cNvPicPr>
              <a:picLocks noChangeAspect="1"/>
            </p:cNvPicPr>
            <p:nvPr/>
          </p:nvPicPr>
          <p:blipFill rotWithShape="1">
            <a:blip r:embed="rId3"/>
            <a:srcRect t="3139" b="40245"/>
            <a:stretch/>
          </p:blipFill>
          <p:spPr>
            <a:xfrm>
              <a:off x="258314" y="1001334"/>
              <a:ext cx="3386627" cy="3919802"/>
            </a:xfrm>
            <a:prstGeom prst="roundRect">
              <a:avLst>
                <a:gd name="adj" fmla="val 149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Изображение 8" descr="Снимок экрана 2013-09-24 в 11.41.32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7"/>
            <a:stretch/>
          </p:blipFill>
          <p:spPr>
            <a:xfrm>
              <a:off x="2901086" y="2830239"/>
              <a:ext cx="743912" cy="1006647"/>
            </a:xfrm>
            <a:prstGeom prst="rect">
              <a:avLst/>
            </a:prstGeom>
          </p:spPr>
        </p:pic>
        <p:pic>
          <p:nvPicPr>
            <p:cNvPr id="23" name="Изображение 9" descr="Снимок экрана 2013-09-24 в 12.03.55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03" t="-37526" r="-132003" b="40453"/>
            <a:stretch/>
          </p:blipFill>
          <p:spPr>
            <a:xfrm>
              <a:off x="947694" y="2921526"/>
              <a:ext cx="1948298" cy="1984432"/>
            </a:xfrm>
            <a:prstGeom prst="rect">
              <a:avLst/>
            </a:prstGeom>
          </p:spPr>
        </p:pic>
      </p:grpSp>
      <p:pic>
        <p:nvPicPr>
          <p:cNvPr id="24" name="Изображение 19" descr="Снимок экрана 2013-09-24 в 16.48.29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0974" r="11236" b="11478"/>
          <a:stretch/>
        </p:blipFill>
        <p:spPr>
          <a:xfrm>
            <a:off x="4959036" y="2051159"/>
            <a:ext cx="2824205" cy="1618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30575"/>
            <a:ext cx="1867884" cy="139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670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задачами</a:t>
            </a:r>
            <a:endParaRPr lang="en-US" sz="3000" b="1" dirty="0" smtClean="0"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484784"/>
            <a:ext cx="34181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 smtClean="0"/>
              <a:t>Совместная работа над задачами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 smtClean="0"/>
              <a:t>Сроки, статусы, ответственные по задачам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 smtClean="0"/>
              <a:t>Отчеты руководителю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/>
              <a:t>Интеграция задач с календарями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000" dirty="0" smtClean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3"/>
          <a:srcRect l="16251" r="3555" b="33876"/>
          <a:stretch/>
        </p:blipFill>
        <p:spPr>
          <a:xfrm>
            <a:off x="4355976" y="1916832"/>
            <a:ext cx="4619706" cy="324036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23309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Ebusiness Concept из Nmedia, Роялти-фри стоковое фото #6549225 на Fotolia.r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r="-2191"/>
          <a:stretch/>
        </p:blipFill>
        <p:spPr bwMode="auto">
          <a:xfrm>
            <a:off x="3957" y="-16044"/>
            <a:ext cx="9436614" cy="687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6" y="2333500"/>
            <a:ext cx="9248563" cy="188758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4400" dirty="0" smtClean="0"/>
              <a:t> </a:t>
            </a:r>
            <a:r>
              <a:rPr lang="ru-RU" sz="4400" dirty="0"/>
              <a:t>«1С-Битрикс: Портал открытых данных»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63589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916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11273"/>
            <a:ext cx="5757174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Мобильный портал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l="12897" t="12388" r="10003" b="49906"/>
          <a:stretch/>
        </p:blipFill>
        <p:spPr>
          <a:xfrm>
            <a:off x="502570" y="5729064"/>
            <a:ext cx="1800578" cy="727522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3" cstate="print"/>
          <a:srcRect l="15451" t="31373" r="16097" b="32173"/>
          <a:stretch/>
        </p:blipFill>
        <p:spPr>
          <a:xfrm>
            <a:off x="2483768" y="5805264"/>
            <a:ext cx="1676401" cy="57597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644008" y="1556792"/>
            <a:ext cx="4392488" cy="4478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Живая </a:t>
            </a:r>
            <a:r>
              <a:rPr lang="ru-RU" sz="2400" b="0" dirty="0" smtClean="0">
                <a:latin typeface="Calibri"/>
                <a:cs typeface="Calibri"/>
              </a:rPr>
              <a:t>лента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Управление </a:t>
            </a:r>
            <a:r>
              <a:rPr lang="ru-RU" sz="2400" b="0" dirty="0">
                <a:latin typeface="Calibri"/>
                <a:cs typeface="Calibri"/>
              </a:rPr>
              <a:t>задачами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Работа с </a:t>
            </a:r>
            <a:r>
              <a:rPr lang="ru-RU" sz="2400" b="0" dirty="0" smtClean="0">
                <a:latin typeface="Calibri"/>
                <a:cs typeface="Calibri"/>
              </a:rPr>
              <a:t>файлами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Мгновенные сообщения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Контакты </a:t>
            </a:r>
            <a:r>
              <a:rPr lang="ru-RU" sz="2400" b="0" dirty="0" smtClean="0">
                <a:latin typeface="Calibri"/>
                <a:cs typeface="Calibri"/>
              </a:rPr>
              <a:t>сотрудников</a:t>
            </a:r>
            <a:endParaRPr lang="en-US" sz="24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Рабочие группы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err="1">
                <a:latin typeface="Calibri"/>
                <a:cs typeface="Calibri"/>
              </a:rPr>
              <a:t>Push</a:t>
            </a:r>
            <a:r>
              <a:rPr lang="ru-RU" sz="2400" b="0" dirty="0">
                <a:latin typeface="Calibri"/>
                <a:cs typeface="Calibri"/>
              </a:rPr>
              <a:t>-</a:t>
            </a:r>
            <a:r>
              <a:rPr lang="ru-RU" sz="2400" b="0" dirty="0" smtClean="0">
                <a:latin typeface="Calibri"/>
                <a:cs typeface="Calibri"/>
              </a:rPr>
              <a:t>уведомления 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Работа в </a:t>
            </a:r>
            <a:r>
              <a:rPr lang="ru-RU" sz="2400" dirty="0" err="1" smtClean="0">
                <a:latin typeface="Calibri"/>
                <a:cs typeface="Calibri"/>
              </a:rPr>
              <a:t>офлайне</a:t>
            </a:r>
            <a:endParaRPr lang="ru-RU" sz="240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endParaRPr lang="ru-RU" sz="2400" b="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endParaRPr lang="ru-RU" sz="2400" b="0" dirty="0">
              <a:solidFill>
                <a:srgbClr val="F53830"/>
              </a:solidFill>
              <a:latin typeface="Calibri"/>
              <a:cs typeface="Calibri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95536" y="1484784"/>
            <a:ext cx="2026251" cy="3513347"/>
            <a:chOff x="762000" y="57150"/>
            <a:chExt cx="2966408" cy="5143500"/>
          </a:xfrm>
        </p:grpSpPr>
        <p:pic>
          <p:nvPicPr>
            <p:cNvPr id="17" name="Изображение 16" descr="df9a60c34480833348edd9f5a957a41a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7" r="27771"/>
            <a:stretch/>
          </p:blipFill>
          <p:spPr>
            <a:xfrm>
              <a:off x="762000" y="57150"/>
              <a:ext cx="2966408" cy="5143500"/>
            </a:xfrm>
            <a:prstGeom prst="rect">
              <a:avLst/>
            </a:prstGeom>
          </p:spPr>
        </p:pic>
        <p:pic>
          <p:nvPicPr>
            <p:cNvPr id="18" name="Изображение 17" descr="Screenshot_2012-11-27-21-12-04.png"/>
            <p:cNvPicPr>
              <a:picLocks noChangeAspect="1"/>
            </p:cNvPicPr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"/>
            <a:stretch/>
          </p:blipFill>
          <p:spPr>
            <a:xfrm>
              <a:off x="1121376" y="571158"/>
              <a:ext cx="2282621" cy="4043933"/>
            </a:xfrm>
            <a:prstGeom prst="rect">
              <a:avLst/>
            </a:prstGeom>
          </p:spPr>
        </p:pic>
      </p:grp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1916832"/>
            <a:ext cx="1563935" cy="3053069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831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179512" y="404664"/>
            <a:ext cx="61918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Calibri" pitchFamily="34" charset="0"/>
              </a:rPr>
              <a:t>Преимущества решений «1С-Битрикс»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412776"/>
            <a:ext cx="7907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 </a:t>
            </a:r>
            <a:r>
              <a:rPr lang="ru-RU" sz="3200" dirty="0"/>
              <a:t> </a:t>
            </a:r>
            <a:endParaRPr lang="ru-RU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Комплексные готовые решения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Соответствие Законодательству РФ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Высокая безопасность</a:t>
            </a:r>
            <a:endParaRPr lang="ru-RU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Быстрый срок внедрения</a:t>
            </a:r>
          </a:p>
        </p:txBody>
      </p:sp>
      <p:grpSp>
        <p:nvGrpSpPr>
          <p:cNvPr id="4" name="Группа 8"/>
          <p:cNvGrpSpPr/>
          <p:nvPr/>
        </p:nvGrpSpPr>
        <p:grpSpPr>
          <a:xfrm>
            <a:off x="6372200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77072"/>
            <a:ext cx="3800658" cy="22980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544522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6"/>
              </a:rPr>
              <a:t>http://www.1c-bitrix.ru/solutions/gov</a:t>
            </a:r>
            <a:r>
              <a:rPr lang="ru-RU" dirty="0" smtClean="0">
                <a:hlinkClick r:id="rId6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9951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25933"/>
            <a:ext cx="9171023" cy="6846727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2886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686566"/>
              </p:ext>
            </p:extLst>
          </p:nvPr>
        </p:nvGraphicFramePr>
        <p:xfrm>
          <a:off x="755576" y="1667206"/>
          <a:ext cx="8064896" cy="43078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6552728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Редакция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Новая цена, руб.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9222">
                <a:tc>
                  <a:txBody>
                    <a:bodyPr/>
                    <a:lstStyle/>
                    <a:p>
                      <a:pPr algn="r"/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Официальный сайт государственной организации (базовый и расширенный)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59 900/ 99 900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Портал открытых данных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49 900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Мобильное приложение «Мой город» (включая моб. платформу)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89 900 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Внутренний</a:t>
                      </a:r>
                      <a:r>
                        <a:rPr lang="ru-RU" baseline="0" dirty="0" smtClean="0"/>
                        <a:t> портал государственной организации </a:t>
                      </a:r>
                      <a:br>
                        <a:rPr lang="ru-RU" baseline="0" dirty="0" smtClean="0"/>
                      </a:br>
                      <a:r>
                        <a:rPr lang="ru-RU" baseline="0" dirty="0" smtClean="0"/>
                        <a:t>(25 пользователей)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149 900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Дополнительный пользователь для портала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1 190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Расширение на</a:t>
                      </a:r>
                      <a:r>
                        <a:rPr lang="ru-RU" b="0" baseline="0" dirty="0" smtClean="0"/>
                        <a:t> неограниченное количество пользователей  </a:t>
                      </a:r>
                      <a:br>
                        <a:rPr lang="ru-RU" b="0" baseline="0" dirty="0" smtClean="0"/>
                      </a:br>
                      <a:r>
                        <a:rPr lang="ru-RU" b="0" baseline="0" dirty="0" err="1" smtClean="0"/>
                        <a:t>вн</a:t>
                      </a:r>
                      <a:r>
                        <a:rPr lang="ru-RU" b="0" baseline="0" dirty="0" smtClean="0"/>
                        <a:t>. портала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509 150</a:t>
                      </a:r>
                      <a:endParaRPr lang="ru-RU" sz="1800" b="1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971600" y="430701"/>
            <a:ext cx="3710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Стоимость 01.03.2015г.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2789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05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51383" y="3106520"/>
            <a:ext cx="3078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600" dirty="0" smtClean="0">
                <a:hlinkClick r:id="rId2"/>
              </a:rPr>
              <a:t>ns@1c-bitrix.ru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05626" y="980728"/>
            <a:ext cx="56637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Спасибо за внимание!</a:t>
            </a:r>
          </a:p>
          <a:p>
            <a:r>
              <a:rPr lang="ru-RU" sz="4400" b="1" dirty="0" smtClean="0">
                <a:solidFill>
                  <a:srgbClr val="C00000"/>
                </a:solidFill>
              </a:rPr>
              <a:t>Вопросы?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424" y="2568138"/>
            <a:ext cx="3653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Надежда Шикина</a:t>
            </a:r>
            <a:endParaRPr lang="ru-RU" sz="36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833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3561" y="3746624"/>
            <a:ext cx="7907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r>
              <a:rPr lang="ru-RU" sz="2400" b="1" dirty="0"/>
              <a:t>Открытые данные – </a:t>
            </a:r>
            <a:r>
              <a:rPr lang="ru-RU" sz="2400" dirty="0"/>
              <a:t>информация, размещенная в сети «Интернет» в виде систематизированных данных, организованных в формате, обеспечивающем ее автоматическую обработку без предварительного изменения человеком, в целях неоднократного, свободного и бесплатного использования.</a:t>
            </a:r>
          </a:p>
        </p:txBody>
      </p:sp>
      <p:pic>
        <p:nvPicPr>
          <p:cNvPr id="1026" name="Picture 2" descr="Росрыболовство - Открытые данные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690" y="0"/>
            <a:ext cx="9161379" cy="33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1278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146699" y="295066"/>
            <a:ext cx="66827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Calibri" pitchFamily="34" charset="0"/>
              </a:rPr>
              <a:t>Примеры</a:t>
            </a:r>
            <a:endParaRPr lang="en-US" sz="2800" b="1" dirty="0">
              <a:latin typeface="Verdana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355230" y="2475864"/>
            <a:ext cx="2088232" cy="2623387"/>
            <a:chOff x="6350028" y="3325893"/>
            <a:chExt cx="2088232" cy="2623387"/>
          </a:xfrm>
        </p:grpSpPr>
        <p:pic>
          <p:nvPicPr>
            <p:cNvPr id="1026" name="Picture 2" descr="http://a1.mzstatic.com/us/r30/Purple/v4/6d/3a/23/6d3a2304-6553-158a-5fbc-1f0dc49e4b73/mzl.kavtfpce.175x175-7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28" y="3861048"/>
              <a:ext cx="2088232" cy="2088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6355230" y="3325893"/>
              <a:ext cx="19523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err="1"/>
                <a:t>Яндекс.Такси</a:t>
              </a:r>
              <a:endParaRPr lang="ru-RU" sz="2400" dirty="0"/>
            </a:p>
          </p:txBody>
        </p:sp>
      </p:grpSp>
      <p:pic>
        <p:nvPicPr>
          <p:cNvPr id="1028" name="Picture 4" descr="http://data.mos.ru/img/hackath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959880" cy="13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2693" y="1609826"/>
            <a:ext cx="2569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Портал открытых данных правительства Москвы</a:t>
            </a:r>
            <a:endParaRPr lang="ru-RU" sz="2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525" y="2960898"/>
            <a:ext cx="1233789" cy="116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2477" y="43651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Набор данных : Выданные </a:t>
            </a:r>
            <a:r>
              <a:rPr lang="ru-RU" sz="2400" dirty="0"/>
              <a:t>разрешения на осуществление деятельности по перевозке пассажиров и багажа легковым такси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2123728" y="3406132"/>
            <a:ext cx="3330625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333585" y="1321845"/>
            <a:ext cx="2528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Популярное приложение</a:t>
            </a:r>
            <a:endParaRPr lang="ru-RU" sz="28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00468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8"/>
          <p:cNvGrpSpPr/>
          <p:nvPr/>
        </p:nvGrpSpPr>
        <p:grpSpPr>
          <a:xfrm>
            <a:off x="6372200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52" y="2201060"/>
            <a:ext cx="3800658" cy="22980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545728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http://marketplace.1c-bitrix.ru/solutions/bitrix.opendata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647528"/>
            <a:ext cx="4716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/>
              <a:t>Готовая структура, дизайн и </a:t>
            </a:r>
            <a:r>
              <a:rPr lang="ru-RU" altLang="ru-RU" sz="2400" dirty="0" err="1"/>
              <a:t>демо</a:t>
            </a:r>
            <a:r>
              <a:rPr lang="ru-RU" altLang="ru-RU" sz="2400" dirty="0"/>
              <a:t>-контент </a:t>
            </a:r>
            <a:endParaRPr lang="ru-RU" altLang="ru-RU" sz="2400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/>
              <a:t>Комплексная система создания портала открытых данных </a:t>
            </a:r>
            <a:endParaRPr lang="ru-RU" altLang="ru-RU" sz="2400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/>
              <a:t>Соответствие </a:t>
            </a:r>
            <a:r>
              <a:rPr lang="ru-RU" altLang="ru-RU" sz="2400" dirty="0" smtClean="0"/>
              <a:t>Законодательству РФ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 smtClean="0"/>
              <a:t>Высокая </a:t>
            </a:r>
            <a:r>
              <a:rPr lang="ru-RU" altLang="ru-RU" sz="2400" dirty="0"/>
              <a:t>безопасность </a:t>
            </a:r>
            <a:endParaRPr lang="ru-RU" altLang="ru-RU" sz="2400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u-RU" sz="2400" dirty="0" smtClean="0"/>
              <a:t>API</a:t>
            </a:r>
            <a:r>
              <a:rPr lang="ru-RU" altLang="ru-RU" sz="2400" dirty="0" smtClean="0"/>
              <a:t> </a:t>
            </a:r>
            <a:r>
              <a:rPr lang="ru-RU" altLang="ru-RU" sz="2400" dirty="0"/>
              <a:t>для разработчиков </a:t>
            </a:r>
            <a:br>
              <a:rPr lang="ru-RU" altLang="ru-RU" sz="2400" dirty="0"/>
            </a:br>
            <a:r>
              <a:rPr lang="ru-RU" altLang="ru-RU" sz="2400" dirty="0"/>
              <a:t>    </a:t>
            </a:r>
            <a:r>
              <a:rPr lang="ru-RU" altLang="ru-RU" sz="2400" dirty="0" smtClean="0"/>
              <a:t>  </a:t>
            </a:r>
            <a:r>
              <a:rPr lang="ru-RU" altLang="ru-RU" sz="2400" dirty="0"/>
              <a:t> </a:t>
            </a:r>
            <a:r>
              <a:rPr lang="ru-RU" altLang="ru-RU" sz="2400" dirty="0" smtClean="0"/>
              <a:t> </a:t>
            </a:r>
            <a:r>
              <a:rPr lang="ru-RU" altLang="ru-RU" sz="2400" dirty="0"/>
              <a:t> </a:t>
            </a:r>
            <a:endParaRPr lang="ru-RU" altLang="ru-RU" sz="4000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51857"/>
            <a:ext cx="6097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alibri" pitchFamily="34" charset="0"/>
              </a:rPr>
              <a:t>1С-Битрикс: Портал открытых данных</a:t>
            </a:r>
            <a:endParaRPr lang="en-US" sz="28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15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74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b="1" dirty="0" smtClean="0">
                <a:latin typeface="Calibri" pitchFamily="34" charset="0"/>
              </a:rPr>
              <a:t>Работа с данными на сайте</a:t>
            </a:r>
            <a:endParaRPr lang="en-US" b="1" dirty="0">
              <a:latin typeface="Verdan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40" y="2286564"/>
            <a:ext cx="3691696" cy="2232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6209851"/>
            <a:ext cx="721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Интегрирован модуль  </a:t>
            </a:r>
            <a:r>
              <a:rPr lang="ru-RU" b="1" dirty="0" smtClean="0">
                <a:hlinkClick r:id="rId5"/>
              </a:rPr>
              <a:t>«1С-Битрикс: Интерактивная карта объектов»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8288" y="1107862"/>
            <a:ext cx="431006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176213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800" dirty="0"/>
              <a:t>Просмотр открытых </a:t>
            </a:r>
            <a:br>
              <a:rPr lang="ru-RU" sz="2800" dirty="0"/>
            </a:br>
            <a:r>
              <a:rPr lang="ru-RU" sz="2800" dirty="0"/>
              <a:t>данных на сайте в онлайн-таблице и на карте</a:t>
            </a:r>
          </a:p>
          <a:p>
            <a:pPr marL="176213" lvl="0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800" dirty="0" smtClean="0"/>
              <a:t>Поиск и </a:t>
            </a:r>
            <a:r>
              <a:rPr lang="ru-RU" sz="2800" dirty="0"/>
              <a:t>фильтрация данных </a:t>
            </a:r>
          </a:p>
          <a:p>
            <a:pPr marL="176213" lvl="0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800" dirty="0" smtClean="0"/>
              <a:t>Обратная </a:t>
            </a:r>
            <a:r>
              <a:rPr lang="ru-RU" sz="2800" dirty="0"/>
              <a:t>связь и отправка сообщений об ошибках</a:t>
            </a:r>
          </a:p>
        </p:txBody>
      </p:sp>
    </p:spTree>
    <p:extLst>
      <p:ext uri="{BB962C8B-B14F-4D97-AF65-F5344CB8AC3E}">
        <p14:creationId xmlns:p14="http://schemas.microsoft.com/office/powerpoint/2010/main" val="49170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+mn-lt"/>
              </a:rPr>
              <a:t>Настраиваемая онлайн-таблица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6" y="1199192"/>
            <a:ext cx="6582971" cy="568960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8659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4898</TotalTime>
  <Words>957</Words>
  <Application>Microsoft Office PowerPoint</Application>
  <PresentationFormat>Экран (4:3)</PresentationFormat>
  <Paragraphs>285</Paragraphs>
  <Slides>44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2" baseType="lpstr">
      <vt:lpstr>Arial Unicode MS</vt:lpstr>
      <vt:lpstr>Arial</vt:lpstr>
      <vt:lpstr>Calibri</vt:lpstr>
      <vt:lpstr>Symbol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Скорость сайта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</cp:lastModifiedBy>
  <cp:revision>126</cp:revision>
  <dcterms:created xsi:type="dcterms:W3CDTF">2014-09-24T07:01:26Z</dcterms:created>
  <dcterms:modified xsi:type="dcterms:W3CDTF">2015-03-19T15:44:42Z</dcterms:modified>
</cp:coreProperties>
</file>