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07" r:id="rId3"/>
    <p:sldId id="283" r:id="rId4"/>
    <p:sldId id="308" r:id="rId5"/>
    <p:sldId id="310" r:id="rId6"/>
    <p:sldId id="320" r:id="rId7"/>
    <p:sldId id="323" r:id="rId8"/>
    <p:sldId id="319" r:id="rId9"/>
    <p:sldId id="318" r:id="rId10"/>
    <p:sldId id="326" r:id="rId11"/>
    <p:sldId id="333" r:id="rId12"/>
    <p:sldId id="313" r:id="rId13"/>
    <p:sldId id="314" r:id="rId14"/>
    <p:sldId id="353" r:id="rId15"/>
    <p:sldId id="324" r:id="rId16"/>
    <p:sldId id="315" r:id="rId17"/>
    <p:sldId id="338" r:id="rId18"/>
    <p:sldId id="325" r:id="rId19"/>
    <p:sldId id="340" r:id="rId20"/>
    <p:sldId id="341" r:id="rId21"/>
    <p:sldId id="346" r:id="rId22"/>
    <p:sldId id="328" r:id="rId23"/>
    <p:sldId id="354" r:id="rId24"/>
    <p:sldId id="348" r:id="rId25"/>
    <p:sldId id="358" r:id="rId26"/>
    <p:sldId id="355" r:id="rId27"/>
    <p:sldId id="356" r:id="rId28"/>
    <p:sldId id="349" r:id="rId29"/>
    <p:sldId id="350" r:id="rId30"/>
    <p:sldId id="359" r:id="rId31"/>
    <p:sldId id="26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9137" autoAdjust="0"/>
  </p:normalViewPr>
  <p:slideViewPr>
    <p:cSldViewPr>
      <p:cViewPr varScale="1">
        <p:scale>
          <a:sx n="110" d="100"/>
          <a:sy n="110" d="100"/>
        </p:scale>
        <p:origin x="-1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"Старт"</c:v>
                </c:pt>
                <c:pt idx="1">
                  <c:v>"Бизнес"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6.012311E6</c:v>
                </c:pt>
                <c:pt idx="1">
                  <c:v>1.593983E6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"Старт"</c:v>
                </c:pt>
                <c:pt idx="1">
                  <c:v>"Бизнес"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1.2420746E7</c:v>
                </c:pt>
                <c:pt idx="1">
                  <c:v>8.511355E6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477480"/>
        <c:axId val="587219432"/>
      </c:barChart>
      <c:catAx>
        <c:axId val="491477480"/>
        <c:scaling>
          <c:orientation val="minMax"/>
        </c:scaling>
        <c:delete val="0"/>
        <c:axPos val="b"/>
        <c:majorTickMark val="out"/>
        <c:minorTickMark val="none"/>
        <c:tickLblPos val="nextTo"/>
        <c:crossAx val="587219432"/>
        <c:crosses val="autoZero"/>
        <c:auto val="1"/>
        <c:lblAlgn val="ctr"/>
        <c:lblOffset val="100"/>
        <c:noMultiLvlLbl val="0"/>
      </c:catAx>
      <c:valAx>
        <c:axId val="587219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477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FED32-18B0-41EF-8426-3D8E25533C14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65563E-BCEC-42EB-B3D2-361B41524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6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9DAC9-2A29-4098-A030-996052F6765E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A3DEBF7-D439-49E3-96FE-98259C4CD516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31FB541-E1FF-4A18-905A-DD04E140198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31FB541-E1FF-4A18-905A-DD04E140198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088CAED-9C48-4E80-8809-8D952431266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FFA581-946E-4DAB-B44A-C1E6E90DA60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BA65A-5FBA-4BA1-8C71-747B1EC1DCB0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BA65A-5FBA-4BA1-8C71-747B1EC1DCB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9B9A-4C91-4D41-BAFA-2A1A82A2455E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5454-6F82-4D0F-B765-19C0DF55B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9F2C-92ED-4E72-B1F5-C32377D4D185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46F9-BFD4-4CE3-A789-9AA5F3CFE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9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48A4-01B5-4693-9136-C8A440A1E43C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2845-374D-422F-9B05-7E25946A1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4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3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9C1F-637D-483E-8D91-AFDDA3884BB5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C6DA-BB96-4E70-884A-9C43EB507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0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DFC3-190F-4B4D-8E2F-CE9783802FB4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D2A1-4FA9-4559-BCA0-99F6989DE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0C3E-7A9C-41B5-8B33-69B5B82FBDF5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A6CC-5D1E-4A98-AC2A-75EEF558B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2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7545-F48D-4622-8229-9DD142A992B0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D142-E2CD-4135-AE28-5B251E5A2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4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6754-17E8-44F4-8244-17C9D731D962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DFDA-9D30-4736-9227-427F382EB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3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1145-7D36-401A-A3F4-58777B3C164B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C85A-0B56-4515-ACE2-578292738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7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67BA-6FF5-49EF-86EF-1B0478E60AFC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D0F4-A0A2-44A9-91DE-6E0F239E6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2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C163-4DF5-46D8-AD67-0A895F14018F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A764-BB0B-4EAF-8E84-F12A294F1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2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00930-D831-4EE1-8652-6B27E3BF1979}" type="datetimeFigureOut">
              <a:rPr lang="ru-RU"/>
              <a:pPr>
                <a:defRPr/>
              </a:pPr>
              <a:t>18.03.11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F32139-DE60-4834-8C42-EA7C53F74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1c-bitrix.ru/download/manuals/ru/web-cluster_guide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254000" y="2983632"/>
            <a:ext cx="3471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>
          <a:xfrm>
            <a:off x="3347864" y="1916832"/>
            <a:ext cx="5581824" cy="313541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1С-Битрикс:</a:t>
            </a:r>
            <a:r>
              <a:rPr lang="en-US" sz="32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сайтом 10.0</a:t>
            </a:r>
            <a:r>
              <a:rPr lang="en-US" sz="3200" b="1" dirty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Веб-кластер</a:t>
            </a:r>
          </a:p>
        </p:txBody>
      </p:sp>
      <p:pic>
        <p:nvPicPr>
          <p:cNvPr id="9" name="Picture 11" descr="C:\Users\Natalia\Pictures\коробки\bu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" y="1916832"/>
            <a:ext cx="3243989" cy="33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1С-Битрикс: Веб-кластер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396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31" y="5733256"/>
            <a:ext cx="1562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73325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Тестовый веб-кластер – в «облаке»</a:t>
            </a:r>
            <a:r>
              <a:rPr lang="en-US" sz="2000" b="1" dirty="0" smtClean="0"/>
              <a:t> Amazon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920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 bwMode="auto">
          <a:xfrm>
            <a:off x="354240" y="2640538"/>
            <a:ext cx="131616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27" name="Цилиндр 26"/>
          <p:cNvSpPr/>
          <p:nvPr/>
        </p:nvSpPr>
        <p:spPr bwMode="auto">
          <a:xfrm>
            <a:off x="826561" y="3137391"/>
            <a:ext cx="753120" cy="99946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2" name="Цилиндр 21"/>
          <p:cNvSpPr/>
          <p:nvPr/>
        </p:nvSpPr>
        <p:spPr bwMode="auto">
          <a:xfrm>
            <a:off x="1110240" y="3582397"/>
            <a:ext cx="518400" cy="18722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24" name="Цилиндр 23"/>
          <p:cNvSpPr/>
          <p:nvPr/>
        </p:nvSpPr>
        <p:spPr bwMode="auto">
          <a:xfrm>
            <a:off x="1110240" y="3843064"/>
            <a:ext cx="518400" cy="171378"/>
          </a:xfrm>
          <a:prstGeom prst="ca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472481" y="1900300"/>
            <a:ext cx="1314720" cy="14934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r>
              <a:rPr lang="ru-RU" sz="1300" i="1" dirty="0"/>
              <a:t> 1</a:t>
            </a:r>
            <a:r>
              <a:rPr lang="en-US" sz="1300" i="1" dirty="0"/>
              <a:t/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15" name="Цилиндр 14"/>
          <p:cNvSpPr/>
          <p:nvPr/>
        </p:nvSpPr>
        <p:spPr bwMode="auto">
          <a:xfrm>
            <a:off x="2944801" y="2395712"/>
            <a:ext cx="751680" cy="99946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429281" y="4230465"/>
            <a:ext cx="131616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r>
              <a:rPr lang="ru-RU" sz="1300" i="1" dirty="0"/>
              <a:t> 2</a:t>
            </a:r>
            <a:r>
              <a:rPr lang="en-US" sz="1300" i="1" dirty="0"/>
              <a:t/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20" name="Цилиндр 19"/>
          <p:cNvSpPr/>
          <p:nvPr/>
        </p:nvSpPr>
        <p:spPr bwMode="auto">
          <a:xfrm>
            <a:off x="2901600" y="4725877"/>
            <a:ext cx="753120" cy="99946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5" name="Цилиндр 24"/>
          <p:cNvSpPr/>
          <p:nvPr/>
        </p:nvSpPr>
        <p:spPr bwMode="auto">
          <a:xfrm>
            <a:off x="1110240" y="3341892"/>
            <a:ext cx="518400" cy="188659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29" name="Цилиндр 28"/>
          <p:cNvSpPr/>
          <p:nvPr/>
        </p:nvSpPr>
        <p:spPr bwMode="auto">
          <a:xfrm>
            <a:off x="3193921" y="2640538"/>
            <a:ext cx="516960" cy="188660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30" name="Стрелка вниз 29"/>
          <p:cNvSpPr/>
          <p:nvPr/>
        </p:nvSpPr>
        <p:spPr bwMode="auto">
          <a:xfrm rot="18403731">
            <a:off x="1912307" y="3755266"/>
            <a:ext cx="263548" cy="96048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 bwMode="auto">
          <a:xfrm rot="14005013">
            <a:off x="2003027" y="2685233"/>
            <a:ext cx="263547" cy="96048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584641" y="6007611"/>
            <a:ext cx="2819518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i="1"/>
              <a:t>Вертикальный шардинг</a:t>
            </a:r>
          </a:p>
        </p:txBody>
      </p:sp>
      <p:sp>
        <p:nvSpPr>
          <p:cNvPr id="8208" name="TextBox 32"/>
          <p:cNvSpPr txBox="1">
            <a:spLocks noChangeArrowheads="1"/>
          </p:cNvSpPr>
          <p:nvPr/>
        </p:nvSpPr>
        <p:spPr bwMode="auto">
          <a:xfrm>
            <a:off x="5617441" y="6020573"/>
            <a:ext cx="3025857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i="1"/>
              <a:t>Горизонтальный шардинг</a:t>
            </a:r>
          </a:p>
        </p:txBody>
      </p:sp>
      <p:sp>
        <p:nvSpPr>
          <p:cNvPr id="16" name="Цилиндр 15"/>
          <p:cNvSpPr/>
          <p:nvPr/>
        </p:nvSpPr>
        <p:spPr bwMode="auto">
          <a:xfrm>
            <a:off x="3157920" y="5198247"/>
            <a:ext cx="516960" cy="18866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17" name="Цилиндр 16"/>
          <p:cNvSpPr/>
          <p:nvPr/>
        </p:nvSpPr>
        <p:spPr bwMode="auto">
          <a:xfrm>
            <a:off x="3157920" y="5451713"/>
            <a:ext cx="516960" cy="172818"/>
          </a:xfrm>
          <a:prstGeom prst="ca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4959360" y="2682303"/>
            <a:ext cx="131472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35" name="Цилиндр 34"/>
          <p:cNvSpPr/>
          <p:nvPr/>
        </p:nvSpPr>
        <p:spPr bwMode="auto">
          <a:xfrm>
            <a:off x="5431680" y="3179154"/>
            <a:ext cx="751680" cy="99802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6" name="Цилиндр 35"/>
          <p:cNvSpPr/>
          <p:nvPr/>
        </p:nvSpPr>
        <p:spPr bwMode="auto">
          <a:xfrm>
            <a:off x="5713920" y="3785459"/>
            <a:ext cx="518400" cy="1886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37" name="Цилиндр 36"/>
          <p:cNvSpPr/>
          <p:nvPr/>
        </p:nvSpPr>
        <p:spPr bwMode="auto">
          <a:xfrm>
            <a:off x="5713920" y="3997160"/>
            <a:ext cx="518400" cy="172818"/>
          </a:xfrm>
          <a:prstGeom prst="ca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7076160" y="1940625"/>
            <a:ext cx="131616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База данных </a:t>
            </a:r>
            <a:r>
              <a:rPr lang="en-US" sz="1200" i="1" dirty="0"/>
              <a:t>MySQL</a:t>
            </a:r>
            <a:r>
              <a:rPr lang="ru-RU" sz="1200" i="1" dirty="0"/>
              <a:t> 1</a:t>
            </a:r>
            <a:r>
              <a:rPr lang="en-US" sz="1300" i="1" dirty="0"/>
              <a:t/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39" name="Цилиндр 38"/>
          <p:cNvSpPr/>
          <p:nvPr/>
        </p:nvSpPr>
        <p:spPr bwMode="auto">
          <a:xfrm>
            <a:off x="7166881" y="2402914"/>
            <a:ext cx="751680" cy="99946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034401" y="4270789"/>
            <a:ext cx="1314720" cy="14948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База данных </a:t>
            </a:r>
            <a:r>
              <a:rPr lang="en-US" sz="1200" i="1" dirty="0"/>
              <a:t>MySQL</a:t>
            </a:r>
            <a:r>
              <a:rPr lang="ru-RU" sz="1200" i="1" dirty="0"/>
              <a:t> 2</a:t>
            </a:r>
            <a:r>
              <a:rPr lang="en-US" sz="1300" i="1" dirty="0"/>
              <a:t/>
            </a:r>
            <a:br>
              <a:rPr lang="en-US" sz="1300" i="1" dirty="0"/>
            </a:br>
            <a:endParaRPr lang="ru-RU" sz="1300" b="1" i="1" dirty="0"/>
          </a:p>
        </p:txBody>
      </p:sp>
      <p:sp>
        <p:nvSpPr>
          <p:cNvPr id="41" name="Цилиндр 40"/>
          <p:cNvSpPr/>
          <p:nvPr/>
        </p:nvSpPr>
        <p:spPr bwMode="auto">
          <a:xfrm>
            <a:off x="7166881" y="4733079"/>
            <a:ext cx="751680" cy="998024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42" name="Цилиндр 41"/>
          <p:cNvSpPr/>
          <p:nvPr/>
        </p:nvSpPr>
        <p:spPr bwMode="auto">
          <a:xfrm>
            <a:off x="5713920" y="3383656"/>
            <a:ext cx="518400" cy="401803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43" name="Цилиндр 42"/>
          <p:cNvSpPr/>
          <p:nvPr/>
        </p:nvSpPr>
        <p:spPr bwMode="auto">
          <a:xfrm>
            <a:off x="7185600" y="2647739"/>
            <a:ext cx="518400" cy="247706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44" name="Стрелка вниз 43"/>
          <p:cNvSpPr/>
          <p:nvPr/>
        </p:nvSpPr>
        <p:spPr bwMode="auto">
          <a:xfrm rot="19022844">
            <a:off x="6724800" y="3452783"/>
            <a:ext cx="227520" cy="167057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 bwMode="auto">
          <a:xfrm rot="14435766">
            <a:off x="6613187" y="2586595"/>
            <a:ext cx="262108" cy="118512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48" name="Цилиндр 47"/>
          <p:cNvSpPr/>
          <p:nvPr/>
        </p:nvSpPr>
        <p:spPr bwMode="auto">
          <a:xfrm>
            <a:off x="7201440" y="4977904"/>
            <a:ext cx="518400" cy="254906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b="1" dirty="0"/>
          </a:p>
        </p:txBody>
      </p:sp>
      <p:sp>
        <p:nvSpPr>
          <p:cNvPr id="6" name="Овальная выноска 5"/>
          <p:cNvSpPr/>
          <p:nvPr/>
        </p:nvSpPr>
        <p:spPr bwMode="auto">
          <a:xfrm>
            <a:off x="5849281" y="1234211"/>
            <a:ext cx="1185120" cy="584701"/>
          </a:xfrm>
          <a:prstGeom prst="wedgeEllipseCallout">
            <a:avLst>
              <a:gd name="adj1" fmla="val 66956"/>
              <a:gd name="adj2" fmla="val 130120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dirty="0" smtClean="0"/>
              <a:t>Аккаунт</a:t>
            </a:r>
            <a:r>
              <a:rPr lang="ru-RU" sz="1200" dirty="0"/>
              <a:t>ы</a:t>
            </a:r>
            <a:r>
              <a:rPr lang="ru-RU" sz="1200" dirty="0" smtClean="0"/>
              <a:t> </a:t>
            </a:r>
            <a:r>
              <a:rPr lang="en-US" sz="1200" dirty="0" smtClean="0"/>
              <a:t>a-m</a:t>
            </a:r>
            <a:endParaRPr lang="ru-RU" sz="1200" dirty="0"/>
          </a:p>
        </p:txBody>
      </p:sp>
      <p:sp>
        <p:nvSpPr>
          <p:cNvPr id="49" name="Овальная выноска 48"/>
          <p:cNvSpPr/>
          <p:nvPr/>
        </p:nvSpPr>
        <p:spPr bwMode="auto">
          <a:xfrm>
            <a:off x="5788801" y="5245772"/>
            <a:ext cx="1185120" cy="584701"/>
          </a:xfrm>
          <a:prstGeom prst="wedgeEllipseCallout">
            <a:avLst>
              <a:gd name="adj1" fmla="val 72513"/>
              <a:gd name="adj2" fmla="val -61124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dirty="0" smtClean="0"/>
              <a:t>Аккаунты </a:t>
            </a:r>
            <a:r>
              <a:rPr lang="en-US" sz="1200" dirty="0" smtClean="0"/>
              <a:t>n-z</a:t>
            </a:r>
            <a:endParaRPr lang="ru-RU" sz="1200" dirty="0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err="1" smtClean="0">
                <a:solidFill>
                  <a:srgbClr val="183F6E"/>
                </a:solidFill>
              </a:rPr>
              <a:t>Шардинг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79512" y="1700808"/>
            <a:ext cx="4245120" cy="427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342900" indent="-342900"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r>
              <a:rPr lang="ru-RU" sz="1600" dirty="0"/>
              <a:t>Р</a:t>
            </a:r>
            <a:r>
              <a:rPr lang="ru-RU" sz="1600" dirty="0" smtClean="0"/>
              <a:t>азделение </a:t>
            </a:r>
            <a:r>
              <a:rPr lang="ru-RU" sz="1600" dirty="0"/>
              <a:t>одной базы данных веб-приложения на две и более базы данных за счет выделения отдельных модулей, без изменения логики работы </a:t>
            </a:r>
            <a:r>
              <a:rPr lang="ru-RU" sz="1600" dirty="0" smtClean="0"/>
              <a:t>веб-приложения:</a:t>
            </a:r>
          </a:p>
          <a:p>
            <a:pPr marL="285750" indent="-285750" eaLnBrk="1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</a:pPr>
            <a:r>
              <a:rPr lang="ru-RU" sz="1600" b="1" dirty="0" smtClean="0"/>
              <a:t>Веб-аналитика</a:t>
            </a:r>
          </a:p>
          <a:p>
            <a:pPr marL="285750" indent="-285750" eaLnBrk="1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</a:pPr>
            <a:r>
              <a:rPr lang="ru-RU" sz="1600" b="1" dirty="0" smtClean="0"/>
              <a:t>Поиск</a:t>
            </a:r>
          </a:p>
          <a:p>
            <a:pPr marL="0" indent="0" eaLnBrk="1">
              <a:spcBef>
                <a:spcPts val="544"/>
              </a:spcBef>
              <a:spcAft>
                <a:spcPts val="544"/>
              </a:spcAft>
            </a:pPr>
            <a:endParaRPr lang="ru-RU" sz="1600" b="1" dirty="0" smtClean="0"/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charset="0"/>
              <a:buAutoNum type="arabicPeriod"/>
            </a:pPr>
            <a:r>
              <a:rPr lang="ru-RU" b="1" dirty="0" smtClean="0"/>
              <a:t>Эффективное распределение нагрузки.</a:t>
            </a:r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charset="0"/>
              <a:buAutoNum type="arabicPeriod"/>
            </a:pPr>
            <a:r>
              <a:rPr lang="ru-RU" b="1" dirty="0" smtClean="0"/>
              <a:t>Масштабирование.</a:t>
            </a:r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charset="0"/>
              <a:buAutoNum type="arabicPeriod"/>
            </a:pPr>
            <a:r>
              <a:rPr lang="ru-RU" b="1" dirty="0" smtClean="0"/>
              <a:t>Разделение больших объемов данных.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Вертикальный </a:t>
            </a:r>
            <a:r>
              <a:rPr lang="ru-RU" sz="2800" b="1" dirty="0" err="1" smtClean="0">
                <a:solidFill>
                  <a:srgbClr val="183F6E"/>
                </a:solidFill>
              </a:rPr>
              <a:t>шардинг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38" y="1887631"/>
            <a:ext cx="4675650" cy="2837513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tx1">
                <a:alpha val="8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107504" y="1916832"/>
            <a:ext cx="3199383" cy="336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285750" indent="-285750"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</a:pPr>
            <a:r>
              <a:rPr lang="ru-RU" b="1" dirty="0"/>
              <a:t>Гибкая балансировка нагрузки </a:t>
            </a:r>
            <a:r>
              <a:rPr lang="en-US" b="1" dirty="0"/>
              <a:t>SQL</a:t>
            </a:r>
            <a:endParaRPr lang="ru-RU" b="1" dirty="0"/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</a:pPr>
            <a:r>
              <a:rPr lang="ru-RU" b="1" dirty="0"/>
              <a:t>Простота администрирования</a:t>
            </a:r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</a:pPr>
            <a:r>
              <a:rPr lang="ru-RU" b="1" dirty="0"/>
              <a:t>Дешевое и быстрое неограниченное масштабирование</a:t>
            </a:r>
            <a:endParaRPr lang="en-US" b="1" dirty="0"/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</a:pPr>
            <a:r>
              <a:rPr lang="ru-RU" b="1" dirty="0"/>
              <a:t>Он-</a:t>
            </a:r>
            <a:r>
              <a:rPr lang="ru-RU" b="1" dirty="0" err="1"/>
              <a:t>лайн</a:t>
            </a:r>
            <a:r>
              <a:rPr lang="ru-RU" b="1" dirty="0"/>
              <a:t> </a:t>
            </a:r>
            <a:r>
              <a:rPr lang="ru-RU" b="1" dirty="0" err="1"/>
              <a:t>бэкап</a:t>
            </a:r>
            <a:endParaRPr lang="ru-RU" b="1" dirty="0"/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</a:pPr>
            <a:r>
              <a:rPr lang="ru-RU" b="1" dirty="0"/>
              <a:t>Не требуется доработка логики веб-приложения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Репликация и балансировка нагрузки </a:t>
            </a:r>
            <a:r>
              <a:rPr lang="en-US" sz="2800" b="1" dirty="0" smtClean="0">
                <a:solidFill>
                  <a:srgbClr val="183F6E"/>
                </a:solidFill>
              </a:rPr>
              <a:t>MySQL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87" y="1793929"/>
            <a:ext cx="5657601" cy="4227359"/>
          </a:xfrm>
          <a:prstGeom prst="rect">
            <a:avLst/>
          </a:prstGeom>
          <a:noFill/>
          <a:ln>
            <a:noFill/>
          </a:ln>
          <a:effectLst>
            <a:outerShdw blurRad="241300" dist="50800" dir="2700000" algn="ctr" rotWithShape="0">
              <a:schemeClr val="tx1">
                <a:alpha val="8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6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2927521" y="2034934"/>
            <a:ext cx="3026880" cy="19413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08961" y="4510553"/>
            <a:ext cx="1893600" cy="18217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r>
              <a:rPr lang="en-US" sz="1300" b="1" dirty="0"/>
              <a:t>MASTER</a:t>
            </a:r>
            <a:endParaRPr lang="ru-RU" sz="1300" b="1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800641" y="5250808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129120" y="2383451"/>
            <a:ext cx="2655360" cy="130621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 </a:t>
            </a:r>
            <a:r>
              <a:rPr lang="ru-RU" sz="1300" b="1" dirty="0"/>
              <a:t>«1С-Битрикс: Веб-кластер»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657600" y="1404148"/>
            <a:ext cx="1568160" cy="71863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563201" y="4474551"/>
            <a:ext cx="1893600" cy="18217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r>
              <a:rPr lang="en-US" sz="1300" b="1" dirty="0"/>
              <a:t>SLAVE 1</a:t>
            </a:r>
            <a:endParaRPr lang="ru-RU" sz="1300" b="1" i="1" dirty="0"/>
          </a:p>
        </p:txBody>
      </p:sp>
      <p:sp>
        <p:nvSpPr>
          <p:cNvPr id="21" name="Цилиндр 20"/>
          <p:cNvSpPr/>
          <p:nvPr/>
        </p:nvSpPr>
        <p:spPr bwMode="auto">
          <a:xfrm>
            <a:off x="2954881" y="5214805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988320" y="4493272"/>
            <a:ext cx="1895040" cy="182323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r>
              <a:rPr lang="en-US" sz="1300" b="1" dirty="0"/>
              <a:t>SLAVE N</a:t>
            </a:r>
            <a:endParaRPr lang="ru-RU" sz="1300" b="1" i="1" dirty="0"/>
          </a:p>
        </p:txBody>
      </p:sp>
      <p:sp>
        <p:nvSpPr>
          <p:cNvPr id="30" name="Цилиндр 29"/>
          <p:cNvSpPr/>
          <p:nvPr/>
        </p:nvSpPr>
        <p:spPr bwMode="auto">
          <a:xfrm>
            <a:off x="7380000" y="5233526"/>
            <a:ext cx="111168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836960" y="4493272"/>
            <a:ext cx="1895040" cy="182323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br>
              <a:rPr lang="en-US" sz="1300" i="1" dirty="0"/>
            </a:br>
            <a:r>
              <a:rPr lang="en-US" sz="1300" b="1" dirty="0"/>
              <a:t>SLAVE …</a:t>
            </a:r>
            <a:endParaRPr lang="ru-RU" sz="1300" b="1" i="1" dirty="0"/>
          </a:p>
        </p:txBody>
      </p:sp>
      <p:sp>
        <p:nvSpPr>
          <p:cNvPr id="32" name="Цилиндр 31"/>
          <p:cNvSpPr/>
          <p:nvPr/>
        </p:nvSpPr>
        <p:spPr bwMode="auto">
          <a:xfrm>
            <a:off x="5230081" y="5233526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 bwMode="auto">
          <a:xfrm rot="2946486">
            <a:off x="2391100" y="3163387"/>
            <a:ext cx="385961" cy="1807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 bwMode="auto">
          <a:xfrm rot="10800000">
            <a:off x="3627360" y="3689668"/>
            <a:ext cx="385920" cy="82088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 dirty="0"/>
          </a:p>
        </p:txBody>
      </p:sp>
      <p:sp>
        <p:nvSpPr>
          <p:cNvPr id="34" name="Стрелка вниз 33"/>
          <p:cNvSpPr/>
          <p:nvPr/>
        </p:nvSpPr>
        <p:spPr bwMode="auto">
          <a:xfrm rot="10800000">
            <a:off x="5040000" y="3689668"/>
            <a:ext cx="385920" cy="82088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 bwMode="auto">
          <a:xfrm rot="7886851">
            <a:off x="6137260" y="3018659"/>
            <a:ext cx="385961" cy="193536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10" name="Овальная выноска 9"/>
          <p:cNvSpPr/>
          <p:nvPr/>
        </p:nvSpPr>
        <p:spPr bwMode="auto">
          <a:xfrm>
            <a:off x="6629760" y="3044480"/>
            <a:ext cx="2154240" cy="610624"/>
          </a:xfrm>
          <a:prstGeom prst="wedgeEllipseCallout">
            <a:avLst>
              <a:gd name="adj1" fmla="val -53498"/>
              <a:gd name="adj2" fmla="val 124752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200" dirty="0"/>
              <a:t>MySQL replication, mixed-mode</a:t>
            </a:r>
            <a:endParaRPr lang="ru-RU" sz="1200" dirty="0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330721" y="3138090"/>
            <a:ext cx="2220480" cy="4867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 </a:t>
            </a:r>
            <a:r>
              <a:rPr lang="en-US" sz="1300" b="1" i="1" dirty="0"/>
              <a:t>SQL</a:t>
            </a:r>
            <a:r>
              <a:rPr lang="ru-RU" sz="1300" b="1" i="1" dirty="0"/>
              <a:t>-</a:t>
            </a:r>
            <a:r>
              <a:rPr lang="ru-RU" sz="1300" b="1" i="1" dirty="0" err="1"/>
              <a:t>балансировщик</a:t>
            </a:r>
            <a:r>
              <a:rPr lang="ru-RU" sz="1300" b="1" i="1" dirty="0"/>
              <a:t/>
            </a:r>
            <a:br>
              <a:rPr lang="ru-RU" sz="1300" b="1" i="1" dirty="0"/>
            </a:br>
            <a:r>
              <a:rPr lang="ru-RU" sz="1300" b="1" i="1" dirty="0"/>
              <a:t>1С-Битрикс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7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Масштабирование при росте нагрузки </a:t>
            </a:r>
            <a:r>
              <a:rPr lang="en-US" sz="2800" b="1" dirty="0" smtClean="0">
                <a:solidFill>
                  <a:srgbClr val="183F6E"/>
                </a:solidFill>
              </a:rPr>
              <a:t>MySQL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Репликация и балансировка нагрузки </a:t>
            </a:r>
            <a:r>
              <a:rPr lang="en-US" sz="2800" b="1" dirty="0" smtClean="0">
                <a:solidFill>
                  <a:srgbClr val="183F6E"/>
                </a:solidFill>
              </a:rPr>
              <a:t>MySQL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05" y="2636912"/>
            <a:ext cx="6264696" cy="363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9" y="1628800"/>
            <a:ext cx="6285359" cy="365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716016" y="2852936"/>
            <a:ext cx="720080" cy="3600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08304" y="3933056"/>
            <a:ext cx="648072" cy="21602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800" y="1882963"/>
            <a:ext cx="3592800" cy="3963793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marL="259204" indent="-259204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  <a:defRPr/>
            </a:pPr>
            <a:r>
              <a:rPr lang="ru-RU" b="1" dirty="0"/>
              <a:t>В</a:t>
            </a:r>
            <a:r>
              <a:rPr lang="ru-RU" b="1" dirty="0" smtClean="0"/>
              <a:t>ысокая эффективность - </a:t>
            </a:r>
            <a:r>
              <a:rPr lang="ru-RU" b="1" dirty="0"/>
              <a:t>за счет централизованного использования кэша </a:t>
            </a:r>
            <a:r>
              <a:rPr lang="ru-RU" b="1" dirty="0" smtClean="0"/>
              <a:t>веб-приложением</a:t>
            </a:r>
            <a:endParaRPr lang="ru-RU" b="1" dirty="0"/>
          </a:p>
          <a:p>
            <a:pPr marL="259204" indent="-259204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Надежность - </a:t>
            </a:r>
            <a:r>
              <a:rPr lang="ru-RU" b="1" dirty="0"/>
              <a:t>за счет устойчивости подсистемы </a:t>
            </a:r>
            <a:r>
              <a:rPr lang="ru-RU" b="1" dirty="0" err="1" smtClean="0"/>
              <a:t>кешировния</a:t>
            </a:r>
            <a:r>
              <a:rPr lang="ru-RU" b="1" dirty="0" smtClean="0"/>
              <a:t> </a:t>
            </a:r>
            <a:r>
              <a:rPr lang="ru-RU" b="1" dirty="0"/>
              <a:t>к выходу из строя отдельных </a:t>
            </a:r>
            <a:r>
              <a:rPr lang="ru-RU" b="1" dirty="0" smtClean="0"/>
              <a:t>компонентов</a:t>
            </a:r>
            <a:endParaRPr lang="ru-RU" b="1" dirty="0"/>
          </a:p>
          <a:p>
            <a:pPr marL="259204" indent="-259204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Неограниченная масштабируемость - </a:t>
            </a:r>
            <a:r>
              <a:rPr lang="ru-RU" b="1" dirty="0"/>
              <a:t>за счет добавления новых </a:t>
            </a:r>
            <a:r>
              <a:rPr lang="ru-RU" b="1" dirty="0" err="1"/>
              <a:t>memcached</a:t>
            </a:r>
            <a:r>
              <a:rPr lang="ru-RU" b="1" dirty="0"/>
              <a:t>-серверов</a:t>
            </a:r>
            <a:r>
              <a:rPr lang="en-US" b="1" dirty="0" smtClean="0"/>
              <a:t>.</a:t>
            </a:r>
          </a:p>
        </p:txBody>
      </p:sp>
      <p:sp>
        <p:nvSpPr>
          <p:cNvPr id="5" name="Цилиндр 4"/>
          <p:cNvSpPr/>
          <p:nvPr/>
        </p:nvSpPr>
        <p:spPr bwMode="auto">
          <a:xfrm>
            <a:off x="3886560" y="2317214"/>
            <a:ext cx="1370880" cy="1454553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sz="1600" b="1" dirty="0" err="1"/>
              <a:t>memcached</a:t>
            </a:r>
            <a:endParaRPr lang="ru-RU" sz="1600" b="1" dirty="0"/>
          </a:p>
          <a:p>
            <a:pPr algn="ctr">
              <a:defRPr/>
            </a:pPr>
            <a:r>
              <a:rPr lang="ru-RU" sz="1600" b="1" dirty="0"/>
              <a:t>1 </a:t>
            </a:r>
          </a:p>
        </p:txBody>
      </p:sp>
      <p:sp>
        <p:nvSpPr>
          <p:cNvPr id="7" name="Цилиндр 6"/>
          <p:cNvSpPr/>
          <p:nvPr/>
        </p:nvSpPr>
        <p:spPr bwMode="auto">
          <a:xfrm>
            <a:off x="5649121" y="2317214"/>
            <a:ext cx="1372320" cy="1454553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sz="1600" b="1" dirty="0" err="1"/>
              <a:t>memcached</a:t>
            </a:r>
            <a:endParaRPr lang="ru-RU" sz="1600" b="1" dirty="0"/>
          </a:p>
          <a:p>
            <a:pPr algn="ctr">
              <a:defRPr/>
            </a:pPr>
            <a:r>
              <a:rPr lang="ru-RU" sz="1600" b="1" dirty="0"/>
              <a:t>2</a:t>
            </a:r>
            <a:endParaRPr lang="en-US" sz="1600" b="1" dirty="0"/>
          </a:p>
        </p:txBody>
      </p:sp>
      <p:sp>
        <p:nvSpPr>
          <p:cNvPr id="8" name="Цилиндр 7"/>
          <p:cNvSpPr/>
          <p:nvPr/>
        </p:nvSpPr>
        <p:spPr bwMode="auto">
          <a:xfrm>
            <a:off x="7413120" y="2322974"/>
            <a:ext cx="1372320" cy="1454553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sz="1600" b="1" dirty="0" err="1"/>
              <a:t>memcached</a:t>
            </a:r>
            <a:endParaRPr lang="en-US" sz="1600" b="1" dirty="0"/>
          </a:p>
          <a:p>
            <a:pPr algn="ctr">
              <a:defRPr/>
            </a:pPr>
            <a:r>
              <a:rPr lang="en-US" sz="1600" b="1" dirty="0"/>
              <a:t>3</a:t>
            </a: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3886560" y="4294541"/>
            <a:ext cx="4963680" cy="71863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r>
              <a:rPr lang="ru-RU" b="1"/>
              <a:t>Веб-кластер «1С-Битрикс»</a:t>
            </a:r>
          </a:p>
        </p:txBody>
      </p:sp>
      <p:sp>
        <p:nvSpPr>
          <p:cNvPr id="9224" name="Двойная стрелка вверх/вниз 9"/>
          <p:cNvSpPr>
            <a:spLocks noChangeArrowheads="1"/>
          </p:cNvSpPr>
          <p:nvPr/>
        </p:nvSpPr>
        <p:spPr bwMode="auto">
          <a:xfrm>
            <a:off x="4409280" y="3777527"/>
            <a:ext cx="293760" cy="517015"/>
          </a:xfrm>
          <a:prstGeom prst="upDownArrow">
            <a:avLst>
              <a:gd name="adj1" fmla="val 50000"/>
              <a:gd name="adj2" fmla="val 50089"/>
            </a:avLst>
          </a:prstGeom>
          <a:solidFill>
            <a:srgbClr val="FC8EE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6449760" y="3819292"/>
            <a:ext cx="80064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b="1"/>
              <a:t>40%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8229600" y="3819292"/>
            <a:ext cx="80064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b="1"/>
              <a:t>30%</a:t>
            </a:r>
          </a:p>
        </p:txBody>
      </p:sp>
      <p:sp>
        <p:nvSpPr>
          <p:cNvPr id="9227" name="Двойная стрелка вверх/вниз 14"/>
          <p:cNvSpPr>
            <a:spLocks noChangeArrowheads="1"/>
          </p:cNvSpPr>
          <p:nvPr/>
        </p:nvSpPr>
        <p:spPr bwMode="auto">
          <a:xfrm>
            <a:off x="6189120" y="3771767"/>
            <a:ext cx="293760" cy="515574"/>
          </a:xfrm>
          <a:prstGeom prst="upDownArrow">
            <a:avLst>
              <a:gd name="adj1" fmla="val 50000"/>
              <a:gd name="adj2" fmla="val 49950"/>
            </a:avLst>
          </a:prstGeom>
          <a:solidFill>
            <a:srgbClr val="FC8EE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228" name="Двойная стрелка вверх/вниз 15"/>
          <p:cNvSpPr>
            <a:spLocks noChangeArrowheads="1"/>
          </p:cNvSpPr>
          <p:nvPr/>
        </p:nvSpPr>
        <p:spPr bwMode="auto">
          <a:xfrm>
            <a:off x="7951680" y="3771767"/>
            <a:ext cx="293760" cy="515574"/>
          </a:xfrm>
          <a:prstGeom prst="upDownArrow">
            <a:avLst>
              <a:gd name="adj1" fmla="val 50000"/>
              <a:gd name="adj2" fmla="val 49950"/>
            </a:avLst>
          </a:prstGeom>
          <a:solidFill>
            <a:srgbClr val="FC8EE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4703041" y="3812090"/>
            <a:ext cx="79920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b="1"/>
              <a:t>3</a:t>
            </a:r>
            <a:r>
              <a:rPr lang="ru-RU" b="1"/>
              <a:t>0%</a:t>
            </a:r>
          </a:p>
        </p:txBody>
      </p:sp>
      <p:sp>
        <p:nvSpPr>
          <p:cNvPr id="9230" name="Прямоугольник 1"/>
          <p:cNvSpPr>
            <a:spLocks noChangeArrowheads="1"/>
          </p:cNvSpPr>
          <p:nvPr/>
        </p:nvSpPr>
        <p:spPr bwMode="auto">
          <a:xfrm>
            <a:off x="4049280" y="4653139"/>
            <a:ext cx="1452960" cy="276509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ru-RU" sz="1600" dirty="0"/>
              <a:t>Веб-сервер</a:t>
            </a:r>
          </a:p>
        </p:txBody>
      </p:sp>
      <p:sp>
        <p:nvSpPr>
          <p:cNvPr id="9231" name="Прямоугольник 17"/>
          <p:cNvSpPr>
            <a:spLocks noChangeArrowheads="1"/>
          </p:cNvSpPr>
          <p:nvPr/>
        </p:nvSpPr>
        <p:spPr bwMode="auto">
          <a:xfrm>
            <a:off x="5666401" y="4653139"/>
            <a:ext cx="1452960" cy="276509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ru-RU" sz="1600" dirty="0"/>
              <a:t>Веб-сервер</a:t>
            </a:r>
          </a:p>
        </p:txBody>
      </p:sp>
      <p:sp>
        <p:nvSpPr>
          <p:cNvPr id="9232" name="Прямоугольник 18"/>
          <p:cNvSpPr>
            <a:spLocks noChangeArrowheads="1"/>
          </p:cNvSpPr>
          <p:nvPr/>
        </p:nvSpPr>
        <p:spPr bwMode="auto">
          <a:xfrm>
            <a:off x="7259041" y="4653139"/>
            <a:ext cx="1452960" cy="276509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ru-RU" sz="1600" dirty="0"/>
              <a:t>Веб-сервер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Распределенный </a:t>
            </a:r>
            <a:r>
              <a:rPr lang="ru-RU" sz="2600" b="1" dirty="0" err="1" smtClean="0">
                <a:solidFill>
                  <a:srgbClr val="183F6E"/>
                </a:solidFill>
                <a:latin typeface="Verdana" pitchFamily="34" charset="0"/>
              </a:rPr>
              <a:t>кеш</a:t>
            </a:r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 данных (</a:t>
            </a:r>
            <a:r>
              <a:rPr lang="en-US" sz="2600" b="1" dirty="0" err="1" smtClean="0">
                <a:solidFill>
                  <a:srgbClr val="183F6E"/>
                </a:solidFill>
                <a:latin typeface="Verdana" pitchFamily="34" charset="0"/>
              </a:rPr>
              <a:t>memcached</a:t>
            </a:r>
            <a:r>
              <a:rPr lang="en-US" sz="2600" b="1" dirty="0" smtClean="0">
                <a:solidFill>
                  <a:srgbClr val="183F6E"/>
                </a:solidFill>
                <a:latin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40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Распределенный </a:t>
            </a:r>
            <a:r>
              <a:rPr lang="ru-RU" sz="2600" b="1" dirty="0" err="1" smtClean="0">
                <a:solidFill>
                  <a:srgbClr val="183F6E"/>
                </a:solidFill>
                <a:latin typeface="Verdana" pitchFamily="34" charset="0"/>
              </a:rPr>
              <a:t>кеш</a:t>
            </a:r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 данных (</a:t>
            </a:r>
            <a:r>
              <a:rPr lang="en-US" sz="2600" b="1" dirty="0" err="1" smtClean="0">
                <a:solidFill>
                  <a:srgbClr val="183F6E"/>
                </a:solidFill>
                <a:latin typeface="Verdana" pitchFamily="34" charset="0"/>
              </a:rPr>
              <a:t>memcached</a:t>
            </a:r>
            <a:r>
              <a:rPr lang="en-US" sz="2600" b="1" dirty="0" smtClean="0">
                <a:solidFill>
                  <a:srgbClr val="183F6E"/>
                </a:solidFill>
                <a:latin typeface="Verdana" pitchFamily="34" charset="0"/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9" y="1748786"/>
            <a:ext cx="6884243" cy="4488526"/>
          </a:xfrm>
          <a:prstGeom prst="rect">
            <a:avLst/>
          </a:prstGeom>
          <a:noFill/>
          <a:ln>
            <a:noFill/>
          </a:ln>
          <a:effectLst>
            <a:outerShdw blurRad="228600" dist="114300" dir="2700000" algn="ctr" rotWithShape="0">
              <a:schemeClr val="tx1">
                <a:alpha val="8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Непрерывность сессий между веб-серверами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6147" name="Picture 3" descr="sessions-in-db-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77546"/>
            <a:ext cx="5715000" cy="2571750"/>
          </a:xfrm>
          <a:prstGeom prst="rect">
            <a:avLst/>
          </a:prstGeom>
          <a:noFill/>
          <a:ln>
            <a:noFill/>
          </a:ln>
          <a:effectLst>
            <a:outerShdw blurRad="254000" dist="88900" dir="2700000" algn="ctr" rotWithShape="0">
              <a:schemeClr val="tx1">
                <a:alpha val="8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28800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Пользовательская сессия должна быть "прозрачной" для всех серверов веб-кластера.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20959"/>
            <a:ext cx="8595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После </a:t>
            </a:r>
            <a:r>
              <a:rPr lang="ru-RU" dirty="0"/>
              <a:t>авторизации на одном из серверов пользователь должен считаться авторизованных и для всех других </a:t>
            </a:r>
            <a:r>
              <a:rPr lang="ru-RU" dirty="0" smtClean="0"/>
              <a:t>серверов.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 </a:t>
            </a:r>
            <a:r>
              <a:rPr lang="ru-RU" dirty="0"/>
              <a:t>наоборот - окончание сессии на любом сервере должно означать ее окончание на всех серверах сразу. </a:t>
            </a:r>
          </a:p>
        </p:txBody>
      </p:sp>
    </p:spTree>
    <p:extLst>
      <p:ext uri="{BB962C8B-B14F-4D97-AF65-F5344CB8AC3E}">
        <p14:creationId xmlns:p14="http://schemas.microsoft.com/office/powerpoint/2010/main" val="24347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408960" y="3264823"/>
            <a:ext cx="3026880" cy="13062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435841" y="4743858"/>
            <a:ext cx="1893600" cy="18217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endParaRPr lang="ru-RU" sz="1300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3827521" y="5443772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09121" y="3725672"/>
            <a:ext cx="2656800" cy="5227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1</a:t>
            </a: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dirty="0"/>
              <a:t> </a:t>
            </a:r>
            <a:r>
              <a:rPr lang="ru-RU" sz="1300" b="1" dirty="0"/>
              <a:t>«1С-Битрикс: Веб-кластер»</a:t>
            </a:r>
          </a:p>
        </p:txBody>
      </p:sp>
      <p:cxnSp>
        <p:nvCxnSpPr>
          <p:cNvPr id="18439" name="Прямая со стрелкой 10"/>
          <p:cNvCxnSpPr>
            <a:cxnSpLocks noChangeShapeType="1"/>
            <a:stCxn id="7" idx="2"/>
            <a:endCxn id="6" idx="1"/>
          </p:cNvCxnSpPr>
          <p:nvPr/>
        </p:nvCxnSpPr>
        <p:spPr bwMode="auto">
          <a:xfrm>
            <a:off x="1938240" y="4248447"/>
            <a:ext cx="2445120" cy="1195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Стрелка вниз 12"/>
          <p:cNvSpPr/>
          <p:nvPr/>
        </p:nvSpPr>
        <p:spPr bwMode="auto">
          <a:xfrm>
            <a:off x="3070081" y="1600009"/>
            <a:ext cx="2705760" cy="8698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Высокая посещаемость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159521" y="3264823"/>
            <a:ext cx="3026880" cy="13062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361120" y="3787598"/>
            <a:ext cx="2655360" cy="522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2</a:t>
            </a: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/>
              <a:t> «1С-Битрикс: Веб-кластер»</a:t>
            </a:r>
          </a:p>
        </p:txBody>
      </p:sp>
      <p:cxnSp>
        <p:nvCxnSpPr>
          <p:cNvPr id="18443" name="Прямая со стрелкой 16"/>
          <p:cNvCxnSpPr>
            <a:cxnSpLocks noChangeShapeType="1"/>
            <a:stCxn id="16" idx="2"/>
          </p:cNvCxnSpPr>
          <p:nvPr/>
        </p:nvCxnSpPr>
        <p:spPr bwMode="auto">
          <a:xfrm flipH="1">
            <a:off x="4521600" y="4310373"/>
            <a:ext cx="2167200" cy="113339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Скругленный прямоугольник 22"/>
          <p:cNvSpPr/>
          <p:nvPr/>
        </p:nvSpPr>
        <p:spPr bwMode="auto">
          <a:xfrm>
            <a:off x="3435841" y="2469860"/>
            <a:ext cx="1893600" cy="45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Балансировщик нагрузки</a:t>
            </a:r>
          </a:p>
        </p:txBody>
      </p:sp>
      <p:sp>
        <p:nvSpPr>
          <p:cNvPr id="26" name="Стрелка вниз 25"/>
          <p:cNvSpPr/>
          <p:nvPr/>
        </p:nvSpPr>
        <p:spPr bwMode="auto">
          <a:xfrm rot="3200467">
            <a:off x="2913801" y="2747154"/>
            <a:ext cx="740238" cy="1234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27" name="Стрелка вниз 26"/>
          <p:cNvSpPr/>
          <p:nvPr/>
        </p:nvSpPr>
        <p:spPr bwMode="auto">
          <a:xfrm rot="18777309">
            <a:off x="5075962" y="2732035"/>
            <a:ext cx="740238" cy="1281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12" name="Овальная выноска 11"/>
          <p:cNvSpPr/>
          <p:nvPr/>
        </p:nvSpPr>
        <p:spPr bwMode="auto">
          <a:xfrm>
            <a:off x="6688800" y="1830433"/>
            <a:ext cx="2285280" cy="685512"/>
          </a:xfrm>
          <a:prstGeom prst="wedgeEllipseCallout">
            <a:avLst>
              <a:gd name="adj1" fmla="val -16144"/>
              <a:gd name="adj2" fmla="val 233491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Нагрузка на </a:t>
            </a:r>
            <a:r>
              <a:rPr lang="en-US" sz="1600" dirty="0">
                <a:solidFill>
                  <a:schemeClr val="bg1"/>
                </a:solidFill>
              </a:rPr>
              <a:t>CPU </a:t>
            </a:r>
            <a:r>
              <a:rPr lang="en-US" sz="1600" b="1" dirty="0">
                <a:solidFill>
                  <a:schemeClr val="bg1"/>
                </a:solidFill>
              </a:rPr>
              <a:t>&lt;50%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448" name="TextBox 27"/>
          <p:cNvSpPr txBox="1">
            <a:spLocks noChangeArrowheads="1"/>
          </p:cNvSpPr>
          <p:nvPr/>
        </p:nvSpPr>
        <p:spPr bwMode="auto">
          <a:xfrm>
            <a:off x="5981760" y="4581128"/>
            <a:ext cx="3150720" cy="180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1600" dirty="0"/>
              <a:t>1) </a:t>
            </a:r>
            <a:r>
              <a:rPr lang="ru-RU" sz="1600" dirty="0"/>
              <a:t>Нагрузка равномерно распределяется между </a:t>
            </a:r>
            <a:r>
              <a:rPr lang="ru-RU" sz="1600" dirty="0" err="1"/>
              <a:t>нодами</a:t>
            </a:r>
            <a:r>
              <a:rPr lang="ru-RU" sz="1600" dirty="0"/>
              <a:t> веб-кластера</a:t>
            </a:r>
            <a:r>
              <a:rPr lang="en-US" sz="1600" dirty="0"/>
              <a:t/>
            </a:r>
            <a:br>
              <a:rPr lang="en-US" sz="1600" dirty="0"/>
            </a:br>
            <a:endParaRPr lang="ru-RU" sz="1600" dirty="0"/>
          </a:p>
          <a:p>
            <a:r>
              <a:rPr lang="en-US" sz="1600" dirty="0"/>
              <a:t>2) </a:t>
            </a:r>
            <a:r>
              <a:rPr lang="ru-RU" sz="1600" dirty="0"/>
              <a:t>Сервера приложений не перегружены и работают в устойчивом штатном режиме</a:t>
            </a:r>
          </a:p>
        </p:txBody>
      </p:sp>
      <p:sp>
        <p:nvSpPr>
          <p:cNvPr id="18449" name="Двойная стрелка влево/вправо 28"/>
          <p:cNvSpPr>
            <a:spLocks noChangeArrowheads="1"/>
          </p:cNvSpPr>
          <p:nvPr/>
        </p:nvSpPr>
        <p:spPr bwMode="auto">
          <a:xfrm>
            <a:off x="3284641" y="3757355"/>
            <a:ext cx="2076480" cy="542937"/>
          </a:xfrm>
          <a:prstGeom prst="leftRightArrow">
            <a:avLst>
              <a:gd name="adj1" fmla="val 50000"/>
              <a:gd name="adj2" fmla="val 4999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r>
              <a:rPr lang="ru-RU" sz="1300"/>
              <a:t>Авто-синхронизация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183F6E"/>
                </a:solidFill>
                <a:latin typeface="Verdana" pitchFamily="34" charset="0"/>
              </a:rPr>
              <a:t>Задача: масштабирование при росте нагрузки</a:t>
            </a:r>
            <a:endParaRPr lang="en-US" sz="24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Сколько стоит 1 час? 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9174" y="2466128"/>
            <a:ext cx="8613305" cy="2160240"/>
          </a:xfrm>
          <a:prstGeom prst="roundRect">
            <a:avLst>
              <a:gd name="adj" fmla="val 44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9303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Крупный интернет-магазин с годовым оборотом 1.5 млрд. руб.</a:t>
            </a:r>
          </a:p>
          <a:p>
            <a:endParaRPr lang="ru-RU" dirty="0"/>
          </a:p>
          <a:p>
            <a:r>
              <a:rPr lang="ru-RU" dirty="0" smtClean="0"/>
              <a:t>210 рабочих дней в году по 10 рабочих часов.</a:t>
            </a:r>
          </a:p>
          <a:p>
            <a:endParaRPr lang="ru-RU" dirty="0"/>
          </a:p>
          <a:p>
            <a:r>
              <a:rPr lang="ru-RU" dirty="0" smtClean="0"/>
              <a:t>Час </a:t>
            </a:r>
            <a:r>
              <a:rPr lang="ru-RU" dirty="0"/>
              <a:t>простоя крупного интернет-проекта может обойтись владельцам в 0,3 - 1 миллион </a:t>
            </a:r>
            <a:r>
              <a:rPr lang="ru-RU" dirty="0" smtClean="0"/>
              <a:t>рублей</a:t>
            </a:r>
            <a:r>
              <a:rPr lang="ru-RU" dirty="0"/>
              <a:t> </a:t>
            </a:r>
            <a:r>
              <a:rPr lang="ru-RU" dirty="0" smtClean="0"/>
              <a:t>упущенной выручки.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86301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Пример: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4" y="4849275"/>
            <a:ext cx="7952184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3435841" y="4743858"/>
            <a:ext cx="1893600" cy="18203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База данных </a:t>
            </a:r>
            <a:r>
              <a:rPr lang="en-US" sz="1300" i="1" dirty="0"/>
              <a:t>MySQL</a:t>
            </a:r>
            <a:endParaRPr lang="ru-RU" sz="1300" i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3827521" y="5443772"/>
            <a:ext cx="1110240" cy="914496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13281" y="3492367"/>
            <a:ext cx="1742400" cy="6552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100" dirty="0" err="1"/>
              <a:t>Нода</a:t>
            </a:r>
            <a:r>
              <a:rPr lang="ru-RU" sz="1100" dirty="0"/>
              <a:t> 1 </a:t>
            </a: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dirty="0"/>
              <a:t> </a:t>
            </a:r>
            <a:r>
              <a:rPr lang="ru-RU" sz="1100" b="1" dirty="0"/>
              <a:t>«1С-Битрикс:</a:t>
            </a:r>
            <a:br>
              <a:rPr lang="ru-RU" sz="1100" b="1" dirty="0"/>
            </a:br>
            <a:r>
              <a:rPr lang="ru-RU" sz="1100" b="1" dirty="0"/>
              <a:t>Веб-кластер»</a:t>
            </a:r>
          </a:p>
        </p:txBody>
      </p:sp>
      <p:cxnSp>
        <p:nvCxnSpPr>
          <p:cNvPr id="19462" name="Прямая со стрелкой 10"/>
          <p:cNvCxnSpPr>
            <a:cxnSpLocks noChangeShapeType="1"/>
            <a:stCxn id="7" idx="2"/>
            <a:endCxn id="6" idx="1"/>
          </p:cNvCxnSpPr>
          <p:nvPr/>
        </p:nvCxnSpPr>
        <p:spPr bwMode="auto">
          <a:xfrm>
            <a:off x="1284480" y="4147635"/>
            <a:ext cx="3098880" cy="12961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Стрелка вниз 12"/>
          <p:cNvSpPr/>
          <p:nvPr/>
        </p:nvSpPr>
        <p:spPr bwMode="auto">
          <a:xfrm>
            <a:off x="1378081" y="1600009"/>
            <a:ext cx="6089760" cy="8698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/>
              <a:t>Очень высокая посещаемость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435841" y="2469860"/>
            <a:ext cx="1893600" cy="45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Балансировщик нагрузки</a:t>
            </a:r>
          </a:p>
        </p:txBody>
      </p:sp>
      <p:sp>
        <p:nvSpPr>
          <p:cNvPr id="26" name="Стрелка вниз 25"/>
          <p:cNvSpPr/>
          <p:nvPr/>
        </p:nvSpPr>
        <p:spPr bwMode="auto">
          <a:xfrm rot="3683647">
            <a:off x="2455906" y="2250337"/>
            <a:ext cx="279389" cy="19108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681280" y="3492367"/>
            <a:ext cx="1740960" cy="6552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100" dirty="0" err="1"/>
              <a:t>Нода</a:t>
            </a:r>
            <a:r>
              <a:rPr lang="ru-RU" sz="1100" dirty="0"/>
              <a:t> 2</a:t>
            </a: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dirty="0"/>
              <a:t> </a:t>
            </a:r>
            <a:r>
              <a:rPr lang="ru-RU" sz="1100" b="1" dirty="0"/>
              <a:t>«1С-Битрикс:</a:t>
            </a:r>
            <a:br>
              <a:rPr lang="ru-RU" sz="1100" b="1" dirty="0"/>
            </a:br>
            <a:r>
              <a:rPr lang="ru-RU" sz="1100" b="1" dirty="0"/>
              <a:t>Веб-кластер»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576481" y="3521170"/>
            <a:ext cx="1740960" cy="6552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100" dirty="0" err="1"/>
              <a:t>Нода</a:t>
            </a:r>
            <a:r>
              <a:rPr lang="ru-RU" sz="1100" dirty="0"/>
              <a:t> </a:t>
            </a:r>
            <a:r>
              <a:rPr lang="en-US" sz="1100" dirty="0"/>
              <a:t>N</a:t>
            </a: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dirty="0"/>
              <a:t> </a:t>
            </a:r>
            <a:r>
              <a:rPr lang="ru-RU" sz="1100" b="1" dirty="0"/>
              <a:t>«1С-Битрикс:</a:t>
            </a:r>
            <a:br>
              <a:rPr lang="ru-RU" sz="1100" b="1" dirty="0"/>
            </a:br>
            <a:r>
              <a:rPr lang="ru-RU" sz="1100" b="1" dirty="0"/>
              <a:t>Веб-кластер»</a:t>
            </a:r>
          </a:p>
        </p:txBody>
      </p:sp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5204160" y="3519730"/>
            <a:ext cx="731767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sz="4400" b="1"/>
              <a:t>…</a:t>
            </a:r>
          </a:p>
        </p:txBody>
      </p:sp>
      <p:sp>
        <p:nvSpPr>
          <p:cNvPr id="19469" name="Двойная стрелка влево/вправо 28"/>
          <p:cNvSpPr>
            <a:spLocks noChangeArrowheads="1"/>
          </p:cNvSpPr>
          <p:nvPr/>
        </p:nvSpPr>
        <p:spPr bwMode="auto">
          <a:xfrm>
            <a:off x="1935360" y="3577336"/>
            <a:ext cx="838080" cy="542937"/>
          </a:xfrm>
          <a:prstGeom prst="leftRightArrow">
            <a:avLst>
              <a:gd name="adj1" fmla="val 50000"/>
              <a:gd name="adj2" fmla="val 4996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endParaRPr lang="ru-RU" sz="1300"/>
          </a:p>
        </p:txBody>
      </p:sp>
      <p:sp>
        <p:nvSpPr>
          <p:cNvPr id="19470" name="Двойная стрелка влево/вправо 30"/>
          <p:cNvSpPr>
            <a:spLocks noChangeArrowheads="1"/>
          </p:cNvSpPr>
          <p:nvPr/>
        </p:nvSpPr>
        <p:spPr bwMode="auto">
          <a:xfrm>
            <a:off x="4330081" y="3577336"/>
            <a:ext cx="838080" cy="542937"/>
          </a:xfrm>
          <a:prstGeom prst="leftRightArrow">
            <a:avLst>
              <a:gd name="adj1" fmla="val 50000"/>
              <a:gd name="adj2" fmla="val 4996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endParaRPr lang="ru-RU" sz="1300"/>
          </a:p>
        </p:txBody>
      </p:sp>
      <p:sp>
        <p:nvSpPr>
          <p:cNvPr id="19471" name="Двойная стрелка влево/вправо 31"/>
          <p:cNvSpPr>
            <a:spLocks noChangeArrowheads="1"/>
          </p:cNvSpPr>
          <p:nvPr/>
        </p:nvSpPr>
        <p:spPr bwMode="auto">
          <a:xfrm>
            <a:off x="5836321" y="3575896"/>
            <a:ext cx="838080" cy="542937"/>
          </a:xfrm>
          <a:prstGeom prst="leftRightArrow">
            <a:avLst>
              <a:gd name="adj1" fmla="val 50000"/>
              <a:gd name="adj2" fmla="val 4996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endParaRPr lang="ru-RU" sz="1300"/>
          </a:p>
        </p:txBody>
      </p:sp>
      <p:sp>
        <p:nvSpPr>
          <p:cNvPr id="33" name="Стрелка вниз 32"/>
          <p:cNvSpPr/>
          <p:nvPr/>
        </p:nvSpPr>
        <p:spPr bwMode="auto">
          <a:xfrm rot="2668021">
            <a:off x="3598561" y="2798215"/>
            <a:ext cx="279360" cy="8784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34" name="Стрелка вниз 33"/>
          <p:cNvSpPr/>
          <p:nvPr/>
        </p:nvSpPr>
        <p:spPr bwMode="auto">
          <a:xfrm rot="19502810">
            <a:off x="4881600" y="2809736"/>
            <a:ext cx="279360" cy="83672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sp>
        <p:nvSpPr>
          <p:cNvPr id="35" name="Стрелка вниз 34"/>
          <p:cNvSpPr/>
          <p:nvPr/>
        </p:nvSpPr>
        <p:spPr bwMode="auto">
          <a:xfrm rot="18193989">
            <a:off x="5916946" y="2359060"/>
            <a:ext cx="279389" cy="17395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endParaRPr lang="ru-RU" sz="1300" dirty="0"/>
          </a:p>
        </p:txBody>
      </p:sp>
      <p:cxnSp>
        <p:nvCxnSpPr>
          <p:cNvPr id="19475" name="Прямая со стрелкой 35"/>
          <p:cNvCxnSpPr>
            <a:cxnSpLocks noChangeShapeType="1"/>
            <a:stCxn id="24" idx="2"/>
          </p:cNvCxnSpPr>
          <p:nvPr/>
        </p:nvCxnSpPr>
        <p:spPr bwMode="auto">
          <a:xfrm>
            <a:off x="3552481" y="4147635"/>
            <a:ext cx="830880" cy="12961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6" name="Прямая со стрелкой 36"/>
          <p:cNvCxnSpPr>
            <a:cxnSpLocks noChangeShapeType="1"/>
          </p:cNvCxnSpPr>
          <p:nvPr/>
        </p:nvCxnSpPr>
        <p:spPr bwMode="auto">
          <a:xfrm flipH="1">
            <a:off x="4521600" y="4082830"/>
            <a:ext cx="1045440" cy="136094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7" name="Прямая со стрелкой 38"/>
          <p:cNvCxnSpPr>
            <a:cxnSpLocks noChangeShapeType="1"/>
            <a:stCxn id="25" idx="2"/>
          </p:cNvCxnSpPr>
          <p:nvPr/>
        </p:nvCxnSpPr>
        <p:spPr bwMode="auto">
          <a:xfrm flipH="1">
            <a:off x="4667041" y="4176438"/>
            <a:ext cx="2779200" cy="12673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183F6E"/>
                </a:solidFill>
                <a:latin typeface="Verdana" pitchFamily="34" charset="0"/>
              </a:rPr>
              <a:t>Задача: масштабирование при росте нагрузки</a:t>
            </a:r>
            <a:endParaRPr lang="en-US" sz="24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 bwMode="auto">
          <a:xfrm>
            <a:off x="652321" y="1886605"/>
            <a:ext cx="3026880" cy="39604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 1</a:t>
            </a: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3330721" y="3316675"/>
            <a:ext cx="187920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4963681" y="1886605"/>
            <a:ext cx="3026880" cy="39604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Веб-сервер 2</a:t>
            </a:r>
          </a:p>
        </p:txBody>
      </p:sp>
      <p:sp>
        <p:nvSpPr>
          <p:cNvPr id="22550" name="Двойная стрелка вверх/вниз 2"/>
          <p:cNvSpPr>
            <a:spLocks noChangeArrowheads="1"/>
          </p:cNvSpPr>
          <p:nvPr/>
        </p:nvSpPr>
        <p:spPr bwMode="auto">
          <a:xfrm rot="-2443680">
            <a:off x="3551040" y="2173195"/>
            <a:ext cx="270720" cy="1248612"/>
          </a:xfrm>
          <a:prstGeom prst="upDownArrow">
            <a:avLst>
              <a:gd name="adj1" fmla="val 50000"/>
              <a:gd name="adj2" fmla="val 5019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2551" name="Двойная стрелка вверх/вниз 52"/>
          <p:cNvSpPr>
            <a:spLocks noChangeArrowheads="1"/>
          </p:cNvSpPr>
          <p:nvPr/>
        </p:nvSpPr>
        <p:spPr bwMode="auto">
          <a:xfrm rot="2451229">
            <a:off x="4828321" y="2153033"/>
            <a:ext cx="272160" cy="1288936"/>
          </a:xfrm>
          <a:prstGeom prst="upDownArrow">
            <a:avLst>
              <a:gd name="adj1" fmla="val 50000"/>
              <a:gd name="adj2" fmla="val 4996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2552" name="TextBox 3"/>
          <p:cNvSpPr txBox="1">
            <a:spLocks noChangeArrowheads="1"/>
          </p:cNvSpPr>
          <p:nvPr/>
        </p:nvSpPr>
        <p:spPr bwMode="auto">
          <a:xfrm>
            <a:off x="4020480" y="2127110"/>
            <a:ext cx="677265" cy="108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sz="65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Задача синхронизации файлов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73" y="2392958"/>
            <a:ext cx="11715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33" y="2392958"/>
            <a:ext cx="11715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0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71599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Два типа:</a:t>
            </a:r>
            <a:endParaRPr lang="en-US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1. Синхронный: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Общая «дисковая полка» (дорого, не резервирует данные)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Сетевые средства – </a:t>
            </a:r>
            <a:r>
              <a:rPr lang="en-US" sz="1600" dirty="0" smtClean="0"/>
              <a:t>NFS (</a:t>
            </a:r>
            <a:r>
              <a:rPr lang="ru-RU" sz="1600" dirty="0" smtClean="0"/>
              <a:t>очень медленно)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OCFS2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DRD</a:t>
            </a:r>
            <a:r>
              <a:rPr lang="en-US" sz="1600" dirty="0"/>
              <a:t>B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2. Асинхронный </a:t>
            </a:r>
            <a:r>
              <a:rPr lang="en-US" sz="1600" dirty="0" smtClean="0"/>
              <a:t>(</a:t>
            </a:r>
            <a:r>
              <a:rPr lang="ru-RU" sz="1600" dirty="0" smtClean="0"/>
              <a:t>синхронизация</a:t>
            </a:r>
            <a:r>
              <a:rPr lang="en-US" sz="1600" dirty="0" smtClean="0"/>
              <a:t> </a:t>
            </a:r>
            <a:r>
              <a:rPr lang="ru-RU" sz="1600" dirty="0" smtClean="0"/>
              <a:t>локальных дисков)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rsync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csync2</a:t>
            </a:r>
            <a:endParaRPr lang="ru-RU" sz="16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Синхронизация дисковых систем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69380"/>
            <a:ext cx="5184576" cy="3575844"/>
          </a:xfrm>
          <a:prstGeom prst="rect">
            <a:avLst/>
          </a:prstGeom>
          <a:noFill/>
          <a:ln>
            <a:noFill/>
          </a:ln>
          <a:effectLst>
            <a:outerShdw blurRad="279400" dist="88900" dir="2700000" algn="ctr" rotWithShape="0">
              <a:schemeClr val="tx1">
                <a:alpha val="5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7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Почему мы выбрали </a:t>
            </a:r>
            <a:r>
              <a:rPr lang="en-US" sz="2600" b="1" dirty="0" smtClean="0">
                <a:solidFill>
                  <a:srgbClr val="183F6E"/>
                </a:solidFill>
                <a:latin typeface="Verdana" pitchFamily="34" charset="0"/>
              </a:rPr>
              <a:t>csync2?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/>
              <a:t>Быстрый доступ </a:t>
            </a:r>
            <a:r>
              <a:rPr lang="ru-RU" dirty="0" smtClean="0"/>
              <a:t>к файлам приложения за счет использования локальных хранилищ.</a:t>
            </a:r>
            <a:endParaRPr lang="en-US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/>
              <a:t>Высокая </a:t>
            </a:r>
            <a:r>
              <a:rPr lang="ru-RU" b="1" dirty="0"/>
              <a:t>скорость работы.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/>
              <a:t>Низкое потребление ресурсов </a:t>
            </a:r>
            <a:r>
              <a:rPr lang="ru-RU" dirty="0"/>
              <a:t>(CPU, дисковые операции). Два этих фактора позволяют запускать процесс синхронизации максимально часто, поэтому данные на серверах становятся идентичными практически в "реальном времени".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/>
              <a:t>Простота настройки </a:t>
            </a:r>
            <a:r>
              <a:rPr lang="ru-RU" dirty="0"/>
              <a:t>для обмена данными между </a:t>
            </a:r>
            <a:r>
              <a:rPr lang="ru-RU" b="1" dirty="0"/>
              <a:t>любым количеством серверов.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/>
              <a:t>Возможность синхронизации удаления файлов.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/>
              <a:t>Защищенный обмен данными </a:t>
            </a:r>
            <a:r>
              <a:rPr lang="ru-RU" dirty="0"/>
              <a:t>между хостами (SSL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8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 bwMode="auto">
          <a:xfrm>
            <a:off x="5369761" y="1988840"/>
            <a:ext cx="3026880" cy="16835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2 </a:t>
            </a:r>
            <a:br>
              <a:rPr lang="ru-RU" sz="1300" dirty="0"/>
            </a:br>
            <a:r>
              <a:rPr lang="ru-RU" sz="1300" b="1" dirty="0"/>
              <a:t>«1С-Битрикс: Веб-кластер»</a:t>
            </a:r>
            <a:endParaRPr lang="ru-RU" sz="1300" i="1" dirty="0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5670720" y="2536097"/>
            <a:ext cx="2426400" cy="923137"/>
          </a:xfrm>
          <a:prstGeom prst="roundRect">
            <a:avLst/>
          </a:prstGeom>
          <a:solidFill>
            <a:srgbClr val="9FF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dirty="0"/>
              <a:t>Csync2</a:t>
            </a:r>
            <a:endParaRPr lang="ru-RU" sz="1300" dirty="0"/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892800" y="2003241"/>
            <a:ext cx="3026880" cy="16691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1 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ru-RU" sz="1300" b="1" dirty="0"/>
              <a:t>«1С-Битрикс: Веб-кластер»</a:t>
            </a:r>
            <a:endParaRPr lang="ru-RU" sz="1300" i="1" dirty="0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1177920" y="2530337"/>
            <a:ext cx="2427840" cy="923137"/>
          </a:xfrm>
          <a:prstGeom prst="roundRect">
            <a:avLst/>
          </a:prstGeom>
          <a:solidFill>
            <a:srgbClr val="9FF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dirty="0"/>
              <a:t>Csync2</a:t>
            </a:r>
            <a:endParaRPr lang="ru-RU" sz="1300" dirty="0"/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1452960" y="2981104"/>
            <a:ext cx="187776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86" name="Скругленный прямоугольник 85"/>
          <p:cNvSpPr/>
          <p:nvPr/>
        </p:nvSpPr>
        <p:spPr bwMode="auto">
          <a:xfrm>
            <a:off x="5944320" y="2982545"/>
            <a:ext cx="187920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055680" y="4539348"/>
            <a:ext cx="3026880" cy="16835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dirty="0" err="1"/>
              <a:t>Нода</a:t>
            </a:r>
            <a:r>
              <a:rPr lang="ru-RU" sz="1300" dirty="0"/>
              <a:t> 3</a:t>
            </a:r>
            <a:br>
              <a:rPr lang="ru-RU" sz="1300" dirty="0"/>
            </a:br>
            <a:r>
              <a:rPr lang="ru-RU" sz="1300" b="1" dirty="0"/>
              <a:t>«1С-Битрикс: Веб-кластер»</a:t>
            </a:r>
            <a:endParaRPr lang="ru-RU" sz="1300" i="1" dirty="0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3355200" y="5086605"/>
            <a:ext cx="2426400" cy="921697"/>
          </a:xfrm>
          <a:prstGeom prst="roundRect">
            <a:avLst/>
          </a:prstGeom>
          <a:solidFill>
            <a:srgbClr val="9FF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sz="1300" dirty="0"/>
              <a:t>Csync2</a:t>
            </a:r>
            <a:endParaRPr lang="ru-RU" sz="1300" dirty="0"/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3628800" y="5531612"/>
            <a:ext cx="1879200" cy="3902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  <a:endParaRPr lang="ru-RU" b="1" dirty="0"/>
          </a:p>
        </p:txBody>
      </p:sp>
      <p:sp>
        <p:nvSpPr>
          <p:cNvPr id="24604" name="Двойная стрелка влево/вправо 3"/>
          <p:cNvSpPr>
            <a:spLocks noChangeArrowheads="1"/>
          </p:cNvSpPr>
          <p:nvPr/>
        </p:nvSpPr>
        <p:spPr bwMode="auto">
          <a:xfrm rot="3456898">
            <a:off x="3243533" y="3756648"/>
            <a:ext cx="1274534" cy="434880"/>
          </a:xfrm>
          <a:prstGeom prst="leftRightArrow">
            <a:avLst>
              <a:gd name="adj1" fmla="val 50000"/>
              <a:gd name="adj2" fmla="val 50049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4605" name="Двойная стрелка влево/вправо 36"/>
          <p:cNvSpPr>
            <a:spLocks noChangeArrowheads="1"/>
          </p:cNvSpPr>
          <p:nvPr/>
        </p:nvSpPr>
        <p:spPr bwMode="auto">
          <a:xfrm rot="7646163">
            <a:off x="4546731" y="3759529"/>
            <a:ext cx="1327819" cy="436320"/>
          </a:xfrm>
          <a:prstGeom prst="leftRightArrow">
            <a:avLst>
              <a:gd name="adj1" fmla="val 50000"/>
              <a:gd name="adj2" fmla="val 50053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4606" name="Двойная стрелка влево/вправо 37"/>
          <p:cNvSpPr>
            <a:spLocks noChangeArrowheads="1"/>
          </p:cNvSpPr>
          <p:nvPr/>
        </p:nvSpPr>
        <p:spPr bwMode="auto">
          <a:xfrm>
            <a:off x="3736801" y="2903337"/>
            <a:ext cx="1771200" cy="440686"/>
          </a:xfrm>
          <a:prstGeom prst="leftRightArrow">
            <a:avLst>
              <a:gd name="adj1" fmla="val 50000"/>
              <a:gd name="adj2" fmla="val 49929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Тип 2: синхронизация локальных дисков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Способы </a:t>
            </a:r>
            <a:r>
              <a:rPr lang="ru-RU" sz="2600" b="1" dirty="0">
                <a:solidFill>
                  <a:srgbClr val="183F6E"/>
                </a:solidFill>
                <a:latin typeface="Verdana" pitchFamily="34" charset="0"/>
              </a:rPr>
              <a:t>б</a:t>
            </a:r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алансирование нагрузки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DNS </a:t>
            </a:r>
            <a:r>
              <a:rPr lang="ru-RU" b="1" dirty="0" smtClean="0"/>
              <a:t>сервер с </a:t>
            </a:r>
            <a:r>
              <a:rPr lang="ru-RU" b="1" dirty="0"/>
              <a:t>несколькими </a:t>
            </a:r>
            <a:r>
              <a:rPr lang="ru-RU" b="1" dirty="0" smtClean="0"/>
              <a:t>записями</a:t>
            </a:r>
            <a:r>
              <a:rPr lang="en-US" b="1" dirty="0" smtClean="0"/>
              <a:t> </a:t>
            </a:r>
            <a:r>
              <a:rPr lang="ru-RU" b="1" dirty="0" smtClean="0"/>
              <a:t>типа </a:t>
            </a:r>
            <a:r>
              <a:rPr lang="en-US" b="1" dirty="0" smtClean="0"/>
              <a:t>A </a:t>
            </a:r>
            <a:r>
              <a:rPr lang="ru-RU" b="1" dirty="0" smtClean="0"/>
              <a:t>и разными </a:t>
            </a:r>
            <a:r>
              <a:rPr lang="en-US" b="1" dirty="0" smtClean="0"/>
              <a:t>IP </a:t>
            </a:r>
            <a:r>
              <a:rPr lang="ru-RU" b="1" dirty="0" smtClean="0"/>
              <a:t>адресами и коротким </a:t>
            </a:r>
            <a:r>
              <a:rPr lang="en-US" b="1" dirty="0" smtClean="0"/>
              <a:t>TTL</a:t>
            </a:r>
            <a:endParaRPr lang="en-US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NGINX </a:t>
            </a:r>
            <a:r>
              <a:rPr lang="ru-RU" b="1" dirty="0" smtClean="0"/>
              <a:t>на отдельном оборудовании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/>
              <a:t>Аппаратный маршрутизатор с балансированием нагрузки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/>
              <a:t>Балансировка силами дата центра (</a:t>
            </a:r>
            <a:r>
              <a:rPr lang="en-US" b="1" dirty="0" smtClean="0"/>
              <a:t>Amazon EC2)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7898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3216"/>
            <a:ext cx="2289761" cy="93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2874240" y="1581271"/>
            <a:ext cx="3526560" cy="522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600" b="1" dirty="0"/>
              <a:t>Балансировщик </a:t>
            </a:r>
            <a:r>
              <a:rPr lang="ru-RU" sz="1600" dirty="0"/>
              <a:t>(клиентские запросы по </a:t>
            </a:r>
            <a:r>
              <a:rPr lang="en-US" sz="1600" dirty="0"/>
              <a:t>HTTP)</a:t>
            </a:r>
            <a:endParaRPr lang="ru-RU" sz="1600" dirty="0"/>
          </a:p>
        </p:txBody>
      </p:sp>
      <p:sp>
        <p:nvSpPr>
          <p:cNvPr id="16389" name="Двойная стрелка вверх/вниз 2"/>
          <p:cNvSpPr>
            <a:spLocks noChangeArrowheads="1"/>
          </p:cNvSpPr>
          <p:nvPr/>
        </p:nvSpPr>
        <p:spPr bwMode="auto">
          <a:xfrm>
            <a:off x="3070080" y="1124744"/>
            <a:ext cx="129600" cy="456527"/>
          </a:xfrm>
          <a:prstGeom prst="upDownArrow">
            <a:avLst>
              <a:gd name="adj1" fmla="val 50000"/>
              <a:gd name="adj2" fmla="val 50322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0" name="Двойная стрелка вверх/вниз 6"/>
          <p:cNvSpPr>
            <a:spLocks noChangeArrowheads="1"/>
          </p:cNvSpPr>
          <p:nvPr/>
        </p:nvSpPr>
        <p:spPr bwMode="auto">
          <a:xfrm>
            <a:off x="4114080" y="1124744"/>
            <a:ext cx="131040" cy="456527"/>
          </a:xfrm>
          <a:prstGeom prst="upDownArrow">
            <a:avLst>
              <a:gd name="adj1" fmla="val 50000"/>
              <a:gd name="adj2" fmla="val 49769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1" name="Двойная стрелка вверх/вниз 7"/>
          <p:cNvSpPr>
            <a:spLocks noChangeArrowheads="1"/>
          </p:cNvSpPr>
          <p:nvPr/>
        </p:nvSpPr>
        <p:spPr bwMode="auto">
          <a:xfrm>
            <a:off x="5163840" y="1124744"/>
            <a:ext cx="129600" cy="456527"/>
          </a:xfrm>
          <a:prstGeom prst="upDownArrow">
            <a:avLst>
              <a:gd name="adj1" fmla="val 50000"/>
              <a:gd name="adj2" fmla="val 50322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2" name="Двойная стрелка вверх/вниз 8"/>
          <p:cNvSpPr>
            <a:spLocks noChangeArrowheads="1"/>
          </p:cNvSpPr>
          <p:nvPr/>
        </p:nvSpPr>
        <p:spPr bwMode="auto">
          <a:xfrm>
            <a:off x="6073921" y="1124744"/>
            <a:ext cx="131040" cy="456527"/>
          </a:xfrm>
          <a:prstGeom prst="upDownArrow">
            <a:avLst>
              <a:gd name="adj1" fmla="val 50000"/>
              <a:gd name="adj2" fmla="val 49769"/>
            </a:avLst>
          </a:prstGeom>
          <a:solidFill>
            <a:srgbClr val="9FF7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" name="Облако 3"/>
          <p:cNvSpPr/>
          <p:nvPr/>
        </p:nvSpPr>
        <p:spPr bwMode="auto">
          <a:xfrm>
            <a:off x="456480" y="2430960"/>
            <a:ext cx="3922560" cy="365798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41281" y="3149596"/>
            <a:ext cx="2285280" cy="587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dirty="0"/>
              <a:t>Веб-сервер</a:t>
            </a:r>
            <a:r>
              <a:rPr lang="en-US" dirty="0"/>
              <a:t> 1</a:t>
            </a:r>
            <a:endParaRPr lang="ru-RU" dirty="0"/>
          </a:p>
        </p:txBody>
      </p:sp>
      <p:sp>
        <p:nvSpPr>
          <p:cNvPr id="16395" name="Прямоугольник 5"/>
          <p:cNvSpPr>
            <a:spLocks noChangeArrowheads="1"/>
          </p:cNvSpPr>
          <p:nvPr/>
        </p:nvSpPr>
        <p:spPr bwMode="auto">
          <a:xfrm>
            <a:off x="1241281" y="3933039"/>
            <a:ext cx="914400" cy="1241410"/>
          </a:xfrm>
          <a:prstGeom prst="rect">
            <a:avLst/>
          </a:prstGeom>
          <a:solidFill>
            <a:srgbClr val="FBB7E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  <a:p>
            <a:pPr algn="ctr"/>
            <a:endParaRPr lang="en-US" sz="1000"/>
          </a:p>
          <a:p>
            <a:pPr algn="ctr"/>
            <a:r>
              <a:rPr lang="en-US" sz="1000"/>
              <a:t>memcached 1</a:t>
            </a:r>
            <a:endParaRPr lang="ru-RU" sz="1000"/>
          </a:p>
        </p:txBody>
      </p:sp>
      <p:sp>
        <p:nvSpPr>
          <p:cNvPr id="22" name="Облако 21"/>
          <p:cNvSpPr/>
          <p:nvPr/>
        </p:nvSpPr>
        <p:spPr bwMode="auto">
          <a:xfrm>
            <a:off x="4832640" y="2430960"/>
            <a:ext cx="3922560" cy="365798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617440" y="3149596"/>
            <a:ext cx="2285280" cy="587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dirty="0"/>
              <a:t>Веб-сервер</a:t>
            </a:r>
            <a:r>
              <a:rPr lang="en-US" dirty="0"/>
              <a:t> 2</a:t>
            </a:r>
            <a:endParaRPr lang="ru-RU" dirty="0"/>
          </a:p>
        </p:txBody>
      </p:sp>
      <p:sp>
        <p:nvSpPr>
          <p:cNvPr id="16398" name="Прямоугольник 23"/>
          <p:cNvSpPr>
            <a:spLocks noChangeArrowheads="1"/>
          </p:cNvSpPr>
          <p:nvPr/>
        </p:nvSpPr>
        <p:spPr bwMode="auto">
          <a:xfrm>
            <a:off x="6988320" y="3933039"/>
            <a:ext cx="914400" cy="1241410"/>
          </a:xfrm>
          <a:prstGeom prst="rect">
            <a:avLst/>
          </a:prstGeom>
          <a:solidFill>
            <a:srgbClr val="FBB7E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  <a:p>
            <a:pPr algn="ctr"/>
            <a:endParaRPr lang="en-US" sz="1000"/>
          </a:p>
          <a:p>
            <a:pPr algn="ctr"/>
            <a:r>
              <a:rPr lang="en-US" sz="1000"/>
              <a:t>memcached 1</a:t>
            </a:r>
            <a:endParaRPr lang="ru-RU" sz="1000"/>
          </a:p>
        </p:txBody>
      </p:sp>
      <p:cxnSp>
        <p:nvCxnSpPr>
          <p:cNvPr id="12" name="Прямая со стрелкой 11"/>
          <p:cNvCxnSpPr>
            <a:endCxn id="5" idx="0"/>
          </p:cNvCxnSpPr>
          <p:nvPr/>
        </p:nvCxnSpPr>
        <p:spPr bwMode="auto">
          <a:xfrm flipH="1">
            <a:off x="2383201" y="2104046"/>
            <a:ext cx="1274400" cy="104555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>
            <a:endCxn id="23" idx="0"/>
          </p:cNvCxnSpPr>
          <p:nvPr/>
        </p:nvCxnSpPr>
        <p:spPr bwMode="auto">
          <a:xfrm>
            <a:off x="5421601" y="2104046"/>
            <a:ext cx="1339200" cy="104555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/>
          <p:nvPr/>
        </p:nvCxnSpPr>
        <p:spPr bwMode="auto">
          <a:xfrm flipH="1">
            <a:off x="1437120" y="3737177"/>
            <a:ext cx="440640" cy="195861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Прямая со стрелкой 40"/>
          <p:cNvCxnSpPr>
            <a:endCxn id="16398" idx="0"/>
          </p:cNvCxnSpPr>
          <p:nvPr/>
        </p:nvCxnSpPr>
        <p:spPr bwMode="auto">
          <a:xfrm>
            <a:off x="6988321" y="3737177"/>
            <a:ext cx="457920" cy="195861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 стрелкой 42"/>
          <p:cNvCxnSpPr>
            <a:endCxn id="16408" idx="1"/>
          </p:cNvCxnSpPr>
          <p:nvPr/>
        </p:nvCxnSpPr>
        <p:spPr bwMode="auto">
          <a:xfrm>
            <a:off x="2596321" y="3750139"/>
            <a:ext cx="473760" cy="18290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 стрелкой 44"/>
          <p:cNvCxnSpPr/>
          <p:nvPr/>
        </p:nvCxnSpPr>
        <p:spPr bwMode="auto">
          <a:xfrm flipH="1">
            <a:off x="5944320" y="3744378"/>
            <a:ext cx="456480" cy="18866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5" name="Стрелка вправо 11275"/>
          <p:cNvSpPr>
            <a:spLocks noChangeArrowheads="1"/>
          </p:cNvSpPr>
          <p:nvPr/>
        </p:nvSpPr>
        <p:spPr bwMode="auto">
          <a:xfrm>
            <a:off x="3526561" y="4391006"/>
            <a:ext cx="2155680" cy="326914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cxnSp>
        <p:nvCxnSpPr>
          <p:cNvPr id="16406" name="Прямая со стрелкой 11277"/>
          <p:cNvCxnSpPr>
            <a:cxnSpLocks noChangeShapeType="1"/>
            <a:stCxn id="23" idx="1"/>
          </p:cNvCxnSpPr>
          <p:nvPr/>
        </p:nvCxnSpPr>
        <p:spPr bwMode="auto">
          <a:xfrm flipH="1">
            <a:off x="3526560" y="3443387"/>
            <a:ext cx="2090880" cy="9476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7" name="Прямая со стрелкой 50"/>
          <p:cNvCxnSpPr>
            <a:cxnSpLocks noChangeShapeType="1"/>
            <a:endCxn id="16395" idx="3"/>
          </p:cNvCxnSpPr>
          <p:nvPr/>
        </p:nvCxnSpPr>
        <p:spPr bwMode="auto">
          <a:xfrm flipH="1">
            <a:off x="2155680" y="3276329"/>
            <a:ext cx="3461760" cy="1277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8" name="Цилиндр 9"/>
          <p:cNvSpPr>
            <a:spLocks noChangeArrowheads="1"/>
          </p:cNvSpPr>
          <p:nvPr/>
        </p:nvSpPr>
        <p:spPr bwMode="auto">
          <a:xfrm>
            <a:off x="2612161" y="3933039"/>
            <a:ext cx="914400" cy="1241410"/>
          </a:xfrm>
          <a:prstGeom prst="can">
            <a:avLst>
              <a:gd name="adj" fmla="val 2500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/>
            <a:r>
              <a:rPr lang="en-US" sz="1600" dirty="0"/>
              <a:t>MySQL</a:t>
            </a:r>
          </a:p>
          <a:p>
            <a:pPr algn="ctr"/>
            <a:r>
              <a:rPr lang="en-US" sz="1600" dirty="0"/>
              <a:t>master</a:t>
            </a:r>
            <a:endParaRPr lang="ru-RU" sz="1600" dirty="0"/>
          </a:p>
        </p:txBody>
      </p:sp>
      <p:cxnSp>
        <p:nvCxnSpPr>
          <p:cNvPr id="16409" name="Прямая со стрелкой 53"/>
          <p:cNvCxnSpPr>
            <a:cxnSpLocks noChangeShapeType="1"/>
            <a:endCxn id="16398" idx="1"/>
          </p:cNvCxnSpPr>
          <p:nvPr/>
        </p:nvCxnSpPr>
        <p:spPr bwMode="auto">
          <a:xfrm>
            <a:off x="3526560" y="3295051"/>
            <a:ext cx="3461760" cy="125869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10" name="Цилиндр 24"/>
          <p:cNvSpPr>
            <a:spLocks noChangeArrowheads="1"/>
          </p:cNvSpPr>
          <p:nvPr/>
        </p:nvSpPr>
        <p:spPr bwMode="auto">
          <a:xfrm>
            <a:off x="5682241" y="3933039"/>
            <a:ext cx="914400" cy="1241410"/>
          </a:xfrm>
          <a:prstGeom prst="can">
            <a:avLst>
              <a:gd name="adj" fmla="val 2500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/>
            <a:r>
              <a:rPr lang="en-US" sz="1600" dirty="0"/>
              <a:t>MySQL</a:t>
            </a:r>
          </a:p>
          <a:p>
            <a:pPr algn="ctr"/>
            <a:r>
              <a:rPr lang="en-US" sz="1600" dirty="0"/>
              <a:t>slave</a:t>
            </a:r>
            <a:endParaRPr lang="ru-RU" sz="1600" dirty="0"/>
          </a:p>
        </p:txBody>
      </p:sp>
      <p:cxnSp>
        <p:nvCxnSpPr>
          <p:cNvPr id="16411" name="Прямая со стрелкой 55"/>
          <p:cNvCxnSpPr>
            <a:cxnSpLocks noChangeShapeType="1"/>
            <a:stCxn id="5" idx="3"/>
          </p:cNvCxnSpPr>
          <p:nvPr/>
        </p:nvCxnSpPr>
        <p:spPr bwMode="auto">
          <a:xfrm>
            <a:off x="3526561" y="3443387"/>
            <a:ext cx="2155680" cy="9476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832640" y="2430960"/>
            <a:ext cx="3699800" cy="29422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985040" y="2430960"/>
            <a:ext cx="3547400" cy="3086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183F6E"/>
                </a:solidFill>
              </a:rPr>
              <a:t>Устойчивость системы при выключении узлов веб-кластера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55" y="2584178"/>
            <a:ext cx="4028094" cy="26642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790" y="244016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отключении узлов кластера система не прерывает обслуживание клиентов.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Увеличивается очередь (растет время отдачи страниц клиентам), однако в целом система сбалансирована по нагрузке.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Обратное добавление узла веб-кластера пропорционально увеличивает производительность системы.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790" y="199882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Нагрузочный тест – отключение одного из узлов кластера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326881" y="1548163"/>
            <a:ext cx="2351520" cy="299119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Москве</a:t>
            </a:r>
          </a:p>
        </p:txBody>
      </p:sp>
      <p:sp>
        <p:nvSpPr>
          <p:cNvPr id="29" name="Цилиндр 28"/>
          <p:cNvSpPr/>
          <p:nvPr/>
        </p:nvSpPr>
        <p:spPr bwMode="auto">
          <a:xfrm>
            <a:off x="976320" y="3689668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22" name="Цилиндр 21"/>
          <p:cNvSpPr/>
          <p:nvPr/>
        </p:nvSpPr>
        <p:spPr bwMode="auto">
          <a:xfrm>
            <a:off x="976321" y="2338806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3265920" y="3472205"/>
            <a:ext cx="2612160" cy="31596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Нью-Йорке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6533281" y="1578406"/>
            <a:ext cx="2219040" cy="29609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Новосибирске</a:t>
            </a:r>
          </a:p>
        </p:txBody>
      </p:sp>
      <p:sp>
        <p:nvSpPr>
          <p:cNvPr id="3" name="Двойная стрелка влево/вправо 2"/>
          <p:cNvSpPr/>
          <p:nvPr/>
        </p:nvSpPr>
        <p:spPr bwMode="auto">
          <a:xfrm>
            <a:off x="2224801" y="2924948"/>
            <a:ext cx="4633920" cy="3874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 rot="1459184">
            <a:off x="2024640" y="3922972"/>
            <a:ext cx="1902240" cy="387401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67" name="Двойная стрелка влево/вправо 66"/>
          <p:cNvSpPr/>
          <p:nvPr/>
        </p:nvSpPr>
        <p:spPr bwMode="auto">
          <a:xfrm rot="19947358">
            <a:off x="5061601" y="3933054"/>
            <a:ext cx="2024640" cy="3874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5611" name="TextBox 3"/>
          <p:cNvSpPr txBox="1">
            <a:spLocks noChangeArrowheads="1"/>
          </p:cNvSpPr>
          <p:nvPr/>
        </p:nvSpPr>
        <p:spPr bwMode="auto">
          <a:xfrm>
            <a:off x="2743201" y="1763970"/>
            <a:ext cx="3526560" cy="11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1400" dirty="0"/>
              <a:t>круговой, асинхронной,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master-master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репликацией</a:t>
            </a:r>
            <a:r>
              <a:rPr lang="en-US" sz="1400" dirty="0"/>
              <a:t> </a:t>
            </a:r>
            <a:r>
              <a:rPr lang="ru-RU" sz="1400" dirty="0"/>
              <a:t>для обеспечения работы географически распределенных веб-кластеров 1С-Битрикс</a:t>
            </a:r>
          </a:p>
        </p:txBody>
      </p:sp>
      <p:sp>
        <p:nvSpPr>
          <p:cNvPr id="68" name="Цилиндр 67"/>
          <p:cNvSpPr/>
          <p:nvPr/>
        </p:nvSpPr>
        <p:spPr bwMode="auto">
          <a:xfrm>
            <a:off x="976320" y="3057442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5613" name="Двойная стрелка вверх/вниз 6"/>
          <p:cNvSpPr>
            <a:spLocks noChangeArrowheads="1"/>
          </p:cNvSpPr>
          <p:nvPr/>
        </p:nvSpPr>
        <p:spPr bwMode="auto">
          <a:xfrm>
            <a:off x="1368000" y="2734848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5614" name="Двойная стрелка вверх/вниз 68"/>
          <p:cNvSpPr>
            <a:spLocks noChangeArrowheads="1"/>
          </p:cNvSpPr>
          <p:nvPr/>
        </p:nvSpPr>
        <p:spPr bwMode="auto">
          <a:xfrm>
            <a:off x="1372320" y="3397317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0" name="Цилиндр 69"/>
          <p:cNvSpPr/>
          <p:nvPr/>
        </p:nvSpPr>
        <p:spPr bwMode="auto">
          <a:xfrm>
            <a:off x="4040640" y="5852775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71" name="Цилиндр 70"/>
          <p:cNvSpPr/>
          <p:nvPr/>
        </p:nvSpPr>
        <p:spPr bwMode="auto">
          <a:xfrm>
            <a:off x="4040641" y="4501913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72" name="Цилиндр 71"/>
          <p:cNvSpPr/>
          <p:nvPr/>
        </p:nvSpPr>
        <p:spPr bwMode="auto">
          <a:xfrm>
            <a:off x="4040640" y="5220549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5618" name="Двойная стрелка вверх/вниз 72"/>
          <p:cNvSpPr>
            <a:spLocks noChangeArrowheads="1"/>
          </p:cNvSpPr>
          <p:nvPr/>
        </p:nvSpPr>
        <p:spPr bwMode="auto">
          <a:xfrm>
            <a:off x="4432320" y="4897955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5619" name="Двойная стрелка вверх/вниз 73"/>
          <p:cNvSpPr>
            <a:spLocks noChangeArrowheads="1"/>
          </p:cNvSpPr>
          <p:nvPr/>
        </p:nvSpPr>
        <p:spPr bwMode="auto">
          <a:xfrm>
            <a:off x="4436641" y="5558984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5" name="Цилиндр 74"/>
          <p:cNvSpPr/>
          <p:nvPr/>
        </p:nvSpPr>
        <p:spPr bwMode="auto">
          <a:xfrm>
            <a:off x="7151040" y="3715590"/>
            <a:ext cx="982080" cy="64518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76" name="Цилиндр 75"/>
          <p:cNvSpPr/>
          <p:nvPr/>
        </p:nvSpPr>
        <p:spPr bwMode="auto">
          <a:xfrm>
            <a:off x="7151041" y="2363289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77" name="Цилиндр 76"/>
          <p:cNvSpPr/>
          <p:nvPr/>
        </p:nvSpPr>
        <p:spPr bwMode="auto">
          <a:xfrm>
            <a:off x="7151040" y="3081924"/>
            <a:ext cx="97488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5623" name="Двойная стрелка вверх/вниз 77"/>
          <p:cNvSpPr>
            <a:spLocks noChangeArrowheads="1"/>
          </p:cNvSpPr>
          <p:nvPr/>
        </p:nvSpPr>
        <p:spPr bwMode="auto">
          <a:xfrm>
            <a:off x="7544161" y="2759330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5624" name="Двойная стрелка вверх/вниз 78"/>
          <p:cNvSpPr>
            <a:spLocks noChangeArrowheads="1"/>
          </p:cNvSpPr>
          <p:nvPr/>
        </p:nvSpPr>
        <p:spPr bwMode="auto">
          <a:xfrm>
            <a:off x="7547041" y="3421800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90872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Мы работаем над…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326881" y="1548163"/>
            <a:ext cx="2351520" cy="299119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Москве</a:t>
            </a:r>
          </a:p>
        </p:txBody>
      </p:sp>
      <p:sp>
        <p:nvSpPr>
          <p:cNvPr id="29" name="Цилиндр 28"/>
          <p:cNvSpPr/>
          <p:nvPr/>
        </p:nvSpPr>
        <p:spPr bwMode="auto">
          <a:xfrm>
            <a:off x="538560" y="3672386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22" name="Цилиндр 21"/>
          <p:cNvSpPr/>
          <p:nvPr/>
        </p:nvSpPr>
        <p:spPr bwMode="auto">
          <a:xfrm>
            <a:off x="538561" y="2321524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3265920" y="3472205"/>
            <a:ext cx="2612160" cy="31596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i="1" dirty="0"/>
              <a:t>«1С-Битрикс: Веб-кластер», </a:t>
            </a:r>
            <a:br>
              <a:rPr lang="ru-RU" sz="1300" i="1" dirty="0"/>
            </a:br>
            <a:r>
              <a:rPr lang="ru-RU" sz="1500" b="1" i="1" dirty="0"/>
              <a:t>ДЦ в Нью-Йорке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6533281" y="1578406"/>
            <a:ext cx="2219040" cy="29609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200" i="1" dirty="0"/>
              <a:t>«1С-Битрикс: Веб-кластер», </a:t>
            </a:r>
            <a:br>
              <a:rPr lang="ru-RU" sz="1200" i="1" dirty="0"/>
            </a:br>
            <a:r>
              <a:rPr lang="ru-RU" sz="1200" b="1" i="1" dirty="0"/>
              <a:t>ДЦ в Новосибирске</a:t>
            </a:r>
          </a:p>
        </p:txBody>
      </p:sp>
      <p:sp>
        <p:nvSpPr>
          <p:cNvPr id="3" name="Двойная стрелка влево/вправо 2"/>
          <p:cNvSpPr/>
          <p:nvPr/>
        </p:nvSpPr>
        <p:spPr bwMode="auto">
          <a:xfrm>
            <a:off x="2224801" y="2924948"/>
            <a:ext cx="4633920" cy="3874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 rot="1459184">
            <a:off x="2024640" y="3922972"/>
            <a:ext cx="1902240" cy="387401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67" name="Двойная стрелка влево/вправо 66"/>
          <p:cNvSpPr/>
          <p:nvPr/>
        </p:nvSpPr>
        <p:spPr bwMode="auto">
          <a:xfrm rot="19947358">
            <a:off x="5061601" y="3933054"/>
            <a:ext cx="2024640" cy="3874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>
              <a:defRPr/>
            </a:pPr>
            <a:endParaRPr lang="ru-RU"/>
          </a:p>
        </p:txBody>
      </p:sp>
      <p:sp>
        <p:nvSpPr>
          <p:cNvPr id="26635" name="TextBox 3"/>
          <p:cNvSpPr txBox="1">
            <a:spLocks noChangeArrowheads="1"/>
          </p:cNvSpPr>
          <p:nvPr/>
        </p:nvSpPr>
        <p:spPr bwMode="auto">
          <a:xfrm>
            <a:off x="2743201" y="1763970"/>
            <a:ext cx="3526560" cy="11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1400" dirty="0"/>
              <a:t>круговой, асинхронной,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master-master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репликацией</a:t>
            </a:r>
            <a:r>
              <a:rPr lang="en-US" sz="1400" dirty="0"/>
              <a:t> </a:t>
            </a:r>
            <a:r>
              <a:rPr lang="ru-RU" sz="1400" dirty="0"/>
              <a:t>для обеспечения работы географически </a:t>
            </a:r>
            <a:r>
              <a:rPr lang="ru-RU" sz="1400" b="1" dirty="0"/>
              <a:t>распределенных веб-кластеров 1С-Битрикс</a:t>
            </a:r>
          </a:p>
        </p:txBody>
      </p:sp>
      <p:sp>
        <p:nvSpPr>
          <p:cNvPr id="68" name="Цилиндр 67"/>
          <p:cNvSpPr/>
          <p:nvPr/>
        </p:nvSpPr>
        <p:spPr bwMode="auto">
          <a:xfrm>
            <a:off x="538560" y="3040160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37" name="Двойная стрелка вверх/вниз 6"/>
          <p:cNvSpPr>
            <a:spLocks noChangeArrowheads="1"/>
          </p:cNvSpPr>
          <p:nvPr/>
        </p:nvSpPr>
        <p:spPr bwMode="auto">
          <a:xfrm>
            <a:off x="930240" y="2717566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38" name="Двойная стрелка вверх/вниз 68"/>
          <p:cNvSpPr>
            <a:spLocks noChangeArrowheads="1"/>
          </p:cNvSpPr>
          <p:nvPr/>
        </p:nvSpPr>
        <p:spPr bwMode="auto">
          <a:xfrm>
            <a:off x="934560" y="3380035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0" name="Цилиндр 69"/>
          <p:cNvSpPr/>
          <p:nvPr/>
        </p:nvSpPr>
        <p:spPr bwMode="auto">
          <a:xfrm>
            <a:off x="4040640" y="5852775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71" name="Цилиндр 70"/>
          <p:cNvSpPr/>
          <p:nvPr/>
        </p:nvSpPr>
        <p:spPr bwMode="auto">
          <a:xfrm>
            <a:off x="4040641" y="4501913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72" name="Цилиндр 71"/>
          <p:cNvSpPr/>
          <p:nvPr/>
        </p:nvSpPr>
        <p:spPr bwMode="auto">
          <a:xfrm>
            <a:off x="4040640" y="5220549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42" name="Двойная стрелка вверх/вниз 72"/>
          <p:cNvSpPr>
            <a:spLocks noChangeArrowheads="1"/>
          </p:cNvSpPr>
          <p:nvPr/>
        </p:nvSpPr>
        <p:spPr bwMode="auto">
          <a:xfrm>
            <a:off x="4432320" y="4897955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43" name="Двойная стрелка вверх/вниз 73"/>
          <p:cNvSpPr>
            <a:spLocks noChangeArrowheads="1"/>
          </p:cNvSpPr>
          <p:nvPr/>
        </p:nvSpPr>
        <p:spPr bwMode="auto">
          <a:xfrm>
            <a:off x="4436641" y="5558984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5" name="Цилиндр 74"/>
          <p:cNvSpPr/>
          <p:nvPr/>
        </p:nvSpPr>
        <p:spPr bwMode="auto">
          <a:xfrm>
            <a:off x="7151040" y="3715590"/>
            <a:ext cx="982080" cy="64518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76" name="Цилиндр 75"/>
          <p:cNvSpPr/>
          <p:nvPr/>
        </p:nvSpPr>
        <p:spPr bwMode="auto">
          <a:xfrm>
            <a:off x="7151041" y="2363289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77" name="Цилиндр 76"/>
          <p:cNvSpPr/>
          <p:nvPr/>
        </p:nvSpPr>
        <p:spPr bwMode="auto">
          <a:xfrm>
            <a:off x="7151040" y="3081924"/>
            <a:ext cx="97488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47" name="Двойная стрелка вверх/вниз 77"/>
          <p:cNvSpPr>
            <a:spLocks noChangeArrowheads="1"/>
          </p:cNvSpPr>
          <p:nvPr/>
        </p:nvSpPr>
        <p:spPr bwMode="auto">
          <a:xfrm>
            <a:off x="7544161" y="2759330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48" name="Двойная стрелка вверх/вниз 78"/>
          <p:cNvSpPr>
            <a:spLocks noChangeArrowheads="1"/>
          </p:cNvSpPr>
          <p:nvPr/>
        </p:nvSpPr>
        <p:spPr bwMode="auto">
          <a:xfrm>
            <a:off x="7547041" y="3421800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5" name="Цилиндр 24"/>
          <p:cNvSpPr/>
          <p:nvPr/>
        </p:nvSpPr>
        <p:spPr bwMode="auto">
          <a:xfrm>
            <a:off x="783360" y="3793358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26" name="Цилиндр 25"/>
          <p:cNvSpPr/>
          <p:nvPr/>
        </p:nvSpPr>
        <p:spPr bwMode="auto">
          <a:xfrm>
            <a:off x="783361" y="2442497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27" name="Цилиндр 26"/>
          <p:cNvSpPr/>
          <p:nvPr/>
        </p:nvSpPr>
        <p:spPr bwMode="auto">
          <a:xfrm>
            <a:off x="783360" y="3161133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52" name="Двойная стрелка вверх/вниз 27"/>
          <p:cNvSpPr>
            <a:spLocks noChangeArrowheads="1"/>
          </p:cNvSpPr>
          <p:nvPr/>
        </p:nvSpPr>
        <p:spPr bwMode="auto">
          <a:xfrm>
            <a:off x="1175040" y="2838539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53" name="Двойная стрелка вверх/вниз 29"/>
          <p:cNvSpPr>
            <a:spLocks noChangeArrowheads="1"/>
          </p:cNvSpPr>
          <p:nvPr/>
        </p:nvSpPr>
        <p:spPr bwMode="auto">
          <a:xfrm>
            <a:off x="1179360" y="3501008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1" name="Цилиндр 30"/>
          <p:cNvSpPr/>
          <p:nvPr/>
        </p:nvSpPr>
        <p:spPr bwMode="auto">
          <a:xfrm>
            <a:off x="1045440" y="3892730"/>
            <a:ext cx="982080" cy="64662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32" name="Цилиндр 31"/>
          <p:cNvSpPr/>
          <p:nvPr/>
        </p:nvSpPr>
        <p:spPr bwMode="auto">
          <a:xfrm>
            <a:off x="1045440" y="2541868"/>
            <a:ext cx="98208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33" name="Цилиндр 32"/>
          <p:cNvSpPr/>
          <p:nvPr/>
        </p:nvSpPr>
        <p:spPr bwMode="auto">
          <a:xfrm>
            <a:off x="1045440" y="3260503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57" name="Двойная стрелка вверх/вниз 33"/>
          <p:cNvSpPr>
            <a:spLocks noChangeArrowheads="1"/>
          </p:cNvSpPr>
          <p:nvPr/>
        </p:nvSpPr>
        <p:spPr bwMode="auto">
          <a:xfrm>
            <a:off x="1437120" y="2937909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58" name="Двойная стрелка вверх/вниз 34"/>
          <p:cNvSpPr>
            <a:spLocks noChangeArrowheads="1"/>
          </p:cNvSpPr>
          <p:nvPr/>
        </p:nvSpPr>
        <p:spPr bwMode="auto">
          <a:xfrm>
            <a:off x="1440000" y="3600378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82" name="Цилиндр 81"/>
          <p:cNvSpPr/>
          <p:nvPr/>
        </p:nvSpPr>
        <p:spPr bwMode="auto">
          <a:xfrm>
            <a:off x="4245120" y="5946385"/>
            <a:ext cx="982080" cy="64518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83" name="Цилиндр 82"/>
          <p:cNvSpPr/>
          <p:nvPr/>
        </p:nvSpPr>
        <p:spPr bwMode="auto">
          <a:xfrm>
            <a:off x="4245121" y="4594083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84" name="Цилиндр 83"/>
          <p:cNvSpPr/>
          <p:nvPr/>
        </p:nvSpPr>
        <p:spPr bwMode="auto">
          <a:xfrm>
            <a:off x="4245120" y="5312719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62" name="Двойная стрелка вверх/вниз 84"/>
          <p:cNvSpPr>
            <a:spLocks noChangeArrowheads="1"/>
          </p:cNvSpPr>
          <p:nvPr/>
        </p:nvSpPr>
        <p:spPr bwMode="auto">
          <a:xfrm>
            <a:off x="4636800" y="4990124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63" name="Двойная стрелка вверх/вниз 85"/>
          <p:cNvSpPr>
            <a:spLocks noChangeArrowheads="1"/>
          </p:cNvSpPr>
          <p:nvPr/>
        </p:nvSpPr>
        <p:spPr bwMode="auto">
          <a:xfrm>
            <a:off x="4641120" y="5652594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87" name="Цилиндр 86"/>
          <p:cNvSpPr/>
          <p:nvPr/>
        </p:nvSpPr>
        <p:spPr bwMode="auto">
          <a:xfrm>
            <a:off x="4507200" y="6045755"/>
            <a:ext cx="982080" cy="64518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88" name="Цилиндр 87"/>
          <p:cNvSpPr/>
          <p:nvPr/>
        </p:nvSpPr>
        <p:spPr bwMode="auto">
          <a:xfrm>
            <a:off x="4507200" y="4693454"/>
            <a:ext cx="98208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89" name="Цилиндр 88"/>
          <p:cNvSpPr/>
          <p:nvPr/>
        </p:nvSpPr>
        <p:spPr bwMode="auto">
          <a:xfrm>
            <a:off x="4507200" y="5412089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67" name="Двойная стрелка вверх/вниз 89"/>
          <p:cNvSpPr>
            <a:spLocks noChangeArrowheads="1"/>
          </p:cNvSpPr>
          <p:nvPr/>
        </p:nvSpPr>
        <p:spPr bwMode="auto">
          <a:xfrm>
            <a:off x="4898880" y="5090935"/>
            <a:ext cx="231840" cy="367238"/>
          </a:xfrm>
          <a:prstGeom prst="upDownArrow">
            <a:avLst>
              <a:gd name="adj1" fmla="val 50000"/>
              <a:gd name="adj2" fmla="val 499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68" name="Двойная стрелка вверх/вниз 90"/>
          <p:cNvSpPr>
            <a:spLocks noChangeArrowheads="1"/>
          </p:cNvSpPr>
          <p:nvPr/>
        </p:nvSpPr>
        <p:spPr bwMode="auto">
          <a:xfrm>
            <a:off x="4901760" y="5751964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2" name="Цилиндр 91"/>
          <p:cNvSpPr/>
          <p:nvPr/>
        </p:nvSpPr>
        <p:spPr bwMode="auto">
          <a:xfrm>
            <a:off x="7282081" y="3825042"/>
            <a:ext cx="982080" cy="646628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93" name="Цилиндр 92"/>
          <p:cNvSpPr/>
          <p:nvPr/>
        </p:nvSpPr>
        <p:spPr bwMode="auto">
          <a:xfrm>
            <a:off x="7282080" y="2474180"/>
            <a:ext cx="98352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94" name="Цилиндр 93"/>
          <p:cNvSpPr/>
          <p:nvPr/>
        </p:nvSpPr>
        <p:spPr bwMode="auto">
          <a:xfrm>
            <a:off x="7282080" y="3192816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72" name="Двойная стрелка вверх/вниз 94"/>
          <p:cNvSpPr>
            <a:spLocks noChangeArrowheads="1"/>
          </p:cNvSpPr>
          <p:nvPr/>
        </p:nvSpPr>
        <p:spPr bwMode="auto">
          <a:xfrm>
            <a:off x="7673761" y="2870222"/>
            <a:ext cx="231840" cy="367238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73" name="Двойная стрелка вверх/вниз 95"/>
          <p:cNvSpPr>
            <a:spLocks noChangeArrowheads="1"/>
          </p:cNvSpPr>
          <p:nvPr/>
        </p:nvSpPr>
        <p:spPr bwMode="auto">
          <a:xfrm>
            <a:off x="7678080" y="3532691"/>
            <a:ext cx="230400" cy="367238"/>
          </a:xfrm>
          <a:prstGeom prst="upDownArrow">
            <a:avLst>
              <a:gd name="adj1" fmla="val 50000"/>
              <a:gd name="adj2" fmla="val 502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7" name="Цилиндр 96"/>
          <p:cNvSpPr/>
          <p:nvPr/>
        </p:nvSpPr>
        <p:spPr bwMode="auto">
          <a:xfrm>
            <a:off x="7544161" y="3924413"/>
            <a:ext cx="982080" cy="64662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БД</a:t>
            </a:r>
          </a:p>
        </p:txBody>
      </p:sp>
      <p:sp>
        <p:nvSpPr>
          <p:cNvPr id="98" name="Цилиндр 97"/>
          <p:cNvSpPr/>
          <p:nvPr/>
        </p:nvSpPr>
        <p:spPr bwMode="auto">
          <a:xfrm>
            <a:off x="7544161" y="2573551"/>
            <a:ext cx="982080" cy="371559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Веб-</a:t>
            </a:r>
            <a:r>
              <a:rPr lang="ru-RU" sz="1300" b="1" dirty="0" err="1"/>
              <a:t>нода</a:t>
            </a:r>
            <a:endParaRPr lang="ru-RU" sz="1300" b="1" dirty="0"/>
          </a:p>
        </p:txBody>
      </p:sp>
      <p:sp>
        <p:nvSpPr>
          <p:cNvPr id="99" name="Цилиндр 98"/>
          <p:cNvSpPr/>
          <p:nvPr/>
        </p:nvSpPr>
        <p:spPr bwMode="auto">
          <a:xfrm>
            <a:off x="7544160" y="3292186"/>
            <a:ext cx="973440" cy="371559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1300" b="1" dirty="0"/>
              <a:t>Кэш</a:t>
            </a:r>
          </a:p>
        </p:txBody>
      </p:sp>
      <p:sp>
        <p:nvSpPr>
          <p:cNvPr id="26677" name="Двойная стрелка вверх/вниз 99"/>
          <p:cNvSpPr>
            <a:spLocks noChangeArrowheads="1"/>
          </p:cNvSpPr>
          <p:nvPr/>
        </p:nvSpPr>
        <p:spPr bwMode="auto">
          <a:xfrm>
            <a:off x="7935841" y="2969592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6678" name="Двойная стрелка вверх/вниз 100"/>
          <p:cNvSpPr>
            <a:spLocks noChangeArrowheads="1"/>
          </p:cNvSpPr>
          <p:nvPr/>
        </p:nvSpPr>
        <p:spPr bwMode="auto">
          <a:xfrm>
            <a:off x="7938721" y="3632062"/>
            <a:ext cx="231840" cy="367239"/>
          </a:xfrm>
          <a:prstGeom prst="upDownArrow">
            <a:avLst>
              <a:gd name="adj1" fmla="val 50000"/>
              <a:gd name="adj2" fmla="val 499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0" y="90872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Мы работаем над…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0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1С-Битрикс: Веб-кластер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040" y="2204864"/>
            <a:ext cx="3788640" cy="3161131"/>
          </a:xfrm>
          <a:prstGeom prst="roundRect">
            <a:avLst>
              <a:gd name="adj" fmla="val 377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03200" dist="101600" dir="2700000" algn="ctr" rotWithShape="0">
              <a:schemeClr val="tx1">
                <a:alpha val="67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6089" y="1700808"/>
            <a:ext cx="4706391" cy="4751701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ru-RU" b="1" dirty="0"/>
              <a:t>О</a:t>
            </a:r>
            <a:r>
              <a:rPr lang="ru-RU" b="1" dirty="0" smtClean="0"/>
              <a:t>сновные </a:t>
            </a:r>
            <a:r>
              <a:rPr lang="ru-RU" b="1" dirty="0"/>
              <a:t>задачи, которые необходимо решить:</a:t>
            </a:r>
          </a:p>
          <a:p>
            <a:pPr>
              <a:defRPr/>
            </a:pPr>
            <a:endParaRPr lang="ru-RU" b="1" dirty="0"/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x-none" b="1"/>
              <a:t>Обеспечение высокой доступности сервиса</a:t>
            </a:r>
            <a:r>
              <a:rPr lang="x-none"/>
              <a:t> (так называемые HA - High Availability или Failover кластеры)</a:t>
            </a:r>
            <a:endParaRPr lang="ru-RU" dirty="0"/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x-none" b="1"/>
              <a:t>Масштабирование </a:t>
            </a:r>
            <a:r>
              <a:rPr lang="ru-RU" b="1" dirty="0"/>
              <a:t>веб-проекта</a:t>
            </a:r>
            <a:r>
              <a:rPr lang="x-none" b="1"/>
              <a:t> в условиях возрастающей нагрузки </a:t>
            </a:r>
            <a:r>
              <a:rPr lang="x-none"/>
              <a:t>(HP - High Performance кластеры)</a:t>
            </a:r>
            <a:endParaRPr lang="ru-RU" dirty="0"/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ru-RU" b="1" dirty="0"/>
              <a:t>Балансирование нагрузки, трафика, данных между несколькими серверами</a:t>
            </a:r>
            <a:r>
              <a:rPr lang="ru-RU" b="1" dirty="0" smtClean="0"/>
              <a:t>.</a:t>
            </a:r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ru-RU" b="1" dirty="0" smtClean="0"/>
              <a:t>Создание целостной резервной копии данных для </a:t>
            </a:r>
            <a:r>
              <a:rPr lang="en-US" b="1" dirty="0" smtClean="0"/>
              <a:t>MySQL</a:t>
            </a:r>
            <a:r>
              <a:rPr lang="ru-RU" b="1" dirty="0" smtClean="0"/>
              <a:t>.</a:t>
            </a:r>
            <a:endParaRPr lang="ru-RU" b="1" dirty="0"/>
          </a:p>
          <a:p>
            <a:pPr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97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366664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Руководство по настройке и администрированию</a:t>
            </a:r>
          </a:p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«1С-Битрикс: Веб-кластер»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67335"/>
            <a:ext cx="8936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hlinkClick r:id="rId3"/>
              </a:rPr>
              <a:t>http://www.1c-bitrix.ru/download/manuals/ru/web-cluster_guide.pdf</a:t>
            </a:r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161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0" y="28130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/>
              <a:t/>
            </a:r>
            <a:br>
              <a:rPr lang="ru-RU" sz="2400"/>
            </a:br>
            <a:r>
              <a:rPr lang="ru-RU" sz="2400"/>
              <a:t>Спасибо за внимание!</a:t>
            </a:r>
            <a:r>
              <a:rPr lang="en-US" sz="2400"/>
              <a:t>  </a:t>
            </a:r>
            <a:r>
              <a:rPr lang="ru-RU" sz="2400"/>
              <a:t>Вопросы?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1С-Битрикс: Веб-кластер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772816"/>
            <a:ext cx="8712968" cy="4320480"/>
          </a:xfrm>
        </p:spPr>
        <p:txBody>
          <a:bodyPr anchor="ctr">
            <a:normAutofit/>
          </a:bodyPr>
          <a:lstStyle/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400" b="1" dirty="0" smtClean="0"/>
              <a:t>«Веб-кластер» обеспечивает непрерывность бизнеса, отказоустойчивость, масштабирование, распределение нагрузки.</a:t>
            </a:r>
          </a:p>
          <a:p>
            <a:pPr marL="0" indent="0">
              <a:buNone/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ru-RU" sz="1800" dirty="0" smtClean="0"/>
          </a:p>
          <a:p>
            <a:pPr marL="0" indent="0">
              <a:buNone/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dirty="0" smtClean="0"/>
              <a:t>Любой </a:t>
            </a:r>
            <a:r>
              <a:rPr lang="ru-RU" sz="1800" dirty="0"/>
              <a:t>новый или работающий проект на 1С-Битрикс: Управление сайтом 10.0 может быть представлен как веб-кластер взаимозаменяемых серверов.</a:t>
            </a:r>
            <a:endParaRPr lang="en-US" sz="1800" dirty="0"/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1800" dirty="0"/>
          </a:p>
          <a:p>
            <a:pPr marL="466567" indent="-466567">
              <a:spcAft>
                <a:spcPct val="0"/>
              </a:spcAft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1800" dirty="0" err="1"/>
              <a:t>При</a:t>
            </a:r>
            <a:r>
              <a:rPr lang="en-US" sz="1800" dirty="0"/>
              <a:t> </a:t>
            </a:r>
            <a:r>
              <a:rPr lang="en-US" sz="1800" dirty="0" err="1"/>
              <a:t>увеличении</a:t>
            </a:r>
            <a:r>
              <a:rPr lang="en-US" sz="1800" dirty="0"/>
              <a:t> </a:t>
            </a:r>
            <a:r>
              <a:rPr lang="en-US" sz="1800" dirty="0" err="1"/>
              <a:t>посещаемости</a:t>
            </a:r>
            <a:r>
              <a:rPr lang="en-US" sz="1800" dirty="0"/>
              <a:t> </a:t>
            </a:r>
            <a:r>
              <a:rPr lang="en-US" sz="1800" dirty="0" err="1"/>
              <a:t>можно</a:t>
            </a:r>
            <a:r>
              <a:rPr lang="en-US" sz="1800" dirty="0"/>
              <a:t> </a:t>
            </a:r>
            <a:r>
              <a:rPr lang="en-US" sz="1800" dirty="0" err="1"/>
              <a:t>быстро</a:t>
            </a:r>
            <a:r>
              <a:rPr lang="en-US" sz="1800" dirty="0"/>
              <a:t> </a:t>
            </a:r>
            <a:r>
              <a:rPr lang="en-US" sz="1800" dirty="0" err="1"/>
              <a:t>добавить</a:t>
            </a:r>
            <a:r>
              <a:rPr lang="en-US" sz="1800" dirty="0"/>
              <a:t> в </a:t>
            </a:r>
            <a:r>
              <a:rPr lang="en-US" sz="1800" dirty="0" err="1"/>
              <a:t>кластер</a:t>
            </a:r>
            <a:r>
              <a:rPr lang="en-US" sz="1800" dirty="0"/>
              <a:t> </a:t>
            </a:r>
            <a:r>
              <a:rPr lang="en-US" sz="1800" dirty="0" err="1"/>
              <a:t>новые</a:t>
            </a:r>
            <a:r>
              <a:rPr lang="en-US" sz="1800" dirty="0"/>
              <a:t> </a:t>
            </a:r>
            <a:r>
              <a:rPr lang="en-US" sz="1800" dirty="0" err="1"/>
              <a:t>сервера</a:t>
            </a:r>
            <a:r>
              <a:rPr lang="en-US" sz="1800" dirty="0" smtClean="0"/>
              <a:t>.</a:t>
            </a:r>
            <a:endParaRPr lang="en-US" sz="1800" dirty="0"/>
          </a:p>
          <a:p>
            <a:pPr marL="466567" indent="-466567">
              <a:spcAft>
                <a:spcPct val="0"/>
              </a:spcAft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1800" dirty="0"/>
              <a:t>В </a:t>
            </a:r>
            <a:r>
              <a:rPr lang="en-US" sz="1800" dirty="0" err="1"/>
              <a:t>случае</a:t>
            </a:r>
            <a:r>
              <a:rPr lang="en-US" sz="1800" dirty="0"/>
              <a:t> </a:t>
            </a:r>
            <a:r>
              <a:rPr lang="en-US" sz="1800" dirty="0" err="1"/>
              <a:t>выхода</a:t>
            </a:r>
            <a:r>
              <a:rPr lang="en-US" sz="1800" dirty="0"/>
              <a:t> </a:t>
            </a:r>
            <a:r>
              <a:rPr lang="en-US" sz="1800" dirty="0" err="1"/>
              <a:t>из</a:t>
            </a:r>
            <a:r>
              <a:rPr lang="en-US" sz="1800" dirty="0"/>
              <a:t> </a:t>
            </a:r>
            <a:r>
              <a:rPr lang="en-US" sz="1800" dirty="0" err="1"/>
              <a:t>строя</a:t>
            </a:r>
            <a:r>
              <a:rPr lang="en-US" sz="1800" dirty="0"/>
              <a:t> </a:t>
            </a:r>
            <a:r>
              <a:rPr lang="en-US" sz="1800" dirty="0" err="1"/>
              <a:t>одного</a:t>
            </a:r>
            <a:r>
              <a:rPr lang="en-US" sz="1800" dirty="0"/>
              <a:t> </a:t>
            </a:r>
            <a:r>
              <a:rPr lang="en-US" sz="1800" dirty="0" err="1"/>
              <a:t>из</a:t>
            </a:r>
            <a:r>
              <a:rPr lang="en-US" sz="1800" dirty="0"/>
              <a:t> </a:t>
            </a:r>
            <a:r>
              <a:rPr lang="en-US" sz="1800" dirty="0" err="1"/>
              <a:t>серверов</a:t>
            </a:r>
            <a:r>
              <a:rPr lang="en-US" sz="1800" dirty="0"/>
              <a:t> </a:t>
            </a:r>
            <a:r>
              <a:rPr lang="en-US" sz="1800" dirty="0" err="1" smtClean="0"/>
              <a:t>кластера</a:t>
            </a:r>
            <a:r>
              <a:rPr lang="en-US" sz="1800" dirty="0" smtClean="0"/>
              <a:t> </a:t>
            </a:r>
            <a:r>
              <a:rPr lang="en-US" sz="1800" dirty="0" err="1"/>
              <a:t>система</a:t>
            </a:r>
            <a:r>
              <a:rPr lang="en-US" sz="1800" dirty="0"/>
              <a:t> </a:t>
            </a:r>
            <a:r>
              <a:rPr lang="en-US" sz="1800" dirty="0" err="1"/>
              <a:t>продолжает</a:t>
            </a:r>
            <a:r>
              <a:rPr lang="en-US" sz="1800" dirty="0"/>
              <a:t> </a:t>
            </a:r>
            <a:r>
              <a:rPr lang="en-US" sz="1800" dirty="0" err="1"/>
              <a:t>беспрерывно</a:t>
            </a:r>
            <a:r>
              <a:rPr lang="en-US" sz="1800" dirty="0"/>
              <a:t> </a:t>
            </a:r>
            <a:r>
              <a:rPr lang="en-US" sz="1800" dirty="0" err="1"/>
              <a:t>обслуживать</a:t>
            </a:r>
            <a:r>
              <a:rPr lang="en-US" sz="1800" dirty="0"/>
              <a:t> </a:t>
            </a:r>
            <a:r>
              <a:rPr lang="en-US" sz="1800" dirty="0" err="1"/>
              <a:t>Клиентов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466567" indent="-466567"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1800" dirty="0"/>
              <a:t>Балансирование нагрузки, трафика, данных между несколькими серверами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466567" indent="-466567"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1800" dirty="0" smtClean="0"/>
              <a:t>Система позволяет снимать резервные копии со специально выделенных узлов кластера, не влияя на работу сайта.</a:t>
            </a:r>
            <a:endParaRPr lang="ru-RU" sz="1800" dirty="0"/>
          </a:p>
          <a:p>
            <a:pPr marL="466567" indent="-466567">
              <a:spcAft>
                <a:spcPct val="0"/>
              </a:spcAft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2164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40" y="2037815"/>
            <a:ext cx="3504960" cy="406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4114081" y="2383451"/>
            <a:ext cx="3463200" cy="784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b="1" dirty="0"/>
              <a:t>Веб-приложение («1С-Битрикс»)</a:t>
            </a:r>
          </a:p>
        </p:txBody>
      </p:sp>
      <p:sp>
        <p:nvSpPr>
          <p:cNvPr id="4101" name="Двойная стрелка вверх/вниз 12"/>
          <p:cNvSpPr>
            <a:spLocks noChangeArrowheads="1"/>
          </p:cNvSpPr>
          <p:nvPr/>
        </p:nvSpPr>
        <p:spPr bwMode="auto">
          <a:xfrm>
            <a:off x="6140161" y="3168332"/>
            <a:ext cx="194400" cy="1566885"/>
          </a:xfrm>
          <a:prstGeom prst="upDownArrow">
            <a:avLst>
              <a:gd name="adj1" fmla="val 50000"/>
              <a:gd name="adj2" fmla="val 4999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2" name="Двойная стрелка вверх/вниз 16"/>
          <p:cNvSpPr>
            <a:spLocks noChangeArrowheads="1"/>
          </p:cNvSpPr>
          <p:nvPr/>
        </p:nvSpPr>
        <p:spPr bwMode="auto">
          <a:xfrm>
            <a:off x="5421600" y="3188495"/>
            <a:ext cx="194400" cy="387401"/>
          </a:xfrm>
          <a:prstGeom prst="upDownArrow">
            <a:avLst>
              <a:gd name="adj1" fmla="val 50000"/>
              <a:gd name="adj2" fmla="val 5012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3" name="Прямоугольник 18"/>
          <p:cNvSpPr>
            <a:spLocks noChangeArrowheads="1"/>
          </p:cNvSpPr>
          <p:nvPr/>
        </p:nvSpPr>
        <p:spPr bwMode="auto">
          <a:xfrm>
            <a:off x="4114081" y="3575896"/>
            <a:ext cx="3463200" cy="783442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/>
            <a:r>
              <a:rPr lang="ru-RU" b="1"/>
              <a:t>Кэш данных</a:t>
            </a:r>
          </a:p>
        </p:txBody>
      </p:sp>
      <p:sp>
        <p:nvSpPr>
          <p:cNvPr id="4104" name="Блок-схема: магнитный диск 17"/>
          <p:cNvSpPr>
            <a:spLocks noChangeArrowheads="1"/>
          </p:cNvSpPr>
          <p:nvPr/>
        </p:nvSpPr>
        <p:spPr bwMode="auto">
          <a:xfrm>
            <a:off x="4114081" y="4735218"/>
            <a:ext cx="3463200" cy="914496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/>
            <a:r>
              <a:rPr lang="ru-RU" b="1"/>
              <a:t>База данных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Традиционная конфигурация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История производительности платформы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772816"/>
            <a:ext cx="86409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/>
              <a:t>До 2005 года вопросом производительности системно не занимались.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/>
              <a:t>2005 год – производительность стала существенной задачей для разработки.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/>
              <a:t>2007 год – появление инструментов отладки </a:t>
            </a:r>
            <a:r>
              <a:rPr lang="en-US" dirty="0" smtClean="0"/>
              <a:t>SQL-</a:t>
            </a:r>
            <a:r>
              <a:rPr lang="ru-RU" dirty="0" smtClean="0"/>
              <a:t>запросов. </a:t>
            </a:r>
            <a:r>
              <a:rPr lang="en-US" dirty="0" smtClean="0"/>
              <a:t>C</a:t>
            </a:r>
            <a:r>
              <a:rPr lang="ru-RU" dirty="0" err="1" smtClean="0"/>
              <a:t>истемная</a:t>
            </a:r>
            <a:r>
              <a:rPr lang="ru-RU" dirty="0" smtClean="0"/>
              <a:t> работа над производительностью продукта.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/>
              <a:t>2007 год – первое нагрузочное тестирование с </a:t>
            </a:r>
            <a:r>
              <a:rPr lang="en-US" dirty="0" smtClean="0"/>
              <a:t>QSOFT</a:t>
            </a:r>
            <a:r>
              <a:rPr lang="ru-RU" dirty="0" smtClean="0"/>
              <a:t> (1.5 млн. хитов в сутки на редакции «Бизнес», 6 млн. – на редакции «Старт»).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/>
              <a:t>2008-2010 годы – развернуто 4 конфигурации </a:t>
            </a:r>
            <a:r>
              <a:rPr lang="en-US" dirty="0" smtClean="0"/>
              <a:t>Oracle RAC </a:t>
            </a:r>
            <a:r>
              <a:rPr lang="ru-RU" dirty="0" smtClean="0"/>
              <a:t>с 4 серверами.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/>
              <a:t>2009 год – «монитор производительности» во всех редакциях продукта.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/>
              <a:t>2009-2010 годы – выпущены «1С-Битрикс: Виртуальная машина» и «1С-Битрикс: Веб-окружение».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/>
              <a:t>2008-2011 – сертификация хостинг-провайдеров.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/>
              <a:t>2010 год – рост производительности – на 430%! Новые нагрузочные тесты: 8.5 млн. хитов – «Бизнес», 12.4 млн. – «Старт», 85 млн. – «</a:t>
            </a:r>
            <a:r>
              <a:rPr lang="en-US" dirty="0" smtClean="0"/>
              <a:t>HTML </a:t>
            </a:r>
            <a:r>
              <a:rPr lang="ru-RU" dirty="0" err="1" smtClean="0"/>
              <a:t>кеш</a:t>
            </a:r>
            <a:r>
              <a:rPr lang="ru-RU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933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За три года – на 430</a:t>
            </a:r>
            <a:r>
              <a:rPr lang="en-US" sz="2800" b="1" dirty="0" smtClean="0">
                <a:solidFill>
                  <a:srgbClr val="183F6E"/>
                </a:solidFill>
              </a:rPr>
              <a:t>%</a:t>
            </a:r>
            <a:r>
              <a:rPr lang="ru-RU" sz="2800" b="1" dirty="0" smtClean="0">
                <a:solidFill>
                  <a:srgbClr val="183F6E"/>
                </a:solidFill>
              </a:rPr>
              <a:t> быстрее!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14957327"/>
              </p:ext>
            </p:extLst>
          </p:nvPr>
        </p:nvGraphicFramePr>
        <p:xfrm>
          <a:off x="1547664" y="1700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59832" y="57332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+110%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7332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+430%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510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183F6E"/>
                </a:solidFill>
                <a:latin typeface="Verdana" pitchFamily="34" charset="0"/>
              </a:rPr>
              <a:t>Варианты масштабирования до 10.0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132856"/>
            <a:ext cx="83529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Разделение на два сервера: веб-сервер + база данных.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Увеличение мощности оборудования (чем мощнее – тем дороже</a:t>
            </a:r>
            <a:r>
              <a:rPr lang="en-US" dirty="0" smtClean="0"/>
              <a:t>; </a:t>
            </a:r>
            <a:r>
              <a:rPr lang="ru-RU" dirty="0" smtClean="0"/>
              <a:t>рост стоимости не пропорционален).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Выделение </a:t>
            </a:r>
            <a:r>
              <a:rPr lang="ru-RU" dirty="0" err="1" smtClean="0"/>
              <a:t>кеша</a:t>
            </a:r>
            <a:r>
              <a:rPr lang="ru-RU" dirty="0" smtClean="0"/>
              <a:t> на один внешний сервер через </a:t>
            </a:r>
            <a:r>
              <a:rPr lang="en-US" dirty="0" err="1" smtClean="0"/>
              <a:t>memcached</a:t>
            </a:r>
            <a:r>
              <a:rPr lang="en-US" dirty="0" smtClean="0"/>
              <a:t>.</a:t>
            </a:r>
            <a:endParaRPr lang="ru-RU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Переход на </a:t>
            </a:r>
            <a:r>
              <a:rPr lang="en-US" dirty="0" smtClean="0"/>
              <a:t>Oracle (</a:t>
            </a:r>
            <a:r>
              <a:rPr lang="ru-RU" dirty="0" smtClean="0"/>
              <a:t>минимальная лицензия </a:t>
            </a:r>
            <a:r>
              <a:rPr lang="en-US" dirty="0" smtClean="0"/>
              <a:t>+5000$ </a:t>
            </a:r>
            <a:r>
              <a:rPr lang="ru-RU" dirty="0" smtClean="0"/>
              <a:t>за процессор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en-US" dirty="0" smtClean="0"/>
              <a:t>Oracle RAC (Real Application Cluster).</a:t>
            </a:r>
            <a:r>
              <a:rPr lang="ru-RU" dirty="0" smtClean="0"/>
              <a:t> Проект – около 150 000</a:t>
            </a:r>
            <a:r>
              <a:rPr lang="en-US" dirty="0" smtClean="0"/>
              <a:t>$ (</a:t>
            </a:r>
            <a:r>
              <a:rPr lang="ru-RU" dirty="0" smtClean="0"/>
              <a:t>оборудование + лицензия + «общая полка»). Очень мало специалистов.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Для большинства клиентов производительности достаточно</a:t>
            </a:r>
            <a:r>
              <a:rPr lang="ru-RU" dirty="0" smtClean="0"/>
              <a:t>, но не решены проблемы отказоустойчивости, резервирования, сетевой доступности.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7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1С-Битрикс: Веб-кластер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772816"/>
            <a:ext cx="8712968" cy="4320480"/>
          </a:xfrm>
        </p:spPr>
        <p:txBody>
          <a:bodyPr anchor="ctr">
            <a:normAutofit/>
          </a:bodyPr>
          <a:lstStyle/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400" b="1" dirty="0" smtClean="0"/>
              <a:t>«1С-Битрикс: Веб-кластер» - это комбинация технологий:</a:t>
            </a:r>
          </a:p>
          <a:p>
            <a:pPr marL="0" indent="0">
              <a:buNone/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ru-RU" sz="1800" dirty="0" smtClean="0"/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Вертикальный </a:t>
            </a:r>
            <a:r>
              <a:rPr lang="ru-RU" sz="1800" b="1" dirty="0" err="1" smtClean="0"/>
              <a:t>шардинг</a:t>
            </a:r>
            <a:r>
              <a:rPr lang="ru-RU" sz="1800" b="1" dirty="0" smtClean="0"/>
              <a:t> </a:t>
            </a:r>
            <a:r>
              <a:rPr lang="ru-RU" sz="1800" dirty="0" smtClean="0"/>
              <a:t>(вынесение модулей на отдельные серверы </a:t>
            </a:r>
            <a:r>
              <a:rPr lang="en-US" sz="1800" dirty="0" smtClean="0"/>
              <a:t>MySQL)</a:t>
            </a:r>
            <a:endParaRPr lang="ru-RU" sz="1800" dirty="0" smtClean="0"/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Репликация </a:t>
            </a:r>
            <a:r>
              <a:rPr lang="en-US" sz="1800" b="1" dirty="0" smtClean="0"/>
              <a:t>MySQL </a:t>
            </a:r>
            <a:r>
              <a:rPr lang="en-US" sz="1800" dirty="0" smtClean="0"/>
              <a:t>(Oracle </a:t>
            </a:r>
            <a:r>
              <a:rPr lang="ru-RU" sz="1800" dirty="0" smtClean="0"/>
              <a:t>и </a:t>
            </a:r>
            <a:r>
              <a:rPr lang="en-US" sz="1800" dirty="0" smtClean="0"/>
              <a:t>MS SQL </a:t>
            </a:r>
            <a:r>
              <a:rPr lang="ru-RU" sz="1800" dirty="0" smtClean="0"/>
              <a:t>в дальнейшем) и </a:t>
            </a:r>
            <a:r>
              <a:rPr lang="ru-RU" sz="1800" b="1" dirty="0" smtClean="0"/>
              <a:t>балансирование нагрузки между серверами</a:t>
            </a:r>
            <a:endParaRPr lang="ru-RU" sz="1800" dirty="0" smtClean="0"/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Распределенный </a:t>
            </a:r>
            <a:r>
              <a:rPr lang="ru-RU" sz="1800" b="1" dirty="0" err="1" smtClean="0"/>
              <a:t>кеш</a:t>
            </a:r>
            <a:r>
              <a:rPr lang="ru-RU" sz="1800" b="1" dirty="0" smtClean="0"/>
              <a:t> </a:t>
            </a:r>
            <a:r>
              <a:rPr lang="ru-RU" sz="1800" dirty="0" smtClean="0"/>
              <a:t>данных </a:t>
            </a:r>
            <a:r>
              <a:rPr lang="en-US" sz="1800" dirty="0" smtClean="0"/>
              <a:t>(</a:t>
            </a:r>
            <a:r>
              <a:rPr lang="en-US" sz="1800" dirty="0" err="1" smtClean="0"/>
              <a:t>memcached</a:t>
            </a:r>
            <a:r>
              <a:rPr lang="en-US" sz="1800" dirty="0" smtClean="0"/>
              <a:t>)</a:t>
            </a:r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dirty="0" smtClean="0"/>
              <a:t>Непрерывность сессий между веб-серверами (</a:t>
            </a:r>
            <a:r>
              <a:rPr lang="ru-RU" sz="1800" b="1" dirty="0" smtClean="0"/>
              <a:t>хранение сессий в базе данных</a:t>
            </a:r>
            <a:r>
              <a:rPr lang="ru-RU" sz="1800" dirty="0" smtClean="0"/>
              <a:t>)</a:t>
            </a:r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Кластеризация веб-сервера</a:t>
            </a:r>
            <a:r>
              <a:rPr lang="ru-RU" sz="1800" dirty="0" smtClean="0"/>
              <a:t>:</a:t>
            </a:r>
          </a:p>
          <a:p>
            <a:pPr lvl="1"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600" dirty="0" smtClean="0"/>
              <a:t>Синхронизация файлов</a:t>
            </a:r>
          </a:p>
          <a:p>
            <a:pPr lvl="1"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600" dirty="0" smtClean="0"/>
              <a:t>Балансирование нагрузки между серверами</a:t>
            </a:r>
          </a:p>
        </p:txBody>
      </p:sp>
    </p:spTree>
    <p:extLst>
      <p:ext uri="{BB962C8B-B14F-4D97-AF65-F5344CB8AC3E}">
        <p14:creationId xmlns:p14="http://schemas.microsoft.com/office/powerpoint/2010/main" val="10922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1416</Words>
  <Application>Microsoft Macintosh PowerPoint</Application>
  <PresentationFormat>On-screen Show (4:3)</PresentationFormat>
  <Paragraphs>273</Paragraphs>
  <Slides>31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Тема Office</vt:lpstr>
      <vt:lpstr>1С-Битрикс: Управление сайтом 10.0  Веб-кластер</vt:lpstr>
      <vt:lpstr>Сколько стоит 1 час? </vt:lpstr>
      <vt:lpstr>1С-Битрикс: Веб-кластер</vt:lpstr>
      <vt:lpstr>1С-Битрикс: Веб-кластер</vt:lpstr>
      <vt:lpstr>PowerPoint Presentation</vt:lpstr>
      <vt:lpstr>История производительности платформы</vt:lpstr>
      <vt:lpstr>За три года – на 430% быстрее!</vt:lpstr>
      <vt:lpstr>PowerPoint Presentation</vt:lpstr>
      <vt:lpstr>1С-Битрикс: Веб-кластер</vt:lpstr>
      <vt:lpstr>1С-Битрикс: Веб-кластер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Устойчивость системы при выключении узлов веб-кластера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Грихина</dc:creator>
  <cp:lastModifiedBy>SERGEY RIZHIKOV</cp:lastModifiedBy>
  <cp:revision>410</cp:revision>
  <dcterms:modified xsi:type="dcterms:W3CDTF">2011-03-18T19:05:26Z</dcterms:modified>
</cp:coreProperties>
</file>