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27"/>
  </p:notesMasterIdLst>
  <p:handoutMasterIdLst>
    <p:handoutMasterId r:id="rId28"/>
  </p:handoutMasterIdLst>
  <p:sldIdLst>
    <p:sldId id="933" r:id="rId3"/>
    <p:sldId id="1013" r:id="rId4"/>
    <p:sldId id="1014" r:id="rId5"/>
    <p:sldId id="1029" r:id="rId6"/>
    <p:sldId id="1030" r:id="rId7"/>
    <p:sldId id="1037" r:id="rId8"/>
    <p:sldId id="1038" r:id="rId9"/>
    <p:sldId id="1039" r:id="rId10"/>
    <p:sldId id="1040" r:id="rId11"/>
    <p:sldId id="1041" r:id="rId12"/>
    <p:sldId id="1042" r:id="rId13"/>
    <p:sldId id="1043" r:id="rId14"/>
    <p:sldId id="1044" r:id="rId15"/>
    <p:sldId id="1046" r:id="rId16"/>
    <p:sldId id="1032" r:id="rId17"/>
    <p:sldId id="1033" r:id="rId18"/>
    <p:sldId id="1036" r:id="rId19"/>
    <p:sldId id="1035" r:id="rId20"/>
    <p:sldId id="1034" r:id="rId21"/>
    <p:sldId id="1048" r:id="rId22"/>
    <p:sldId id="1049" r:id="rId23"/>
    <p:sldId id="1047" r:id="rId24"/>
    <p:sldId id="1009" r:id="rId25"/>
    <p:sldId id="993" r:id="rId26"/>
  </p:sldIdLst>
  <p:sldSz cx="10801350" cy="7561263"/>
  <p:notesSz cx="9979025" cy="6834188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6DD1F6-542F-4F67-BA37-AC4F1DE94BCD}">
          <p14:sldIdLst>
            <p14:sldId id="933"/>
            <p14:sldId id="1013"/>
            <p14:sldId id="1014"/>
            <p14:sldId id="1029"/>
            <p14:sldId id="1030"/>
            <p14:sldId id="1037"/>
            <p14:sldId id="1038"/>
            <p14:sldId id="1039"/>
            <p14:sldId id="1040"/>
            <p14:sldId id="1041"/>
            <p14:sldId id="1042"/>
            <p14:sldId id="1043"/>
            <p14:sldId id="1044"/>
            <p14:sldId id="1046"/>
            <p14:sldId id="1032"/>
            <p14:sldId id="1033"/>
            <p14:sldId id="1036"/>
            <p14:sldId id="1035"/>
            <p14:sldId id="1034"/>
            <p14:sldId id="1048"/>
            <p14:sldId id="1049"/>
            <p14:sldId id="1047"/>
            <p14:sldId id="1009"/>
            <p14:sldId id="9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3">
          <p15:clr>
            <a:srgbClr val="A4A3A4"/>
          </p15:clr>
        </p15:guide>
        <p15:guide id="2" pos="3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29A"/>
    <a:srgbClr val="C0E399"/>
    <a:srgbClr val="29A5A2"/>
    <a:srgbClr val="C4CEC8"/>
    <a:srgbClr val="0066CC"/>
    <a:srgbClr val="FF6600"/>
    <a:srgbClr val="33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1" autoAdjust="0"/>
    <p:restoredTop sz="96270" autoAdjust="0"/>
  </p:normalViewPr>
  <p:slideViewPr>
    <p:cSldViewPr>
      <p:cViewPr varScale="1">
        <p:scale>
          <a:sx n="64" d="100"/>
          <a:sy n="64" d="100"/>
        </p:scale>
        <p:origin x="732" y="66"/>
      </p:cViewPr>
      <p:guideLst>
        <p:guide orient="horz" pos="2382"/>
        <p:guide pos="34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26"/>
    </p:cViewPr>
  </p:sorterViewPr>
  <p:notesViewPr>
    <p:cSldViewPr>
      <p:cViewPr varScale="1">
        <p:scale>
          <a:sx n="49" d="100"/>
          <a:sy n="49" d="100"/>
        </p:scale>
        <p:origin x="-2688" y="-77"/>
      </p:cViewPr>
      <p:guideLst>
        <p:guide orient="horz" pos="2153"/>
        <p:guide pos="3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24243" cy="341710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2473" y="0"/>
            <a:ext cx="4324243" cy="341710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r">
              <a:defRPr sz="1300"/>
            </a:lvl1pPr>
          </a:lstStyle>
          <a:p>
            <a:fld id="{CC3A6E1C-6F36-4403-ABB0-A093110856C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91293"/>
            <a:ext cx="4324243" cy="341710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2473" y="6491293"/>
            <a:ext cx="4324243" cy="341710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r">
              <a:defRPr sz="1300"/>
            </a:lvl1pPr>
          </a:lstStyle>
          <a:p>
            <a:fld id="{AB7BC793-B69D-4E60-84BD-02D0A01F1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841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24243" cy="341710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2473" y="0"/>
            <a:ext cx="4324243" cy="341710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r">
              <a:defRPr sz="1300"/>
            </a:lvl1pPr>
          </a:lstStyle>
          <a:p>
            <a:fld id="{0D502447-CCF9-41A8-9378-1895FD3B14D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12763"/>
            <a:ext cx="36576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64" tIns="48032" rIns="96064" bIns="480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903" y="3246240"/>
            <a:ext cx="7983219" cy="3075384"/>
          </a:xfrm>
          <a:prstGeom prst="rect">
            <a:avLst/>
          </a:prstGeom>
        </p:spPr>
        <p:txBody>
          <a:bodyPr vert="horz" lIns="96064" tIns="48032" rIns="96064" bIns="480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91293"/>
            <a:ext cx="4324243" cy="341710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2473" y="6491293"/>
            <a:ext cx="4324243" cy="341710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r">
              <a:defRPr sz="1300"/>
            </a:lvl1pPr>
          </a:lstStyle>
          <a:p>
            <a:fld id="{8D1DCC1B-CACF-457B-A39E-59A07B83F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4960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97905" y="3246240"/>
            <a:ext cx="7983218" cy="307538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12763"/>
            <a:ext cx="3657600" cy="2562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20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905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7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5"/>
            <a:ext cx="2430303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302805"/>
            <a:ext cx="7110888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905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7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14350" indent="0" algn="ctr">
              <a:buNone/>
              <a:defRPr/>
            </a:lvl2pPr>
            <a:lvl3pPr marL="1028700" indent="0" algn="ctr">
              <a:buNone/>
              <a:defRPr/>
            </a:lvl3pPr>
            <a:lvl4pPr marL="1543050" indent="0" algn="ctr">
              <a:buNone/>
              <a:defRPr/>
            </a:lvl4pPr>
            <a:lvl5pPr marL="2057400" indent="0" algn="ctr">
              <a:buNone/>
              <a:defRPr/>
            </a:lvl5pPr>
            <a:lvl6pPr marL="2571750" indent="0" algn="ctr">
              <a:buNone/>
              <a:defRPr/>
            </a:lvl6pPr>
            <a:lvl7pPr marL="3086100" indent="0" algn="ctr">
              <a:buNone/>
              <a:defRPr/>
            </a:lvl7pPr>
            <a:lvl8pPr marL="3600450" indent="0" algn="ctr">
              <a:buNone/>
              <a:defRPr/>
            </a:lvl8pPr>
            <a:lvl9pPr marL="41148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E2D6C-C2E8-4CE6-88D6-D7CFD66C5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590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0EE9-EF70-4606-AB25-958206C34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53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5"/>
            <a:ext cx="9181148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7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350" indent="0">
              <a:buNone/>
              <a:defRPr sz="2000"/>
            </a:lvl2pPr>
            <a:lvl3pPr marL="1028700" indent="0">
              <a:buNone/>
              <a:defRPr sz="1800"/>
            </a:lvl3pPr>
            <a:lvl4pPr marL="1543050" indent="0">
              <a:buNone/>
              <a:defRPr sz="1600"/>
            </a:lvl4pPr>
            <a:lvl5pPr marL="2057400" indent="0">
              <a:buNone/>
              <a:defRPr sz="1600"/>
            </a:lvl5pPr>
            <a:lvl6pPr marL="2571750" indent="0">
              <a:buNone/>
              <a:defRPr sz="1600"/>
            </a:lvl6pPr>
            <a:lvl7pPr marL="3086100" indent="0">
              <a:buNone/>
              <a:defRPr sz="1600"/>
            </a:lvl7pPr>
            <a:lvl8pPr marL="3600450" indent="0">
              <a:buNone/>
              <a:defRPr sz="1600"/>
            </a:lvl8pPr>
            <a:lvl9pPr marL="41148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8891-E7CB-41AE-A081-4CB6AA8D2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573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6902" y="995921"/>
            <a:ext cx="5177522" cy="60070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4439" y="995921"/>
            <a:ext cx="5179398" cy="60070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53AD5-3CF8-441D-8D68-00C30D7A0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925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02803"/>
            <a:ext cx="972121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5"/>
            <a:ext cx="4772472" cy="7053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47" y="1692535"/>
            <a:ext cx="4774347" cy="7053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47" y="2397901"/>
            <a:ext cx="4774347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67B08-672E-4001-84DF-044CDD700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937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3FB3E-13AE-48BD-98EE-D2E26B5EF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7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35E6-C6DD-4F84-94E7-35DBB51B2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8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87" y="301052"/>
            <a:ext cx="3553570" cy="12812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9" y="301063"/>
            <a:ext cx="6038255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>
                <a:latin typeface="Calibri"/>
              </a:defRPr>
            </a:lvl4pPr>
            <a:lvl5pPr>
              <a:defRPr sz="2300">
                <a:latin typeface="Calibri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87" y="1582271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F753-5C38-4529-A304-13A04B174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7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0069" y="128595"/>
            <a:ext cx="9721215" cy="7784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287" y="1081298"/>
            <a:ext cx="9721215" cy="523988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5292887"/>
            <a:ext cx="648081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75613"/>
            <a:ext cx="6480810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917750"/>
            <a:ext cx="6480810" cy="887399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D6F1-8DA5-40B6-A532-F41E1722F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811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4525-06AE-4338-9AA0-85CDB2E70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446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41006" y="96268"/>
            <a:ext cx="2632830" cy="69066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6894" y="96268"/>
            <a:ext cx="7724089" cy="6906654"/>
          </a:xfrm>
        </p:spPr>
        <p:txBody>
          <a:bodyPr vert="eaVert"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0283-3E5E-4195-883B-36B45A4B9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212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5"/>
            <a:ext cx="9181148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7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64297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64297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5"/>
            <a:ext cx="4772472" cy="7053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47" y="1692535"/>
            <a:ext cx="4774347" cy="7053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47" y="2397901"/>
            <a:ext cx="4774347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87" y="301052"/>
            <a:ext cx="3553570" cy="12812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9" y="301063"/>
            <a:ext cx="6038255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87" y="1582271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5292887"/>
            <a:ext cx="648081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75613"/>
            <a:ext cx="6480810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917750"/>
            <a:ext cx="6480810" cy="887399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02803"/>
            <a:ext cx="9721215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9" y="1764297"/>
            <a:ext cx="9721215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6"/>
            <a:ext cx="2520315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2" y="7008176"/>
            <a:ext cx="3420428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6"/>
            <a:ext cx="2520315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85264" y="96268"/>
            <a:ext cx="5935118" cy="7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893" y="995921"/>
            <a:ext cx="10536943" cy="600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813104" y="7151166"/>
            <a:ext cx="988248" cy="380873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102870" tIns="51435" rIns="102870" bIns="51435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16871" y="7103445"/>
            <a:ext cx="984497" cy="45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2300">
                <a:solidFill>
                  <a:srgbClr val="FFFF00"/>
                </a:solidFill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ADDC9-D846-4ACC-9A3F-6F607800D6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202536" y="155789"/>
            <a:ext cx="1001376" cy="556593"/>
            <a:chOff x="251" y="212"/>
            <a:chExt cx="850" cy="506"/>
          </a:xfrm>
        </p:grpSpPr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300" y="212"/>
              <a:ext cx="121" cy="376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68" y="50"/>
                </a:cxn>
                <a:cxn ang="0">
                  <a:pos x="71" y="376"/>
                </a:cxn>
                <a:cxn ang="0">
                  <a:pos x="120" y="376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20" h="376">
                  <a:moveTo>
                    <a:pt x="12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68" y="50"/>
                  </a:lnTo>
                  <a:lnTo>
                    <a:pt x="71" y="376"/>
                  </a:lnTo>
                  <a:lnTo>
                    <a:pt x="120" y="376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251" y="290"/>
              <a:ext cx="100" cy="29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50" y="50"/>
                </a:cxn>
                <a:cxn ang="0">
                  <a:pos x="50" y="298"/>
                </a:cxn>
                <a:cxn ang="0">
                  <a:pos x="100" y="298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97" y="0"/>
                </a:cxn>
              </a:cxnLst>
              <a:rect l="0" t="0" r="r" b="b"/>
              <a:pathLst>
                <a:path w="100" h="298">
                  <a:moveTo>
                    <a:pt x="97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298"/>
                  </a:lnTo>
                  <a:lnTo>
                    <a:pt x="100" y="298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471" y="212"/>
              <a:ext cx="624" cy="371"/>
            </a:xfrm>
            <a:custGeom>
              <a:avLst/>
              <a:gdLst/>
              <a:ahLst/>
              <a:cxnLst>
                <a:cxn ang="0">
                  <a:pos x="264" y="157"/>
                </a:cxn>
                <a:cxn ang="0">
                  <a:pos x="77" y="157"/>
                </a:cxn>
                <a:cxn ang="0">
                  <a:pos x="0" y="82"/>
                </a:cxn>
                <a:cxn ang="0">
                  <a:pos x="77" y="0"/>
                </a:cxn>
                <a:cxn ang="0">
                  <a:pos x="156" y="82"/>
                </a:cxn>
                <a:cxn ang="0">
                  <a:pos x="135" y="82"/>
                </a:cxn>
                <a:cxn ang="0">
                  <a:pos x="77" y="22"/>
                </a:cxn>
                <a:cxn ang="0">
                  <a:pos x="20" y="82"/>
                </a:cxn>
                <a:cxn ang="0">
                  <a:pos x="77" y="136"/>
                </a:cxn>
                <a:cxn ang="0">
                  <a:pos x="264" y="136"/>
                </a:cxn>
                <a:cxn ang="0">
                  <a:pos x="264" y="157"/>
                </a:cxn>
                <a:cxn ang="0">
                  <a:pos x="264" y="157"/>
                </a:cxn>
              </a:cxnLst>
              <a:rect l="0" t="0" r="r" b="b"/>
              <a:pathLst>
                <a:path w="264" h="157">
                  <a:moveTo>
                    <a:pt x="264" y="157"/>
                  </a:moveTo>
                  <a:cubicBezTo>
                    <a:pt x="77" y="157"/>
                    <a:pt x="77" y="157"/>
                    <a:pt x="77" y="157"/>
                  </a:cubicBezTo>
                  <a:cubicBezTo>
                    <a:pt x="35" y="157"/>
                    <a:pt x="0" y="124"/>
                    <a:pt x="0" y="82"/>
                  </a:cubicBezTo>
                  <a:cubicBezTo>
                    <a:pt x="0" y="39"/>
                    <a:pt x="33" y="0"/>
                    <a:pt x="77" y="0"/>
                  </a:cubicBezTo>
                  <a:cubicBezTo>
                    <a:pt x="122" y="0"/>
                    <a:pt x="156" y="36"/>
                    <a:pt x="156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4" y="51"/>
                    <a:pt x="113" y="21"/>
                    <a:pt x="77" y="22"/>
                  </a:cubicBezTo>
                  <a:cubicBezTo>
                    <a:pt x="41" y="22"/>
                    <a:pt x="20" y="52"/>
                    <a:pt x="20" y="82"/>
                  </a:cubicBezTo>
                  <a:cubicBezTo>
                    <a:pt x="20" y="108"/>
                    <a:pt x="45" y="136"/>
                    <a:pt x="77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57"/>
                    <a:pt x="264" y="157"/>
                    <a:pt x="264" y="157"/>
                  </a:cubicBezTo>
                  <a:cubicBezTo>
                    <a:pt x="264" y="157"/>
                    <a:pt x="264" y="157"/>
                    <a:pt x="264" y="157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47" y="290"/>
              <a:ext cx="548" cy="215"/>
            </a:xfrm>
            <a:custGeom>
              <a:avLst/>
              <a:gdLst/>
              <a:ahLst/>
              <a:cxnLst>
                <a:cxn ang="0">
                  <a:pos x="232" y="91"/>
                </a:cxn>
                <a:cxn ang="0">
                  <a:pos x="45" y="91"/>
                </a:cxn>
                <a:cxn ang="0">
                  <a:pos x="1" y="46"/>
                </a:cxn>
                <a:cxn ang="0">
                  <a:pos x="45" y="0"/>
                </a:cxn>
                <a:cxn ang="0">
                  <a:pos x="90" y="49"/>
                </a:cxn>
                <a:cxn ang="0">
                  <a:pos x="69" y="49"/>
                </a:cxn>
                <a:cxn ang="0">
                  <a:pos x="45" y="22"/>
                </a:cxn>
                <a:cxn ang="0">
                  <a:pos x="21" y="49"/>
                </a:cxn>
                <a:cxn ang="0">
                  <a:pos x="45" y="70"/>
                </a:cxn>
                <a:cxn ang="0">
                  <a:pos x="232" y="70"/>
                </a:cxn>
                <a:cxn ang="0">
                  <a:pos x="232" y="91"/>
                </a:cxn>
                <a:cxn ang="0">
                  <a:pos x="232" y="91"/>
                </a:cxn>
              </a:cxnLst>
              <a:rect l="0" t="0" r="r" b="b"/>
              <a:pathLst>
                <a:path w="232" h="91">
                  <a:moveTo>
                    <a:pt x="232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21" y="91"/>
                    <a:pt x="1" y="71"/>
                    <a:pt x="1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69" y="0"/>
                    <a:pt x="90" y="22"/>
                    <a:pt x="9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34"/>
                    <a:pt x="60" y="22"/>
                    <a:pt x="45" y="22"/>
                  </a:cubicBezTo>
                  <a:cubicBezTo>
                    <a:pt x="31" y="22"/>
                    <a:pt x="21" y="34"/>
                    <a:pt x="21" y="49"/>
                  </a:cubicBezTo>
                  <a:cubicBezTo>
                    <a:pt x="21" y="61"/>
                    <a:pt x="33" y="70"/>
                    <a:pt x="45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9" name="Freeform 11"/>
            <p:cNvSpPr>
              <a:spLocks noEditPoints="1"/>
            </p:cNvSpPr>
            <p:nvPr userDrawn="1"/>
          </p:nvSpPr>
          <p:spPr bwMode="auto">
            <a:xfrm>
              <a:off x="913" y="230"/>
              <a:ext cx="62" cy="6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6" y="17"/>
                </a:cxn>
                <a:cxn ang="0">
                  <a:pos x="17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9" y="10"/>
                </a:cxn>
                <a:cxn ang="0">
                  <a:pos x="15" y="6"/>
                </a:cxn>
                <a:cxn ang="0">
                  <a:pos x="9" y="6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2" y="13"/>
                </a:cxn>
                <a:cxn ang="0">
                  <a:pos x="13" y="2"/>
                </a:cxn>
                <a:cxn ang="0">
                  <a:pos x="25" y="13"/>
                </a:cxn>
                <a:cxn ang="0">
                  <a:pos x="13" y="25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13" y="27"/>
                </a:cxn>
                <a:cxn ang="0">
                  <a:pos x="27" y="13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7" h="27">
                  <a:moveTo>
                    <a:pt x="11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7" y="9"/>
                    <a:pt x="17" y="10"/>
                  </a:cubicBezTo>
                  <a:cubicBezTo>
                    <a:pt x="17" y="11"/>
                    <a:pt x="16" y="12"/>
                    <a:pt x="14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  <a:moveTo>
                    <a:pt x="9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6" y="16"/>
                    <a:pt x="16" y="17"/>
                  </a:cubicBezTo>
                  <a:cubicBezTo>
                    <a:pt x="16" y="19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7"/>
                  </a:cubicBezTo>
                  <a:cubicBezTo>
                    <a:pt x="19" y="15"/>
                    <a:pt x="18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19" y="7"/>
                    <a:pt x="16" y="6"/>
                    <a:pt x="15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2" y="13"/>
                  </a:moveTo>
                  <a:cubicBezTo>
                    <a:pt x="2" y="7"/>
                    <a:pt x="7" y="2"/>
                    <a:pt x="13" y="2"/>
                  </a:cubicBezTo>
                  <a:cubicBezTo>
                    <a:pt x="20" y="2"/>
                    <a:pt x="25" y="7"/>
                    <a:pt x="25" y="13"/>
                  </a:cubicBezTo>
                  <a:cubicBezTo>
                    <a:pt x="25" y="20"/>
                    <a:pt x="20" y="25"/>
                    <a:pt x="13" y="25"/>
                  </a:cubicBezTo>
                  <a:cubicBezTo>
                    <a:pt x="7" y="25"/>
                    <a:pt x="2" y="2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 userDrawn="1"/>
          </p:nvSpPr>
          <p:spPr bwMode="auto">
            <a:xfrm>
              <a:off x="300" y="623"/>
              <a:ext cx="107" cy="92"/>
            </a:xfrm>
            <a:custGeom>
              <a:avLst/>
              <a:gdLst/>
              <a:ahLst/>
              <a:cxnLst>
                <a:cxn ang="0">
                  <a:pos x="18" y="26"/>
                </a:cxn>
                <a:cxn ang="0">
                  <a:pos x="11" y="19"/>
                </a:cxn>
                <a:cxn ang="0">
                  <a:pos x="18" y="11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7" y="11"/>
                </a:cxn>
                <a:cxn ang="0">
                  <a:pos x="35" y="19"/>
                </a:cxn>
                <a:cxn ang="0">
                  <a:pos x="27" y="26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18" y="39"/>
                </a:cxn>
                <a:cxn ang="0">
                  <a:pos x="28" y="39"/>
                </a:cxn>
                <a:cxn ang="0">
                  <a:pos x="28" y="33"/>
                </a:cxn>
                <a:cxn ang="0">
                  <a:pos x="45" y="19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0" y="19"/>
                </a:cxn>
                <a:cxn ang="0">
                  <a:pos x="18" y="33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45" h="39">
                  <a:moveTo>
                    <a:pt x="18" y="26"/>
                  </a:moveTo>
                  <a:cubicBezTo>
                    <a:pt x="16" y="26"/>
                    <a:pt x="11" y="25"/>
                    <a:pt x="11" y="19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7" y="11"/>
                  </a:moveTo>
                  <a:cubicBezTo>
                    <a:pt x="30" y="11"/>
                    <a:pt x="35" y="12"/>
                    <a:pt x="35" y="19"/>
                  </a:cubicBezTo>
                  <a:cubicBezTo>
                    <a:pt x="35" y="25"/>
                    <a:pt x="30" y="26"/>
                    <a:pt x="27" y="2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  <a:moveTo>
                    <a:pt x="18" y="39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4" y="33"/>
                    <a:pt x="45" y="32"/>
                    <a:pt x="45" y="19"/>
                  </a:cubicBezTo>
                  <a:cubicBezTo>
                    <a:pt x="45" y="6"/>
                    <a:pt x="34" y="4"/>
                    <a:pt x="28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1" y="4"/>
                    <a:pt x="0" y="6"/>
                    <a:pt x="0" y="19"/>
                  </a:cubicBezTo>
                  <a:cubicBezTo>
                    <a:pt x="0" y="32"/>
                    <a:pt x="11" y="33"/>
                    <a:pt x="18" y="3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1" name="Freeform 13"/>
            <p:cNvSpPr>
              <a:spLocks/>
            </p:cNvSpPr>
            <p:nvPr userDrawn="1"/>
          </p:nvSpPr>
          <p:spPr bwMode="auto">
            <a:xfrm>
              <a:off x="420" y="627"/>
              <a:ext cx="83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24" y="87"/>
                </a:cxn>
                <a:cxn ang="0">
                  <a:pos x="59" y="35"/>
                </a:cxn>
                <a:cxn ang="0">
                  <a:pos x="59" y="87"/>
                </a:cxn>
                <a:cxn ang="0">
                  <a:pos x="83" y="87"/>
                </a:cxn>
                <a:cxn ang="0">
                  <a:pos x="83" y="0"/>
                </a:cxn>
                <a:cxn ang="0">
                  <a:pos x="57" y="0"/>
                </a:cxn>
                <a:cxn ang="0">
                  <a:pos x="24" y="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" h="87">
                  <a:moveTo>
                    <a:pt x="0" y="0"/>
                  </a:moveTo>
                  <a:lnTo>
                    <a:pt x="0" y="87"/>
                  </a:lnTo>
                  <a:lnTo>
                    <a:pt x="24" y="87"/>
                  </a:lnTo>
                  <a:lnTo>
                    <a:pt x="59" y="35"/>
                  </a:lnTo>
                  <a:lnTo>
                    <a:pt x="59" y="87"/>
                  </a:lnTo>
                  <a:lnTo>
                    <a:pt x="83" y="87"/>
                  </a:lnTo>
                  <a:lnTo>
                    <a:pt x="83" y="0"/>
                  </a:lnTo>
                  <a:lnTo>
                    <a:pt x="57" y="0"/>
                  </a:lnTo>
                  <a:lnTo>
                    <a:pt x="24" y="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2" name="Freeform 14"/>
            <p:cNvSpPr>
              <a:spLocks noEditPoints="1"/>
            </p:cNvSpPr>
            <p:nvPr userDrawn="1"/>
          </p:nvSpPr>
          <p:spPr bwMode="auto">
            <a:xfrm>
              <a:off x="515" y="627"/>
              <a:ext cx="68" cy="8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3" y="8"/>
                </a:cxn>
                <a:cxn ang="0">
                  <a:pos x="18" y="12"/>
                </a:cxn>
                <a:cxn ang="0">
                  <a:pos x="13" y="16"/>
                </a:cxn>
                <a:cxn ang="0">
                  <a:pos x="10" y="1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0" y="37"/>
                </a:cxn>
                <a:cxn ang="0">
                  <a:pos x="10" y="37"/>
                </a:cxn>
                <a:cxn ang="0">
                  <a:pos x="10" y="24"/>
                </a:cxn>
                <a:cxn ang="0">
                  <a:pos x="16" y="24"/>
                </a:cxn>
                <a:cxn ang="0">
                  <a:pos x="29" y="12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29" h="37">
                  <a:moveTo>
                    <a:pt x="10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8" y="8"/>
                    <a:pt x="18" y="10"/>
                    <a:pt x="18" y="12"/>
                  </a:cubicBezTo>
                  <a:cubicBezTo>
                    <a:pt x="18" y="14"/>
                    <a:pt x="18" y="16"/>
                    <a:pt x="13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0" y="37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9" y="17"/>
                    <a:pt x="29" y="12"/>
                  </a:cubicBezTo>
                  <a:cubicBezTo>
                    <a:pt x="29" y="7"/>
                    <a:pt x="2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3" name="Freeform 15"/>
            <p:cNvSpPr>
              <a:spLocks/>
            </p:cNvSpPr>
            <p:nvPr userDrawn="1"/>
          </p:nvSpPr>
          <p:spPr bwMode="auto">
            <a:xfrm>
              <a:off x="588" y="627"/>
              <a:ext cx="105" cy="8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4" y="87"/>
                </a:cxn>
                <a:cxn ang="0">
                  <a:pos x="31" y="35"/>
                </a:cxn>
                <a:cxn ang="0">
                  <a:pos x="45" y="87"/>
                </a:cxn>
                <a:cxn ang="0">
                  <a:pos x="61" y="87"/>
                </a:cxn>
                <a:cxn ang="0">
                  <a:pos x="76" y="35"/>
                </a:cxn>
                <a:cxn ang="0">
                  <a:pos x="83" y="87"/>
                </a:cxn>
                <a:cxn ang="0">
                  <a:pos x="104" y="87"/>
                </a:cxn>
                <a:cxn ang="0">
                  <a:pos x="92" y="0"/>
                </a:cxn>
                <a:cxn ang="0">
                  <a:pos x="69" y="0"/>
                </a:cxn>
                <a:cxn ang="0">
                  <a:pos x="52" y="52"/>
                </a:cxn>
                <a:cxn ang="0">
                  <a:pos x="38" y="0"/>
                </a:cxn>
                <a:cxn ang="0">
                  <a:pos x="14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04" h="87">
                  <a:moveTo>
                    <a:pt x="0" y="87"/>
                  </a:moveTo>
                  <a:lnTo>
                    <a:pt x="24" y="87"/>
                  </a:lnTo>
                  <a:lnTo>
                    <a:pt x="31" y="35"/>
                  </a:lnTo>
                  <a:lnTo>
                    <a:pt x="45" y="87"/>
                  </a:lnTo>
                  <a:lnTo>
                    <a:pt x="61" y="87"/>
                  </a:lnTo>
                  <a:lnTo>
                    <a:pt x="76" y="35"/>
                  </a:lnTo>
                  <a:lnTo>
                    <a:pt x="83" y="87"/>
                  </a:lnTo>
                  <a:lnTo>
                    <a:pt x="104" y="87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52" y="52"/>
                  </a:lnTo>
                  <a:lnTo>
                    <a:pt x="38" y="0"/>
                  </a:lnTo>
                  <a:lnTo>
                    <a:pt x="14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4" name="Freeform 16"/>
            <p:cNvSpPr>
              <a:spLocks noEditPoints="1"/>
            </p:cNvSpPr>
            <p:nvPr userDrawn="1"/>
          </p:nvSpPr>
          <p:spPr bwMode="auto">
            <a:xfrm>
              <a:off x="695" y="627"/>
              <a:ext cx="89" cy="88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55" y="52"/>
                </a:cxn>
                <a:cxn ang="0">
                  <a:pos x="36" y="52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0" y="87"/>
                </a:cxn>
                <a:cxn ang="0">
                  <a:pos x="26" y="87"/>
                </a:cxn>
                <a:cxn ang="0">
                  <a:pos x="31" y="71"/>
                </a:cxn>
                <a:cxn ang="0">
                  <a:pos x="59" y="71"/>
                </a:cxn>
                <a:cxn ang="0">
                  <a:pos x="64" y="87"/>
                </a:cxn>
                <a:cxn ang="0">
                  <a:pos x="90" y="87"/>
                </a:cxn>
                <a:cxn ang="0">
                  <a:pos x="59" y="0"/>
                </a:cxn>
                <a:cxn ang="0">
                  <a:pos x="31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90" h="87">
                  <a:moveTo>
                    <a:pt x="45" y="21"/>
                  </a:moveTo>
                  <a:lnTo>
                    <a:pt x="55" y="52"/>
                  </a:lnTo>
                  <a:lnTo>
                    <a:pt x="36" y="5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0" y="87"/>
                  </a:moveTo>
                  <a:lnTo>
                    <a:pt x="26" y="87"/>
                  </a:lnTo>
                  <a:lnTo>
                    <a:pt x="31" y="71"/>
                  </a:lnTo>
                  <a:lnTo>
                    <a:pt x="59" y="71"/>
                  </a:lnTo>
                  <a:lnTo>
                    <a:pt x="64" y="87"/>
                  </a:lnTo>
                  <a:lnTo>
                    <a:pt x="90" y="87"/>
                  </a:lnTo>
                  <a:lnTo>
                    <a:pt x="59" y="0"/>
                  </a:lnTo>
                  <a:lnTo>
                    <a:pt x="31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5" name="Freeform 17"/>
            <p:cNvSpPr>
              <a:spLocks noEditPoints="1"/>
            </p:cNvSpPr>
            <p:nvPr userDrawn="1"/>
          </p:nvSpPr>
          <p:spPr bwMode="auto">
            <a:xfrm>
              <a:off x="818" y="627"/>
              <a:ext cx="64" cy="3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7" y="0"/>
                </a:cxn>
                <a:cxn ang="0">
                  <a:pos x="28" y="38"/>
                </a:cxn>
                <a:cxn ang="0">
                  <a:pos x="50" y="38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0" y="38"/>
                </a:cxn>
                <a:cxn ang="0">
                  <a:pos x="21" y="38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47" y="0"/>
                  </a:lnTo>
                  <a:lnTo>
                    <a:pt x="28" y="38"/>
                  </a:lnTo>
                  <a:lnTo>
                    <a:pt x="50" y="3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33" y="0"/>
                  </a:moveTo>
                  <a:lnTo>
                    <a:pt x="17" y="0"/>
                  </a:lnTo>
                  <a:lnTo>
                    <a:pt x="0" y="38"/>
                  </a:lnTo>
                  <a:lnTo>
                    <a:pt x="21" y="38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6" name="Freeform 18"/>
            <p:cNvSpPr>
              <a:spLocks/>
            </p:cNvSpPr>
            <p:nvPr userDrawn="1"/>
          </p:nvSpPr>
          <p:spPr bwMode="auto">
            <a:xfrm>
              <a:off x="904" y="627"/>
              <a:ext cx="35" cy="88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36" y="87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2" y="19"/>
                </a:cxn>
                <a:cxn ang="0">
                  <a:pos x="12" y="87"/>
                </a:cxn>
                <a:cxn ang="0">
                  <a:pos x="12" y="87"/>
                </a:cxn>
                <a:cxn ang="0">
                  <a:pos x="12" y="87"/>
                </a:cxn>
              </a:cxnLst>
              <a:rect l="0" t="0" r="r" b="b"/>
              <a:pathLst>
                <a:path w="36" h="87">
                  <a:moveTo>
                    <a:pt x="12" y="87"/>
                  </a:moveTo>
                  <a:lnTo>
                    <a:pt x="36" y="8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7" name="Freeform 19"/>
            <p:cNvSpPr>
              <a:spLocks/>
            </p:cNvSpPr>
            <p:nvPr userDrawn="1"/>
          </p:nvSpPr>
          <p:spPr bwMode="auto">
            <a:xfrm>
              <a:off x="963" y="626"/>
              <a:ext cx="68" cy="92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0" y="30"/>
                </a:cxn>
                <a:cxn ang="0">
                  <a:pos x="11" y="19"/>
                </a:cxn>
                <a:cxn ang="0">
                  <a:pos x="20" y="9"/>
                </a:cxn>
                <a:cxn ang="0">
                  <a:pos x="29" y="13"/>
                </a:cxn>
                <a:cxn ang="0">
                  <a:pos x="29" y="3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19" y="39"/>
                </a:cxn>
                <a:cxn ang="0">
                  <a:pos x="29" y="36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39">
                  <a:moveTo>
                    <a:pt x="29" y="25"/>
                  </a:moveTo>
                  <a:cubicBezTo>
                    <a:pt x="27" y="27"/>
                    <a:pt x="24" y="30"/>
                    <a:pt x="20" y="30"/>
                  </a:cubicBezTo>
                  <a:cubicBezTo>
                    <a:pt x="14" y="30"/>
                    <a:pt x="11" y="25"/>
                    <a:pt x="11" y="19"/>
                  </a:cubicBezTo>
                  <a:cubicBezTo>
                    <a:pt x="11" y="13"/>
                    <a:pt x="14" y="9"/>
                    <a:pt x="20" y="9"/>
                  </a:cubicBezTo>
                  <a:cubicBezTo>
                    <a:pt x="24" y="9"/>
                    <a:pt x="27" y="11"/>
                    <a:pt x="29" y="1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2" y="0"/>
                    <a:pt x="19" y="0"/>
                  </a:cubicBezTo>
                  <a:cubicBezTo>
                    <a:pt x="9" y="0"/>
                    <a:pt x="0" y="7"/>
                    <a:pt x="0" y="19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22" y="39"/>
                    <a:pt x="26" y="38"/>
                    <a:pt x="29" y="3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8" name="Freeform 20"/>
            <p:cNvSpPr>
              <a:spLocks noEditPoints="1"/>
            </p:cNvSpPr>
            <p:nvPr userDrawn="1"/>
          </p:nvSpPr>
          <p:spPr bwMode="auto">
            <a:xfrm>
              <a:off x="1037" y="627"/>
              <a:ext cx="64" cy="38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45" y="38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0" y="38"/>
                </a:cxn>
                <a:cxn ang="0">
                  <a:pos x="16" y="38"/>
                </a:cxn>
                <a:cxn ang="0">
                  <a:pos x="35" y="0"/>
                </a:cxn>
                <a:cxn ang="0">
                  <a:pos x="14" y="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63" h="38">
                  <a:moveTo>
                    <a:pt x="28" y="38"/>
                  </a:moveTo>
                  <a:lnTo>
                    <a:pt x="45" y="38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0" y="38"/>
                  </a:moveTo>
                  <a:lnTo>
                    <a:pt x="16" y="38"/>
                  </a:lnTo>
                  <a:lnTo>
                    <a:pt x="35" y="0"/>
                  </a:lnTo>
                  <a:lnTo>
                    <a:pt x="14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7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5pPr>
      <a:lvl6pPr marL="51435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6pPr>
      <a:lvl7pPr marL="10287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7pPr>
      <a:lvl8pPr marL="154305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8pPr>
      <a:lvl9pPr marL="2057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9pPr>
    </p:titleStyle>
    <p:bodyStyle>
      <a:lvl1pPr marL="385763" indent="-385763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q"/>
        <a:defRPr sz="3200" b="1">
          <a:solidFill>
            <a:schemeClr val="tx1"/>
          </a:solidFill>
          <a:latin typeface="Calibri"/>
          <a:ea typeface="+mn-ea"/>
          <a:cs typeface="+mn-cs"/>
        </a:defRPr>
      </a:lvl1pPr>
      <a:lvl2pPr marL="835819" indent="-321469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2700" b="1">
          <a:solidFill>
            <a:schemeClr val="tx1"/>
          </a:solidFill>
          <a:latin typeface="Calibri"/>
        </a:defRPr>
      </a:lvl2pPr>
      <a:lvl3pPr marL="1285875" indent="-2571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Blip>
          <a:blip r:embed="rId15"/>
        </a:buBlip>
        <a:defRPr sz="2300" b="1">
          <a:solidFill>
            <a:schemeClr val="tx1"/>
          </a:solidFill>
          <a:latin typeface="Calibri"/>
        </a:defRPr>
      </a:lvl3pPr>
      <a:lvl4pPr marL="1800225" indent="-257175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+mn-lt"/>
        </a:defRPr>
      </a:lvl4pPr>
      <a:lvl5pPr marL="2314575" indent="-257175" algn="l" rtl="0" eaLnBrk="0" fontAlgn="base" hangingPunct="0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</a:defRPr>
      </a:lvl5pPr>
      <a:lvl6pPr marL="2828925" indent="-257175" algn="l" rtl="0" eaLnBrk="0" fontAlgn="base" hangingPunct="0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</a:defRPr>
      </a:lvl6pPr>
      <a:lvl7pPr marL="3343275" indent="-257175" algn="l" rtl="0" eaLnBrk="0" fontAlgn="base" hangingPunct="0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</a:defRPr>
      </a:lvl7pPr>
      <a:lvl8pPr marL="3857625" indent="-257175" algn="l" rtl="0" eaLnBrk="0" fontAlgn="base" hangingPunct="0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</a:defRPr>
      </a:lvl8pPr>
      <a:lvl9pPr marL="4371975" indent="-257175" algn="l" rtl="0" eaLnBrk="0" fontAlgn="base" hangingPunct="0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m@nowmedia.ru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solve.pr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0" descr="Depositphotos_1707357_origina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5542" r="13240"/>
          <a:stretch/>
        </p:blipFill>
        <p:spPr>
          <a:xfrm>
            <a:off x="4" y="-5661"/>
            <a:ext cx="10801349" cy="757921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2130377"/>
            <a:ext cx="10801353" cy="2364784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7" tIns="51433" rIns="102827" bIns="51433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566" y="2377844"/>
            <a:ext cx="10005101" cy="1864357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200" b="1" dirty="0"/>
              <a:t>Теперь только прибыльная контекстная </a:t>
            </a:r>
            <a:r>
              <a:rPr lang="ru-RU" sz="3200" b="1" dirty="0" smtClean="0"/>
              <a:t>реклама</a:t>
            </a:r>
          </a:p>
          <a:p>
            <a:pPr algn="ctr">
              <a:lnSpc>
                <a:spcPct val="110000"/>
              </a:lnSpc>
            </a:pPr>
            <a:r>
              <a:rPr lang="ru-RU" sz="2400" i="1" dirty="0" smtClean="0"/>
              <a:t>Как </a:t>
            </a:r>
            <a:r>
              <a:rPr lang="ru-RU" sz="2400" i="1" dirty="0"/>
              <a:t>получить рост продаж за счет интеграции </a:t>
            </a:r>
            <a:endParaRPr lang="ru-RU" sz="2400" i="1" dirty="0" smtClean="0"/>
          </a:p>
          <a:p>
            <a:pPr algn="ctr">
              <a:lnSpc>
                <a:spcPct val="110000"/>
              </a:lnSpc>
            </a:pPr>
            <a:r>
              <a:rPr lang="ru-RU" sz="2400" i="1" dirty="0" smtClean="0"/>
              <a:t>«</a:t>
            </a:r>
            <a:r>
              <a:rPr lang="ru-RU" sz="2400" i="1" dirty="0"/>
              <a:t>1С-Битрикс</a:t>
            </a:r>
            <a:r>
              <a:rPr lang="ru-RU" sz="2400" i="1" dirty="0" smtClean="0"/>
              <a:t>: управление сайтом», </a:t>
            </a:r>
            <a:r>
              <a:rPr lang="en-US" sz="2400" i="1" dirty="0" smtClean="0"/>
              <a:t>Bitrix24</a:t>
            </a:r>
            <a:r>
              <a:rPr lang="ru-RU" sz="2400" i="1" dirty="0" smtClean="0"/>
              <a:t> и системы </a:t>
            </a:r>
          </a:p>
          <a:p>
            <a:pPr algn="ctr">
              <a:lnSpc>
                <a:spcPct val="110000"/>
              </a:lnSpc>
            </a:pPr>
            <a:r>
              <a:rPr lang="ru-RU" sz="2400" i="1" dirty="0" smtClean="0"/>
              <a:t>автоматизации </a:t>
            </a:r>
            <a:r>
              <a:rPr lang="ru-RU" sz="2400" i="1" dirty="0"/>
              <a:t>контекстной рекламы </a:t>
            </a:r>
            <a:r>
              <a:rPr lang="ru-RU" sz="2400" i="1" dirty="0" err="1"/>
              <a:t>Alytics</a:t>
            </a:r>
            <a:r>
              <a:rPr lang="ru-RU" sz="2400" i="1" dirty="0"/>
              <a:t>.</a:t>
            </a:r>
            <a:endParaRPr lang="ru-RU" sz="2300" dirty="0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756446" y="-5661"/>
            <a:ext cx="2412221" cy="597612"/>
            <a:chOff x="7165253" y="0"/>
            <a:chExt cx="1527941" cy="43766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>
            <a:off x="2650085" y="4489667"/>
            <a:ext cx="5447871" cy="1543920"/>
          </a:xfrm>
          <a:prstGeom prst="rect">
            <a:avLst/>
          </a:prstGeom>
          <a:solidFill>
            <a:srgbClr val="C7E9FA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7" tIns="51433" rIns="102827" bIns="51433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38453" y="4543046"/>
            <a:ext cx="4724453" cy="1550420"/>
          </a:xfrm>
          <a:prstGeom prst="rect">
            <a:avLst/>
          </a:prstGeom>
        </p:spPr>
        <p:txBody>
          <a:bodyPr wrap="square" lIns="102866" tIns="51433" rIns="102866" bIns="51433">
            <a:spAutoFit/>
          </a:bodyPr>
          <a:lstStyle/>
          <a:p>
            <a:pPr algn="ctr"/>
            <a:r>
              <a:rPr lang="ru-RU" sz="2300" b="1" dirty="0">
                <a:solidFill>
                  <a:srgbClr val="3B3838"/>
                </a:solidFill>
                <a:cs typeface="Calibri"/>
              </a:rPr>
              <a:t>Николай Тимофеев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Solve.PRO, CEO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ctr"/>
            <a:r>
              <a:rPr lang="ru-RU" sz="2300" b="1" dirty="0" smtClean="0">
                <a:solidFill>
                  <a:srgbClr val="3B3838"/>
                </a:solidFill>
                <a:cs typeface="Calibri"/>
              </a:rPr>
              <a:t>Илья Макаров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Alytics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Генеральный директор</a:t>
            </a:r>
          </a:p>
          <a:p>
            <a:pPr algn="ctr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10" name="Прямоугольник 18"/>
          <p:cNvSpPr/>
          <p:nvPr/>
        </p:nvSpPr>
        <p:spPr>
          <a:xfrm>
            <a:off x="8803053" y="4098588"/>
            <a:ext cx="1998297" cy="350092"/>
          </a:xfrm>
          <a:prstGeom prst="rect">
            <a:avLst/>
          </a:prstGeom>
        </p:spPr>
        <p:txBody>
          <a:bodyPr wrap="square" lIns="102866" tIns="51433" rIns="102866" bIns="51433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29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.09.2015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val="36919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Rectangle 6"/>
          <p:cNvSpPr/>
          <p:nvPr/>
        </p:nvSpPr>
        <p:spPr>
          <a:xfrm>
            <a:off x="918981" y="540271"/>
            <a:ext cx="6261416" cy="627416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lnSpc>
                <a:spcPts val="4000"/>
              </a:lnSpc>
            </a:pPr>
            <a:r>
              <a:rPr lang="ru-RU" sz="4100" dirty="0" smtClean="0"/>
              <a:t>Примеры. Список</a:t>
            </a:r>
            <a:endParaRPr lang="ru-RU" sz="4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1368593"/>
            <a:ext cx="10058400" cy="47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1382840"/>
            <a:ext cx="10058400" cy="484606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Rectangle 6"/>
          <p:cNvSpPr/>
          <p:nvPr/>
        </p:nvSpPr>
        <p:spPr>
          <a:xfrm>
            <a:off x="918981" y="540271"/>
            <a:ext cx="6261416" cy="627416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lnSpc>
                <a:spcPts val="4000"/>
              </a:lnSpc>
            </a:pPr>
            <a:r>
              <a:rPr lang="ru-RU" sz="4100" dirty="0" smtClean="0"/>
              <a:t>Примеры. Задачи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23007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1419336"/>
            <a:ext cx="10058400" cy="48095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Rectangle 6"/>
          <p:cNvSpPr/>
          <p:nvPr/>
        </p:nvSpPr>
        <p:spPr>
          <a:xfrm>
            <a:off x="918981" y="540271"/>
            <a:ext cx="6261416" cy="627416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lnSpc>
                <a:spcPts val="4000"/>
              </a:lnSpc>
            </a:pPr>
            <a:r>
              <a:rPr lang="ru-RU" sz="4100" dirty="0" smtClean="0"/>
              <a:t>Примеры. Карточка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26719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1260308"/>
            <a:ext cx="10058400" cy="504060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Rectangle 6"/>
          <p:cNvSpPr/>
          <p:nvPr/>
        </p:nvSpPr>
        <p:spPr>
          <a:xfrm>
            <a:off x="918981" y="540271"/>
            <a:ext cx="6261416" cy="627416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lnSpc>
                <a:spcPts val="4000"/>
              </a:lnSpc>
            </a:pPr>
            <a:r>
              <a:rPr lang="ru-RU" sz="4100" dirty="0" smtClean="0"/>
              <a:t>Примеры. </a:t>
            </a:r>
            <a:r>
              <a:rPr lang="ru-RU" sz="4100" dirty="0" smtClean="0"/>
              <a:t>Сделка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19667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Rectangle 6"/>
          <p:cNvSpPr/>
          <p:nvPr/>
        </p:nvSpPr>
        <p:spPr>
          <a:xfrm>
            <a:off x="918981" y="540271"/>
            <a:ext cx="6261416" cy="627416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lnSpc>
                <a:spcPts val="4000"/>
              </a:lnSpc>
            </a:pPr>
            <a:r>
              <a:rPr lang="en-US" sz="4100" dirty="0" smtClean="0"/>
              <a:t>UTM</a:t>
            </a:r>
            <a:endParaRPr lang="en-US" sz="4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59" y="1404367"/>
            <a:ext cx="8762256" cy="48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6" r="14593"/>
          <a:stretch/>
        </p:blipFill>
        <p:spPr bwMode="auto">
          <a:xfrm>
            <a:off x="1008187" y="2052439"/>
            <a:ext cx="885247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/>
          <p:nvPr/>
        </p:nvSpPr>
        <p:spPr>
          <a:xfrm>
            <a:off x="918981" y="416725"/>
            <a:ext cx="6261416" cy="73481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4100" dirty="0" smtClean="0"/>
              <a:t>Данные в </a:t>
            </a:r>
            <a:r>
              <a:rPr lang="en-US" sz="4100" dirty="0" err="1" smtClean="0"/>
              <a:t>Alytics</a:t>
            </a:r>
            <a:endParaRPr lang="ru-RU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168427" y="684287"/>
            <a:ext cx="4320480" cy="5489964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ru-RU" sz="35000" b="1" dirty="0" smtClean="0">
                <a:solidFill>
                  <a:srgbClr val="92D050"/>
                </a:solidFill>
              </a:rPr>
              <a:t>!?</a:t>
            </a:r>
            <a:endParaRPr lang="ru-RU" sz="35000" b="1" dirty="0">
              <a:solidFill>
                <a:srgbClr val="92D05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Rectangle 6"/>
          <p:cNvSpPr/>
          <p:nvPr/>
        </p:nvSpPr>
        <p:spPr>
          <a:xfrm>
            <a:off x="2304331" y="2556495"/>
            <a:ext cx="6261416" cy="1365758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ru-RU" sz="4100" dirty="0" err="1" smtClean="0"/>
              <a:t>Оу</a:t>
            </a:r>
            <a:r>
              <a:rPr lang="ru-RU" sz="4100" dirty="0" smtClean="0"/>
              <a:t>! Круто!</a:t>
            </a:r>
          </a:p>
          <a:p>
            <a:pPr algn="ctr"/>
            <a:r>
              <a:rPr lang="ru-RU" sz="4100" dirty="0" smtClean="0"/>
              <a:t>И что с этим делать?</a:t>
            </a:r>
            <a:endParaRPr lang="ru-RU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99" y="1620391"/>
            <a:ext cx="6787113" cy="3501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4732" y="1714520"/>
            <a:ext cx="3267634" cy="3307976"/>
          </a:xfrm>
          <a:prstGeom prst="rect">
            <a:avLst/>
          </a:prstGeom>
          <a:noFill/>
          <a:ln w="63500">
            <a:solidFill>
              <a:srgbClr val="29A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20484" y="2211927"/>
            <a:ext cx="793376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247888" y="2189516"/>
            <a:ext cx="793376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251930" y="2211927"/>
            <a:ext cx="605129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323647" y="3614903"/>
            <a:ext cx="396688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08380" y="4572719"/>
            <a:ext cx="504056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55" y="1116335"/>
            <a:ext cx="5809130" cy="4574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2778" y="1116335"/>
            <a:ext cx="2393577" cy="4574118"/>
          </a:xfrm>
          <a:prstGeom prst="rect">
            <a:avLst/>
          </a:prstGeom>
          <a:noFill/>
          <a:ln w="63500">
            <a:solidFill>
              <a:srgbClr val="29A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931944" y="3996655"/>
            <a:ext cx="396688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901881" y="3996655"/>
            <a:ext cx="331404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848947" y="5015370"/>
            <a:ext cx="493067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56242" y="5015370"/>
            <a:ext cx="493067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19" y="1116335"/>
            <a:ext cx="4314825" cy="459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184651" y="2988545"/>
            <a:ext cx="201622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24885" y="2772519"/>
            <a:ext cx="228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Повышаем ставки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56659" y="5067485"/>
            <a:ext cx="201622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96893" y="4851459"/>
            <a:ext cx="228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Повышаем ставки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328667" y="3996657"/>
            <a:ext cx="201622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68901" y="3780631"/>
            <a:ext cx="228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Снижаем ставки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84651" y="2988545"/>
            <a:ext cx="426393" cy="0"/>
          </a:xfrm>
          <a:prstGeom prst="line">
            <a:avLst/>
          </a:prstGeom>
          <a:ln w="63500">
            <a:solidFill>
              <a:srgbClr val="29A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56659" y="5076775"/>
            <a:ext cx="426393" cy="0"/>
          </a:xfrm>
          <a:prstGeom prst="line">
            <a:avLst/>
          </a:prstGeom>
          <a:ln w="63500">
            <a:solidFill>
              <a:srgbClr val="29A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62314" y="3996655"/>
            <a:ext cx="42639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104531" y="3348583"/>
            <a:ext cx="273630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ounded Rectangle 15"/>
          <p:cNvSpPr/>
          <p:nvPr/>
        </p:nvSpPr>
        <p:spPr>
          <a:xfrm>
            <a:off x="4104530" y="2844526"/>
            <a:ext cx="4248473" cy="4320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4104531" y="1345786"/>
            <a:ext cx="3888432" cy="13349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8981" y="416725"/>
            <a:ext cx="6261416" cy="73481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4100" dirty="0" smtClean="0"/>
              <a:t>Знакомимся</a:t>
            </a:r>
            <a:endParaRPr lang="ru-RU" sz="4100" dirty="0"/>
          </a:p>
        </p:txBody>
      </p:sp>
      <p:pic>
        <p:nvPicPr>
          <p:cNvPr id="1026" name="Picture 2" descr="C:\Users\NT\YandexDisk\Проекты\Solve.PRO\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29" y="2124447"/>
            <a:ext cx="2490908" cy="91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44402" y="1345786"/>
            <a:ext cx="5616624" cy="1334981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dirty="0" smtClean="0"/>
              <a:t>Внедрение Битрикс24, </a:t>
            </a:r>
          </a:p>
          <a:p>
            <a:r>
              <a:rPr lang="ru-RU" dirty="0" smtClean="0"/>
              <a:t>Внедрение </a:t>
            </a:r>
            <a:r>
              <a:rPr lang="en-US" dirty="0" smtClean="0"/>
              <a:t>CRM</a:t>
            </a:r>
            <a:r>
              <a:rPr lang="ru-RU" dirty="0" smtClean="0"/>
              <a:t>-систем</a:t>
            </a:r>
          </a:p>
          <a:p>
            <a:r>
              <a:rPr lang="ru-RU" dirty="0" smtClean="0"/>
              <a:t>Бизнес-процессы продаж</a:t>
            </a:r>
          </a:p>
          <a:p>
            <a:r>
              <a:rPr lang="ru-RU" dirty="0" smtClean="0"/>
              <a:t>Телефон «Кампании в кармане»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4176539" y="2844527"/>
            <a:ext cx="4176464" cy="411651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dirty="0" smtClean="0"/>
              <a:t>Уникальные сайты за 10% стоимости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4176539" y="3348583"/>
            <a:ext cx="2664296" cy="411651"/>
          </a:xfrm>
          <a:prstGeom prst="rect">
            <a:avLst/>
          </a:prstGeom>
          <a:ln>
            <a:noFill/>
          </a:ln>
        </p:spPr>
        <p:txBody>
          <a:bodyPr wrap="square" lIns="102870" tIns="51435" rIns="102870" bIns="51435">
            <a:spAutoFit/>
          </a:bodyPr>
          <a:lstStyle/>
          <a:p>
            <a:r>
              <a:rPr lang="ru-RU" dirty="0" smtClean="0"/>
              <a:t>Лицензии 1С-Битрикс</a:t>
            </a:r>
            <a:endParaRPr lang="ru-RU" dirty="0"/>
          </a:p>
        </p:txBody>
      </p:sp>
      <p:pic>
        <p:nvPicPr>
          <p:cNvPr id="1027" name="Picture 3" descr="E:\Коля\Проекты\03_Маркетинговая активность\Семинар с Битрикс по sales 02.09.2015\gold-part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27" y="1365741"/>
            <a:ext cx="1694697" cy="9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Коля\Проекты\03_Маркетинговая активность\Семинар с Битрикс по sales 02.09.2015\quality-progr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11" y="3427882"/>
            <a:ext cx="1838713" cy="5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Коля\Проекты\03_Маркетинговая активность\Семинар с Битрикс по sales 02.09.2015\cmp-b2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60" y="2691085"/>
            <a:ext cx="1531364" cy="4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8227" y="4478981"/>
            <a:ext cx="2281153" cy="10298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104531" y="4716735"/>
            <a:ext cx="3312368" cy="432049"/>
            <a:chOff x="4104532" y="4572719"/>
            <a:chExt cx="3312368" cy="432049"/>
          </a:xfrm>
        </p:grpSpPr>
        <p:sp>
          <p:nvSpPr>
            <p:cNvPr id="18" name="Rounded Rectangle 15"/>
            <p:cNvSpPr/>
            <p:nvPr/>
          </p:nvSpPr>
          <p:spPr>
            <a:xfrm>
              <a:off x="4104532" y="4572719"/>
              <a:ext cx="3312368" cy="432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 9"/>
            <p:cNvSpPr/>
            <p:nvPr/>
          </p:nvSpPr>
          <p:spPr>
            <a:xfrm>
              <a:off x="4248548" y="4572719"/>
              <a:ext cx="3096344" cy="411651"/>
            </a:xfrm>
            <a:prstGeom prst="rect">
              <a:avLst/>
            </a:prstGeom>
          </p:spPr>
          <p:txBody>
            <a:bodyPr wrap="square" lIns="102870" tIns="51435" rIns="102870" bIns="51435">
              <a:spAutoFit/>
            </a:bodyPr>
            <a:lstStyle/>
            <a:p>
              <a:r>
                <a:rPr lang="ru-RU" dirty="0" smtClean="0"/>
                <a:t>Автоматизируем контекст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0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Rectangle 6"/>
          <p:cNvSpPr/>
          <p:nvPr/>
        </p:nvSpPr>
        <p:spPr>
          <a:xfrm>
            <a:off x="918981" y="416725"/>
            <a:ext cx="6261416" cy="73481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4100" dirty="0" smtClean="0"/>
              <a:t>Заключение</a:t>
            </a:r>
            <a:endParaRPr lang="ru-RU" sz="4100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864171" y="2700511"/>
            <a:ext cx="8064896" cy="3528392"/>
            <a:chOff x="864171" y="1692399"/>
            <a:chExt cx="8928992" cy="4104456"/>
          </a:xfrm>
        </p:grpSpPr>
        <p:sp>
          <p:nvSpPr>
            <p:cNvPr id="27" name="Rounded Rectangle 4"/>
            <p:cNvSpPr/>
            <p:nvPr/>
          </p:nvSpPr>
          <p:spPr>
            <a:xfrm>
              <a:off x="864171" y="3780631"/>
              <a:ext cx="1944216" cy="1368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7344891" y="2988543"/>
              <a:ext cx="2376264" cy="10400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Rounded Rectangle 4"/>
            <p:cNvSpPr/>
            <p:nvPr/>
          </p:nvSpPr>
          <p:spPr>
            <a:xfrm>
              <a:off x="3928426" y="2340471"/>
              <a:ext cx="2376264" cy="1656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2448347" y="3132559"/>
              <a:ext cx="133606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928425" y="2413739"/>
              <a:ext cx="2376264" cy="46543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Цена </a:t>
              </a:r>
              <a:r>
                <a:rPr lang="ru-RU" sz="2000" dirty="0" err="1" smtClean="0"/>
                <a:t>лида</a:t>
              </a:r>
              <a:r>
                <a:rPr lang="ru-RU" sz="2000" dirty="0" smtClean="0"/>
                <a:t> (</a:t>
              </a:r>
              <a:r>
                <a:rPr lang="en-US" sz="2000" dirty="0" smtClean="0"/>
                <a:t>CPA</a:t>
              </a:r>
              <a:r>
                <a:rPr lang="ru-RU" sz="2000" dirty="0" smtClean="0"/>
                <a:t>)</a:t>
              </a:r>
              <a:endParaRPr lang="ru-RU" sz="2000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8187" y="3924647"/>
              <a:ext cx="19201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Объявления</a:t>
              </a:r>
              <a:endParaRPr lang="ru-RU" dirty="0"/>
            </a:p>
            <a:p>
              <a:r>
                <a:rPr lang="ru-RU" dirty="0" smtClean="0"/>
                <a:t>Фразы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1525" y="3132559"/>
              <a:ext cx="1078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Затраты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20355" y="2732449"/>
              <a:ext cx="10046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Трафик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pic>
          <p:nvPicPr>
            <p:cNvPr id="35" name="Picture 9" descr="C:\Users\design\Desktop\reklamnaya_kampaniya_yandex_direc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8187" y="2411504"/>
              <a:ext cx="1107262" cy="572169"/>
            </a:xfrm>
            <a:prstGeom prst="rect">
              <a:avLst/>
            </a:prstGeom>
            <a:noFill/>
          </p:spPr>
        </p:pic>
        <p:pic>
          <p:nvPicPr>
            <p:cNvPr id="36" name="Picture 8" descr="C:\Users\design\Desktop\googleAdWor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9829" y="3126742"/>
              <a:ext cx="1226352" cy="474717"/>
            </a:xfrm>
            <a:prstGeom prst="rect">
              <a:avLst/>
            </a:prstGeom>
            <a:noFill/>
          </p:spPr>
        </p:pic>
        <p:pic>
          <p:nvPicPr>
            <p:cNvPr id="37" name="Picture 4" descr="C:\Users\design\Desktop\goog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9109" y="1692399"/>
              <a:ext cx="1785982" cy="317790"/>
            </a:xfrm>
            <a:prstGeom prst="rect">
              <a:avLst/>
            </a:prstGeom>
            <a:noFill/>
          </p:spPr>
        </p:pic>
        <p:pic>
          <p:nvPicPr>
            <p:cNvPr id="38" name="Рисунок 37" descr="Icon-Call-Tracking-WoB-220px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4891" y="2052439"/>
              <a:ext cx="504056" cy="50405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848947" y="2153469"/>
              <a:ext cx="1040202" cy="50123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2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CALL</a:t>
              </a:r>
            </a:p>
            <a:p>
              <a:pPr>
                <a:lnSpc>
                  <a:spcPts val="1500"/>
                </a:lnSpc>
              </a:pP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tracking</a:t>
              </a:r>
              <a:endPara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03092" y="1940361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Сайт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41" name="Рисунок 40" descr="1C-Bitrix_logo_h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1164" y="1983789"/>
              <a:ext cx="1025575" cy="316612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940323" y="4606254"/>
              <a:ext cx="2176056" cy="82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UTM-</a:t>
              </a:r>
              <a:r>
                <a:rPr lang="ru-RU" dirty="0" smtClean="0"/>
                <a:t>разметка</a:t>
              </a:r>
              <a:endParaRPr lang="en-US" dirty="0" smtClean="0"/>
            </a:p>
            <a:p>
              <a:endParaRPr lang="ru-RU" dirty="0" smtClean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10563" y="2810512"/>
              <a:ext cx="194421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Выручка</a:t>
              </a:r>
              <a:endParaRPr lang="ru-RU" sz="2000" dirty="0" smtClean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10563" y="3549269"/>
              <a:ext cx="194421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чистый </a:t>
              </a:r>
              <a:r>
                <a:rPr lang="en-US" dirty="0" smtClean="0"/>
                <a:t>ROI</a:t>
              </a:r>
              <a:r>
                <a:rPr lang="ru-RU" sz="2000" dirty="0" smtClean="0"/>
                <a:t> </a:t>
              </a:r>
              <a:endParaRPr lang="ru-RU" sz="20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0563" y="3204241"/>
              <a:ext cx="194421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Прибыль</a:t>
              </a:r>
            </a:p>
          </p:txBody>
        </p:sp>
        <p:sp>
          <p:nvSpPr>
            <p:cNvPr id="46" name="Rounded Rectangle 4"/>
            <p:cNvSpPr/>
            <p:nvPr/>
          </p:nvSpPr>
          <p:spPr>
            <a:xfrm>
              <a:off x="3960515" y="4716735"/>
              <a:ext cx="5832648" cy="1080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5184644" y="4136491"/>
              <a:ext cx="432048" cy="4278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552803" y="4212679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CRM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49" name="Рисунок 48" descr="b24_cloud_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4439" y="4788743"/>
              <a:ext cx="664468" cy="45848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794194" y="4932759"/>
              <a:ext cx="19989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UTM </a:t>
              </a:r>
              <a:r>
                <a:rPr lang="ru-RU" dirty="0" smtClean="0"/>
                <a:t>к каждому чеку</a:t>
              </a: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flipV="1">
              <a:off x="7992963" y="4140671"/>
              <a:ext cx="432048" cy="4362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176539" y="4932759"/>
              <a:ext cx="3456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Лид (Заказы/звонки)</a:t>
              </a:r>
              <a:endParaRPr lang="ru-RU" dirty="0"/>
            </a:p>
            <a:p>
              <a:r>
                <a:rPr lang="ru-RU" dirty="0" smtClean="0"/>
                <a:t>Сделка. Оплата от клиента</a:t>
              </a: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>
              <a:off x="6520714" y="3561667"/>
              <a:ext cx="648072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419735" y="3060551"/>
              <a:ext cx="821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Лиды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2751" y="4069925"/>
              <a:ext cx="821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Лиды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pic>
          <p:nvPicPr>
            <p:cNvPr id="56" name="Рисунок 55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90916" y="3098636"/>
              <a:ext cx="1962150" cy="885825"/>
            </a:xfrm>
            <a:prstGeom prst="rect">
              <a:avLst/>
            </a:prstGeom>
          </p:spPr>
        </p:pic>
      </p:grpSp>
      <p:sp>
        <p:nvSpPr>
          <p:cNvPr id="58" name="Rectangle 6"/>
          <p:cNvSpPr/>
          <p:nvPr/>
        </p:nvSpPr>
        <p:spPr>
          <a:xfrm>
            <a:off x="2592363" y="1630916"/>
            <a:ext cx="2297634" cy="565539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3000" dirty="0" smtClean="0"/>
              <a:t>Сложно?</a:t>
            </a:r>
            <a:endParaRPr lang="ru-RU" sz="3000" dirty="0"/>
          </a:p>
        </p:txBody>
      </p:sp>
      <p:sp>
        <p:nvSpPr>
          <p:cNvPr id="59" name="Rectangle 6"/>
          <p:cNvSpPr/>
          <p:nvPr/>
        </p:nvSpPr>
        <p:spPr>
          <a:xfrm>
            <a:off x="4652065" y="1630916"/>
            <a:ext cx="4428249" cy="565539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3000" dirty="0" smtClean="0"/>
              <a:t> – </a:t>
            </a:r>
            <a:r>
              <a:rPr lang="ru-RU" sz="3000" dirty="0" smtClean="0"/>
              <a:t>Управление от СРА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251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Rectangle 6"/>
          <p:cNvSpPr/>
          <p:nvPr/>
        </p:nvSpPr>
        <p:spPr>
          <a:xfrm>
            <a:off x="918981" y="416725"/>
            <a:ext cx="6261416" cy="73481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4100" dirty="0" smtClean="0"/>
              <a:t>Заключение</a:t>
            </a:r>
            <a:endParaRPr lang="ru-RU" sz="4100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864171" y="2700511"/>
            <a:ext cx="8064896" cy="3528392"/>
            <a:chOff x="864171" y="1692399"/>
            <a:chExt cx="8928992" cy="4104456"/>
          </a:xfrm>
        </p:grpSpPr>
        <p:sp>
          <p:nvSpPr>
            <p:cNvPr id="27" name="Rounded Rectangle 4"/>
            <p:cNvSpPr/>
            <p:nvPr/>
          </p:nvSpPr>
          <p:spPr>
            <a:xfrm>
              <a:off x="864171" y="3780631"/>
              <a:ext cx="1944216" cy="1368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7344891" y="2988543"/>
              <a:ext cx="2376264" cy="10400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Rounded Rectangle 4"/>
            <p:cNvSpPr/>
            <p:nvPr/>
          </p:nvSpPr>
          <p:spPr>
            <a:xfrm>
              <a:off x="3928426" y="2340471"/>
              <a:ext cx="2376264" cy="1656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2448347" y="3132559"/>
              <a:ext cx="133606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928425" y="2413739"/>
              <a:ext cx="2376264" cy="46543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Цена </a:t>
              </a:r>
              <a:r>
                <a:rPr lang="ru-RU" sz="2000" dirty="0" err="1" smtClean="0"/>
                <a:t>лида</a:t>
              </a:r>
              <a:r>
                <a:rPr lang="ru-RU" sz="2000" dirty="0" smtClean="0"/>
                <a:t> (</a:t>
              </a:r>
              <a:r>
                <a:rPr lang="en-US" sz="2000" dirty="0" smtClean="0"/>
                <a:t>CPA</a:t>
              </a:r>
              <a:r>
                <a:rPr lang="ru-RU" sz="2000" dirty="0" smtClean="0"/>
                <a:t>)</a:t>
              </a:r>
              <a:endParaRPr lang="ru-RU" sz="2000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8187" y="3924647"/>
              <a:ext cx="19201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Объявления</a:t>
              </a:r>
              <a:endParaRPr lang="ru-RU" dirty="0"/>
            </a:p>
            <a:p>
              <a:r>
                <a:rPr lang="ru-RU" dirty="0" smtClean="0"/>
                <a:t>Фразы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1525" y="3132559"/>
              <a:ext cx="1078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Затраты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20355" y="2732449"/>
              <a:ext cx="10046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Трафик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pic>
          <p:nvPicPr>
            <p:cNvPr id="35" name="Picture 9" descr="C:\Users\design\Desktop\reklamnaya_kampaniya_yandex_direc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8187" y="2411504"/>
              <a:ext cx="1107262" cy="572169"/>
            </a:xfrm>
            <a:prstGeom prst="rect">
              <a:avLst/>
            </a:prstGeom>
            <a:noFill/>
          </p:spPr>
        </p:pic>
        <p:pic>
          <p:nvPicPr>
            <p:cNvPr id="36" name="Picture 8" descr="C:\Users\design\Desktop\googleAdWor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9829" y="3126742"/>
              <a:ext cx="1226352" cy="474717"/>
            </a:xfrm>
            <a:prstGeom prst="rect">
              <a:avLst/>
            </a:prstGeom>
            <a:noFill/>
          </p:spPr>
        </p:pic>
        <p:pic>
          <p:nvPicPr>
            <p:cNvPr id="37" name="Picture 4" descr="C:\Users\design\Desktop\goog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9109" y="1692399"/>
              <a:ext cx="1785982" cy="317790"/>
            </a:xfrm>
            <a:prstGeom prst="rect">
              <a:avLst/>
            </a:prstGeom>
            <a:noFill/>
          </p:spPr>
        </p:pic>
        <p:pic>
          <p:nvPicPr>
            <p:cNvPr id="38" name="Рисунок 37" descr="Icon-Call-Tracking-WoB-220px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4891" y="2052439"/>
              <a:ext cx="504056" cy="50405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848947" y="2153469"/>
              <a:ext cx="1040202" cy="50123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2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CALL</a:t>
              </a:r>
            </a:p>
            <a:p>
              <a:pPr>
                <a:lnSpc>
                  <a:spcPts val="1500"/>
                </a:lnSpc>
              </a:pP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tracking</a:t>
              </a:r>
              <a:endPara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03092" y="1940361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Сайт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41" name="Рисунок 40" descr="1C-Bitrix_logo_h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1164" y="1983789"/>
              <a:ext cx="1025575" cy="316612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940323" y="4606254"/>
              <a:ext cx="2176056" cy="82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UTM-</a:t>
              </a:r>
              <a:r>
                <a:rPr lang="ru-RU" dirty="0" smtClean="0"/>
                <a:t>разметка</a:t>
              </a:r>
              <a:endParaRPr lang="en-US" dirty="0" smtClean="0"/>
            </a:p>
            <a:p>
              <a:endParaRPr lang="ru-RU" dirty="0" smtClean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10563" y="2810512"/>
              <a:ext cx="194421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Выручка</a:t>
              </a:r>
              <a:endParaRPr lang="ru-RU" sz="2000" dirty="0" smtClean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10563" y="3549269"/>
              <a:ext cx="194421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чистый </a:t>
              </a:r>
              <a:r>
                <a:rPr lang="en-US" dirty="0" smtClean="0"/>
                <a:t>ROI</a:t>
              </a:r>
              <a:r>
                <a:rPr lang="ru-RU" sz="2000" dirty="0" smtClean="0"/>
                <a:t> </a:t>
              </a:r>
              <a:endParaRPr lang="ru-RU" sz="20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0563" y="3204241"/>
              <a:ext cx="194421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Прибыль</a:t>
              </a:r>
            </a:p>
          </p:txBody>
        </p:sp>
        <p:sp>
          <p:nvSpPr>
            <p:cNvPr id="46" name="Rounded Rectangle 4"/>
            <p:cNvSpPr/>
            <p:nvPr/>
          </p:nvSpPr>
          <p:spPr>
            <a:xfrm>
              <a:off x="3960515" y="4716735"/>
              <a:ext cx="5832648" cy="1080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5184644" y="4136491"/>
              <a:ext cx="432048" cy="4278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552803" y="4212679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CRM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49" name="Рисунок 48" descr="b24_cloud_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4439" y="4788743"/>
              <a:ext cx="664468" cy="45848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794194" y="4932759"/>
              <a:ext cx="19989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UTM </a:t>
              </a:r>
              <a:r>
                <a:rPr lang="ru-RU" dirty="0" smtClean="0"/>
                <a:t>к каждому чеку</a:t>
              </a: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flipV="1">
              <a:off x="7992963" y="4140671"/>
              <a:ext cx="432048" cy="4362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176539" y="4932759"/>
              <a:ext cx="3456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Лид (Заказы/звонки)</a:t>
              </a:r>
              <a:endParaRPr lang="ru-RU" dirty="0"/>
            </a:p>
            <a:p>
              <a:r>
                <a:rPr lang="ru-RU" dirty="0" smtClean="0"/>
                <a:t>Сделка. Оплата от клиента</a:t>
              </a: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>
              <a:off x="6520714" y="3561667"/>
              <a:ext cx="648072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419735" y="3060551"/>
              <a:ext cx="821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Лиды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2751" y="4069925"/>
              <a:ext cx="821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Лиды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pic>
          <p:nvPicPr>
            <p:cNvPr id="56" name="Рисунок 55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90916" y="3098636"/>
              <a:ext cx="1962150" cy="885825"/>
            </a:xfrm>
            <a:prstGeom prst="rect">
              <a:avLst/>
            </a:prstGeom>
          </p:spPr>
        </p:pic>
      </p:grpSp>
      <p:sp>
        <p:nvSpPr>
          <p:cNvPr id="58" name="Rectangle 6"/>
          <p:cNvSpPr/>
          <p:nvPr/>
        </p:nvSpPr>
        <p:spPr>
          <a:xfrm>
            <a:off x="4176539" y="1630916"/>
            <a:ext cx="3528392" cy="565539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en-US" sz="3000" dirty="0" smtClean="0"/>
              <a:t>CRM </a:t>
            </a:r>
            <a:r>
              <a:rPr lang="ru-RU" sz="3000" dirty="0" smtClean="0"/>
              <a:t>надо внедрять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0836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Rectangle 6"/>
          <p:cNvSpPr/>
          <p:nvPr/>
        </p:nvSpPr>
        <p:spPr>
          <a:xfrm>
            <a:off x="918981" y="416725"/>
            <a:ext cx="6261416" cy="73481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4100" dirty="0" smtClean="0"/>
              <a:t>Заключение</a:t>
            </a:r>
            <a:endParaRPr lang="ru-RU" sz="4100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694698" y="2680906"/>
            <a:ext cx="9295337" cy="3764021"/>
            <a:chOff x="694698" y="2680906"/>
            <a:chExt cx="9295337" cy="3764021"/>
          </a:xfrm>
        </p:grpSpPr>
        <p:sp>
          <p:nvSpPr>
            <p:cNvPr id="15" name="TextBox 14"/>
            <p:cNvSpPr txBox="1"/>
            <p:nvPr/>
          </p:nvSpPr>
          <p:spPr>
            <a:xfrm>
              <a:off x="7037661" y="3538386"/>
              <a:ext cx="2952374" cy="41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r>
                <a:rPr lang="ru-RU" dirty="0" smtClean="0"/>
                <a:t> Электронная торговля</a:t>
              </a:r>
              <a:endParaRPr lang="ru-RU" dirty="0"/>
            </a:p>
          </p:txBody>
        </p:sp>
        <p:sp>
          <p:nvSpPr>
            <p:cNvPr id="4" name="Rounded Rectangle 4"/>
            <p:cNvSpPr/>
            <p:nvPr/>
          </p:nvSpPr>
          <p:spPr>
            <a:xfrm>
              <a:off x="694698" y="4835540"/>
              <a:ext cx="1965611" cy="14116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246734" y="4018265"/>
              <a:ext cx="2402413" cy="10731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3792673" y="3349586"/>
              <a:ext cx="2402413" cy="17088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296307" y="4166861"/>
              <a:ext cx="1350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043516" y="3498181"/>
              <a:ext cx="1965611" cy="41283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Цена </a:t>
              </a:r>
              <a:r>
                <a:rPr lang="ru-RU" sz="2000" dirty="0" err="1" smtClean="0"/>
                <a:t>лида</a:t>
              </a:r>
              <a:r>
                <a:rPr lang="ru-RU" sz="2000" dirty="0" smtClean="0"/>
                <a:t> (</a:t>
              </a:r>
              <a:r>
                <a:rPr lang="en-US" sz="2000" dirty="0" smtClean="0"/>
                <a:t>CPA</a:t>
              </a:r>
              <a:r>
                <a:rPr lang="ru-RU" sz="2000" dirty="0" smtClean="0"/>
                <a:t>)</a:t>
              </a:r>
              <a:endParaRPr lang="ru-RU" sz="20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0299" y="4984136"/>
              <a:ext cx="1941273" cy="73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Объявления</a:t>
              </a:r>
              <a:endParaRPr lang="ru-RU" dirty="0"/>
            </a:p>
            <a:p>
              <a:r>
                <a:rPr lang="ru-RU" dirty="0" smtClean="0"/>
                <a:t>Фразы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0290" y="4166861"/>
              <a:ext cx="1090823" cy="412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Затраты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9107" y="3754028"/>
              <a:ext cx="1015755" cy="412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Трафик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8242" y="4043428"/>
              <a:ext cx="2111212" cy="1047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Заказы/покупки</a:t>
              </a:r>
            </a:p>
            <a:p>
              <a:r>
                <a:rPr lang="en-US" dirty="0" smtClean="0"/>
                <a:t>Web-</a:t>
              </a:r>
              <a:r>
                <a:rPr lang="ru-RU" dirty="0" smtClean="0"/>
                <a:t>формы</a:t>
              </a:r>
              <a:endParaRPr lang="ru-RU" sz="2000" dirty="0" smtClean="0"/>
            </a:p>
            <a:p>
              <a:r>
                <a:rPr lang="ru-RU" sz="2000" dirty="0" smtClean="0"/>
                <a:t>Звонки</a:t>
              </a:r>
              <a:endParaRPr lang="en-US" sz="2000" dirty="0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6413487" y="4609614"/>
              <a:ext cx="65520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11397" y="4199814"/>
              <a:ext cx="830094" cy="412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9A5A2"/>
                  </a:solidFill>
                </a:rPr>
                <a:t>Лиды</a:t>
              </a:r>
              <a:endParaRPr lang="ru-RU" b="1" dirty="0">
                <a:solidFill>
                  <a:srgbClr val="29A5A2"/>
                </a:solidFill>
              </a:endParaRPr>
            </a:p>
          </p:txBody>
        </p:sp>
        <p:pic>
          <p:nvPicPr>
            <p:cNvPr id="16" name="Picture 9" descr="C:\Users\design\Desktop\reklamnaya_kampaniya_yandex_direc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0299" y="3422877"/>
              <a:ext cx="1119447" cy="590363"/>
            </a:xfrm>
            <a:prstGeom prst="rect">
              <a:avLst/>
            </a:prstGeom>
            <a:noFill/>
          </p:spPr>
        </p:pic>
        <p:pic>
          <p:nvPicPr>
            <p:cNvPr id="17" name="Picture 8" descr="C:\Users\design\Desktop\googleAdWor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2509" y="4160859"/>
              <a:ext cx="1239847" cy="489812"/>
            </a:xfrm>
            <a:prstGeom prst="rect">
              <a:avLst/>
            </a:prstGeom>
            <a:noFill/>
          </p:spPr>
        </p:pic>
        <p:pic>
          <p:nvPicPr>
            <p:cNvPr id="18" name="Picture 4" descr="C:\Users\design\Desktop\goog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1108" y="2680906"/>
              <a:ext cx="1805636" cy="327895"/>
            </a:xfrm>
            <a:prstGeom prst="rect">
              <a:avLst/>
            </a:prstGeom>
            <a:noFill/>
          </p:spPr>
        </p:pic>
        <p:pic>
          <p:nvPicPr>
            <p:cNvPr id="19" name="Рисунок 18" descr="Icon-Call-Tracking-WoB-220px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6734" y="3052395"/>
              <a:ext cx="509603" cy="52008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756337" y="3156636"/>
              <a:ext cx="866326" cy="44458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2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CALL</a:t>
              </a:r>
            </a:p>
            <a:p>
              <a:pPr>
                <a:lnSpc>
                  <a:spcPts val="1500"/>
                </a:lnSpc>
              </a:pP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tracking</a:t>
              </a:r>
              <a:endPara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71462" y="2936753"/>
              <a:ext cx="697201" cy="412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Сайт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22" name="Рисунок 21" descr="1C-Bitrix_logo_h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6666" y="2981562"/>
              <a:ext cx="1036861" cy="3266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32109" y="5714531"/>
              <a:ext cx="1941273" cy="73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UTM-</a:t>
              </a:r>
              <a:r>
                <a:rPr lang="ru-RU" dirty="0" smtClean="0"/>
                <a:t>разметка</a:t>
              </a:r>
              <a:endParaRPr lang="en-US" dirty="0" smtClean="0"/>
            </a:p>
            <a:p>
              <a:endParaRPr lang="ru-RU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08135" y="3853193"/>
              <a:ext cx="1965611" cy="41283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Выручка</a:t>
              </a:r>
              <a:endParaRPr lang="ru-RU" sz="20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76814" y="4596821"/>
              <a:ext cx="1965611" cy="41283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ROI</a:t>
              </a:r>
              <a:r>
                <a:rPr lang="ru-RU" sz="2000" dirty="0" smtClean="0"/>
                <a:t> </a:t>
              </a:r>
              <a:endParaRPr lang="ru-RU" sz="20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08135" y="4266026"/>
              <a:ext cx="1965611" cy="41283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Прибыль</a:t>
              </a:r>
            </a:p>
          </p:txBody>
        </p:sp>
      </p:grpSp>
      <p:sp>
        <p:nvSpPr>
          <p:cNvPr id="59" name="Rectangle 6"/>
          <p:cNvSpPr/>
          <p:nvPr/>
        </p:nvSpPr>
        <p:spPr>
          <a:xfrm>
            <a:off x="2592363" y="1630916"/>
            <a:ext cx="2297634" cy="565539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3000" dirty="0" smtClean="0"/>
              <a:t>Сложно?</a:t>
            </a:r>
            <a:endParaRPr lang="ru-RU" sz="3000" dirty="0"/>
          </a:p>
        </p:txBody>
      </p:sp>
      <p:sp>
        <p:nvSpPr>
          <p:cNvPr id="60" name="Rectangle 6"/>
          <p:cNvSpPr/>
          <p:nvPr/>
        </p:nvSpPr>
        <p:spPr>
          <a:xfrm>
            <a:off x="4652065" y="1630916"/>
            <a:ext cx="4428249" cy="565539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3000" dirty="0" smtClean="0"/>
              <a:t> – </a:t>
            </a:r>
            <a:r>
              <a:rPr lang="ru-RU" sz="3000" dirty="0" smtClean="0"/>
              <a:t>Управление от СРА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54993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58935" y="2374881"/>
            <a:ext cx="4299560" cy="118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ru-RU" dirty="0"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6542" y="4733338"/>
            <a:ext cx="6261416" cy="1365758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4100" dirty="0"/>
              <a:t>Быстрый старт? </a:t>
            </a:r>
          </a:p>
          <a:p>
            <a:r>
              <a:rPr lang="ru-RU" sz="4100" dirty="0"/>
              <a:t>Легко! </a:t>
            </a:r>
          </a:p>
        </p:txBody>
      </p:sp>
    </p:spTree>
    <p:extLst>
      <p:ext uri="{BB962C8B-B14F-4D97-AF65-F5344CB8AC3E}">
        <p14:creationId xmlns:p14="http://schemas.microsoft.com/office/powerpoint/2010/main" val="13824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1188" y="2141732"/>
            <a:ext cx="3033311" cy="157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ru-RU" dirty="0"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58935" y="2374881"/>
            <a:ext cx="4299560" cy="118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ru-RU" dirty="0">
              <a:latin typeface="Calibri"/>
            </a:endParaRPr>
          </a:p>
        </p:txBody>
      </p:sp>
      <p:pic>
        <p:nvPicPr>
          <p:cNvPr id="8" name="Picture 2" descr="C:\Users\Natalia\Downloads\9560810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31" y="462800"/>
            <a:ext cx="4425542" cy="59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382047" y="1044327"/>
            <a:ext cx="5398282" cy="38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000" dirty="0" smtClean="0">
                <a:latin typeface="Calibri"/>
                <a:ea typeface="Calibri"/>
                <a:cs typeface="Calibri"/>
              </a:rPr>
              <a:t>Спасибо </a:t>
            </a:r>
            <a:r>
              <a:rPr lang="ru-RU" sz="5000" dirty="0">
                <a:latin typeface="Calibri"/>
                <a:ea typeface="Calibri"/>
                <a:cs typeface="Calibri"/>
              </a:rPr>
              <a:t>за внимание.</a:t>
            </a:r>
            <a:r>
              <a:rPr lang="en-US" sz="5000" dirty="0">
                <a:latin typeface="Calibri"/>
                <a:ea typeface="Calibri"/>
                <a:cs typeface="Calibri"/>
              </a:rPr>
              <a:t>  </a:t>
            </a:r>
            <a:endParaRPr lang="ru-RU" sz="5000" dirty="0">
              <a:latin typeface="Calibri"/>
              <a:ea typeface="Calibri"/>
              <a:cs typeface="Calibri"/>
            </a:endParaRPr>
          </a:p>
          <a:p>
            <a:pPr eaLnBrk="1" hangingPunct="1"/>
            <a:r>
              <a:rPr lang="ru-RU" sz="5000" dirty="0">
                <a:latin typeface="Calibri"/>
                <a:ea typeface="Calibri"/>
                <a:cs typeface="Calibri"/>
              </a:rPr>
              <a:t>Вопросы?</a:t>
            </a:r>
          </a:p>
          <a:p>
            <a:pPr eaLnBrk="1" hangingPunct="1"/>
            <a:endParaRPr lang="ru-RU" sz="3200" dirty="0">
              <a:latin typeface="Calibri"/>
              <a:ea typeface="Calibri"/>
              <a:cs typeface="Calibri"/>
            </a:endParaRPr>
          </a:p>
          <a:p>
            <a:pPr eaLnBrk="1" hangingPunct="1"/>
            <a:endParaRPr lang="en-US" sz="3200" u="sng" dirty="0">
              <a:solidFill>
                <a:srgbClr val="274B90"/>
              </a:solidFill>
              <a:latin typeface="Calibri"/>
              <a:ea typeface="Calibri"/>
              <a:cs typeface="Calibri"/>
            </a:endParaRPr>
          </a:p>
          <a:p>
            <a:pPr eaLnBrk="1" hangingPunct="1"/>
            <a:endParaRPr lang="en-US" sz="3200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1368227" y="3988126"/>
            <a:ext cx="6261416" cy="2319866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sz="2400" b="1" dirty="0">
                <a:solidFill>
                  <a:srgbClr val="3B3838"/>
                </a:solidFill>
                <a:cs typeface="Calibri"/>
              </a:rPr>
              <a:t>Илья Макаров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Alytics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,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Генеральный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директор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 </a:t>
            </a:r>
            <a:r>
              <a:rPr lang="en-US" sz="2400" dirty="0" smtClean="0">
                <a:hlinkClick r:id="rId3"/>
              </a:rPr>
              <a:t>im@nowmedia.ru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b="1" dirty="0" smtClean="0">
                <a:solidFill>
                  <a:srgbClr val="3B3838"/>
                </a:solidFill>
                <a:cs typeface="Calibri"/>
              </a:rPr>
              <a:t>Николай </a:t>
            </a:r>
            <a:r>
              <a:rPr lang="ru-RU" sz="2400" b="1" dirty="0">
                <a:solidFill>
                  <a:srgbClr val="3B3838"/>
                </a:solidFill>
                <a:cs typeface="Calibri"/>
              </a:rPr>
              <a:t>Тимофеев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 Solve.PRO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CEO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/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  <a:hlinkClick r:id="rId4"/>
              </a:rPr>
              <a:t>info@solve.pro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720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1188" y="2141732"/>
            <a:ext cx="3033311" cy="157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ru-RU" dirty="0"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083" y="756295"/>
            <a:ext cx="9228111" cy="73481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en-US" sz="4100" dirty="0" smtClean="0"/>
              <a:t>CR</a:t>
            </a:r>
            <a:r>
              <a:rPr lang="ru-RU" sz="4100" dirty="0" smtClean="0"/>
              <a:t>М – важнейшее звено в Бизнесе</a:t>
            </a:r>
            <a:endParaRPr lang="ru-RU" sz="4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47031"/>
            <a:ext cx="37528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9" descr="C:\Users\design\Desktop\reklamnaya_kampaniya_yandex_dir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095" y="1546578"/>
            <a:ext cx="1107262" cy="5721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31623" y="1404367"/>
            <a:ext cx="2250297" cy="1872208"/>
          </a:xfrm>
          <a:prstGeom prst="rect">
            <a:avLst/>
          </a:prstGeom>
          <a:noFill/>
          <a:ln w="19050">
            <a:solidFill>
              <a:srgbClr val="CC69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C:\Users\design\Desktop\googleAdWor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558" y="3996655"/>
            <a:ext cx="1226352" cy="4747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31623" y="3852639"/>
            <a:ext cx="2250297" cy="1571636"/>
          </a:xfrm>
          <a:prstGeom prst="rect">
            <a:avLst/>
          </a:prstGeom>
          <a:noFill/>
          <a:ln w="19050">
            <a:solidFill>
              <a:srgbClr val="CC69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29282" y="2206800"/>
            <a:ext cx="1411628" cy="969496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ru-RU" dirty="0" smtClean="0"/>
              <a:t>Затраты</a:t>
            </a:r>
          </a:p>
          <a:p>
            <a:r>
              <a:rPr lang="ru-RU" dirty="0" smtClean="0"/>
              <a:t>Клики</a:t>
            </a:r>
          </a:p>
          <a:p>
            <a:r>
              <a:rPr lang="ru-RU" dirty="0" smtClean="0"/>
              <a:t>Цена клика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1920" y="4504514"/>
            <a:ext cx="1411628" cy="969496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ru-RU" dirty="0" smtClean="0"/>
              <a:t>Затраты</a:t>
            </a:r>
          </a:p>
          <a:p>
            <a:r>
              <a:rPr lang="ru-RU" smtClean="0"/>
              <a:t>Клики</a:t>
            </a:r>
            <a:endParaRPr lang="ru-RU" dirty="0" smtClean="0"/>
          </a:p>
          <a:p>
            <a:r>
              <a:rPr lang="ru-RU" dirty="0" smtClean="0"/>
              <a:t>Цена клика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59174" y="540271"/>
            <a:ext cx="2250297" cy="1872208"/>
          </a:xfrm>
          <a:prstGeom prst="rect">
            <a:avLst/>
          </a:prstGeom>
          <a:noFill/>
          <a:ln w="19050">
            <a:solidFill>
              <a:srgbClr val="CC69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35238" y="1342704"/>
            <a:ext cx="1512168" cy="66172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ru-RU" dirty="0" smtClean="0"/>
              <a:t>Заявки </a:t>
            </a:r>
          </a:p>
          <a:p>
            <a:r>
              <a:rPr lang="ru-RU" dirty="0" smtClean="0"/>
              <a:t>Корзины</a:t>
            </a:r>
          </a:p>
        </p:txBody>
      </p:sp>
      <p:pic>
        <p:nvPicPr>
          <p:cNvPr id="13" name="Picture 4" descr="C:\Users\design\Desktop\goo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504" y="790942"/>
            <a:ext cx="1785982" cy="31779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959174" y="2700511"/>
            <a:ext cx="2250297" cy="1440160"/>
          </a:xfrm>
          <a:prstGeom prst="rect">
            <a:avLst/>
          </a:prstGeom>
          <a:noFill/>
          <a:ln w="19050">
            <a:solidFill>
              <a:srgbClr val="CC69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679254" y="3636615"/>
            <a:ext cx="1512168" cy="35394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ru-RU" dirty="0" smtClean="0"/>
              <a:t>Звонки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59174" y="4428703"/>
            <a:ext cx="2250297" cy="1872208"/>
          </a:xfrm>
          <a:prstGeom prst="rect">
            <a:avLst/>
          </a:prstGeom>
          <a:noFill/>
          <a:ln w="19050">
            <a:solidFill>
              <a:srgbClr val="CC69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344891" y="5115391"/>
            <a:ext cx="1512168" cy="969496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ru-RU" dirty="0" smtClean="0"/>
              <a:t>Продажи</a:t>
            </a:r>
          </a:p>
          <a:p>
            <a:r>
              <a:rPr lang="ru-RU" dirty="0" smtClean="0"/>
              <a:t>Выручка </a:t>
            </a:r>
          </a:p>
          <a:p>
            <a:r>
              <a:rPr lang="ru-RU" dirty="0" smtClean="0"/>
              <a:t>Прибыль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6762" y="4717744"/>
            <a:ext cx="225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CRM</a:t>
            </a:r>
            <a:endParaRPr lang="ru-RU" sz="2400" b="1" dirty="0"/>
          </a:p>
        </p:txBody>
      </p:sp>
      <p:sp>
        <p:nvSpPr>
          <p:cNvPr id="20" name="Овал 19"/>
          <p:cNvSpPr/>
          <p:nvPr/>
        </p:nvSpPr>
        <p:spPr>
          <a:xfrm>
            <a:off x="4294878" y="2570745"/>
            <a:ext cx="1785950" cy="1785950"/>
          </a:xfrm>
          <a:prstGeom prst="ellipse">
            <a:avLst/>
          </a:prstGeom>
          <a:solidFill>
            <a:srgbClr val="29A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r>
              <a:rPr lang="ru-RU" sz="5400" b="1" dirty="0">
                <a:solidFill>
                  <a:schemeClr val="bg1"/>
                </a:solidFill>
              </a:rPr>
              <a:t>?</a:t>
            </a:r>
            <a:endParaRPr lang="ru-RU" sz="5400" dirty="0"/>
          </a:p>
        </p:txBody>
      </p:sp>
      <p:sp>
        <p:nvSpPr>
          <p:cNvPr id="21" name="Овал 20"/>
          <p:cNvSpPr/>
          <p:nvPr/>
        </p:nvSpPr>
        <p:spPr>
          <a:xfrm>
            <a:off x="4006846" y="4852942"/>
            <a:ext cx="943913" cy="943913"/>
          </a:xfrm>
          <a:prstGeom prst="ellipse">
            <a:avLst/>
          </a:prstGeom>
          <a:solidFill>
            <a:srgbClr val="29A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 CPA</a:t>
            </a:r>
            <a:r>
              <a:rPr lang="ru-RU" sz="1600" b="1" dirty="0" smtClean="0">
                <a:solidFill>
                  <a:schemeClr val="bg1"/>
                </a:solidFill>
              </a:rPr>
              <a:t>?</a:t>
            </a:r>
            <a:endParaRPr lang="ru-RU" sz="1600" dirty="0"/>
          </a:p>
        </p:txBody>
      </p:sp>
      <p:sp>
        <p:nvSpPr>
          <p:cNvPr id="22" name="Овал 21"/>
          <p:cNvSpPr/>
          <p:nvPr/>
        </p:nvSpPr>
        <p:spPr>
          <a:xfrm>
            <a:off x="5217488" y="5352493"/>
            <a:ext cx="943913" cy="943913"/>
          </a:xfrm>
          <a:prstGeom prst="ellipse">
            <a:avLst/>
          </a:prstGeom>
          <a:solidFill>
            <a:srgbClr val="29A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 ROI</a:t>
            </a:r>
            <a:r>
              <a:rPr lang="ru-RU" sz="1600" b="1" dirty="0" smtClean="0">
                <a:solidFill>
                  <a:schemeClr val="bg1"/>
                </a:solidFill>
              </a:rPr>
              <a:t>?</a:t>
            </a:r>
            <a:endParaRPr lang="ru-RU" sz="16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798934" y="4356695"/>
            <a:ext cx="360040" cy="453382"/>
          </a:xfrm>
          <a:prstGeom prst="straightConnector1">
            <a:avLst/>
          </a:prstGeom>
          <a:ln w="19050">
            <a:solidFill>
              <a:srgbClr val="C74774"/>
            </a:solidFill>
            <a:prstDash val="sysDot"/>
            <a:headEnd type="none"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4"/>
          </p:cNvCxnSpPr>
          <p:nvPr/>
        </p:nvCxnSpPr>
        <p:spPr>
          <a:xfrm>
            <a:off x="5187853" y="4356695"/>
            <a:ext cx="331161" cy="875407"/>
          </a:xfrm>
          <a:prstGeom prst="straightConnector1">
            <a:avLst/>
          </a:prstGeom>
          <a:ln w="19050">
            <a:solidFill>
              <a:srgbClr val="C74774"/>
            </a:solidFill>
            <a:prstDash val="sysDot"/>
            <a:headEnd type="none"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822921" y="606815"/>
            <a:ext cx="1336053" cy="1336053"/>
          </a:xfrm>
          <a:prstGeom prst="ellipse">
            <a:avLst/>
          </a:prstGeom>
          <a:solidFill>
            <a:srgbClr val="29A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Какое объявление?</a:t>
            </a:r>
            <a:endParaRPr lang="ru-RU" sz="16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4711849" y="2109810"/>
            <a:ext cx="375117" cy="446685"/>
          </a:xfrm>
          <a:prstGeom prst="straightConnector1">
            <a:avLst/>
          </a:prstGeom>
          <a:ln w="19050">
            <a:solidFill>
              <a:srgbClr val="C74774"/>
            </a:solidFill>
            <a:prstDash val="sysDot"/>
            <a:headEnd type="none"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472683" y="1062685"/>
            <a:ext cx="1126451" cy="1126451"/>
          </a:xfrm>
          <a:prstGeom prst="ellipse">
            <a:avLst/>
          </a:prstGeom>
          <a:solidFill>
            <a:srgbClr val="29A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Какая фраза?</a:t>
            </a:r>
            <a:endParaRPr lang="ru-RU" sz="16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217489" y="2196455"/>
            <a:ext cx="471955" cy="360041"/>
          </a:xfrm>
          <a:prstGeom prst="straightConnector1">
            <a:avLst/>
          </a:prstGeom>
          <a:ln w="19050">
            <a:solidFill>
              <a:srgbClr val="C74774"/>
            </a:solidFill>
            <a:prstDash val="sysDot"/>
            <a:headEnd type="none"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Icon-Call-Tracking-WoB-22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2884" y="2844528"/>
            <a:ext cx="720080" cy="7200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4971" y="3060551"/>
            <a:ext cx="1224136" cy="43691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CALL</a:t>
            </a:r>
          </a:p>
          <a:p>
            <a:pPr>
              <a:lnSpc>
                <a:spcPts val="15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tracking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1" name="Рисунок 30" descr="b24_cloud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6979" y="4500711"/>
            <a:ext cx="9525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0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 animBg="1"/>
      <p:bldP spid="12" grpId="0"/>
      <p:bldP spid="14" grpId="0" animBg="1"/>
      <p:bldP spid="15" grpId="0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5" grpId="0" animBg="1"/>
      <p:bldP spid="27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"/>
          <p:cNvSpPr/>
          <p:nvPr/>
        </p:nvSpPr>
        <p:spPr>
          <a:xfrm>
            <a:off x="864171" y="3780631"/>
            <a:ext cx="1944216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Rounded Rectangle 4"/>
          <p:cNvSpPr/>
          <p:nvPr/>
        </p:nvSpPr>
        <p:spPr>
          <a:xfrm>
            <a:off x="7344891" y="2988543"/>
            <a:ext cx="2376264" cy="10400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Rounded Rectangle 4"/>
          <p:cNvSpPr/>
          <p:nvPr/>
        </p:nvSpPr>
        <p:spPr>
          <a:xfrm>
            <a:off x="3928426" y="2340471"/>
            <a:ext cx="237626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48347" y="3132559"/>
            <a:ext cx="13360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76539" y="2484487"/>
            <a:ext cx="194421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Цена </a:t>
            </a:r>
            <a:r>
              <a:rPr lang="ru-RU" sz="2000" dirty="0" err="1" smtClean="0"/>
              <a:t>лида</a:t>
            </a:r>
            <a:r>
              <a:rPr lang="ru-RU" sz="2000" dirty="0" smtClean="0"/>
              <a:t> (</a:t>
            </a:r>
            <a:r>
              <a:rPr lang="en-US" sz="2000" dirty="0" smtClean="0"/>
              <a:t>CPA</a:t>
            </a:r>
            <a:r>
              <a:rPr lang="ru-RU" sz="2000" dirty="0" smtClean="0"/>
              <a:t>)</a:t>
            </a:r>
            <a:endParaRPr lang="ru-RU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08187" y="3924647"/>
            <a:ext cx="192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Объявления</a:t>
            </a:r>
            <a:endParaRPr lang="ru-RU" dirty="0"/>
          </a:p>
          <a:p>
            <a:r>
              <a:rPr lang="ru-RU" dirty="0" smtClean="0"/>
              <a:t>Фразы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1525" y="3132559"/>
            <a:ext cx="107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A5A2"/>
                </a:solidFill>
              </a:rPr>
              <a:t>Затраты</a:t>
            </a:r>
            <a:endParaRPr lang="ru-RU" b="1" dirty="0">
              <a:solidFill>
                <a:srgbClr val="29A5A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0355" y="2732449"/>
            <a:ext cx="1004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A5A2"/>
                </a:solidFill>
              </a:rPr>
              <a:t>Трафик</a:t>
            </a:r>
            <a:endParaRPr lang="ru-RU" b="1" dirty="0">
              <a:solidFill>
                <a:srgbClr val="29A5A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4097" y="301293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Заказы/покупки</a:t>
            </a:r>
          </a:p>
          <a:p>
            <a:r>
              <a:rPr lang="en-US" dirty="0" smtClean="0"/>
              <a:t>Web-</a:t>
            </a:r>
            <a:r>
              <a:rPr lang="ru-RU" dirty="0" smtClean="0"/>
              <a:t>формы</a:t>
            </a:r>
            <a:endParaRPr lang="ru-RU" sz="2000" dirty="0" smtClean="0"/>
          </a:p>
          <a:p>
            <a:r>
              <a:rPr lang="ru-RU" sz="2000" dirty="0" smtClean="0"/>
              <a:t>Звонки</a:t>
            </a:r>
            <a:endParaRPr lang="en-US" sz="2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520714" y="3561667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19735" y="316449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A5A2"/>
                </a:solidFill>
              </a:rPr>
              <a:t>Лиды</a:t>
            </a:r>
            <a:endParaRPr lang="ru-RU" b="1" dirty="0">
              <a:solidFill>
                <a:srgbClr val="29A5A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04972" y="2556495"/>
            <a:ext cx="292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ru-RU" dirty="0" smtClean="0"/>
              <a:t> Электронная торговля</a:t>
            </a:r>
            <a:endParaRPr lang="ru-RU" dirty="0"/>
          </a:p>
        </p:txBody>
      </p:sp>
      <p:pic>
        <p:nvPicPr>
          <p:cNvPr id="33" name="Picture 9" descr="C:\Users\design\Desktop\reklamnaya_kampaniya_yandex_dir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87" y="2411504"/>
            <a:ext cx="1107262" cy="572169"/>
          </a:xfrm>
          <a:prstGeom prst="rect">
            <a:avLst/>
          </a:prstGeom>
          <a:noFill/>
        </p:spPr>
      </p:pic>
      <p:pic>
        <p:nvPicPr>
          <p:cNvPr id="34" name="Picture 8" descr="C:\Users\design\Desktop\googleAdWor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829" y="3126742"/>
            <a:ext cx="1226352" cy="474717"/>
          </a:xfrm>
          <a:prstGeom prst="rect">
            <a:avLst/>
          </a:prstGeom>
          <a:noFill/>
        </p:spPr>
      </p:pic>
      <p:pic>
        <p:nvPicPr>
          <p:cNvPr id="35" name="Picture 4" descr="C:\Users\design\Desktop\goo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9109" y="1692399"/>
            <a:ext cx="1785982" cy="317790"/>
          </a:xfrm>
          <a:prstGeom prst="rect">
            <a:avLst/>
          </a:prstGeom>
          <a:noFill/>
        </p:spPr>
      </p:pic>
      <p:sp>
        <p:nvSpPr>
          <p:cNvPr id="37" name="Rectangle 6"/>
          <p:cNvSpPr/>
          <p:nvPr/>
        </p:nvSpPr>
        <p:spPr>
          <a:xfrm>
            <a:off x="918981" y="540271"/>
            <a:ext cx="6261416" cy="114037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lnSpc>
                <a:spcPts val="4000"/>
              </a:lnSpc>
            </a:pPr>
            <a:r>
              <a:rPr lang="ru-RU" sz="4100" dirty="0" smtClean="0"/>
              <a:t>Механизм автоматизации отчетности</a:t>
            </a:r>
            <a:endParaRPr lang="ru-RU" sz="4100" dirty="0"/>
          </a:p>
        </p:txBody>
      </p:sp>
      <p:pic>
        <p:nvPicPr>
          <p:cNvPr id="41" name="Рисунок 40" descr="Icon-Call-Tracking-WoB-22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4891" y="2052439"/>
            <a:ext cx="504056" cy="5040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48947" y="2153468"/>
            <a:ext cx="856896" cy="430887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CALL</a:t>
            </a:r>
          </a:p>
          <a:p>
            <a:pPr>
              <a:lnSpc>
                <a:spcPts val="15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tracking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3092" y="1940361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Сайт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9" name="Рисунок 48" descr="1C-Bitrix_logo_h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1164" y="1983789"/>
            <a:ext cx="1025575" cy="3166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0086" y="4632533"/>
            <a:ext cx="192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UTM-</a:t>
            </a:r>
            <a:r>
              <a:rPr lang="ru-RU" dirty="0" smtClean="0"/>
              <a:t>разметка</a:t>
            </a:r>
            <a:endParaRPr lang="en-US" dirty="0" smtClean="0"/>
          </a:p>
          <a:p>
            <a:endParaRPr lang="ru-RU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141543" y="2828558"/>
            <a:ext cx="194421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Выручка</a:t>
            </a:r>
            <a:endParaRPr lang="ru-RU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110563" y="3549269"/>
            <a:ext cx="194421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ROI</a:t>
            </a:r>
            <a:r>
              <a:rPr lang="ru-RU" sz="2000" dirty="0" smtClean="0"/>
              <a:t> </a:t>
            </a:r>
            <a:endParaRPr lang="ru-RU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141543" y="3228668"/>
            <a:ext cx="194421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Прибыль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38" grpId="0" animBg="1"/>
      <p:bldP spid="12" grpId="0"/>
      <p:bldP spid="13" grpId="0"/>
      <p:bldP spid="14" grpId="0"/>
      <p:bldP spid="15" grpId="0"/>
      <p:bldP spid="19" grpId="0"/>
      <p:bldP spid="28" grpId="0"/>
      <p:bldP spid="32" grpId="0"/>
      <p:bldP spid="42" grpId="0"/>
      <p:bldP spid="48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"/>
          <p:cNvSpPr/>
          <p:nvPr/>
        </p:nvSpPr>
        <p:spPr>
          <a:xfrm>
            <a:off x="864171" y="3780631"/>
            <a:ext cx="1944216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Rounded Rectangle 4"/>
          <p:cNvSpPr/>
          <p:nvPr/>
        </p:nvSpPr>
        <p:spPr>
          <a:xfrm>
            <a:off x="3928426" y="2340471"/>
            <a:ext cx="237626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48347" y="3132559"/>
            <a:ext cx="13360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8187" y="3924647"/>
            <a:ext cx="192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Объявления</a:t>
            </a:r>
            <a:endParaRPr lang="ru-RU" dirty="0"/>
          </a:p>
          <a:p>
            <a:r>
              <a:rPr lang="ru-RU" dirty="0" smtClean="0"/>
              <a:t>Фразы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1525" y="3132559"/>
            <a:ext cx="107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A5A2"/>
                </a:solidFill>
              </a:rPr>
              <a:t>Затраты</a:t>
            </a:r>
            <a:endParaRPr lang="ru-RU" b="1" dirty="0">
              <a:solidFill>
                <a:srgbClr val="29A5A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0355" y="2732449"/>
            <a:ext cx="1004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A5A2"/>
                </a:solidFill>
              </a:rPr>
              <a:t>Трафик</a:t>
            </a:r>
            <a:endParaRPr lang="ru-RU" b="1" dirty="0">
              <a:solidFill>
                <a:srgbClr val="29A5A2"/>
              </a:solidFill>
            </a:endParaRPr>
          </a:p>
        </p:txBody>
      </p:sp>
      <p:pic>
        <p:nvPicPr>
          <p:cNvPr id="33" name="Picture 9" descr="C:\Users\design\Desktop\reklamnaya_kampaniya_yandex_dir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87" y="2411504"/>
            <a:ext cx="1107262" cy="572169"/>
          </a:xfrm>
          <a:prstGeom prst="rect">
            <a:avLst/>
          </a:prstGeom>
          <a:noFill/>
        </p:spPr>
      </p:pic>
      <p:pic>
        <p:nvPicPr>
          <p:cNvPr id="34" name="Picture 8" descr="C:\Users\design\Desktop\googleAdWor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829" y="3126742"/>
            <a:ext cx="1226352" cy="474717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4303092" y="1940361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Сайт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9" name="Рисунок 48" descr="1C-Bitrix_logo_h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1164" y="1983789"/>
            <a:ext cx="1025575" cy="3166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0086" y="4632533"/>
            <a:ext cx="192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UTM-</a:t>
            </a:r>
            <a:r>
              <a:rPr lang="ru-RU" dirty="0" smtClean="0"/>
              <a:t>разметка</a:t>
            </a:r>
            <a:endParaRPr lang="en-US" dirty="0" smtClean="0"/>
          </a:p>
          <a:p>
            <a:endParaRPr lang="ru-RU" dirty="0" smtClean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6520714" y="3561667"/>
            <a:ext cx="64807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19735" y="3060551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A5A2"/>
                </a:solidFill>
              </a:rPr>
              <a:t>Лиды</a:t>
            </a:r>
            <a:endParaRPr lang="ru-RU" b="1" dirty="0">
              <a:solidFill>
                <a:srgbClr val="29A5A2"/>
              </a:solidFill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918981" y="540271"/>
            <a:ext cx="6261416" cy="114037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lnSpc>
                <a:spcPts val="4000"/>
              </a:lnSpc>
            </a:pPr>
            <a:r>
              <a:rPr lang="ru-RU" sz="4100" dirty="0" smtClean="0"/>
              <a:t>Полный механизм автоматизации отчетности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1674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8" grpId="0" animBg="1"/>
      <p:bldP spid="13" grpId="0"/>
      <p:bldP spid="14" grpId="0"/>
      <p:bldP spid="15" grpId="0"/>
      <p:bldP spid="48" grpId="0"/>
      <p:bldP spid="23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"/>
          <p:cNvSpPr/>
          <p:nvPr/>
        </p:nvSpPr>
        <p:spPr>
          <a:xfrm>
            <a:off x="864171" y="3780631"/>
            <a:ext cx="1944216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Rounded Rectangle 4"/>
          <p:cNvSpPr/>
          <p:nvPr/>
        </p:nvSpPr>
        <p:spPr>
          <a:xfrm>
            <a:off x="7344891" y="2988543"/>
            <a:ext cx="2376264" cy="10400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Rounded Rectangle 4"/>
          <p:cNvSpPr/>
          <p:nvPr/>
        </p:nvSpPr>
        <p:spPr>
          <a:xfrm>
            <a:off x="3928426" y="2340471"/>
            <a:ext cx="237626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7</a:t>
            </a:fld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48347" y="3132559"/>
            <a:ext cx="13360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76539" y="2484487"/>
            <a:ext cx="194421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Цена </a:t>
            </a:r>
            <a:r>
              <a:rPr lang="ru-RU" sz="2000" dirty="0" err="1" smtClean="0"/>
              <a:t>лида</a:t>
            </a:r>
            <a:r>
              <a:rPr lang="ru-RU" sz="2000" dirty="0" smtClean="0"/>
              <a:t> (</a:t>
            </a:r>
            <a:r>
              <a:rPr lang="en-US" sz="2000" dirty="0" smtClean="0"/>
              <a:t>CPA</a:t>
            </a:r>
            <a:r>
              <a:rPr lang="ru-RU" sz="2000" dirty="0" smtClean="0"/>
              <a:t>)</a:t>
            </a:r>
            <a:endParaRPr lang="ru-RU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08187" y="3924647"/>
            <a:ext cx="192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Объявления</a:t>
            </a:r>
            <a:endParaRPr lang="ru-RU" dirty="0"/>
          </a:p>
          <a:p>
            <a:r>
              <a:rPr lang="ru-RU" dirty="0" smtClean="0"/>
              <a:t>Фразы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1525" y="3132559"/>
            <a:ext cx="107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A5A2"/>
                </a:solidFill>
              </a:rPr>
              <a:t>Затраты</a:t>
            </a:r>
            <a:endParaRPr lang="ru-RU" b="1" dirty="0">
              <a:solidFill>
                <a:srgbClr val="29A5A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0355" y="2732449"/>
            <a:ext cx="1004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A5A2"/>
                </a:solidFill>
              </a:rPr>
              <a:t>Трафик</a:t>
            </a:r>
            <a:endParaRPr lang="ru-RU" b="1" dirty="0">
              <a:solidFill>
                <a:srgbClr val="29A5A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04972" y="2556495"/>
            <a:ext cx="292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ru-RU" dirty="0" smtClean="0"/>
              <a:t> Электронная торговля</a:t>
            </a:r>
            <a:endParaRPr lang="ru-RU" dirty="0"/>
          </a:p>
        </p:txBody>
      </p:sp>
      <p:pic>
        <p:nvPicPr>
          <p:cNvPr id="33" name="Picture 9" descr="C:\Users\design\Desktop\reklamnaya_kampaniya_yandex_dir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87" y="2411504"/>
            <a:ext cx="1107262" cy="572169"/>
          </a:xfrm>
          <a:prstGeom prst="rect">
            <a:avLst/>
          </a:prstGeom>
          <a:noFill/>
        </p:spPr>
      </p:pic>
      <p:pic>
        <p:nvPicPr>
          <p:cNvPr id="34" name="Picture 8" descr="C:\Users\design\Desktop\googleAdWor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829" y="3126742"/>
            <a:ext cx="1226352" cy="474717"/>
          </a:xfrm>
          <a:prstGeom prst="rect">
            <a:avLst/>
          </a:prstGeom>
          <a:noFill/>
        </p:spPr>
      </p:pic>
      <p:pic>
        <p:nvPicPr>
          <p:cNvPr id="35" name="Picture 4" descr="C:\Users\design\Desktop\goo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9109" y="1692399"/>
            <a:ext cx="1785982" cy="317790"/>
          </a:xfrm>
          <a:prstGeom prst="rect">
            <a:avLst/>
          </a:prstGeom>
          <a:noFill/>
        </p:spPr>
      </p:pic>
      <p:pic>
        <p:nvPicPr>
          <p:cNvPr id="41" name="Рисунок 40" descr="Icon-Call-Tracking-WoB-22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4891" y="2052439"/>
            <a:ext cx="504056" cy="5040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48947" y="2153468"/>
            <a:ext cx="856896" cy="430887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CALL</a:t>
            </a:r>
          </a:p>
          <a:p>
            <a:pPr>
              <a:lnSpc>
                <a:spcPts val="15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tracking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3092" y="1940361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Сайт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9" name="Рисунок 48" descr="1C-Bitrix_logo_h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1164" y="1983789"/>
            <a:ext cx="1025575" cy="3166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0086" y="4632533"/>
            <a:ext cx="192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UTM-</a:t>
            </a:r>
            <a:r>
              <a:rPr lang="ru-RU" dirty="0" smtClean="0"/>
              <a:t>разметка</a:t>
            </a:r>
            <a:endParaRPr lang="en-US" dirty="0" smtClean="0"/>
          </a:p>
          <a:p>
            <a:endParaRPr lang="ru-RU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141543" y="2828558"/>
            <a:ext cx="194421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Выручка</a:t>
            </a:r>
            <a:endParaRPr lang="ru-RU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110563" y="3549269"/>
            <a:ext cx="194421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чистый </a:t>
            </a:r>
            <a:r>
              <a:rPr lang="en-US" dirty="0" smtClean="0"/>
              <a:t>ROI</a:t>
            </a:r>
            <a:r>
              <a:rPr lang="ru-RU" sz="2000" dirty="0" smtClean="0"/>
              <a:t> </a:t>
            </a:r>
            <a:endParaRPr lang="ru-RU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141543" y="3204567"/>
            <a:ext cx="194421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Прибыль</a:t>
            </a:r>
          </a:p>
        </p:txBody>
      </p:sp>
      <p:sp>
        <p:nvSpPr>
          <p:cNvPr id="27" name="Rounded Rectangle 4"/>
          <p:cNvSpPr/>
          <p:nvPr/>
        </p:nvSpPr>
        <p:spPr>
          <a:xfrm>
            <a:off x="3960515" y="4716735"/>
            <a:ext cx="583264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184644" y="4136491"/>
            <a:ext cx="432048" cy="4278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52803" y="4212679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CRM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1" name="Рисунок 30" descr="b24_cloud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4439" y="4788743"/>
            <a:ext cx="664468" cy="4584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94194" y="4932759"/>
            <a:ext cx="199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UTM </a:t>
            </a:r>
            <a:r>
              <a:rPr lang="ru-RU" dirty="0" smtClean="0"/>
              <a:t>к каждому чеку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7992963" y="4140671"/>
            <a:ext cx="432048" cy="4362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76539" y="4932759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Лид (Заказы/звонки)</a:t>
            </a:r>
            <a:endParaRPr lang="ru-RU" dirty="0"/>
          </a:p>
          <a:p>
            <a:r>
              <a:rPr lang="ru-RU" dirty="0" smtClean="0"/>
              <a:t>Сделка. Оплата от клиента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6520714" y="3561667"/>
            <a:ext cx="64807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19735" y="3060551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A5A2"/>
                </a:solidFill>
              </a:rPr>
              <a:t>Лиды</a:t>
            </a:r>
            <a:endParaRPr lang="ru-RU" b="1" dirty="0">
              <a:solidFill>
                <a:srgbClr val="29A5A2"/>
              </a:solidFill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918981" y="540271"/>
            <a:ext cx="6261416" cy="114037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lnSpc>
                <a:spcPts val="4000"/>
              </a:lnSpc>
            </a:pPr>
            <a:r>
              <a:rPr lang="ru-RU" sz="4100" dirty="0" smtClean="0"/>
              <a:t>Полный механизм автоматизации отчетности</a:t>
            </a:r>
            <a:endParaRPr lang="ru-RU" sz="4100" dirty="0"/>
          </a:p>
        </p:txBody>
      </p:sp>
      <p:sp>
        <p:nvSpPr>
          <p:cNvPr id="52" name="TextBox 51"/>
          <p:cNvSpPr txBox="1"/>
          <p:nvPr/>
        </p:nvSpPr>
        <p:spPr>
          <a:xfrm>
            <a:off x="4442751" y="406992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A5A2"/>
                </a:solidFill>
              </a:rPr>
              <a:t>Лиды</a:t>
            </a:r>
            <a:endParaRPr lang="ru-RU" b="1" dirty="0">
              <a:solidFill>
                <a:srgbClr val="29A5A2"/>
              </a:solidFill>
            </a:endParaRPr>
          </a:p>
        </p:txBody>
      </p:sp>
      <p:pic>
        <p:nvPicPr>
          <p:cNvPr id="37" name="Рисунок 36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0916" y="3098636"/>
            <a:ext cx="19621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2" grpId="0"/>
      <p:bldP spid="32" grpId="0"/>
      <p:bldP spid="42" grpId="0"/>
      <p:bldP spid="24" grpId="0"/>
      <p:bldP spid="25" grpId="0"/>
      <p:bldP spid="26" grpId="0"/>
      <p:bldP spid="27" grpId="0" animBg="1"/>
      <p:bldP spid="30" grpId="0"/>
      <p:bldP spid="36" grpId="0"/>
      <p:bldP spid="43" grpId="0"/>
      <p:bldP spid="46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91" y="524896"/>
            <a:ext cx="7348579" cy="6039928"/>
          </a:xfrm>
          <a:prstGeom prst="rect">
            <a:avLst/>
          </a:prstGeom>
        </p:spPr>
      </p:pic>
      <p:sp>
        <p:nvSpPr>
          <p:cNvPr id="4" name="Rectangle 6"/>
          <p:cNvSpPr/>
          <p:nvPr/>
        </p:nvSpPr>
        <p:spPr>
          <a:xfrm>
            <a:off x="918981" y="540271"/>
            <a:ext cx="6261416" cy="627416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lnSpc>
                <a:spcPts val="4000"/>
              </a:lnSpc>
            </a:pPr>
            <a:r>
              <a:rPr lang="ru-RU" sz="4100" dirty="0" smtClean="0"/>
              <a:t>Примеры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16908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28" y="491864"/>
            <a:ext cx="7780403" cy="607296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Rectangle 6"/>
          <p:cNvSpPr/>
          <p:nvPr/>
        </p:nvSpPr>
        <p:spPr>
          <a:xfrm>
            <a:off x="918981" y="540271"/>
            <a:ext cx="6261416" cy="627416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lnSpc>
                <a:spcPts val="4000"/>
              </a:lnSpc>
            </a:pPr>
            <a:r>
              <a:rPr lang="ru-RU" sz="4100" dirty="0" smtClean="0"/>
              <a:t>Примеры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26294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 Планирование и бюджетирование для ББУ">
  <a:themeElements>
    <a:clrScheme name="Модуль Планирование и бюджетирование для ББУ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уль Планирование и бюджетирование для ББУ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уль Планирование и бюджетирование для ББУ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9742</TotalTime>
  <Words>371</Words>
  <Application>Microsoft Office PowerPoint</Application>
  <PresentationFormat>Произвольный</PresentationFormat>
  <Paragraphs>186</Paragraphs>
  <Slides>24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Wingdings</vt:lpstr>
      <vt:lpstr>Тема1</vt:lpstr>
      <vt:lpstr>Модуль Планирование и бюджетирование для ББУ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Решения для государственных организаций</dc:title>
  <dc:creator>goover</dc:creator>
  <cp:lastModifiedBy>Nikolay Timofeev</cp:lastModifiedBy>
  <cp:revision>792</cp:revision>
  <dcterms:created xsi:type="dcterms:W3CDTF">2010-07-29T09:25:57Z</dcterms:created>
  <dcterms:modified xsi:type="dcterms:W3CDTF">2015-09-28T23:20:46Z</dcterms:modified>
</cp:coreProperties>
</file>