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99" r:id="rId3"/>
    <p:sldMasterId id="2147483762" r:id="rId4"/>
    <p:sldMasterId id="2147483801" r:id="rId5"/>
    <p:sldMasterId id="2147483814" r:id="rId6"/>
    <p:sldMasterId id="2147483957" r:id="rId7"/>
    <p:sldMasterId id="2147484086" r:id="rId8"/>
    <p:sldMasterId id="2147484099" r:id="rId9"/>
    <p:sldMasterId id="2147484112" r:id="rId10"/>
    <p:sldMasterId id="2147484125" r:id="rId11"/>
  </p:sldMasterIdLst>
  <p:notesMasterIdLst>
    <p:notesMasterId r:id="rId94"/>
  </p:notesMasterIdLst>
  <p:handoutMasterIdLst>
    <p:handoutMasterId r:id="rId95"/>
  </p:handoutMasterIdLst>
  <p:sldIdLst>
    <p:sldId id="932" r:id="rId12"/>
    <p:sldId id="933" r:id="rId13"/>
    <p:sldId id="934" r:id="rId14"/>
    <p:sldId id="1061" r:id="rId15"/>
    <p:sldId id="943" r:id="rId16"/>
    <p:sldId id="944" r:id="rId17"/>
    <p:sldId id="1130" r:id="rId18"/>
    <p:sldId id="1132" r:id="rId19"/>
    <p:sldId id="1041" r:id="rId20"/>
    <p:sldId id="920" r:id="rId21"/>
    <p:sldId id="921" r:id="rId22"/>
    <p:sldId id="922" r:id="rId23"/>
    <p:sldId id="924" r:id="rId24"/>
    <p:sldId id="945" r:id="rId25"/>
    <p:sldId id="1163" r:id="rId26"/>
    <p:sldId id="1068" r:id="rId27"/>
    <p:sldId id="1069" r:id="rId28"/>
    <p:sldId id="1162" r:id="rId29"/>
    <p:sldId id="1070" r:id="rId30"/>
    <p:sldId id="947" r:id="rId31"/>
    <p:sldId id="1139" r:id="rId32"/>
    <p:sldId id="1138" r:id="rId33"/>
    <p:sldId id="1135" r:id="rId34"/>
    <p:sldId id="949" r:id="rId35"/>
    <p:sldId id="950" r:id="rId36"/>
    <p:sldId id="951" r:id="rId37"/>
    <p:sldId id="952" r:id="rId38"/>
    <p:sldId id="953" r:id="rId39"/>
    <p:sldId id="1028" r:id="rId40"/>
    <p:sldId id="1128" r:id="rId41"/>
    <p:sldId id="1127" r:id="rId42"/>
    <p:sldId id="955" r:id="rId43"/>
    <p:sldId id="1171" r:id="rId44"/>
    <p:sldId id="1156" r:id="rId45"/>
    <p:sldId id="958" r:id="rId46"/>
    <p:sldId id="1141" r:id="rId47"/>
    <p:sldId id="959" r:id="rId48"/>
    <p:sldId id="960" r:id="rId49"/>
    <p:sldId id="961" r:id="rId50"/>
    <p:sldId id="1134" r:id="rId51"/>
    <p:sldId id="1133" r:id="rId52"/>
    <p:sldId id="1115" r:id="rId53"/>
    <p:sldId id="1116" r:id="rId54"/>
    <p:sldId id="1123" r:id="rId55"/>
    <p:sldId id="1125" r:id="rId56"/>
    <p:sldId id="1124" r:id="rId57"/>
    <p:sldId id="1117" r:id="rId58"/>
    <p:sldId id="1157" r:id="rId59"/>
    <p:sldId id="1158" r:id="rId60"/>
    <p:sldId id="1146" r:id="rId61"/>
    <p:sldId id="1147" r:id="rId62"/>
    <p:sldId id="1150" r:id="rId63"/>
    <p:sldId id="1159" r:id="rId64"/>
    <p:sldId id="1160" r:id="rId65"/>
    <p:sldId id="1161" r:id="rId66"/>
    <p:sldId id="1164" r:id="rId67"/>
    <p:sldId id="1165" r:id="rId68"/>
    <p:sldId id="1166" r:id="rId69"/>
    <p:sldId id="1167" r:id="rId70"/>
    <p:sldId id="1168" r:id="rId71"/>
    <p:sldId id="1169" r:id="rId72"/>
    <p:sldId id="1170" r:id="rId73"/>
    <p:sldId id="1154" r:id="rId74"/>
    <p:sldId id="1073" r:id="rId75"/>
    <p:sldId id="1074" r:id="rId76"/>
    <p:sldId id="1075" r:id="rId77"/>
    <p:sldId id="1078" r:id="rId78"/>
    <p:sldId id="1079" r:id="rId79"/>
    <p:sldId id="1080" r:id="rId80"/>
    <p:sldId id="1081" r:id="rId81"/>
    <p:sldId id="1119" r:id="rId82"/>
    <p:sldId id="1120" r:id="rId83"/>
    <p:sldId id="1121" r:id="rId84"/>
    <p:sldId id="1122" r:id="rId85"/>
    <p:sldId id="1084" r:id="rId86"/>
    <p:sldId id="1085" r:id="rId87"/>
    <p:sldId id="1086" r:id="rId88"/>
    <p:sldId id="1072" r:id="rId89"/>
    <p:sldId id="1053" r:id="rId90"/>
    <p:sldId id="1067" r:id="rId91"/>
    <p:sldId id="1144" r:id="rId92"/>
    <p:sldId id="1172" r:id="rId93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33"/>
            <p14:sldId id="934"/>
            <p14:sldId id="1061"/>
            <p14:sldId id="943"/>
            <p14:sldId id="944"/>
            <p14:sldId id="1130"/>
            <p14:sldId id="1132"/>
            <p14:sldId id="1041"/>
            <p14:sldId id="920"/>
            <p14:sldId id="921"/>
            <p14:sldId id="922"/>
            <p14:sldId id="924"/>
            <p14:sldId id="945"/>
            <p14:sldId id="1163"/>
            <p14:sldId id="1068"/>
            <p14:sldId id="1069"/>
            <p14:sldId id="1162"/>
            <p14:sldId id="1070"/>
            <p14:sldId id="947"/>
            <p14:sldId id="1139"/>
            <p14:sldId id="1138"/>
            <p14:sldId id="1135"/>
            <p14:sldId id="949"/>
            <p14:sldId id="950"/>
            <p14:sldId id="951"/>
            <p14:sldId id="952"/>
            <p14:sldId id="953"/>
            <p14:sldId id="1028"/>
            <p14:sldId id="1128"/>
            <p14:sldId id="1127"/>
            <p14:sldId id="955"/>
            <p14:sldId id="1171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157"/>
            <p14:sldId id="1158"/>
            <p14:sldId id="1146"/>
            <p14:sldId id="1147"/>
            <p14:sldId id="1150"/>
            <p14:sldId id="1159"/>
            <p14:sldId id="1160"/>
            <p14:sldId id="1161"/>
            <p14:sldId id="1164"/>
            <p14:sldId id="1165"/>
            <p14:sldId id="1166"/>
            <p14:sldId id="1167"/>
            <p14:sldId id="1168"/>
            <p14:sldId id="1169"/>
            <p14:sldId id="1170"/>
            <p14:sldId id="1154"/>
            <p14:sldId id="1073"/>
            <p14:sldId id="1074"/>
            <p14:sldId id="1075"/>
            <p14:sldId id="1078"/>
            <p14:sldId id="1079"/>
            <p14:sldId id="1080"/>
            <p14:sldId id="1081"/>
            <p14:sldId id="1119"/>
            <p14:sldId id="1120"/>
            <p14:sldId id="1121"/>
            <p14:sldId id="1122"/>
            <p14:sldId id="1084"/>
            <p14:sldId id="1085"/>
            <p14:sldId id="1086"/>
            <p14:sldId id="1072"/>
            <p14:sldId id="1053"/>
            <p14:sldId id="1067"/>
            <p14:sldId id="1144"/>
            <p14:sldId id="11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6600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87063" autoAdjust="0"/>
  </p:normalViewPr>
  <p:slideViewPr>
    <p:cSldViewPr>
      <p:cViewPr varScale="1">
        <p:scale>
          <a:sx n="65" d="100"/>
          <a:sy n="65" d="100"/>
        </p:scale>
        <p:origin x="-15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2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21.07.2014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12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13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EBC135-AAB5-4C9D-8BD8-AA54C43E875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5BD2C-1617-4986-A9C7-313690B424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19 организаций Первого Московского государственного медицинского университета им. И.М. Сеченова используют в своей работе готовое отраслевое решение «1С-Битрикс: Сайт медицинской организации».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54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55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41EBEFB-5F2E-45A9-AB68-9D64BFAFC091}" type="slidenum">
              <a:rPr lang="ru-RU" b="0" smtClean="0"/>
              <a:pPr eaLnBrk="1" hangingPunct="1">
                <a:defRPr/>
              </a:pPr>
              <a:t>56</a:t>
            </a:fld>
            <a:endParaRPr lang="ru-RU" b="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Помимо системы безопасной авторизации для</a:t>
            </a:r>
            <a:r>
              <a:rPr lang="ru-RU" baseline="0" dirty="0" smtClean="0"/>
              <a:t> проектов с повышенными требованиями у нас есть технология использования одноразовых паролей. Это </a:t>
            </a:r>
            <a:r>
              <a:rPr lang="en-US" baseline="0" dirty="0" err="1" smtClean="0"/>
              <a:t>eToken</a:t>
            </a:r>
            <a:r>
              <a:rPr lang="ru-RU" baseline="0" dirty="0" smtClean="0"/>
              <a:t>. </a:t>
            </a:r>
          </a:p>
          <a:p>
            <a:pPr eaLnBrk="1" hangingPunct="1"/>
            <a:r>
              <a:rPr lang="ru-RU" baseline="0" dirty="0" smtClean="0"/>
              <a:t>Для администратора сайта. 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9014A8-D7E8-4FDC-B9EC-D47B3C7C52F1}" type="slidenum">
              <a:rPr lang="ru-RU" smtClean="0"/>
              <a:pPr>
                <a:defRPr/>
              </a:pPr>
              <a:t>57</a:t>
            </a:fld>
            <a:endParaRPr lang="ru-RU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dirty="0" smtClean="0"/>
              <a:t>Или приложени</a:t>
            </a:r>
            <a:r>
              <a:rPr lang="ru-RU" baseline="0" dirty="0" smtClean="0"/>
              <a:t>е для платформ </a:t>
            </a:r>
            <a:r>
              <a:rPr lang="en-US" baseline="0" dirty="0" smtClean="0"/>
              <a:t>IOS </a:t>
            </a:r>
            <a:r>
              <a:rPr lang="ru-RU" baseline="0" dirty="0" smtClean="0"/>
              <a:t>и </a:t>
            </a:r>
            <a:r>
              <a:rPr lang="en-US" baseline="0" dirty="0" smtClean="0"/>
              <a:t>Android</a:t>
            </a: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73EAA5E-354B-4319-AA1A-EBB2848226F8}" type="slidenum">
              <a:rPr lang="ru-RU" b="0" smtClean="0"/>
              <a:pPr eaLnBrk="1" hangingPunct="1">
                <a:defRPr/>
              </a:pPr>
              <a:t>58</a:t>
            </a:fld>
            <a:endParaRPr lang="ru-RU" b="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CEE7DED-7C19-4392-9D18-EEF8CE51BC4E}" type="slidenum">
              <a:rPr lang="ru-RU" b="0" smtClean="0"/>
              <a:pPr eaLnBrk="1" hangingPunct="1">
                <a:defRPr/>
              </a:pPr>
              <a:t>59</a:t>
            </a:fld>
            <a:endParaRPr lang="ru-RU" b="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840539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7713"/>
            <a:ext cx="4991100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61</a:t>
            </a:fld>
            <a:endParaRPr lang="ru-RU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36748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60413"/>
            <a:ext cx="4984750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6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79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80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82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17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557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867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525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170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632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777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30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160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3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94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639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761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193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57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793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52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999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077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737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0781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6670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9134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8268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5275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418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0848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97848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1535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83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162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46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093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63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8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390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43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06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039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6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139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09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580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88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68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3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73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746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514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3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83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90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599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14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80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699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374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221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9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4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21.07.2014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3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25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7.w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png"/><Relationship Id="rId5" Type="http://schemas.openxmlformats.org/officeDocument/2006/relationships/image" Target="../media/image10.png"/><Relationship Id="rId4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4.png"/><Relationship Id="rId5" Type="http://schemas.openxmlformats.org/officeDocument/2006/relationships/hyperlink" Target="http://www.digitaltrends.com/mobile/tablet-sales-on-the-rise-to-surpass-pcs-by-end-of-year/" TargetMode="Externa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jpe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7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www.1c-bitrix.ru/products/cms/new/#tab-composite-link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9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11" Type="http://schemas.openxmlformats.org/officeDocument/2006/relationships/hyperlink" Target="http://itunes.apple.com/ru/app/bitrix-otp/id463452639?mt=8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market.android.com/details?id=com.bitrixsoft.bitrixotp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7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5" Type="http://schemas.openxmlformats.org/officeDocument/2006/relationships/image" Target="../media/image101.jpe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gif"/><Relationship Id="rId3" Type="http://schemas.openxmlformats.org/officeDocument/2006/relationships/image" Target="../media/image62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3.png"/><Relationship Id="rId11" Type="http://schemas.openxmlformats.org/officeDocument/2006/relationships/image" Target="../media/image107.jpeg"/><Relationship Id="rId5" Type="http://schemas.openxmlformats.org/officeDocument/2006/relationships/image" Target="../media/image12.png"/><Relationship Id="rId10" Type="http://schemas.openxmlformats.org/officeDocument/2006/relationships/image" Target="../media/image106.png"/><Relationship Id="rId4" Type="http://schemas.openxmlformats.org/officeDocument/2006/relationships/image" Target="../media/image102.jpeg"/><Relationship Id="rId9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8.png"/><Relationship Id="rId5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11.jpeg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3.wdp"/><Relationship Id="rId5" Type="http://schemas.openxmlformats.org/officeDocument/2006/relationships/image" Target="../media/image117.png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8.jpeg"/><Relationship Id="rId4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3.wdp"/><Relationship Id="rId5" Type="http://schemas.openxmlformats.org/officeDocument/2006/relationships/image" Target="../media/image117.png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2.xml"/><Relationship Id="rId6" Type="http://schemas.microsoft.com/office/2007/relationships/hdphoto" Target="../media/hdphoto3.wdp"/><Relationship Id="rId5" Type="http://schemas.openxmlformats.org/officeDocument/2006/relationships/image" Target="../media/image117.png"/><Relationship Id="rId4" Type="http://schemas.openxmlformats.org/officeDocument/2006/relationships/image" Target="../media/image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5.png"/><Relationship Id="rId7" Type="http://schemas.openxmlformats.org/officeDocument/2006/relationships/hyperlink" Target="https://www.1c-bitrix.ru/download/files/manuals/ru/solution/medsite_tutorial.pdf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8.xml"/><Relationship Id="rId6" Type="http://schemas.openxmlformats.org/officeDocument/2006/relationships/hyperlink" Target="http://bitrixlabs.ru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hyperlink" Target="http://www.1c-bitrix.ru/support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hyperlink" Target="http://meddemo.1c-bitrix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39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31.jpeg"/><Relationship Id="rId5" Type="http://schemas.openxmlformats.org/officeDocument/2006/relationships/image" Target="../media/image9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mailto:belyaev@1c-bitrix.ru" TargetMode="External"/><Relationship Id="rId3" Type="http://schemas.openxmlformats.org/officeDocument/2006/relationships/image" Target="../media/image135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36.jpe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hyperlink" Target="https://twitter.com/MBelyaev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187220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395536" y="2060848"/>
            <a:ext cx="844366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ru-RU" sz="3600" b="1" dirty="0"/>
              <a:t>Готовое решение </a:t>
            </a:r>
            <a:endParaRPr lang="ru-RU" sz="3600" b="1" dirty="0" smtClean="0"/>
          </a:p>
          <a:p>
            <a:pPr algn="l"/>
            <a:r>
              <a:rPr lang="ru-RU" sz="3600" b="1" dirty="0" smtClean="0"/>
              <a:t>для </a:t>
            </a:r>
            <a:r>
              <a:rPr lang="ru-RU" sz="3600" b="1" dirty="0"/>
              <a:t>медицинских организаций</a:t>
            </a:r>
            <a:endParaRPr lang="ru-RU" sz="3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1"/>
            <a:ext cx="3857766" cy="120208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25807" y="5074448"/>
            <a:ext cx="199466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/>
                <a:ea typeface="Calibri"/>
                <a:cs typeface="Calibri"/>
              </a:rPr>
              <a:t>Михаил Беляев</a:t>
            </a:r>
            <a:endParaRPr lang="ru-RU" sz="2000" b="1" dirty="0">
              <a:latin typeface="Calibri"/>
              <a:ea typeface="Calibri"/>
              <a:cs typeface="Calibri"/>
            </a:endParaRPr>
          </a:p>
          <a:p>
            <a:r>
              <a:rPr lang="ru-RU" sz="1600" dirty="0" smtClean="0">
                <a:latin typeface="Calibri"/>
                <a:ea typeface="Calibri"/>
                <a:cs typeface="Calibri"/>
              </a:rPr>
              <a:t>Руководитель представительства в Санкт-Петербурге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2" descr="C:\Users\BeaRJ\Desktop\Новая папка\misha5_s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86679"/>
            <a:ext cx="864096" cy="91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1249173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1249173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84" y="1155756"/>
            <a:ext cx="7256151" cy="5374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7" y="1059433"/>
            <a:ext cx="8236471" cy="52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1" y="1091464"/>
            <a:ext cx="875665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07086" cy="513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2736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Новостные разделы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5119"/>
            <a:ext cx="6878786" cy="517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4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/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Управление сайтом</a:t>
            </a: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76200" y="1549837"/>
            <a:ext cx="3810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содержимым сайта непосредственно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«по месту»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Кнопка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«Меню» с </a:t>
            </a:r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доступными по одному клику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действиями 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Мастера создания страниц, разделов, сложных функциональных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страниц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Диалоги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«над сайтом»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 descr="Снимок экрана 2012-11-12 в 19.34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39" y="1600201"/>
            <a:ext cx="4907767" cy="3276600"/>
          </a:xfrm>
          <a:prstGeom prst="foldedCorner">
            <a:avLst/>
          </a:prstGeom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267207" y="3581401"/>
            <a:ext cx="2819399" cy="1270051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Управление «над сайтом»</a:t>
            </a:r>
            <a:endParaRPr lang="en-US" sz="32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561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33400" y="73696"/>
            <a:ext cx="5547302" cy="916904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6388" name="Прямоугольник 3"/>
          <p:cNvSpPr>
            <a:spLocks noChangeArrowheads="1"/>
          </p:cNvSpPr>
          <p:nvPr/>
        </p:nvSpPr>
        <p:spPr bwMode="auto">
          <a:xfrm>
            <a:off x="609601" y="1405186"/>
            <a:ext cx="3200399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180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8" y="1562319"/>
            <a:ext cx="4921696" cy="36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1273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ru-RU" sz="3200" b="1" dirty="0" err="1" smtClean="0">
                <a:solidFill>
                  <a:srgbClr val="000000"/>
                </a:solidFill>
                <a:latin typeface="Calibri"/>
              </a:rPr>
              <a:t>Автосохранение</a:t>
            </a:r>
            <a:r>
              <a:rPr lang="ru-RU" sz="3200" b="1" dirty="0" smtClean="0">
                <a:solidFill>
                  <a:srgbClr val="000000"/>
                </a:solidFill>
                <a:latin typeface="Calibri"/>
              </a:rPr>
              <a:t> форм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515" y="5149641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Редактируя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страницу,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вы можете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«набить»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контент, данные сохранятся.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Если что-то помешает сохранить данные, при следующем открытии «диалога» система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предложит вам восстановить последние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данные.</a:t>
            </a:r>
            <a:endParaRPr lang="ru-RU" sz="20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8434" name="Picture 2" descr="C:\Users\Аня\AppData\Local\Microsoft\Windows\Temporary Internet Files\Content.Outlook\36VJRQY6\avtosav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5181"/>
          <a:stretch/>
        </p:blipFill>
        <p:spPr bwMode="auto">
          <a:xfrm>
            <a:off x="756230" y="1400174"/>
            <a:ext cx="6428018" cy="333626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1579087" y="1704908"/>
            <a:ext cx="3750154" cy="1714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5" y="13954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685800" y="4769584"/>
            <a:ext cx="81851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нужно бояться сделать что-то не так на странице, поскольку у вас всегда есть возможность отмены последнего действия. 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После добавления, изменения страницы при необходимости вы просто отмените свое последнее действие.</a:t>
            </a: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874083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Снимок экрана 2012-11-12 в 19.27.3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2"/>
          <a:stretch/>
        </p:blipFill>
        <p:spPr>
          <a:xfrm>
            <a:off x="0" y="1602837"/>
            <a:ext cx="9144000" cy="2816763"/>
          </a:xfrm>
          <a:prstGeom prst="foldedCorner">
            <a:avLst/>
          </a:prstGeom>
        </p:spPr>
      </p:pic>
      <p:sp>
        <p:nvSpPr>
          <p:cNvPr id="3" name="Штриховая стрелка вправо 2"/>
          <p:cNvSpPr/>
          <p:nvPr/>
        </p:nvSpPr>
        <p:spPr bwMode="auto">
          <a:xfrm rot="10800000">
            <a:off x="6172200" y="2857125"/>
            <a:ext cx="609600" cy="432051"/>
          </a:xfrm>
          <a:prstGeom prst="stripedRightArrow">
            <a:avLst/>
          </a:prstGeom>
          <a:solidFill>
            <a:srgbClr val="CE2E1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Отмена последнего действия</a:t>
            </a:r>
            <a:endParaRPr lang="en-US" sz="32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061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39975" y="1503409"/>
            <a:ext cx="3612881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SzPct val="120000"/>
              <a:buFontTx/>
              <a:buBlip>
                <a:blip r:embed="rId2"/>
              </a:buBlip>
            </a:pP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19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19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19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9" y="1604960"/>
            <a:ext cx="4806597" cy="41561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5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5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455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210957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195717"/>
            <a:ext cx="4974114" cy="42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-455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28005"/>
            <a:ext cx="7995097" cy="48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160" y="1137567"/>
            <a:ext cx="7128792" cy="5503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0" y="-18323"/>
            <a:ext cx="9144000" cy="686812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081" y="116632"/>
            <a:ext cx="1924919" cy="6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6256"/>
            <a:ext cx="2690777" cy="9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516" y="286189"/>
            <a:ext cx="5118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услуг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запись на услугу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1268760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436096" y="1556792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3221" y="395953"/>
            <a:ext cx="6842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/>
              </a:rPr>
              <a:t>Регистрация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/>
              </a:rPr>
              <a:t>и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/>
              </a:rPr>
              <a:t>личный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/>
              </a:rPr>
              <a:t>кабинет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/>
            </a:endParaRPr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9" y="-2358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59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Профиль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26" name="Picture 2" descr="C:\Users\BeaRJ\Desktop\рейтинг июл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8" y="1268760"/>
            <a:ext cx="842543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r>
              <a:rPr lang="ru-RU" sz="2600" dirty="0" smtClean="0">
                <a:latin typeface="Calibri" pitchFamily="34" charset="0"/>
              </a:rPr>
              <a:t>Открытое и документированное </a:t>
            </a:r>
            <a:br>
              <a:rPr lang="ru-RU" sz="2600" dirty="0" smtClean="0">
                <a:latin typeface="Calibri" pitchFamily="34" charset="0"/>
              </a:rPr>
            </a:br>
            <a:r>
              <a:rPr lang="en-US" sz="2600" dirty="0" smtClean="0">
                <a:latin typeface="Calibri" pitchFamily="34" charset="0"/>
              </a:rPr>
              <a:t>SDK </a:t>
            </a:r>
            <a:r>
              <a:rPr lang="en-US" sz="2600" dirty="0">
                <a:latin typeface="Calibri" pitchFamily="34" charset="0"/>
              </a:rPr>
              <a:t>(API</a:t>
            </a:r>
            <a:r>
              <a:rPr lang="en-US" sz="2600" dirty="0" smtClean="0">
                <a:latin typeface="Calibri" pitchFamily="34" charset="0"/>
              </a:rPr>
              <a:t>)</a:t>
            </a:r>
            <a:endParaRPr lang="ru-RU" sz="26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5"/>
              </a:buBlip>
              <a:defRPr/>
            </a:pPr>
            <a:endParaRPr lang="ru-RU" sz="2600" b="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5"/>
              </a:buBlip>
              <a:defRPr/>
            </a:pPr>
            <a:r>
              <a:rPr lang="ru-RU" sz="2600" b="0" dirty="0" smtClean="0">
                <a:latin typeface="Calibri" pitchFamily="34" charset="0"/>
              </a:rPr>
              <a:t>Открытый </a:t>
            </a:r>
            <a:r>
              <a:rPr lang="en-US" sz="2600" b="0" dirty="0" smtClean="0">
                <a:latin typeface="Calibri" pitchFamily="34" charset="0"/>
              </a:rPr>
              <a:t>XML</a:t>
            </a:r>
            <a:r>
              <a:rPr lang="ru-RU" sz="2600" b="0" dirty="0" smtClean="0">
                <a:latin typeface="Calibri" pitchFamily="34" charset="0"/>
              </a:rPr>
              <a:t>-формат </a:t>
            </a:r>
            <a:r>
              <a:rPr lang="ru-RU" sz="2600" dirty="0" smtClean="0">
                <a:latin typeface="Calibri" pitchFamily="34" charset="0"/>
              </a:rPr>
              <a:t>обмена данными (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r>
              <a:rPr lang="en-US" sz="2600" dirty="0" smtClean="0">
                <a:latin typeface="Calibri" pitchFamily="34" charset="0"/>
              </a:rPr>
              <a:t>)</a:t>
            </a:r>
            <a:endParaRPr lang="ru-RU" sz="26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r>
              <a:rPr lang="ru-RU" sz="2600" b="1" dirty="0" smtClean="0">
                <a:latin typeface="Calibri" pitchFamily="34" charset="0"/>
              </a:rPr>
              <a:t>Готовая </a:t>
            </a:r>
            <a:r>
              <a:rPr lang="ru-RU" sz="2600" b="1" dirty="0">
                <a:latin typeface="Calibri" pitchFamily="34" charset="0"/>
              </a:rPr>
              <a:t>интеграция с р</a:t>
            </a:r>
            <a:r>
              <a:rPr lang="ru-RU" sz="2600" b="1" dirty="0" smtClean="0">
                <a:latin typeface="Calibri" pitchFamily="34" charset="0"/>
              </a:rPr>
              <a:t>ешениями  фирмы 1С</a:t>
            </a:r>
            <a:endParaRPr lang="ru-RU" sz="2600" b="1" dirty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052736"/>
            <a:ext cx="9144000" cy="223224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3528" y="1205736"/>
            <a:ext cx="830738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версия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сайта</a:t>
            </a:r>
          </a:p>
        </p:txBody>
      </p: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136655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Поставки </a:t>
            </a:r>
            <a:r>
              <a:rPr lang="en-US" sz="3200" b="1" dirty="0" smtClean="0">
                <a:latin typeface="Calibri"/>
                <a:cs typeface="Calibri"/>
              </a:rPr>
              <a:t>PC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tablets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93" y="1381111"/>
            <a:ext cx="7487415" cy="43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3376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58674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Запись на прием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08800" y="2736562"/>
            <a:ext cx="3783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prstClr val="black"/>
                </a:solidFill>
              </a:rPr>
              <a:t>Расписание врачей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3897" y="358544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Личный кабинет</a:t>
            </a:r>
            <a:endParaRPr lang="ru-RU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86" y="1052736"/>
            <a:ext cx="6691032" cy="53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6" y="1234515"/>
            <a:ext cx="6463810" cy="51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3" y="1153153"/>
            <a:ext cx="6565513" cy="52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6" y="1073696"/>
            <a:ext cx="6664833" cy="533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800" b="1" dirty="0" smtClean="0"/>
              <a:t>Внедрение решения в Первом Московском государственном медицинском университете им. И.М. Сеченова</a:t>
            </a:r>
            <a:endParaRPr lang="en-US" sz="1800" b="1" dirty="0" smtClean="0"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114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1400" dirty="0"/>
          </a:p>
          <a:p>
            <a:pPr marL="531813" lvl="0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1400" dirty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1400" dirty="0" smtClean="0"/>
          </a:p>
        </p:txBody>
      </p:sp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5105" y="1340768"/>
            <a:ext cx="6333790" cy="4841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367" y="6165304"/>
            <a:ext cx="2729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/>
              <a:t>doctor</a:t>
            </a:r>
            <a:r>
              <a:rPr lang="en-US" sz="2800" u="sng" dirty="0"/>
              <a:t>.</a:t>
            </a:r>
            <a:r>
              <a:rPr lang="en-US" sz="2800" u="sng" dirty="0" smtClean="0"/>
              <a:t>1msmu.ru</a:t>
            </a:r>
            <a:endParaRPr lang="ru-RU" sz="2800" u="sng" dirty="0"/>
          </a:p>
        </p:txBody>
      </p:sp>
    </p:spTree>
    <p:extLst>
      <p:ext uri="{BB962C8B-B14F-4D97-AF65-F5344CB8AC3E}">
        <p14:creationId xmlns:p14="http://schemas.microsoft.com/office/powerpoint/2010/main" val="2325105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5304" y="1412776"/>
            <a:ext cx="9202816" cy="468052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35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5183" y="1487159"/>
            <a:ext cx="8225207" cy="431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defRPr/>
            </a:pPr>
            <a:r>
              <a:rPr lang="ru-RU" sz="2400" b="1" dirty="0">
                <a:solidFill>
                  <a:srgbClr val="C00000"/>
                </a:solidFill>
              </a:rPr>
              <a:t>Результат </a:t>
            </a:r>
            <a:r>
              <a:rPr lang="ru-RU" sz="2400" b="1" dirty="0" smtClean="0">
                <a:solidFill>
                  <a:srgbClr val="C00000"/>
                </a:solidFill>
              </a:rPr>
              <a:t>внедрения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Подробная информация </a:t>
            </a:r>
            <a:r>
              <a:rPr lang="ru-RU" sz="2000" dirty="0"/>
              <a:t>о клинике, услугах,  оборудовании; рекомендации пациентам и многое другое всегда в открытом доступе.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Электронная </a:t>
            </a:r>
            <a:r>
              <a:rPr lang="ru-RU" sz="2000" dirty="0"/>
              <a:t>регистратура: </a:t>
            </a:r>
            <a:r>
              <a:rPr lang="ru-RU" sz="2000" dirty="0" smtClean="0"/>
              <a:t>900 </a:t>
            </a:r>
            <a:r>
              <a:rPr lang="ru-RU" sz="2000" dirty="0"/>
              <a:t>услуг и более 150 специалистов теперь стали доступны для онлайн-записи – возможность записаться в любом месте, в любое время</a:t>
            </a:r>
            <a:r>
              <a:rPr lang="ru-RU" sz="2000" dirty="0" smtClean="0"/>
              <a:t>.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/>
              <a:t>Повышено качество обслуживания </a:t>
            </a:r>
            <a:r>
              <a:rPr lang="ru-RU" sz="2000" dirty="0" smtClean="0"/>
              <a:t>пациентов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/>
              <a:t>Снижены трудозатраты медперсонала регистратуры: автоматизированный процесс обработки большого объема </a:t>
            </a:r>
            <a:r>
              <a:rPr lang="ru-RU" sz="2000" dirty="0" smtClean="0"/>
              <a:t>данных</a:t>
            </a:r>
          </a:p>
          <a:p>
            <a:pPr marL="285750" lvl="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/>
              <a:t>Единая электронная база клиники:  интеграция с платформой «1С:Медицина. Больница», управление данными через медицинские информационные системы  (МИС </a:t>
            </a:r>
            <a:r>
              <a:rPr lang="ru-RU" sz="20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507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нужно изобретать велосипед</a:t>
            </a:r>
            <a:endParaRPr lang="en-US" sz="28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613148" y="1609625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D00000">
              <a:alpha val="53000"/>
            </a:srgbClr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611560" y="1601687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rgbClr val="3C7AB2">
                  <a:tint val="66000"/>
                  <a:satMod val="160000"/>
                </a:srgbClr>
              </a:gs>
              <a:gs pos="50000">
                <a:srgbClr val="3C7AB2">
                  <a:tint val="44500"/>
                  <a:satMod val="160000"/>
                </a:srgbClr>
              </a:gs>
              <a:gs pos="100000">
                <a:srgbClr val="3C7AB2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25960" y="3743225"/>
            <a:ext cx="1441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rgbClr val="264F74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23728" y="1685825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067944" y="1700808"/>
            <a:ext cx="4999038" cy="310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5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http://www.1c-bitrix.ru/products/cms/new/#</a:t>
            </a:r>
            <a:r>
              <a:rPr lang="en-US" dirty="0" smtClean="0">
                <a:hlinkClick r:id="rId7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235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32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Стоимость</a:t>
            </a:r>
            <a:endParaRPr lang="ru-RU" sz="32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2" name="Название 1"/>
          <p:cNvSpPr txBox="1">
            <a:spLocks/>
          </p:cNvSpPr>
          <p:nvPr/>
        </p:nvSpPr>
        <p:spPr>
          <a:xfrm>
            <a:off x="323528" y="1618830"/>
            <a:ext cx="6800464" cy="1143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" name="Изображение 4"/>
          <p:cNvPicPr>
            <a:picLocks noChangeAspect="1"/>
          </p:cNvPicPr>
          <p:nvPr/>
        </p:nvPicPr>
        <p:blipFill rotWithShape="1">
          <a:blip r:embed="rId6"/>
          <a:srcRect r="30666"/>
          <a:stretch/>
        </p:blipFill>
        <p:spPr>
          <a:xfrm>
            <a:off x="351790" y="2703961"/>
            <a:ext cx="8453120" cy="295728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75927" y="1601163"/>
            <a:ext cx="8215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cs typeface="Calibri"/>
              </a:rPr>
              <a:t>Бесплатно с кнопкой-индикатором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 smtClean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Calibri"/>
              </a:rPr>
              <a:t>С возможностью </a:t>
            </a:r>
            <a:r>
              <a:rPr lang="ru-RU" sz="2000" dirty="0" smtClean="0">
                <a:cs typeface="Calibri"/>
              </a:rPr>
              <a:t>скрыть </a:t>
            </a:r>
            <a:r>
              <a:rPr lang="ru-RU" sz="2000" dirty="0" smtClean="0">
                <a:cs typeface="Calibri"/>
              </a:rPr>
              <a:t>кнопку </a:t>
            </a:r>
            <a:r>
              <a:rPr lang="ru-RU" sz="2000" dirty="0" smtClean="0">
                <a:cs typeface="Calibri"/>
              </a:rPr>
              <a:t>- 300 000 руб.</a:t>
            </a:r>
            <a:endParaRPr lang="ru-RU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844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0"/>
            <a:ext cx="30622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6" y="1752600"/>
            <a:ext cx="2667000" cy="189319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Прямоугольник 3"/>
          <p:cNvSpPr>
            <a:spLocks noChangeArrowheads="1"/>
          </p:cNvSpPr>
          <p:nvPr/>
        </p:nvSpPr>
        <p:spPr bwMode="auto">
          <a:xfrm>
            <a:off x="425720" y="1600200"/>
            <a:ext cx="3886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Ваши сотрудники авторизуются на сайте, используя свой логин, пароль и </a:t>
            </a:r>
            <a:r>
              <a:rPr lang="ru-RU" sz="1800" dirty="0">
                <a:latin typeface="+mj-lt"/>
              </a:rPr>
              <a:t>цифровой ключ со своего персонального </a:t>
            </a:r>
            <a:r>
              <a:rPr lang="ru-RU" sz="1800" dirty="0" smtClean="0">
                <a:latin typeface="+mj-lt"/>
              </a:rPr>
              <a:t>брелока</a:t>
            </a:r>
            <a:r>
              <a:rPr lang="ru-RU" sz="1800" b="0" dirty="0">
                <a:latin typeface="+mj-lt"/>
              </a:rPr>
              <a:t>. </a:t>
            </a:r>
            <a:r>
              <a:rPr lang="ru-RU" sz="1800" b="0" i="1" dirty="0">
                <a:latin typeface="+mj-lt"/>
              </a:rPr>
              <a:t>Ключ используется только один раз и для каждой авторизации пользователя </a:t>
            </a:r>
            <a:r>
              <a:rPr lang="ru-RU" sz="1800" b="0" i="1" dirty="0" err="1">
                <a:latin typeface="+mj-lt"/>
              </a:rPr>
              <a:t>генерится</a:t>
            </a:r>
            <a:r>
              <a:rPr lang="ru-RU" sz="1800" b="0" i="1" dirty="0">
                <a:latin typeface="+mj-lt"/>
              </a:rPr>
              <a:t> новый набор цифр.</a:t>
            </a:r>
            <a:endParaRPr lang="en-US" sz="1800" b="0" i="1" dirty="0">
              <a:latin typeface="+mj-lt"/>
            </a:endParaRPr>
          </a:p>
          <a:p>
            <a:endParaRPr lang="ru-RU" sz="1800" b="0" dirty="0" smtClean="0">
              <a:latin typeface="+mj-lt"/>
            </a:endParaRPr>
          </a:p>
          <a:p>
            <a:endParaRPr lang="en-US" sz="18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Технология одноразовых паролей (</a:t>
            </a:r>
            <a:r>
              <a:rPr lang="ru-RU" sz="1800" dirty="0" err="1">
                <a:latin typeface="+mj-lt"/>
              </a:rPr>
              <a:t>One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Time</a:t>
            </a:r>
            <a:r>
              <a:rPr lang="ru-RU" sz="1800" dirty="0">
                <a:latin typeface="+mj-lt"/>
              </a:rPr>
              <a:t> </a:t>
            </a:r>
            <a:r>
              <a:rPr lang="ru-RU" sz="1800" dirty="0" err="1">
                <a:latin typeface="+mj-lt"/>
              </a:rPr>
              <a:t>Password</a:t>
            </a:r>
            <a:r>
              <a:rPr lang="ru-RU" sz="1800" dirty="0">
                <a:latin typeface="+mj-lt"/>
              </a:rPr>
              <a:t> - OTP</a:t>
            </a:r>
            <a:r>
              <a:rPr lang="ru-RU" sz="1800" b="0" dirty="0">
                <a:latin typeface="+mj-lt"/>
              </a:rPr>
              <a:t>) с использованием </a:t>
            </a:r>
            <a:r>
              <a:rPr lang="ru-RU" sz="1800" b="0" dirty="0" smtClean="0">
                <a:latin typeface="+mj-lt"/>
              </a:rPr>
              <a:t>брелоков </a:t>
            </a:r>
            <a:r>
              <a:rPr lang="ru-RU" sz="1800" b="0" dirty="0" err="1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 </a:t>
            </a:r>
            <a:r>
              <a:rPr lang="ru-RU" sz="1800" b="0" dirty="0" err="1">
                <a:latin typeface="+mj-lt"/>
              </a:rPr>
              <a:t>eToken</a:t>
            </a:r>
            <a:r>
              <a:rPr lang="ru-RU" sz="1800" b="0" dirty="0">
                <a:latin typeface="+mj-lt"/>
              </a:rPr>
              <a:t> PASS</a:t>
            </a:r>
            <a:r>
              <a:rPr lang="en-US" sz="1800" b="0" dirty="0">
                <a:latin typeface="+mj-lt"/>
              </a:rPr>
              <a:t> </a:t>
            </a:r>
            <a:r>
              <a:rPr lang="ru-RU" sz="1800" b="0" dirty="0">
                <a:latin typeface="+mj-lt"/>
              </a:rPr>
              <a:t>позволяет быть однозначно уверенным, что на сайте авторизуется именно тот человек, которому выдали брелок.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4693096" y="4127916"/>
            <a:ext cx="434340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800" b="0" dirty="0">
                <a:latin typeface="+mj-lt"/>
              </a:rPr>
              <a:t>Корректность работы электронных ключей </a:t>
            </a:r>
            <a:r>
              <a:rPr lang="en-US" sz="1800" b="0" dirty="0" err="1">
                <a:latin typeface="+mj-lt"/>
              </a:rPr>
              <a:t>eToken</a:t>
            </a:r>
            <a:r>
              <a:rPr lang="en-US" sz="1800" b="0" dirty="0">
                <a:latin typeface="+mj-lt"/>
              </a:rPr>
              <a:t> PASS</a:t>
            </a:r>
            <a:r>
              <a:rPr lang="ru-RU" sz="1800" b="0" dirty="0">
                <a:latin typeface="+mj-lt"/>
              </a:rPr>
              <a:t> для системы «1С-Битрикс: Управление сайтом 8.0» подтверждается соответствующим </a:t>
            </a:r>
            <a:r>
              <a:rPr lang="ru-RU" sz="1800" dirty="0">
                <a:latin typeface="+mj-lt"/>
              </a:rPr>
              <a:t>сертификатом компании </a:t>
            </a:r>
            <a:r>
              <a:rPr lang="en-US" sz="1800" dirty="0">
                <a:latin typeface="+mj-lt"/>
              </a:rPr>
              <a:t>Aladdin</a:t>
            </a:r>
            <a:r>
              <a:rPr lang="ru-RU" sz="1800" b="0" dirty="0">
                <a:latin typeface="+mj-lt"/>
              </a:rPr>
              <a:t>, выданным на основании серии испытаний.</a:t>
            </a:r>
          </a:p>
          <a:p>
            <a:pPr eaLnBrk="1" hangingPunct="1"/>
            <a:endParaRPr lang="ru-RU" sz="1600" b="0" dirty="0"/>
          </a:p>
        </p:txBody>
      </p:sp>
      <p:pic>
        <p:nvPicPr>
          <p:cNvPr id="96263" name="Рисунок 9" descr="aladdin-logo_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726" y="2108099"/>
            <a:ext cx="699971" cy="25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Безопасность: Технология</a:t>
            </a:r>
            <a:b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ru-RU" sz="32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одноразовых паролей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2339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838200" y="4724400"/>
            <a:ext cx="8001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0" dirty="0">
                <a:latin typeface="+mj-lt"/>
              </a:rPr>
              <a:t>Готовое мобильное веб-приложение </a:t>
            </a:r>
            <a:r>
              <a:rPr lang="en-US" sz="2000" b="0" dirty="0" err="1">
                <a:latin typeface="+mj-lt"/>
              </a:rPr>
              <a:t>BitrixOTP</a:t>
            </a:r>
            <a:r>
              <a:rPr lang="ru-RU" sz="2000" b="0" dirty="0">
                <a:latin typeface="+mj-lt"/>
              </a:rPr>
              <a:t>, которое включено в модуль «</a:t>
            </a:r>
            <a:r>
              <a:rPr lang="ru-RU" sz="2000" b="0" dirty="0" err="1">
                <a:latin typeface="+mj-lt"/>
              </a:rPr>
              <a:t>Проактивной</a:t>
            </a:r>
            <a:r>
              <a:rPr lang="ru-RU" sz="2000" b="0" dirty="0">
                <a:latin typeface="+mj-lt"/>
              </a:rPr>
              <a:t> защиты», может быть бесплатно загружено с сайта клиента.</a:t>
            </a:r>
            <a:endParaRPr lang="en-US" sz="2000" b="0" dirty="0">
              <a:latin typeface="+mj-lt"/>
            </a:endParaRPr>
          </a:p>
          <a:p>
            <a:pPr eaLnBrk="1" hangingPunct="1"/>
            <a:endParaRPr lang="en-US" sz="2000" b="0" dirty="0">
              <a:latin typeface="+mj-lt"/>
            </a:endParaRPr>
          </a:p>
          <a:p>
            <a:pPr eaLnBrk="1" hangingPunct="1"/>
            <a:r>
              <a:rPr lang="en-US" sz="2000" b="0" dirty="0" err="1">
                <a:latin typeface="+mj-lt"/>
              </a:rPr>
              <a:t>BitrixOTP</a:t>
            </a:r>
            <a:r>
              <a:rPr lang="en-US" sz="2000" b="0" dirty="0">
                <a:latin typeface="+mj-lt"/>
              </a:rPr>
              <a:t> </a:t>
            </a:r>
            <a:r>
              <a:rPr lang="ru-RU" sz="2000" b="0" dirty="0">
                <a:latin typeface="+mj-lt"/>
              </a:rPr>
              <a:t>опубликовано в </a:t>
            </a:r>
            <a:r>
              <a:rPr lang="en-US" sz="2000" b="0" dirty="0">
                <a:latin typeface="+mj-lt"/>
              </a:rPr>
              <a:t>Apple App Store </a:t>
            </a:r>
            <a:r>
              <a:rPr lang="ru-RU" sz="2000" b="0" dirty="0">
                <a:latin typeface="+mj-lt"/>
              </a:rPr>
              <a:t>и </a:t>
            </a:r>
            <a:r>
              <a:rPr lang="en-US" sz="2000" b="0" dirty="0">
                <a:latin typeface="+mj-lt"/>
              </a:rPr>
              <a:t>Android Market</a:t>
            </a:r>
            <a:r>
              <a:rPr lang="ru-RU" sz="2000" b="0" dirty="0">
                <a:latin typeface="+mj-lt"/>
              </a:rPr>
              <a:t>.</a:t>
            </a:r>
            <a:endParaRPr lang="en-US" sz="2000" b="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Веб-приложение для генерации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одноразовых паролей (</a:t>
            </a:r>
            <a:r>
              <a:rPr lang="en-US" sz="3200" dirty="0">
                <a:solidFill>
                  <a:schemeClr val="tx1"/>
                </a:solidFill>
              </a:rPr>
              <a:t>OTP</a:t>
            </a:r>
            <a:r>
              <a:rPr lang="ru-RU" sz="3200" dirty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82978"/>
            <a:ext cx="1697560" cy="127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1" y="1595599"/>
            <a:ext cx="1564253" cy="27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85" y="1639555"/>
            <a:ext cx="29337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>
            <a:hlinkClick r:id="rId10"/>
          </p:cNvPr>
          <p:cNvSpPr/>
          <p:nvPr/>
        </p:nvSpPr>
        <p:spPr>
          <a:xfrm>
            <a:off x="5514852" y="2287627"/>
            <a:ext cx="23945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0"/>
              </a:rPr>
              <a:t>Скачать </a:t>
            </a:r>
            <a:r>
              <a:rPr lang="en-US" sz="1200" dirty="0" err="1">
                <a:hlinkClick r:id="rId10"/>
              </a:rPr>
              <a:t>BitrixOTP</a:t>
            </a:r>
            <a:r>
              <a:rPr lang="en-US" sz="1200" dirty="0">
                <a:hlinkClick r:id="rId10"/>
              </a:rPr>
              <a:t> </a:t>
            </a:r>
            <a:r>
              <a:rPr lang="ru-RU" sz="1200" dirty="0">
                <a:hlinkClick r:id="rId10"/>
              </a:rPr>
              <a:t>в </a:t>
            </a:r>
            <a:r>
              <a:rPr lang="en-US" sz="1200" dirty="0" err="1">
                <a:hlinkClick r:id="rId10"/>
              </a:rPr>
              <a:t>AndroidMarket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09091" y="3914001"/>
            <a:ext cx="2061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11"/>
              </a:rPr>
              <a:t>Скачать </a:t>
            </a:r>
            <a:r>
              <a:rPr lang="en-US" sz="1200" dirty="0" err="1">
                <a:hlinkClick r:id="rId11"/>
              </a:rPr>
              <a:t>BitrixOTP</a:t>
            </a:r>
            <a:r>
              <a:rPr lang="en-US" sz="1200" dirty="0">
                <a:hlinkClick r:id="rId11"/>
              </a:rPr>
              <a:t> </a:t>
            </a:r>
            <a:r>
              <a:rPr lang="ru-RU" sz="1200" dirty="0">
                <a:hlinkClick r:id="rId11"/>
              </a:rPr>
              <a:t>в </a:t>
            </a:r>
            <a:r>
              <a:rPr lang="en-US" sz="1200" dirty="0" smtClean="0">
                <a:hlinkClick r:id="rId11"/>
              </a:rPr>
              <a:t>App</a:t>
            </a:r>
            <a:r>
              <a:rPr lang="ru-RU" sz="1200" dirty="0" smtClean="0">
                <a:hlinkClick r:id="rId11"/>
              </a:rPr>
              <a:t> </a:t>
            </a:r>
            <a:r>
              <a:rPr lang="en-US" sz="1200" dirty="0" smtClean="0">
                <a:hlinkClick r:id="rId11"/>
              </a:rPr>
              <a:t>Store</a:t>
            </a:r>
            <a:endParaRPr lang="ru-RU" sz="1200" dirty="0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150163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661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612444" y="2344862"/>
            <a:ext cx="7848600" cy="1295400"/>
          </a:xfrm>
          <a:prstGeom prst="roundRect">
            <a:avLst>
              <a:gd name="adj" fmla="val 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b="0">
              <a:latin typeface="Verdana" pitchFamily="34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77026" y="1337137"/>
            <a:ext cx="8001000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dirty="0">
                <a:latin typeface="+mn-lt"/>
                <a:cs typeface="+mn-cs"/>
              </a:rPr>
              <a:t>Компания </a:t>
            </a:r>
            <a:r>
              <a:rPr lang="en-US" sz="1800" b="0" dirty="0">
                <a:latin typeface="+mn-lt"/>
                <a:cs typeface="+mn-cs"/>
              </a:rPr>
              <a:t>Positive Technologies</a:t>
            </a:r>
            <a:r>
              <a:rPr lang="ru-RU" sz="1800" b="0" dirty="0">
                <a:latin typeface="+mn-lt"/>
                <a:cs typeface="+mn-cs"/>
              </a:rPr>
              <a:t> провела </a:t>
            </a:r>
            <a:r>
              <a:rPr lang="ru-RU" sz="1800" dirty="0">
                <a:latin typeface="+mn-lt"/>
                <a:cs typeface="+mn-cs"/>
              </a:rPr>
              <a:t>полномасштабное тестирование</a:t>
            </a:r>
            <a:r>
              <a:rPr lang="ru-RU" sz="1800" b="0" dirty="0">
                <a:latin typeface="+mn-lt"/>
                <a:cs typeface="+mn-cs"/>
              </a:rPr>
              <a:t> полной версии программного продукта «1С-Битрикс: Управление сайтом».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763762" y="2453699"/>
            <a:ext cx="5334000" cy="116955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 err="1">
                <a:latin typeface="+mn-lt"/>
                <a:cs typeface="+mn-cs"/>
              </a:rPr>
              <a:t>Positive</a:t>
            </a:r>
            <a:r>
              <a:rPr lang="ru-RU" sz="1400" i="1" dirty="0">
                <a:latin typeface="+mn-lt"/>
                <a:cs typeface="+mn-cs"/>
              </a:rPr>
              <a:t> </a:t>
            </a:r>
            <a:r>
              <a:rPr lang="ru-RU" sz="140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– лидирующая компания на рынке информационной безопасности, разработчик популярного сканера безопасности </a:t>
            </a:r>
            <a:r>
              <a:rPr lang="ru-RU" sz="1400" b="0" i="1" dirty="0" err="1">
                <a:latin typeface="+mn-lt"/>
                <a:cs typeface="+mn-cs"/>
              </a:rPr>
              <a:t>XSpider</a:t>
            </a:r>
            <a:r>
              <a:rPr lang="ru-RU" sz="1400" b="0" i="1" dirty="0">
                <a:latin typeface="+mn-lt"/>
                <a:cs typeface="+mn-cs"/>
              </a:rPr>
              <a:t>. </a:t>
            </a:r>
            <a:r>
              <a:rPr lang="ru-RU" sz="1400" b="0" i="1" dirty="0" err="1">
                <a:latin typeface="+mn-lt"/>
                <a:cs typeface="+mn-cs"/>
              </a:rPr>
              <a:t>Positive</a:t>
            </a:r>
            <a:r>
              <a:rPr lang="ru-RU" sz="1400" b="0" i="1" dirty="0">
                <a:latin typeface="+mn-lt"/>
                <a:cs typeface="+mn-cs"/>
              </a:rPr>
              <a:t> </a:t>
            </a:r>
            <a:r>
              <a:rPr lang="ru-RU" sz="1400" b="0" i="1" dirty="0" err="1">
                <a:latin typeface="+mn-lt"/>
                <a:cs typeface="+mn-cs"/>
              </a:rPr>
              <a:t>Technologies</a:t>
            </a:r>
            <a:r>
              <a:rPr lang="ru-RU" sz="1400" b="0" i="1" dirty="0">
                <a:latin typeface="+mn-lt"/>
                <a:cs typeface="+mn-cs"/>
              </a:rPr>
              <a:t> поддерживает принадлежащий компании ведущий российский портал по информационной безопасности </a:t>
            </a:r>
            <a:r>
              <a:rPr lang="ru-RU" sz="1400" b="0" i="1" u="sng" dirty="0" err="1">
                <a:solidFill>
                  <a:srgbClr val="3C7CB6"/>
                </a:solidFill>
                <a:latin typeface="+mn-lt"/>
                <a:cs typeface="+mn-cs"/>
              </a:rPr>
              <a:t>Securitylab.ru</a:t>
            </a:r>
            <a:r>
              <a:rPr lang="ru-RU" sz="1400" b="0" i="1" dirty="0">
                <a:latin typeface="+mn-lt"/>
                <a:cs typeface="+mn-cs"/>
              </a:rPr>
              <a:t>.</a:t>
            </a:r>
          </a:p>
        </p:txBody>
      </p:sp>
      <p:sp>
        <p:nvSpPr>
          <p:cNvPr id="50183" name="Прямоугольник 10"/>
          <p:cNvSpPr>
            <a:spLocks noChangeArrowheads="1"/>
          </p:cNvSpPr>
          <p:nvPr/>
        </p:nvSpPr>
        <p:spPr bwMode="auto">
          <a:xfrm>
            <a:off x="578221" y="3889375"/>
            <a:ext cx="541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 результатам проверки программному продукту присвоен статус </a:t>
            </a:r>
            <a:r>
              <a:rPr lang="ru-RU" sz="1600" dirty="0">
                <a:latin typeface="+mn-lt"/>
                <a:cs typeface="+mn-cs"/>
              </a:rPr>
              <a:t>«Безопасное веб-приложение»</a:t>
            </a:r>
            <a:r>
              <a:rPr lang="ru-RU" sz="1600" b="0" dirty="0">
                <a:latin typeface="+mn-lt"/>
                <a:cs typeface="+mn-cs"/>
              </a:rPr>
              <a:t> и выдан сертификат соответствия.</a:t>
            </a:r>
          </a:p>
        </p:txBody>
      </p:sp>
      <p:sp>
        <p:nvSpPr>
          <p:cNvPr id="50184" name="Прямоугольник 8"/>
          <p:cNvSpPr>
            <a:spLocks noChangeArrowheads="1"/>
          </p:cNvSpPr>
          <p:nvPr/>
        </p:nvSpPr>
        <p:spPr bwMode="auto">
          <a:xfrm>
            <a:off x="578221" y="4758531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Постоянная работа по проверке обновлений выполняется сотрудниками отдела безопасности компании «1С-Битрикс» при выпуске изменений в рамках технологии </a:t>
            </a:r>
            <a:r>
              <a:rPr lang="ru-RU" sz="1600" dirty="0" err="1">
                <a:latin typeface="+mn-lt"/>
                <a:cs typeface="+mn-cs"/>
              </a:rPr>
              <a:t>SiteUpdate</a:t>
            </a:r>
            <a:r>
              <a:rPr lang="ru-RU" sz="1600" b="0" dirty="0">
                <a:latin typeface="+mn-lt"/>
                <a:cs typeface="+mn-cs"/>
              </a:rPr>
              <a:t>. </a:t>
            </a:r>
          </a:p>
          <a:p>
            <a:pPr>
              <a:defRPr/>
            </a:pPr>
            <a:endParaRPr lang="ru-RU" sz="1600" b="0" dirty="0">
              <a:latin typeface="+mn-lt"/>
              <a:cs typeface="+mn-cs"/>
            </a:endParaRPr>
          </a:p>
          <a:p>
            <a:pPr>
              <a:defRPr/>
            </a:pPr>
            <a:r>
              <a:rPr lang="ru-RU" sz="1600" b="0" dirty="0">
                <a:latin typeface="+mn-lt"/>
                <a:cs typeface="+mn-cs"/>
              </a:rPr>
              <a:t>Это позволяет сохранять уровень безопасности продукта на высоком достигнутом уровне.</a:t>
            </a:r>
          </a:p>
        </p:txBody>
      </p:sp>
      <p:pic>
        <p:nvPicPr>
          <p:cNvPr id="98313" name="Рисунок 9" descr="maxpatro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1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16" y="2606675"/>
            <a:ext cx="21510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Внешний аудит безопасности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476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99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2057400"/>
            <a:ext cx="2566988" cy="364966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30" y="1201284"/>
            <a:ext cx="1016921" cy="10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1991" y="5707063"/>
            <a:ext cx="59436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Продукт внесен в Государственный реестр сертифицированных средств защиты информации Системы сертификации средств защиты информации по требованиям безопасности информации № РОСС RU.0001.01БИ00.</a:t>
            </a:r>
          </a:p>
        </p:txBody>
      </p:sp>
      <p:sp>
        <p:nvSpPr>
          <p:cNvPr id="99334" name="Прямоугольник 6"/>
          <p:cNvSpPr>
            <a:spLocks noChangeArrowheads="1"/>
          </p:cNvSpPr>
          <p:nvPr/>
        </p:nvSpPr>
        <p:spPr bwMode="auto">
          <a:xfrm>
            <a:off x="561990" y="2429243"/>
            <a:ext cx="5686409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latin typeface="+mj-lt"/>
              </a:rPr>
              <a:t>Сертификат  подтверждает, что продукт соответствует требованиям руководящего документа </a:t>
            </a:r>
            <a:r>
              <a:rPr lang="ru-RU" sz="1800" b="0" i="1" dirty="0">
                <a:latin typeface="+mj-lt"/>
              </a:rPr>
              <a:t>«Средства вычислительной техники. Защита от несанкционированного доступа к информации. Показатели защищенности от несанкционированного доступа к информации» (</a:t>
            </a:r>
            <a:r>
              <a:rPr lang="ru-RU" sz="1800" b="0" i="1" dirty="0" err="1">
                <a:latin typeface="+mj-lt"/>
              </a:rPr>
              <a:t>Гостехкоммиссия</a:t>
            </a:r>
            <a:r>
              <a:rPr lang="ru-RU" sz="1800" b="0" i="1" dirty="0">
                <a:latin typeface="+mj-lt"/>
              </a:rPr>
              <a:t>, 1992)</a:t>
            </a:r>
            <a:r>
              <a:rPr lang="ru-RU" sz="1800" b="0" dirty="0">
                <a:latin typeface="+mj-lt"/>
              </a:rPr>
              <a:t> по 5 классу защищенности.</a:t>
            </a:r>
          </a:p>
          <a:p>
            <a:endParaRPr lang="ru-RU" sz="900" b="0" dirty="0">
              <a:latin typeface="+mj-lt"/>
            </a:endParaRPr>
          </a:p>
          <a:p>
            <a:r>
              <a:rPr lang="ru-RU" sz="1800" b="0" dirty="0">
                <a:latin typeface="+mj-lt"/>
              </a:rPr>
              <a:t>Продукт может использоваться для создания автоматизированных систем </a:t>
            </a:r>
            <a:r>
              <a:rPr lang="ru-RU" sz="1800" dirty="0">
                <a:latin typeface="+mj-lt"/>
              </a:rPr>
              <a:t>до класса защищенности 1Г включительно</a:t>
            </a:r>
            <a:r>
              <a:rPr lang="ru-RU" sz="1800" b="0" dirty="0">
                <a:latin typeface="+mj-lt"/>
              </a:rPr>
              <a:t> и в информационных системах персональных данных </a:t>
            </a:r>
            <a:r>
              <a:rPr lang="ru-RU" sz="1800" dirty="0">
                <a:latin typeface="+mj-lt"/>
              </a:rPr>
              <a:t>до 3 класса включительно</a:t>
            </a:r>
            <a:r>
              <a:rPr lang="ru-RU" sz="1800" b="0" dirty="0">
                <a:latin typeface="+mj-lt"/>
              </a:rPr>
              <a:t>.</a:t>
            </a:r>
          </a:p>
        </p:txBody>
      </p:sp>
      <p:sp>
        <p:nvSpPr>
          <p:cNvPr id="99335" name="Прямоугольник 7"/>
          <p:cNvSpPr>
            <a:spLocks noChangeArrowheads="1"/>
          </p:cNvSpPr>
          <p:nvPr/>
        </p:nvSpPr>
        <p:spPr bwMode="auto">
          <a:xfrm>
            <a:off x="1828800" y="1279834"/>
            <a:ext cx="678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ФСТЭК</a:t>
            </a:r>
            <a:r>
              <a:rPr lang="ru-RU" sz="1800" b="0" dirty="0">
                <a:latin typeface="+mj-lt"/>
              </a:rPr>
              <a:t> (России) - Федеральная служба по техническому и экспортному контролю.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>
                <a:solidFill>
                  <a:schemeClr val="tx1"/>
                </a:solidFill>
              </a:rPr>
              <a:t>Сертификация ФСТЭК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10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ft.trillian.im/keule87/66nRoe469-eqLHyrnQf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7980" r="20949" b="41583"/>
          <a:stretch/>
        </p:blipFill>
        <p:spPr bwMode="auto">
          <a:xfrm>
            <a:off x="198098" y="1374359"/>
            <a:ext cx="8793502" cy="464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</a:rPr>
              <a:t>Сколько стоит день вашего простоя?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BeaRJ\Desktop\RSATM221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9" y="1247208"/>
            <a:ext cx="7366001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1119853"/>
            <a:ext cx="6686550" cy="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111751"/>
            <a:ext cx="675852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Продлевать будете?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2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BeaRJ\Desktop\13207528828283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2" y="3071813"/>
            <a:ext cx="50006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BeaRJ\Desktop\ems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8" y="2311917"/>
            <a:ext cx="4762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eaRJ\Desktop\habrdow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272608"/>
            <a:ext cx="5715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eaRJ\Desktop\yot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62" y="3518240"/>
            <a:ext cx="5686426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BeaRJ\Desktop\38119279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1" y="1087438"/>
            <a:ext cx="8348826" cy="51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4802" y="1524000"/>
            <a:ext cx="4495798" cy="3811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Доступность и работоспособность сайта с фиксацией времени простоя и вычислением убытков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Истечение срока действия:</a:t>
            </a:r>
          </a:p>
          <a:p>
            <a:pPr marL="703263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ru-RU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Домена </a:t>
            </a:r>
          </a:p>
          <a:p>
            <a:pPr marL="703263" indent="-342900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SSL-</a:t>
            </a:r>
            <a:r>
              <a:rPr lang="ru-RU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сертификата 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Срок активности </a:t>
            </a:r>
            <a:r>
              <a:rPr lang="ru-RU" sz="2000" b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лицензии</a:t>
            </a:r>
            <a:endParaRPr lang="ru-RU" sz="2000" b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Push-</a:t>
            </a:r>
            <a:r>
              <a:rPr lang="ru-RU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уведомления в мобильное приложение о недоступности и медленной загрузке сайта  </a:t>
            </a:r>
          </a:p>
        </p:txBody>
      </p:sp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</a:rPr>
              <a:t>Что вы хотите контролировать?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Изображение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1" b="97660" l="1522" r="48261"/>
                    </a14:imgEffect>
                  </a14:imgLayer>
                </a14:imgProps>
              </a:ext>
            </a:extLst>
          </a:blip>
          <a:srcRect r="49663"/>
          <a:stretch/>
        </p:blipFill>
        <p:spPr>
          <a:xfrm>
            <a:off x="6406955" y="1781492"/>
            <a:ext cx="2601669" cy="4561811"/>
          </a:xfrm>
          <a:prstGeom prst="rect">
            <a:avLst/>
          </a:prstGeom>
        </p:spPr>
      </p:pic>
      <p:pic>
        <p:nvPicPr>
          <p:cNvPr id="31" name="Изображение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9022" r="98152">
                        <a14:foregroundMark x1="75761" y1="48153" x2="75761" y2="48153"/>
                        <a14:foregroundMark x1="53587" y1="23768" x2="53587" y2="23768"/>
                        <a14:foregroundMark x1="53587" y1="15887" x2="53587" y2="15887"/>
                        <a14:foregroundMark x1="53370" y1="31650" x2="53370" y2="31650"/>
                        <a14:foregroundMark x1="79457" y1="10468" x2="79457" y2="10468"/>
                        <a14:foregroundMark x1="82500" y1="14901" x2="82500" y2="14901"/>
                        <a14:foregroundMark x1="85000" y1="4064" x2="85000" y2="4064"/>
                        <a14:foregroundMark x1="77174" y1="3818" x2="77174" y2="3818"/>
                        <a14:foregroundMark x1="77174" y1="6034" x2="77174" y2="6034"/>
                        <a14:foregroundMark x1="89565" y1="9236" x2="89565" y2="9236"/>
                        <a14:foregroundMark x1="89565" y1="9236" x2="89565" y2="9236"/>
                        <a14:foregroundMark x1="87826" y1="4680" x2="87826" y2="4680"/>
                        <a14:foregroundMark x1="87826" y1="4680" x2="87826" y2="4680"/>
                        <a14:foregroundMark x1="81413" y1="3818" x2="81413" y2="3818"/>
                        <a14:foregroundMark x1="81413" y1="3818" x2="81413" y2="3818"/>
                        <a14:backgroundMark x1="90109" y1="5296" x2="90109" y2="5296"/>
                        <a14:backgroundMark x1="90109" y1="5296" x2="90109" y2="5296"/>
                      </a14:backgroundRemoval>
                    </a14:imgEffect>
                  </a14:imgLayer>
                </a14:imgProps>
              </a:ext>
            </a:extLst>
          </a:blip>
          <a:srcRect l="49271"/>
          <a:stretch/>
        </p:blipFill>
        <p:spPr>
          <a:xfrm>
            <a:off x="5351021" y="1345437"/>
            <a:ext cx="2605972" cy="45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7864" y="1412776"/>
            <a:ext cx="5796136" cy="381642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51920" y="2420888"/>
            <a:ext cx="5162701" cy="2607524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200" b="1" dirty="0" smtClean="0"/>
              <a:t>Расширенная редакция – 49 900 руб.</a:t>
            </a:r>
            <a:br>
              <a:rPr lang="ru-RU" sz="2200" b="1" dirty="0" smtClean="0"/>
            </a:br>
            <a:r>
              <a:rPr lang="ru-RU" sz="2200" dirty="0" smtClean="0"/>
              <a:t>Включено:  </a:t>
            </a:r>
            <a:r>
              <a:rPr lang="en-US" sz="2200" dirty="0" smtClean="0"/>
              <a:t>on-line</a:t>
            </a:r>
            <a:r>
              <a:rPr lang="ru-RU" sz="2200" dirty="0" smtClean="0"/>
              <a:t> запись,  карта объектов, мобильная версия и запись через </a:t>
            </a:r>
            <a:r>
              <a:rPr lang="ru-RU" sz="2200" dirty="0" err="1" smtClean="0"/>
              <a:t>инфомат</a:t>
            </a:r>
            <a:r>
              <a:rPr lang="ru-RU" sz="2200" dirty="0" smtClean="0"/>
              <a:t>; </a:t>
            </a:r>
            <a:endParaRPr lang="ru-RU" sz="2200" dirty="0" smtClean="0"/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200" b="1" dirty="0" smtClean="0"/>
              <a:t>Базовая </a:t>
            </a:r>
            <a:r>
              <a:rPr lang="ru-RU" sz="2200" b="1" dirty="0"/>
              <a:t>редакция – </a:t>
            </a:r>
            <a:r>
              <a:rPr lang="ru-RU" sz="2200" b="1" dirty="0" smtClean="0"/>
              <a:t>15 </a:t>
            </a:r>
            <a:r>
              <a:rPr lang="ru-RU" sz="2200" b="1" dirty="0"/>
              <a:t>900 руб</a:t>
            </a:r>
            <a:r>
              <a:rPr lang="ru-RU" sz="2200" b="1" dirty="0" smtClean="0"/>
              <a:t>.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(для создания сайта-визитки) Включено: </a:t>
            </a:r>
            <a:r>
              <a:rPr lang="ru-RU" sz="2200" dirty="0"/>
              <a:t>мобильная </a:t>
            </a:r>
            <a:r>
              <a:rPr lang="ru-RU" sz="2200" dirty="0" smtClean="0"/>
              <a:t>версия</a:t>
            </a:r>
            <a:endParaRPr lang="ru-RU" sz="2200" b="1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654696"/>
            <a:ext cx="5419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«</a:t>
            </a:r>
            <a:r>
              <a:rPr lang="ru-RU" sz="2000" b="1" dirty="0" smtClean="0"/>
              <a:t>1С-Битрикс: Сайт медицинской организации»</a:t>
            </a:r>
            <a:endParaRPr lang="ru-RU" sz="2000" b="1" dirty="0"/>
          </a:p>
        </p:txBody>
      </p:sp>
      <p:pic>
        <p:nvPicPr>
          <p:cNvPr id="10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0"/>
            <a:ext cx="9143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" y="4941168"/>
            <a:ext cx="9143556" cy="1916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1" y="55724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1412" y="5373216"/>
            <a:ext cx="84991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rgbClr val="000000"/>
                </a:solidFill>
                <a:latin typeface="Arial"/>
              </a:rPr>
              <a:t>Как сделать сайт медицинской организации еще лучше? </a:t>
            </a:r>
            <a:endParaRPr lang="ru-RU" sz="4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Дайте как можно больше информации об учреждении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674534" y="1916832"/>
            <a:ext cx="3493399" cy="31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" y="836712"/>
            <a:ext cx="908456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1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0" y="473220"/>
            <a:ext cx="807085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1\Snap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46447" cy="51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3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 smtClean="0">
                <a:solidFill>
                  <a:srgbClr val="C00000"/>
                </a:solidFill>
              </a:rPr>
              <a:t>Законодательство</a:t>
            </a:r>
            <a:endParaRPr lang="en-US" sz="36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0650" y="1208038"/>
            <a:ext cx="8459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Решение «1С-Битрикс</a:t>
            </a:r>
            <a:r>
              <a:rPr lang="ru-RU" sz="1600" b="1" dirty="0">
                <a:solidFill>
                  <a:prstClr val="black"/>
                </a:solidFill>
              </a:rPr>
              <a:t>: Сайт медицинской организации»</a:t>
            </a:r>
            <a:r>
              <a:rPr lang="ru-RU" sz="1600" dirty="0">
                <a:solidFill>
                  <a:prstClr val="black"/>
                </a:solidFill>
              </a:rPr>
              <a:t>  </a:t>
            </a:r>
            <a:r>
              <a:rPr lang="ru-RU" sz="1600" b="1" dirty="0" smtClean="0">
                <a:solidFill>
                  <a:prstClr val="black"/>
                </a:solidFill>
              </a:rPr>
              <a:t>учитывает </a:t>
            </a:r>
            <a:r>
              <a:rPr lang="ru-RU" sz="1600" b="1" dirty="0">
                <a:solidFill>
                  <a:prstClr val="black"/>
                </a:solidFill>
              </a:rPr>
              <a:t>требования законодательства в сфере здравоохранения</a:t>
            </a:r>
            <a:r>
              <a:rPr lang="ru-RU" sz="1600" b="1" dirty="0" smtClean="0">
                <a:solidFill>
                  <a:prstClr val="black"/>
                </a:solidFill>
              </a:rPr>
              <a:t>: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67484"/>
            <a:ext cx="1871762" cy="20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61204" y="1795835"/>
            <a:ext cx="8225207" cy="48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Положений </a:t>
            </a:r>
            <a:r>
              <a:rPr lang="ru-RU" sz="16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16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1600" dirty="0">
                <a:solidFill>
                  <a:prstClr val="black"/>
                </a:solidFill>
              </a:rPr>
              <a:t> 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</a:rPr>
              <a:t>Федерльного закона РФ </a:t>
            </a:r>
            <a:r>
              <a:rPr lang="ru-RU" sz="1600" b="1" dirty="0" smtClean="0"/>
              <a:t>№ </a:t>
            </a:r>
            <a:r>
              <a:rPr lang="ru-RU" sz="1600" b="1" dirty="0"/>
              <a:t>323-ФЗ </a:t>
            </a:r>
            <a:r>
              <a:rPr lang="ru-RU" sz="16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Федерльного закона РФ от 29 ноября 2010 г. </a:t>
            </a:r>
            <a:r>
              <a:rPr lang="ru-RU" sz="1600" b="1" dirty="0" smtClean="0">
                <a:solidFill>
                  <a:prstClr val="black"/>
                </a:solidFill>
              </a:rPr>
              <a:t>№ 326-ФЗ</a:t>
            </a:r>
            <a:r>
              <a:rPr lang="ru-RU" sz="1600" dirty="0" smtClean="0">
                <a:solidFill>
                  <a:prstClr val="black"/>
                </a:solidFill>
              </a:rPr>
              <a:t> «Об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Федерального </a:t>
            </a:r>
            <a:r>
              <a:rPr lang="ru-RU" sz="1600" dirty="0">
                <a:solidFill>
                  <a:prstClr val="black"/>
                </a:solidFill>
              </a:rPr>
              <a:t>закона </a:t>
            </a:r>
            <a:r>
              <a:rPr lang="ru-RU" sz="1600" dirty="0" smtClean="0">
                <a:solidFill>
                  <a:prstClr val="black"/>
                </a:solidFill>
              </a:rPr>
              <a:t>РФ </a:t>
            </a:r>
            <a:r>
              <a:rPr lang="ru-RU" sz="1600" dirty="0">
                <a:solidFill>
                  <a:prstClr val="black"/>
                </a:solidFill>
              </a:rPr>
              <a:t> от 27 июля 2010 г. </a:t>
            </a:r>
            <a:r>
              <a:rPr lang="ru-RU" sz="1600" b="1" dirty="0">
                <a:solidFill>
                  <a:prstClr val="black"/>
                </a:solidFill>
              </a:rPr>
              <a:t>№ </a:t>
            </a:r>
            <a:r>
              <a:rPr lang="ru-RU" sz="1600" b="1" dirty="0" smtClean="0">
                <a:solidFill>
                  <a:prstClr val="black"/>
                </a:solidFill>
              </a:rPr>
              <a:t>210-ФЗ </a:t>
            </a:r>
            <a:r>
              <a:rPr lang="ru-RU" sz="1600" dirty="0">
                <a:solidFill>
                  <a:prstClr val="black"/>
                </a:solidFill>
              </a:rPr>
              <a:t> «Об организации предоставления государственных и муниципальных услуг» (в части статьи 9</a:t>
            </a:r>
            <a:r>
              <a:rPr lang="ru-RU" sz="1600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№ </a:t>
            </a:r>
            <a:r>
              <a:rPr lang="ru-RU" sz="1600" b="1" dirty="0">
                <a:solidFill>
                  <a:prstClr val="black"/>
                </a:solidFill>
              </a:rPr>
              <a:t>8-ФЗ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9 февраля 2009 </a:t>
            </a:r>
            <a:r>
              <a:rPr lang="ru-RU" sz="1600" dirty="0" smtClean="0">
                <a:solidFill>
                  <a:prstClr val="black"/>
                </a:solidFill>
              </a:rPr>
              <a:t>г. 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59-ФЗ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2 мая 2006 г.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dirty="0">
                <a:solidFill>
                  <a:prstClr val="black"/>
                </a:solidFill>
              </a:rPr>
              <a:t>О 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Федерации«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b="1" dirty="0">
                <a:solidFill>
                  <a:prstClr val="black"/>
                </a:solidFill>
              </a:rPr>
              <a:t>№ 152-ФЗ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от 27 июля 2006 г. 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Приказа </a:t>
            </a:r>
            <a:r>
              <a:rPr lang="ru-RU" sz="1600" dirty="0" err="1">
                <a:solidFill>
                  <a:prstClr val="black"/>
                </a:solidFill>
              </a:rPr>
              <a:t>Минкомсвязи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РФ от </a:t>
            </a:r>
            <a:r>
              <a:rPr lang="ru-RU" sz="1600" dirty="0">
                <a:solidFill>
                  <a:prstClr val="black"/>
                </a:solidFill>
              </a:rPr>
              <a:t>27 Декабря 2010 № 190 «Об утверждении Технических требований к взаимодействию информационных систем в единой системе межведомственного электронного взаимодействия</a:t>
            </a:r>
            <a:r>
              <a:rPr lang="ru-RU" sz="1600" dirty="0" smtClean="0">
                <a:solidFill>
                  <a:prstClr val="black"/>
                </a:solidFill>
              </a:rPr>
              <a:t>», </a:t>
            </a:r>
            <a:r>
              <a:rPr lang="ru-RU" sz="1400" dirty="0"/>
              <a:t>N 323-ФЗ от 21.11.2011 (ред. от 28.12.2013) "Об основах охраны здоровья граждан в Российской Федерации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1\Snap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4417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Пишите тексты так, чтобы они были понятны пользователю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ffectLst>
            <a:glow rad="127000">
              <a:schemeClr val="accent1"/>
            </a:glow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72001" y="1670028"/>
            <a:ext cx="4305749" cy="4672048"/>
          </a:xfrm>
          <a:prstGeom prst="rect">
            <a:avLst/>
          </a:prstGeom>
          <a:solidFill>
            <a:srgbClr val="FF6600"/>
          </a:soli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endParaRPr lang="ru-RU" sz="24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2626539"/>
            <a:ext cx="58339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Избегайте  страшных картинок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74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60020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415745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60020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415746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60020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1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Найдите новые способы рассказать </a:t>
            </a:r>
            <a:br>
              <a:rPr lang="ru-RU" sz="4400" dirty="0" smtClean="0">
                <a:solidFill>
                  <a:srgbClr val="000000"/>
                </a:solidFill>
                <a:latin typeface="Arial"/>
              </a:rPr>
            </a:br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об услугах</a:t>
            </a: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5" descr="7695979_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2" b="99855" l="10694" r="90029">
                        <a14:foregroundMark x1="45954" y1="94798" x2="45954" y2="94798"/>
                        <a14:foregroundMark x1="44220" y1="93642" x2="44220" y2="93642"/>
                        <a14:foregroundMark x1="34104" y1="92630" x2="34104" y2="92630"/>
                        <a14:foregroundMark x1="21965" y1="92197" x2="21965" y2="92197"/>
                        <a14:foregroundMark x1="24711" y1="91618" x2="24711" y2="91618"/>
                        <a14:foregroundMark x1="27601" y1="91329" x2="27601" y2="91329"/>
                        <a14:foregroundMark x1="66040" y1="88006" x2="66040" y2="88006"/>
                        <a14:foregroundMark x1="60694" y1="85549" x2="60694" y2="85549"/>
                        <a14:foregroundMark x1="62139" y1="84827" x2="62139" y2="84827"/>
                        <a14:foregroundMark x1="41329" y1="89306" x2="41329" y2="89306"/>
                        <a14:foregroundMark x1="41763" y1="90751" x2="41763" y2="90751"/>
                        <a14:foregroundMark x1="15896" y1="62283" x2="15896" y2="62283"/>
                        <a14:foregroundMark x1="83960" y1="52890" x2="83960" y2="52890"/>
                        <a14:foregroundMark x1="80491" y1="55347" x2="80491" y2="55347"/>
                        <a14:foregroundMark x1="17341" y1="63584" x2="17341" y2="63584"/>
                        <a14:backgroundMark x1="64017" y1="84827" x2="64017" y2="84827"/>
                        <a14:backgroundMark x1="36561" y1="89740" x2="36561" y2="8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4115" r="10082"/>
          <a:stretch/>
        </p:blipFill>
        <p:spPr>
          <a:xfrm>
            <a:off x="6084168" y="3429000"/>
            <a:ext cx="2494873" cy="30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1\Snap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5327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Temp\1\Snap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7404"/>
            <a:ext cx="8648701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692696"/>
            <a:ext cx="450407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Доступ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к «виртуальной лаборатории» на 3 часа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6"/>
              </a:rPr>
              <a:t>http://bitrixlabs.ru/</a:t>
            </a: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https://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7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04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92" y="-4572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0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35780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prstClr val="black"/>
                </a:solidFill>
              </a:rPr>
              <a:t>«1С-Битрикс: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528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6"/>
              </a:buBlip>
              <a:defRPr/>
            </a:pPr>
            <a:r>
              <a:rPr lang="ru-RU" sz="2000" dirty="0" smtClean="0"/>
              <a:t>Готовый функционал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6"/>
              </a:buBlip>
              <a:defRPr/>
            </a:pPr>
            <a:r>
              <a:rPr lang="ru-RU" sz="2000" dirty="0" smtClean="0"/>
              <a:t>Соответствие требованиям Законодательства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en-US" sz="2000" kern="0" dirty="0" smtClean="0">
                <a:solidFill>
                  <a:sysClr val="windowText" lastClr="000000"/>
                </a:solidFill>
              </a:rPr>
              <a:t>Online</a:t>
            </a:r>
            <a:r>
              <a:rPr lang="ru-RU" sz="2000" kern="0" dirty="0" smtClean="0">
                <a:solidFill>
                  <a:sysClr val="windowText" lastClr="000000"/>
                </a:solidFill>
              </a:rPr>
              <a:t>-регистратура: запись в филиалы </a:t>
            </a:r>
            <a:r>
              <a:rPr lang="en-US" b="1" dirty="0" smtClean="0">
                <a:solidFill>
                  <a:srgbClr val="C00000"/>
                </a:solidFill>
              </a:rPr>
              <a:t>new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dirty="0"/>
              <a:t>Интерактивная карта филиалов </a:t>
            </a:r>
            <a:r>
              <a:rPr lang="en-US" b="1" dirty="0">
                <a:solidFill>
                  <a:srgbClr val="C00000"/>
                </a:solidFill>
              </a:rPr>
              <a:t>new</a:t>
            </a:r>
            <a:endParaRPr lang="ru-RU" b="1" dirty="0">
              <a:solidFill>
                <a:srgbClr val="C00000"/>
              </a:solidFill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Tx/>
              <a:buBlip>
                <a:blip r:embed="rId6"/>
              </a:buBlip>
              <a:defRPr/>
            </a:pPr>
            <a:r>
              <a:rPr lang="ru-RU" sz="2000" dirty="0" smtClean="0"/>
              <a:t>Мобильная </a:t>
            </a:r>
            <a:r>
              <a:rPr lang="ru-RU" sz="2000" dirty="0"/>
              <a:t>версия сайта 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Новые сценарии записи через </a:t>
            </a:r>
            <a:r>
              <a:rPr lang="ru-RU" sz="2000" dirty="0" err="1" smtClean="0"/>
              <a:t>инфомат</a:t>
            </a:r>
            <a:r>
              <a:rPr lang="ru-RU" sz="2000" dirty="0" smtClean="0"/>
              <a:t> </a:t>
            </a:r>
            <a:r>
              <a:rPr lang="en-US" b="1" dirty="0" smtClean="0">
                <a:solidFill>
                  <a:srgbClr val="C00000"/>
                </a:solidFill>
              </a:rPr>
              <a:t>new</a:t>
            </a:r>
            <a:endParaRPr lang="ru-RU" b="1" dirty="0">
              <a:solidFill>
                <a:srgbClr val="C00000"/>
              </a:solidFill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Интеграция </a:t>
            </a:r>
            <a:r>
              <a:rPr lang="ru-RU" sz="2000" dirty="0"/>
              <a:t>с медицинскими </a:t>
            </a:r>
            <a:r>
              <a:rPr lang="ru-RU" sz="2000" dirty="0" err="1" smtClean="0"/>
              <a:t>инфор-мационными</a:t>
            </a:r>
            <a:r>
              <a:rPr lang="ru-RU" sz="2000" dirty="0" smtClean="0"/>
              <a:t> </a:t>
            </a:r>
            <a:r>
              <a:rPr lang="ru-RU" sz="2000" dirty="0"/>
              <a:t>системами (МИС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Технология «Композитный сайт»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r>
              <a:rPr lang="ru-RU" sz="2000" dirty="0" smtClean="0"/>
              <a:t>Высокая безопасность (сертификат ФСТЭК РФ)</a:t>
            </a: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7"/>
              </a:rPr>
              <a:t>http://meddemo.1c-bitrix.ru</a:t>
            </a:r>
            <a:r>
              <a:rPr lang="en-US" sz="2000" dirty="0" smtClean="0">
                <a:hlinkClick r:id="rId7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6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512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3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Natalia\Downloads\9560810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76" y="11875"/>
            <a:ext cx="4555587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04800" y="1524000"/>
            <a:ext cx="58339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 smtClean="0">
                <a:latin typeface="Calibri" pitchFamily="34" charset="0"/>
                <a:cs typeface="Calibri" pitchFamily="34" charset="0"/>
              </a:rPr>
              <a:t>Вопросы</a:t>
            </a:r>
            <a:endParaRPr lang="en-US" sz="4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3048000"/>
            <a:ext cx="5257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latin typeface="Calibri"/>
                <a:cs typeface="Calibri"/>
              </a:rPr>
              <a:t>Михаил Беляев</a:t>
            </a:r>
          </a:p>
          <a:p>
            <a:pPr algn="l"/>
            <a:r>
              <a:rPr lang="ru-RU" sz="2000" b="0" dirty="0">
                <a:latin typeface="Calibri"/>
                <a:cs typeface="Calibri"/>
              </a:rPr>
              <a:t>р</a:t>
            </a:r>
            <a:r>
              <a:rPr lang="ru-RU" sz="2000" b="0" dirty="0" smtClean="0">
                <a:latin typeface="Calibri"/>
                <a:cs typeface="Calibri"/>
              </a:rPr>
              <a:t>уководитель представительства</a:t>
            </a:r>
          </a:p>
          <a:p>
            <a:pPr algn="l"/>
            <a:r>
              <a:rPr lang="ru-RU" sz="2000" b="0" dirty="0" smtClean="0">
                <a:latin typeface="Calibri"/>
                <a:cs typeface="Calibri"/>
              </a:rPr>
              <a:t>компании «1С-Битрикс» в Санкт-Петербурге</a:t>
            </a:r>
          </a:p>
        </p:txBody>
      </p:sp>
      <p:pic>
        <p:nvPicPr>
          <p:cNvPr id="2052" name="Picture 4" descr="http://bloguezdevenezriche.com/files/2012/07/twitter-logo-11-300x2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029200"/>
            <a:ext cx="685800" cy="669798"/>
          </a:xfrm>
          <a:prstGeom prst="rect">
            <a:avLst/>
          </a:prstGeom>
          <a:noFill/>
        </p:spPr>
      </p:pic>
      <p:pic>
        <p:nvPicPr>
          <p:cNvPr id="2054" name="Picture 6" descr="http://files.sudrf.ru/1468/user/m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191000"/>
            <a:ext cx="838200" cy="8382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219200" y="4193793"/>
            <a:ext cx="3657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0" dirty="0" smtClean="0">
              <a:latin typeface="+mj-lt"/>
              <a:cs typeface="Calibri"/>
            </a:endParaRPr>
          </a:p>
          <a:p>
            <a:r>
              <a:rPr lang="ru-RU" sz="2000" b="0" dirty="0" smtClean="0">
                <a:latin typeface="+mj-lt"/>
                <a:cs typeface="Calibri"/>
                <a:hlinkClick r:id="rId8"/>
              </a:rPr>
              <a:t>belyaev@1c-bitrix.ru</a:t>
            </a:r>
            <a:r>
              <a:rPr lang="ru-RU" sz="2000" b="0" dirty="0" smtClean="0">
                <a:latin typeface="+mj-lt"/>
                <a:cs typeface="Calibri"/>
              </a:rPr>
              <a:t> </a:t>
            </a:r>
            <a:endParaRPr lang="en-US" sz="2000" b="0" dirty="0" smtClean="0">
              <a:latin typeface="+mj-lt"/>
              <a:cs typeface="Calibri"/>
            </a:endParaRPr>
          </a:p>
          <a:p>
            <a:endParaRPr lang="en-US" sz="2000" b="0" dirty="0" smtClean="0">
              <a:latin typeface="+mj-lt"/>
              <a:cs typeface="Calibri"/>
            </a:endParaRPr>
          </a:p>
          <a:p>
            <a:r>
              <a:rPr lang="en-US" sz="2000" b="0" dirty="0" smtClean="0">
                <a:latin typeface="+mj-lt"/>
                <a:hlinkClick r:id="rId9"/>
              </a:rPr>
              <a:t>https://twitter.com/MBelyaev</a:t>
            </a:r>
            <a:r>
              <a:rPr lang="en-US" sz="2000" b="0" dirty="0" smtClean="0">
                <a:latin typeface="+mj-lt"/>
              </a:rPr>
              <a:t> </a:t>
            </a:r>
            <a:endParaRPr lang="en-US" sz="2000" b="0" dirty="0" smtClean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448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179512" y="1317204"/>
            <a:ext cx="5688012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Амбулаторно-поликлинические организации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Территориальные поликлиники для взрослого населения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Амбулатории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Здравпункты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Детские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Женские консультации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Медсанчасти и здравпункты на предприятиях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Коммерческие 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Ведомственные поликлиники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Стоматологические поликлиники</a:t>
            </a: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4327376" y="4933568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Стационары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Клинические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Городские и районные больницы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Взрослые и детские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/>
              <a:t>Родильные дома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221233"/>
            <a:ext cx="515439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300" b="1" dirty="0" smtClean="0"/>
              <a:t>Решение уже используют более 700 клиентов</a:t>
            </a:r>
            <a:endParaRPr lang="ru-RU" sz="3300" b="1" dirty="0"/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5" y="4959454"/>
            <a:ext cx="1368153" cy="16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00" y="4934927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98" y="3573025"/>
            <a:ext cx="1803927" cy="118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36" y="1844825"/>
            <a:ext cx="3977651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9394</TotalTime>
  <Words>2078</Words>
  <Application>Microsoft Office PowerPoint</Application>
  <PresentationFormat>Экран (4:3)</PresentationFormat>
  <Paragraphs>411</Paragraphs>
  <Slides>82</Slides>
  <Notes>72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82</vt:i4>
      </vt:variant>
    </vt:vector>
  </HeadingPairs>
  <TitlesOfParts>
    <vt:vector size="93" baseType="lpstr">
      <vt:lpstr>Тема1</vt:lpstr>
      <vt:lpstr>Модуль Планирование и бюджетирование для ББУ</vt:lpstr>
      <vt:lpstr>2_Тема1</vt:lpstr>
      <vt:lpstr>6_Тема1</vt:lpstr>
      <vt:lpstr>9_Тема1</vt:lpstr>
      <vt:lpstr>10_Тема1</vt:lpstr>
      <vt:lpstr>2_Default Design</vt:lpstr>
      <vt:lpstr>10_Default Design</vt:lpstr>
      <vt:lpstr>11_Default Design</vt:lpstr>
      <vt:lpstr>12_Default Design</vt:lpstr>
      <vt:lpstr>3_Default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сайтом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BeaRJ</cp:lastModifiedBy>
  <cp:revision>685</cp:revision>
  <dcterms:created xsi:type="dcterms:W3CDTF">2010-07-29T09:25:57Z</dcterms:created>
  <dcterms:modified xsi:type="dcterms:W3CDTF">2014-07-22T08:00:00Z</dcterms:modified>
</cp:coreProperties>
</file>