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7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98E886-6C5B-46DA-B931-CA9316F58377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7C6A0-6328-4F8A-AA1F-26509A92FD0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431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B4D4F43C-E054-4E97-ADCA-9E30D7826908}" type="slidenum">
              <a:rPr lang="ru-RU" b="0" smtClean="0"/>
              <a:pPr eaLnBrk="1" hangingPunct="1">
                <a:defRPr/>
              </a:pPr>
              <a:t>11</a:t>
            </a:fld>
            <a:endParaRPr lang="ru-RU" b="0" smtClean="0"/>
          </a:p>
        </p:txBody>
      </p:sp>
      <p:sp>
        <p:nvSpPr>
          <p:cNvPr id="177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16216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7026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38494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117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2468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53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5893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84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356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549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4039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CA0099-4AD0-462A-9567-EB5A3CE88C70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A5966-E73D-4565-A566-44C5D4D4831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33881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g"/><Relationship Id="rId5" Type="http://schemas.openxmlformats.org/officeDocument/2006/relationships/hyperlink" Target="mailto:v.horuzhenko@vesservice.com" TargetMode="External"/><Relationship Id="rId4" Type="http://schemas.openxmlformats.org/officeDocument/2006/relationships/image" Target="../media/image1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jpg"/><Relationship Id="rId7" Type="http://schemas.openxmlformats.org/officeDocument/2006/relationships/image" Target="../media/image10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g"/><Relationship Id="rId10" Type="http://schemas.openxmlformats.org/officeDocument/2006/relationships/image" Target="../media/image13.jpeg"/><Relationship Id="rId4" Type="http://schemas.openxmlformats.org/officeDocument/2006/relationships/image" Target="../media/image7.jpg"/><Relationship Id="rId9" Type="http://schemas.openxmlformats.org/officeDocument/2006/relationships/image" Target="../media/image12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3639" y="1208469"/>
            <a:ext cx="11266867" cy="2457964"/>
          </a:xfrm>
        </p:spPr>
        <p:txBody>
          <a:bodyPr>
            <a:normAutofit/>
          </a:bodyPr>
          <a:lstStyle/>
          <a:p>
            <a:r>
              <a:rPr lang="ru-RU" dirty="0"/>
              <a:t>Как увеличить выручку за счет работы с клиентской базой?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66433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Практические приемы и решения</a:t>
            </a:r>
            <a:endParaRPr lang="ru-RU" sz="2800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5107" y="5169520"/>
            <a:ext cx="1295400" cy="129156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904456" y="5445972"/>
            <a:ext cx="453065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Calibri"/>
                <a:ea typeface="Calibri"/>
                <a:cs typeface="Calibri"/>
              </a:rPr>
              <a:t>Хоруженко Виктор Михайлович</a:t>
            </a:r>
            <a:endParaRPr lang="ru-RU" sz="2400" b="1" dirty="0">
              <a:latin typeface="Calibri"/>
              <a:ea typeface="Calibri"/>
              <a:cs typeface="Calibri"/>
            </a:endParaRPr>
          </a:p>
          <a:p>
            <a:r>
              <a:rPr lang="ru-RU" dirty="0" smtClean="0">
                <a:latin typeface="Calibri"/>
                <a:ea typeface="Calibri"/>
                <a:cs typeface="Calibri"/>
              </a:rPr>
              <a:t>Директор по </a:t>
            </a:r>
            <a:r>
              <a:rPr lang="ru-RU" dirty="0" smtClean="0">
                <a:latin typeface="Calibri"/>
                <a:ea typeface="Calibri"/>
                <a:cs typeface="Calibri"/>
              </a:rPr>
              <a:t>развитию</a:t>
            </a:r>
            <a:endParaRPr lang="ru-RU" dirty="0">
              <a:latin typeface="Calibri"/>
              <a:ea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8209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734096"/>
            <a:ext cx="11325454" cy="956592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Некоторые приемы увеличения и улучшения базы</a:t>
            </a:r>
            <a:endParaRPr lang="ru-RU" sz="40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1825624"/>
            <a:ext cx="11325454" cy="4655857"/>
          </a:xfrm>
        </p:spPr>
        <p:txBody>
          <a:bodyPr/>
          <a:lstStyle/>
          <a:p>
            <a:r>
              <a:rPr lang="ru-RU" dirty="0" smtClean="0"/>
              <a:t>Поднимите все контакты</a:t>
            </a:r>
            <a:br>
              <a:rPr lang="ru-RU" dirty="0" smtClean="0"/>
            </a:br>
            <a:r>
              <a:rPr lang="ru-RU" sz="2000" i="1" dirty="0" smtClean="0"/>
              <a:t>1С, почта, рассылки, мероприятия</a:t>
            </a:r>
          </a:p>
          <a:p>
            <a:r>
              <a:rPr lang="ru-RU" dirty="0" smtClean="0"/>
              <a:t>Делайте периодические «касания» с клиентом</a:t>
            </a:r>
            <a:br>
              <a:rPr lang="ru-RU" dirty="0" smtClean="0"/>
            </a:br>
            <a:r>
              <a:rPr lang="ru-RU" sz="2000" i="1" dirty="0" smtClean="0"/>
              <a:t>поздравления с праздниками, рассылки, письма на почту</a:t>
            </a:r>
          </a:p>
          <a:p>
            <a:r>
              <a:rPr lang="ru-RU" dirty="0" smtClean="0"/>
              <a:t>Делайте опросы клиентов</a:t>
            </a:r>
          </a:p>
          <a:p>
            <a:r>
              <a:rPr lang="ru-RU" dirty="0" smtClean="0"/>
              <a:t>Запустите «сарафанное радио»</a:t>
            </a:r>
            <a:br>
              <a:rPr lang="ru-RU" dirty="0" smtClean="0"/>
            </a:br>
            <a:r>
              <a:rPr lang="ru-RU" sz="2000" i="1" dirty="0" smtClean="0"/>
              <a:t>спросите кому из знакомых требуется ваша продукция</a:t>
            </a:r>
          </a:p>
          <a:p>
            <a:r>
              <a:rPr lang="ru-RU" dirty="0" smtClean="0"/>
              <a:t>Создавайте потребности у клиента</a:t>
            </a:r>
            <a:br>
              <a:rPr lang="ru-RU" dirty="0" smtClean="0"/>
            </a:br>
            <a:r>
              <a:rPr lang="ru-RU" sz="2000" i="1" dirty="0" smtClean="0"/>
              <a:t>доп. продажи, периодические продажи</a:t>
            </a:r>
          </a:p>
          <a:p>
            <a:endParaRPr lang="ru-RU" sz="2400" i="1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837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Users\Natalia\Downloads\9560810_m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7877" y="11875"/>
            <a:ext cx="4555587" cy="68374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10"/>
          <p:cNvSpPr txBox="1">
            <a:spLocks noChangeArrowheads="1"/>
          </p:cNvSpPr>
          <p:nvPr/>
        </p:nvSpPr>
        <p:spPr bwMode="auto">
          <a:xfrm>
            <a:off x="1828800" y="1524000"/>
            <a:ext cx="5833938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ru-RU" sz="4000" dirty="0">
                <a:latin typeface="Calibri" pitchFamily="34" charset="0"/>
                <a:cs typeface="Calibri" pitchFamily="34" charset="0"/>
              </a:rPr>
              <a:t>Вопросы</a:t>
            </a:r>
            <a:endParaRPr lang="en-US" sz="4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1752600" y="3048000"/>
            <a:ext cx="52578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ru-RU" sz="2000" b="1" dirty="0">
                <a:latin typeface="Calibri"/>
                <a:cs typeface="Calibri"/>
              </a:rPr>
              <a:t>Хоруженко Виктор Михайлович</a:t>
            </a:r>
          </a:p>
          <a:p>
            <a:pPr algn="l"/>
            <a:r>
              <a:rPr lang="ru-RU" sz="2000" dirty="0">
                <a:latin typeface="Calibri"/>
                <a:cs typeface="Calibri"/>
              </a:rPr>
              <a:t>Директор по </a:t>
            </a:r>
            <a:r>
              <a:rPr lang="ru-RU" sz="2000" dirty="0" smtClean="0">
                <a:latin typeface="Calibri"/>
                <a:cs typeface="Calibri"/>
              </a:rPr>
              <a:t>развитию</a:t>
            </a:r>
            <a:endParaRPr lang="ru-RU" sz="2000" dirty="0">
              <a:latin typeface="Calibri"/>
              <a:cs typeface="Calibri"/>
            </a:endParaRPr>
          </a:p>
        </p:txBody>
      </p:sp>
      <p:pic>
        <p:nvPicPr>
          <p:cNvPr id="2054" name="Picture 6" descr="http://files.sudrf.ru/1468/user/mail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52600" y="4191001"/>
            <a:ext cx="838200" cy="838201"/>
          </a:xfrm>
          <a:prstGeom prst="rect">
            <a:avLst/>
          </a:prstGeom>
          <a:noFill/>
        </p:spPr>
      </p:pic>
      <p:sp>
        <p:nvSpPr>
          <p:cNvPr id="11" name="Прямоугольник 10"/>
          <p:cNvSpPr/>
          <p:nvPr/>
        </p:nvSpPr>
        <p:spPr>
          <a:xfrm>
            <a:off x="2743200" y="4038601"/>
            <a:ext cx="36576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>
              <a:latin typeface="+mj-lt"/>
              <a:cs typeface="Calibri"/>
            </a:endParaRPr>
          </a:p>
          <a:p>
            <a:r>
              <a:rPr lang="en-US" sz="2000" dirty="0" err="1">
                <a:latin typeface="+mj-lt"/>
                <a:cs typeface="Calibri"/>
                <a:hlinkClick r:id="rId5"/>
              </a:rPr>
              <a:t>v.horuzhenko</a:t>
            </a:r>
            <a:r>
              <a:rPr lang="ru-RU" sz="2000" dirty="0">
                <a:latin typeface="+mj-lt"/>
                <a:cs typeface="Calibri"/>
                <a:hlinkClick r:id="rId5"/>
              </a:rPr>
              <a:t>@</a:t>
            </a:r>
            <a:r>
              <a:rPr lang="en-US" sz="2000" dirty="0" err="1">
                <a:latin typeface="+mj-lt"/>
                <a:cs typeface="Calibri"/>
                <a:hlinkClick r:id="rId5"/>
              </a:rPr>
              <a:t>vesservice</a:t>
            </a:r>
            <a:r>
              <a:rPr lang="ru-RU" sz="2000" dirty="0">
                <a:latin typeface="+mj-lt"/>
                <a:cs typeface="Calibri"/>
                <a:hlinkClick r:id="rId5"/>
              </a:rPr>
              <a:t>.</a:t>
            </a:r>
            <a:r>
              <a:rPr lang="en-US" sz="2000" dirty="0">
                <a:latin typeface="+mj-lt"/>
                <a:cs typeface="Calibri"/>
                <a:hlinkClick r:id="rId5"/>
              </a:rPr>
              <a:t>com</a:t>
            </a:r>
            <a:endParaRPr lang="en-US" sz="2000" dirty="0">
              <a:latin typeface="+mj-lt"/>
              <a:cs typeface="Calibri"/>
            </a:endParaRPr>
          </a:p>
          <a:p>
            <a:r>
              <a:rPr lang="ru-RU" sz="2000" dirty="0">
                <a:latin typeface="+mj-lt"/>
                <a:cs typeface="Calibri"/>
              </a:rPr>
              <a:t> </a:t>
            </a:r>
            <a:endParaRPr lang="en-US" sz="2000" dirty="0">
              <a:latin typeface="+mj-lt"/>
              <a:cs typeface="Calibri"/>
            </a:endParaRPr>
          </a:p>
        </p:txBody>
      </p:sp>
      <p:pic>
        <p:nvPicPr>
          <p:cNvPr id="7" name="Изображение 3" descr="невские весы 2.jpg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948775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936377"/>
            <a:ext cx="12747811" cy="95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09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734096"/>
            <a:ext cx="11325454" cy="95659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База клиентов - это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1825624"/>
            <a:ext cx="11325454" cy="4655857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база данных, содержащая сведения обо всех клиентах компании, когда-либо совершавших с ней сделки. Кроме того, иногда к клиентской базе относят и сведения о потенциальных клиентах компании.</a:t>
            </a:r>
          </a:p>
          <a:p>
            <a:pPr marL="0" indent="0" algn="r">
              <a:buNone/>
            </a:pPr>
            <a:r>
              <a:rPr lang="en-US" dirty="0" smtClean="0"/>
              <a:t>@Wikipedia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8091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734096"/>
            <a:ext cx="11325454" cy="95659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Где сейчас ваша база?</a:t>
            </a:r>
            <a:endParaRPr lang="ru-RU" sz="4800" b="1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713001"/>
            <a:ext cx="7960659" cy="4384811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7484" y="1581306"/>
            <a:ext cx="2619375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54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734096"/>
            <a:ext cx="11325454" cy="95659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Где сейчас ваша база?</a:t>
            </a:r>
            <a:endParaRPr lang="ru-RU" sz="4800" b="1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17751"/>
            <a:ext cx="2735730" cy="273573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4038" y="1603065"/>
            <a:ext cx="4220136" cy="316510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9509" y="2033371"/>
            <a:ext cx="4608980" cy="2304490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6371" y="1905375"/>
            <a:ext cx="3703138" cy="264810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4680544"/>
            <a:ext cx="2051305" cy="2051305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9858" y="4437959"/>
            <a:ext cx="2293890" cy="2293890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13169" y="4585555"/>
            <a:ext cx="1619250" cy="1809750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3131" y="4680543"/>
            <a:ext cx="2361168" cy="16685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785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99259"/>
            <a:ext cx="12192000" cy="602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03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783759"/>
            <a:ext cx="11325454" cy="95659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Страхи и проблемы сбора базы (мифы)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3714546"/>
            <a:ext cx="11325454" cy="581400"/>
          </a:xfrm>
        </p:spPr>
        <p:txBody>
          <a:bodyPr/>
          <a:lstStyle/>
          <a:p>
            <a:r>
              <a:rPr lang="ru-RU" dirty="0" smtClean="0"/>
              <a:t>Зачем мне заводить сделку в </a:t>
            </a:r>
            <a:r>
              <a:rPr lang="en-US" dirty="0" smtClean="0"/>
              <a:t>CRM, </a:t>
            </a:r>
            <a:r>
              <a:rPr lang="ru-RU" dirty="0" smtClean="0"/>
              <a:t>когда все есть в 1С?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  <p:sp>
        <p:nvSpPr>
          <p:cNvPr id="6" name="Объект 2"/>
          <p:cNvSpPr txBox="1">
            <a:spLocks/>
          </p:cNvSpPr>
          <p:nvPr/>
        </p:nvSpPr>
        <p:spPr>
          <a:xfrm>
            <a:off x="373487" y="2218283"/>
            <a:ext cx="11325454" cy="6087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Это долго, занимает много времени у менеджера, некогда продавать</a:t>
            </a:r>
          </a:p>
          <a:p>
            <a:endParaRPr lang="ru-RU" dirty="0"/>
          </a:p>
        </p:txBody>
      </p:sp>
      <p:sp>
        <p:nvSpPr>
          <p:cNvPr id="7" name="Объект 2"/>
          <p:cNvSpPr txBox="1">
            <a:spLocks/>
          </p:cNvSpPr>
          <p:nvPr/>
        </p:nvSpPr>
        <p:spPr>
          <a:xfrm>
            <a:off x="373487" y="2948065"/>
            <a:ext cx="11325454" cy="6454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Я сейчас ее соберу, а потом менеджер ее уведет или продаст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071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734096"/>
            <a:ext cx="11325454" cy="956592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Основные правила по ведению базы 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1690688"/>
            <a:ext cx="11325454" cy="4925265"/>
          </a:xfrm>
        </p:spPr>
        <p:txBody>
          <a:bodyPr>
            <a:normAutofit/>
          </a:bodyPr>
          <a:lstStyle/>
          <a:p>
            <a:r>
              <a:rPr lang="ru-RU" dirty="0" smtClean="0"/>
              <a:t>Собирайте о клиенте всю возможную информацию</a:t>
            </a:r>
            <a:br>
              <a:rPr lang="ru-RU" dirty="0" smtClean="0"/>
            </a:br>
            <a:r>
              <a:rPr lang="ru-RU" sz="2000" i="1" dirty="0" smtClean="0"/>
              <a:t>сайт, телефоны, </a:t>
            </a:r>
            <a:r>
              <a:rPr lang="en-US" sz="2000" i="1" dirty="0" smtClean="0"/>
              <a:t>e-mail</a:t>
            </a:r>
            <a:r>
              <a:rPr lang="ru-RU" sz="2000" i="1" dirty="0"/>
              <a:t>,</a:t>
            </a:r>
            <a:r>
              <a:rPr lang="ru-RU" sz="2000" i="1" dirty="0" smtClean="0"/>
              <a:t> контактные лица</a:t>
            </a:r>
          </a:p>
          <a:p>
            <a:r>
              <a:rPr lang="ru-RU" dirty="0" smtClean="0"/>
              <a:t>Сегментируйте клиентов: </a:t>
            </a:r>
            <a:br>
              <a:rPr lang="ru-RU" dirty="0" smtClean="0"/>
            </a:br>
            <a:r>
              <a:rPr lang="ru-RU" sz="2000" i="1" dirty="0" smtClean="0"/>
              <a:t>частота обращений, группа товаров, тематика, пол, возраст и пр</a:t>
            </a:r>
            <a:r>
              <a:rPr lang="ru-RU" sz="2000" dirty="0" smtClean="0"/>
              <a:t>.</a:t>
            </a:r>
            <a:endParaRPr lang="ru-RU" sz="2000" dirty="0" smtClean="0"/>
          </a:p>
          <a:p>
            <a:r>
              <a:rPr lang="ru-RU" dirty="0" smtClean="0"/>
              <a:t>Заносите звонки, сделки, переписку в карточку клиента</a:t>
            </a:r>
          </a:p>
          <a:p>
            <a:r>
              <a:rPr lang="ru-RU" dirty="0" smtClean="0"/>
              <a:t>Делайте пометки</a:t>
            </a:r>
            <a:br>
              <a:rPr lang="ru-RU" dirty="0" smtClean="0"/>
            </a:br>
            <a:r>
              <a:rPr lang="ru-RU" sz="2000" i="1" dirty="0" smtClean="0"/>
              <a:t>резюме встреч, звонков, комментарии, свои мысли</a:t>
            </a:r>
          </a:p>
          <a:p>
            <a:r>
              <a:rPr lang="ru-RU" dirty="0" smtClean="0"/>
              <a:t>Автоматизируйте и интегрируйте</a:t>
            </a:r>
            <a:br>
              <a:rPr lang="ru-RU" dirty="0" smtClean="0"/>
            </a:br>
            <a:r>
              <a:rPr lang="ru-RU" sz="2000" dirty="0" smtClean="0"/>
              <a:t>почта, 1С, сайт, маркетинговые инструменты</a:t>
            </a:r>
          </a:p>
          <a:p>
            <a:r>
              <a:rPr lang="ru-RU" sz="2400" dirty="0" smtClean="0"/>
              <a:t>Все сотрудники, взаимодействующие с клиентами должны заполнять базу</a:t>
            </a:r>
          </a:p>
          <a:p>
            <a:r>
              <a:rPr lang="ru-RU" sz="2400" dirty="0" smtClean="0"/>
              <a:t>Правила ведения клиентской базы должны быть четко определены и </a:t>
            </a:r>
            <a:r>
              <a:rPr lang="ru-RU" sz="2400" dirty="0" err="1" smtClean="0"/>
              <a:t>зарегламентированы</a:t>
            </a:r>
            <a:endParaRPr lang="ru-RU" sz="2400" dirty="0" smtClean="0"/>
          </a:p>
          <a:p>
            <a:endParaRPr lang="ru-RU" sz="24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6650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3487" y="734096"/>
            <a:ext cx="11325454" cy="956592"/>
          </a:xfrm>
        </p:spPr>
        <p:txBody>
          <a:bodyPr>
            <a:normAutofit fontScale="90000"/>
          </a:bodyPr>
          <a:lstStyle/>
          <a:p>
            <a:r>
              <a:rPr lang="ru-RU" sz="4800" b="1" dirty="0" smtClean="0"/>
              <a:t>Что дает правильная работа с клиентской базой?</a:t>
            </a:r>
            <a:endParaRPr lang="ru-RU" sz="4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73487" y="1825624"/>
            <a:ext cx="11325454" cy="4655857"/>
          </a:xfrm>
        </p:spPr>
        <p:txBody>
          <a:bodyPr/>
          <a:lstStyle/>
          <a:p>
            <a:r>
              <a:rPr lang="ru-RU" dirty="0" smtClean="0"/>
              <a:t>Анализ спроса на продукцию</a:t>
            </a:r>
          </a:p>
          <a:p>
            <a:r>
              <a:rPr lang="ru-RU" dirty="0" smtClean="0"/>
              <a:t>Повторные продажи</a:t>
            </a:r>
          </a:p>
          <a:p>
            <a:r>
              <a:rPr lang="ru-RU" dirty="0" smtClean="0"/>
              <a:t>Увеличение среднего чека</a:t>
            </a:r>
          </a:p>
          <a:p>
            <a:r>
              <a:rPr lang="ru-RU" dirty="0" smtClean="0"/>
              <a:t>Качественное проведение маркетинговых мероприятий</a:t>
            </a:r>
          </a:p>
          <a:p>
            <a:r>
              <a:rPr lang="ru-RU" dirty="0" smtClean="0"/>
              <a:t>Увеличение лояльности клиентов, партнеров</a:t>
            </a:r>
          </a:p>
          <a:p>
            <a:r>
              <a:rPr lang="ru-RU" dirty="0" smtClean="0"/>
              <a:t>Сарафанное радио</a:t>
            </a:r>
          </a:p>
          <a:p>
            <a:r>
              <a:rPr lang="ru-RU" dirty="0" smtClean="0"/>
              <a:t>Уменьшение зависимости от внешних проблем</a:t>
            </a:r>
          </a:p>
          <a:p>
            <a:r>
              <a:rPr lang="ru-RU" dirty="0" smtClean="0"/>
              <a:t>Увеличение дохода компании</a:t>
            </a:r>
          </a:p>
          <a:p>
            <a:endParaRPr lang="ru-RU" dirty="0"/>
          </a:p>
        </p:txBody>
      </p:sp>
      <p:pic>
        <p:nvPicPr>
          <p:cNvPr id="4" name="Изображение 3" descr="невские весы 2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625" y="180975"/>
            <a:ext cx="2524125" cy="42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9525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</TotalTime>
  <Words>181</Words>
  <Application>Microsoft Office PowerPoint</Application>
  <PresentationFormat>Широкоэкранный</PresentationFormat>
  <Paragraphs>46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Тема Office</vt:lpstr>
      <vt:lpstr>Как увеличить выручку за счет работы с клиентской базой? </vt:lpstr>
      <vt:lpstr>Презентация PowerPoint</vt:lpstr>
      <vt:lpstr>База клиентов - это</vt:lpstr>
      <vt:lpstr>Где сейчас ваша база?</vt:lpstr>
      <vt:lpstr>Где сейчас ваша база?</vt:lpstr>
      <vt:lpstr>Презентация PowerPoint</vt:lpstr>
      <vt:lpstr>Страхи и проблемы сбора базы (мифы)</vt:lpstr>
      <vt:lpstr>Основные правила по ведению базы </vt:lpstr>
      <vt:lpstr>Что дает правильная работа с клиентской базой?</vt:lpstr>
      <vt:lpstr>Некоторые приемы увеличения и улучшения базы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Как увеличить выручку за счет работы с клиентской базой?</dc:title>
  <dc:creator>Хоруженко Виктор Михайлович</dc:creator>
  <cp:lastModifiedBy>Хоруженко Виктор Михайлович</cp:lastModifiedBy>
  <cp:revision>14</cp:revision>
  <dcterms:created xsi:type="dcterms:W3CDTF">2016-01-20T04:56:18Z</dcterms:created>
  <dcterms:modified xsi:type="dcterms:W3CDTF">2016-01-20T07:39:05Z</dcterms:modified>
</cp:coreProperties>
</file>