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7.xml" ContentType="application/vnd.openxmlformats-officedocument.them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8.xml" ContentType="application/vnd.openxmlformats-officedocument.theme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theme/theme9.xml" ContentType="application/vnd.openxmlformats-officedocument.theme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theme/theme10.xml" ContentType="application/vnd.openxmlformats-officedocument.theme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theme/theme11.xml" ContentType="application/vnd.openxmlformats-officedocument.theme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theme/theme12.xml" ContentType="application/vnd.openxmlformats-officedocument.theme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theme/theme13.xml" ContentType="application/vnd.openxmlformats-officedocument.theme+xml"/>
  <Override PartName="/ppt/theme/theme14.xml" ContentType="application/vnd.openxmlformats-officedocument.theme+xml"/>
  <Override PartName="/ppt/theme/theme1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tags/tag1.xml" ContentType="application/vnd.openxmlformats-officedocument.presentationml.tags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tags/tag2.xml" ContentType="application/vnd.openxmlformats-officedocument.presentationml.tags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tags/tag3.xml" ContentType="application/vnd.openxmlformats-officedocument.presentationml.tags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  <p:sldMasterId id="2147483673" r:id="rId2"/>
    <p:sldMasterId id="2147483699" r:id="rId3"/>
    <p:sldMasterId id="2147483762" r:id="rId4"/>
    <p:sldMasterId id="2147483775" r:id="rId5"/>
    <p:sldMasterId id="2147483788" r:id="rId6"/>
    <p:sldMasterId id="2147483801" r:id="rId7"/>
    <p:sldMasterId id="2147483814" r:id="rId8"/>
    <p:sldMasterId id="2147483879" r:id="rId9"/>
    <p:sldMasterId id="2147483905" r:id="rId10"/>
    <p:sldMasterId id="2147483918" r:id="rId11"/>
    <p:sldMasterId id="2147484086" r:id="rId12"/>
    <p:sldMasterId id="2147484112" r:id="rId13"/>
  </p:sldMasterIdLst>
  <p:notesMasterIdLst>
    <p:notesMasterId r:id="rId114"/>
  </p:notesMasterIdLst>
  <p:handoutMasterIdLst>
    <p:handoutMasterId r:id="rId115"/>
  </p:handoutMasterIdLst>
  <p:sldIdLst>
    <p:sldId id="932" r:id="rId14"/>
    <p:sldId id="929" r:id="rId15"/>
    <p:sldId id="933" r:id="rId16"/>
    <p:sldId id="934" r:id="rId17"/>
    <p:sldId id="1061" r:id="rId18"/>
    <p:sldId id="995" r:id="rId19"/>
    <p:sldId id="996" r:id="rId20"/>
    <p:sldId id="1129" r:id="rId21"/>
    <p:sldId id="940" r:id="rId22"/>
    <p:sldId id="942" r:id="rId23"/>
    <p:sldId id="939" r:id="rId24"/>
    <p:sldId id="993" r:id="rId25"/>
    <p:sldId id="943" r:id="rId26"/>
    <p:sldId id="944" r:id="rId27"/>
    <p:sldId id="1041" r:id="rId28"/>
    <p:sldId id="1130" r:id="rId29"/>
    <p:sldId id="1132" r:id="rId30"/>
    <p:sldId id="920" r:id="rId31"/>
    <p:sldId id="921" r:id="rId32"/>
    <p:sldId id="922" r:id="rId33"/>
    <p:sldId id="924" r:id="rId34"/>
    <p:sldId id="945" r:id="rId35"/>
    <p:sldId id="946" r:id="rId36"/>
    <p:sldId id="1068" r:id="rId37"/>
    <p:sldId id="1069" r:id="rId38"/>
    <p:sldId id="1070" r:id="rId39"/>
    <p:sldId id="947" r:id="rId40"/>
    <p:sldId id="1139" r:id="rId41"/>
    <p:sldId id="1140" r:id="rId42"/>
    <p:sldId id="1138" r:id="rId43"/>
    <p:sldId id="1135" r:id="rId44"/>
    <p:sldId id="949" r:id="rId45"/>
    <p:sldId id="950" r:id="rId46"/>
    <p:sldId id="951" r:id="rId47"/>
    <p:sldId id="952" r:id="rId48"/>
    <p:sldId id="953" r:id="rId49"/>
    <p:sldId id="1028" r:id="rId50"/>
    <p:sldId id="1128" r:id="rId51"/>
    <p:sldId id="1127" r:id="rId52"/>
    <p:sldId id="955" r:id="rId53"/>
    <p:sldId id="994" r:id="rId54"/>
    <p:sldId id="956" r:id="rId55"/>
    <p:sldId id="1156" r:id="rId56"/>
    <p:sldId id="958" r:id="rId57"/>
    <p:sldId id="1141" r:id="rId58"/>
    <p:sldId id="959" r:id="rId59"/>
    <p:sldId id="960" r:id="rId60"/>
    <p:sldId id="961" r:id="rId61"/>
    <p:sldId id="1134" r:id="rId62"/>
    <p:sldId id="1133" r:id="rId63"/>
    <p:sldId id="1115" r:id="rId64"/>
    <p:sldId id="1116" r:id="rId65"/>
    <p:sldId id="1123" r:id="rId66"/>
    <p:sldId id="1125" r:id="rId67"/>
    <p:sldId id="1124" r:id="rId68"/>
    <p:sldId id="1117" r:id="rId69"/>
    <p:sldId id="1157" r:id="rId70"/>
    <p:sldId id="1158" r:id="rId71"/>
    <p:sldId id="1142" r:id="rId72"/>
    <p:sldId id="1146" r:id="rId73"/>
    <p:sldId id="1147" r:id="rId74"/>
    <p:sldId id="1148" r:id="rId75"/>
    <p:sldId id="1149" r:id="rId76"/>
    <p:sldId id="1150" r:id="rId77"/>
    <p:sldId id="1159" r:id="rId78"/>
    <p:sldId id="1160" r:id="rId79"/>
    <p:sldId id="1161" r:id="rId80"/>
    <p:sldId id="1103" r:id="rId81"/>
    <p:sldId id="1171" r:id="rId82"/>
    <p:sldId id="1164" r:id="rId83"/>
    <p:sldId id="1165" r:id="rId84"/>
    <p:sldId id="1166" r:id="rId85"/>
    <p:sldId id="1167" r:id="rId86"/>
    <p:sldId id="1154" r:id="rId87"/>
    <p:sldId id="1168" r:id="rId88"/>
    <p:sldId id="1163" r:id="rId89"/>
    <p:sldId id="1169" r:id="rId90"/>
    <p:sldId id="1170" r:id="rId91"/>
    <p:sldId id="1073" r:id="rId92"/>
    <p:sldId id="1074" r:id="rId93"/>
    <p:sldId id="1075" r:id="rId94"/>
    <p:sldId id="1078" r:id="rId95"/>
    <p:sldId id="1079" r:id="rId96"/>
    <p:sldId id="1080" r:id="rId97"/>
    <p:sldId id="1081" r:id="rId98"/>
    <p:sldId id="1082" r:id="rId99"/>
    <p:sldId id="1083" r:id="rId100"/>
    <p:sldId id="1119" r:id="rId101"/>
    <p:sldId id="1120" r:id="rId102"/>
    <p:sldId id="1121" r:id="rId103"/>
    <p:sldId id="1122" r:id="rId104"/>
    <p:sldId id="1084" r:id="rId105"/>
    <p:sldId id="1085" r:id="rId106"/>
    <p:sldId id="1086" r:id="rId107"/>
    <p:sldId id="1087" r:id="rId108"/>
    <p:sldId id="1090" r:id="rId109"/>
    <p:sldId id="1093" r:id="rId110"/>
    <p:sldId id="1095" r:id="rId111"/>
    <p:sldId id="1096" r:id="rId112"/>
    <p:sldId id="694" r:id="rId113"/>
  </p:sldIdLst>
  <p:sldSz cx="9144000" cy="6858000" type="screen4x3"/>
  <p:notesSz cx="6834188" cy="997902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636DD1F6-542F-4F67-BA37-AC4F1DE94BCD}">
          <p14:sldIdLst>
            <p14:sldId id="932"/>
            <p14:sldId id="929"/>
            <p14:sldId id="933"/>
            <p14:sldId id="934"/>
            <p14:sldId id="1061"/>
            <p14:sldId id="995"/>
            <p14:sldId id="996"/>
            <p14:sldId id="1129"/>
            <p14:sldId id="940"/>
            <p14:sldId id="942"/>
            <p14:sldId id="939"/>
            <p14:sldId id="993"/>
            <p14:sldId id="943"/>
            <p14:sldId id="944"/>
            <p14:sldId id="1041"/>
            <p14:sldId id="1130"/>
            <p14:sldId id="1132"/>
            <p14:sldId id="920"/>
            <p14:sldId id="921"/>
            <p14:sldId id="922"/>
            <p14:sldId id="924"/>
            <p14:sldId id="945"/>
            <p14:sldId id="946"/>
            <p14:sldId id="1068"/>
            <p14:sldId id="1069"/>
            <p14:sldId id="1070"/>
            <p14:sldId id="947"/>
            <p14:sldId id="1139"/>
            <p14:sldId id="1140"/>
            <p14:sldId id="1138"/>
            <p14:sldId id="1135"/>
            <p14:sldId id="949"/>
            <p14:sldId id="950"/>
            <p14:sldId id="951"/>
            <p14:sldId id="952"/>
            <p14:sldId id="953"/>
            <p14:sldId id="1028"/>
            <p14:sldId id="1128"/>
            <p14:sldId id="1127"/>
            <p14:sldId id="955"/>
            <p14:sldId id="994"/>
            <p14:sldId id="956"/>
            <p14:sldId id="1156"/>
            <p14:sldId id="958"/>
            <p14:sldId id="1141"/>
            <p14:sldId id="959"/>
            <p14:sldId id="960"/>
            <p14:sldId id="961"/>
            <p14:sldId id="1134"/>
            <p14:sldId id="1133"/>
            <p14:sldId id="1115"/>
            <p14:sldId id="1116"/>
            <p14:sldId id="1123"/>
            <p14:sldId id="1125"/>
            <p14:sldId id="1124"/>
            <p14:sldId id="1117"/>
            <p14:sldId id="1157"/>
            <p14:sldId id="1158"/>
            <p14:sldId id="1142"/>
            <p14:sldId id="1146"/>
            <p14:sldId id="1147"/>
            <p14:sldId id="1148"/>
            <p14:sldId id="1149"/>
            <p14:sldId id="1150"/>
            <p14:sldId id="1159"/>
            <p14:sldId id="1160"/>
            <p14:sldId id="1161"/>
            <p14:sldId id="1103"/>
            <p14:sldId id="1171"/>
            <p14:sldId id="1164"/>
            <p14:sldId id="1165"/>
            <p14:sldId id="1166"/>
            <p14:sldId id="1167"/>
            <p14:sldId id="1154"/>
            <p14:sldId id="1168"/>
            <p14:sldId id="1163"/>
            <p14:sldId id="1169"/>
            <p14:sldId id="1170"/>
            <p14:sldId id="1073"/>
            <p14:sldId id="1074"/>
            <p14:sldId id="1075"/>
            <p14:sldId id="1078"/>
            <p14:sldId id="1079"/>
            <p14:sldId id="1080"/>
            <p14:sldId id="1081"/>
            <p14:sldId id="1082"/>
            <p14:sldId id="1083"/>
            <p14:sldId id="1119"/>
            <p14:sldId id="1120"/>
            <p14:sldId id="1121"/>
            <p14:sldId id="1122"/>
            <p14:sldId id="1084"/>
            <p14:sldId id="1085"/>
            <p14:sldId id="1086"/>
            <p14:sldId id="1087"/>
            <p14:sldId id="1090"/>
            <p14:sldId id="1093"/>
            <p14:sldId id="1095"/>
            <p14:sldId id="1096"/>
            <p14:sldId id="694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CC"/>
    <a:srgbClr val="FF6600"/>
    <a:srgbClr val="3366FF"/>
    <a:srgbClr val="FF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34" autoAdjust="0"/>
    <p:restoredTop sz="96270" autoAdjust="0"/>
  </p:normalViewPr>
  <p:slideViewPr>
    <p:cSldViewPr>
      <p:cViewPr>
        <p:scale>
          <a:sx n="94" d="100"/>
          <a:sy n="94" d="100"/>
        </p:scale>
        <p:origin x="-636" y="86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8226"/>
    </p:cViewPr>
  </p:sorterViewPr>
  <p:notesViewPr>
    <p:cSldViewPr>
      <p:cViewPr varScale="1">
        <p:scale>
          <a:sx n="49" d="100"/>
          <a:sy n="49" d="100"/>
        </p:scale>
        <p:origin x="-2688" y="-77"/>
      </p:cViewPr>
      <p:guideLst>
        <p:guide orient="horz" pos="3143"/>
        <p:guide pos="2153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3.xml"/><Relationship Id="rId117" Type="http://schemas.openxmlformats.org/officeDocument/2006/relationships/viewProps" Target="viewProps.xml"/><Relationship Id="rId21" Type="http://schemas.openxmlformats.org/officeDocument/2006/relationships/slide" Target="slides/slide8.xml"/><Relationship Id="rId42" Type="http://schemas.openxmlformats.org/officeDocument/2006/relationships/slide" Target="slides/slide29.xml"/><Relationship Id="rId47" Type="http://schemas.openxmlformats.org/officeDocument/2006/relationships/slide" Target="slides/slide34.xml"/><Relationship Id="rId63" Type="http://schemas.openxmlformats.org/officeDocument/2006/relationships/slide" Target="slides/slide50.xml"/><Relationship Id="rId68" Type="http://schemas.openxmlformats.org/officeDocument/2006/relationships/slide" Target="slides/slide55.xml"/><Relationship Id="rId84" Type="http://schemas.openxmlformats.org/officeDocument/2006/relationships/slide" Target="slides/slide71.xml"/><Relationship Id="rId89" Type="http://schemas.openxmlformats.org/officeDocument/2006/relationships/slide" Target="slides/slide76.xml"/><Relationship Id="rId112" Type="http://schemas.openxmlformats.org/officeDocument/2006/relationships/slide" Target="slides/slide99.xml"/><Relationship Id="rId16" Type="http://schemas.openxmlformats.org/officeDocument/2006/relationships/slide" Target="slides/slide3.xml"/><Relationship Id="rId107" Type="http://schemas.openxmlformats.org/officeDocument/2006/relationships/slide" Target="slides/slide94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1.xml"/><Relationship Id="rId32" Type="http://schemas.openxmlformats.org/officeDocument/2006/relationships/slide" Target="slides/slide19.xml"/><Relationship Id="rId37" Type="http://schemas.openxmlformats.org/officeDocument/2006/relationships/slide" Target="slides/slide24.xml"/><Relationship Id="rId40" Type="http://schemas.openxmlformats.org/officeDocument/2006/relationships/slide" Target="slides/slide27.xml"/><Relationship Id="rId45" Type="http://schemas.openxmlformats.org/officeDocument/2006/relationships/slide" Target="slides/slide32.xml"/><Relationship Id="rId53" Type="http://schemas.openxmlformats.org/officeDocument/2006/relationships/slide" Target="slides/slide40.xml"/><Relationship Id="rId58" Type="http://schemas.openxmlformats.org/officeDocument/2006/relationships/slide" Target="slides/slide45.xml"/><Relationship Id="rId66" Type="http://schemas.openxmlformats.org/officeDocument/2006/relationships/slide" Target="slides/slide53.xml"/><Relationship Id="rId74" Type="http://schemas.openxmlformats.org/officeDocument/2006/relationships/slide" Target="slides/slide61.xml"/><Relationship Id="rId79" Type="http://schemas.openxmlformats.org/officeDocument/2006/relationships/slide" Target="slides/slide66.xml"/><Relationship Id="rId87" Type="http://schemas.openxmlformats.org/officeDocument/2006/relationships/slide" Target="slides/slide74.xml"/><Relationship Id="rId102" Type="http://schemas.openxmlformats.org/officeDocument/2006/relationships/slide" Target="slides/slide89.xml"/><Relationship Id="rId110" Type="http://schemas.openxmlformats.org/officeDocument/2006/relationships/slide" Target="slides/slide97.xml"/><Relationship Id="rId115" Type="http://schemas.openxmlformats.org/officeDocument/2006/relationships/handoutMaster" Target="handoutMasters/handoutMaster1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48.xml"/><Relationship Id="rId82" Type="http://schemas.openxmlformats.org/officeDocument/2006/relationships/slide" Target="slides/slide69.xml"/><Relationship Id="rId90" Type="http://schemas.openxmlformats.org/officeDocument/2006/relationships/slide" Target="slides/slide77.xml"/><Relationship Id="rId95" Type="http://schemas.openxmlformats.org/officeDocument/2006/relationships/slide" Target="slides/slide82.xml"/><Relationship Id="rId19" Type="http://schemas.openxmlformats.org/officeDocument/2006/relationships/slide" Target="slides/slide6.xml"/><Relationship Id="rId14" Type="http://schemas.openxmlformats.org/officeDocument/2006/relationships/slide" Target="slides/slide1.xml"/><Relationship Id="rId22" Type="http://schemas.openxmlformats.org/officeDocument/2006/relationships/slide" Target="slides/slide9.xml"/><Relationship Id="rId27" Type="http://schemas.openxmlformats.org/officeDocument/2006/relationships/slide" Target="slides/slide14.xml"/><Relationship Id="rId30" Type="http://schemas.openxmlformats.org/officeDocument/2006/relationships/slide" Target="slides/slide17.xml"/><Relationship Id="rId35" Type="http://schemas.openxmlformats.org/officeDocument/2006/relationships/slide" Target="slides/slide22.xml"/><Relationship Id="rId43" Type="http://schemas.openxmlformats.org/officeDocument/2006/relationships/slide" Target="slides/slide30.xml"/><Relationship Id="rId48" Type="http://schemas.openxmlformats.org/officeDocument/2006/relationships/slide" Target="slides/slide35.xml"/><Relationship Id="rId56" Type="http://schemas.openxmlformats.org/officeDocument/2006/relationships/slide" Target="slides/slide43.xml"/><Relationship Id="rId64" Type="http://schemas.openxmlformats.org/officeDocument/2006/relationships/slide" Target="slides/slide51.xml"/><Relationship Id="rId69" Type="http://schemas.openxmlformats.org/officeDocument/2006/relationships/slide" Target="slides/slide56.xml"/><Relationship Id="rId77" Type="http://schemas.openxmlformats.org/officeDocument/2006/relationships/slide" Target="slides/slide64.xml"/><Relationship Id="rId100" Type="http://schemas.openxmlformats.org/officeDocument/2006/relationships/slide" Target="slides/slide87.xml"/><Relationship Id="rId105" Type="http://schemas.openxmlformats.org/officeDocument/2006/relationships/slide" Target="slides/slide92.xml"/><Relationship Id="rId113" Type="http://schemas.openxmlformats.org/officeDocument/2006/relationships/slide" Target="slides/slide100.xml"/><Relationship Id="rId118" Type="http://schemas.openxmlformats.org/officeDocument/2006/relationships/theme" Target="theme/theme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8.xml"/><Relationship Id="rId72" Type="http://schemas.openxmlformats.org/officeDocument/2006/relationships/slide" Target="slides/slide59.xml"/><Relationship Id="rId80" Type="http://schemas.openxmlformats.org/officeDocument/2006/relationships/slide" Target="slides/slide67.xml"/><Relationship Id="rId85" Type="http://schemas.openxmlformats.org/officeDocument/2006/relationships/slide" Target="slides/slide72.xml"/><Relationship Id="rId93" Type="http://schemas.openxmlformats.org/officeDocument/2006/relationships/slide" Target="slides/slide80.xml"/><Relationship Id="rId98" Type="http://schemas.openxmlformats.org/officeDocument/2006/relationships/slide" Target="slides/slide85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4.xml"/><Relationship Id="rId25" Type="http://schemas.openxmlformats.org/officeDocument/2006/relationships/slide" Target="slides/slide12.xml"/><Relationship Id="rId33" Type="http://schemas.openxmlformats.org/officeDocument/2006/relationships/slide" Target="slides/slide20.xml"/><Relationship Id="rId38" Type="http://schemas.openxmlformats.org/officeDocument/2006/relationships/slide" Target="slides/slide25.xml"/><Relationship Id="rId46" Type="http://schemas.openxmlformats.org/officeDocument/2006/relationships/slide" Target="slides/slide33.xml"/><Relationship Id="rId59" Type="http://schemas.openxmlformats.org/officeDocument/2006/relationships/slide" Target="slides/slide46.xml"/><Relationship Id="rId67" Type="http://schemas.openxmlformats.org/officeDocument/2006/relationships/slide" Target="slides/slide54.xml"/><Relationship Id="rId103" Type="http://schemas.openxmlformats.org/officeDocument/2006/relationships/slide" Target="slides/slide90.xml"/><Relationship Id="rId108" Type="http://schemas.openxmlformats.org/officeDocument/2006/relationships/slide" Target="slides/slide95.xml"/><Relationship Id="rId116" Type="http://schemas.openxmlformats.org/officeDocument/2006/relationships/presProps" Target="presProps.xml"/><Relationship Id="rId20" Type="http://schemas.openxmlformats.org/officeDocument/2006/relationships/slide" Target="slides/slide7.xml"/><Relationship Id="rId41" Type="http://schemas.openxmlformats.org/officeDocument/2006/relationships/slide" Target="slides/slide28.xml"/><Relationship Id="rId54" Type="http://schemas.openxmlformats.org/officeDocument/2006/relationships/slide" Target="slides/slide41.xml"/><Relationship Id="rId62" Type="http://schemas.openxmlformats.org/officeDocument/2006/relationships/slide" Target="slides/slide49.xml"/><Relationship Id="rId70" Type="http://schemas.openxmlformats.org/officeDocument/2006/relationships/slide" Target="slides/slide57.xml"/><Relationship Id="rId75" Type="http://schemas.openxmlformats.org/officeDocument/2006/relationships/slide" Target="slides/slide62.xml"/><Relationship Id="rId83" Type="http://schemas.openxmlformats.org/officeDocument/2006/relationships/slide" Target="slides/slide70.xml"/><Relationship Id="rId88" Type="http://schemas.openxmlformats.org/officeDocument/2006/relationships/slide" Target="slides/slide75.xml"/><Relationship Id="rId91" Type="http://schemas.openxmlformats.org/officeDocument/2006/relationships/slide" Target="slides/slide78.xml"/><Relationship Id="rId96" Type="http://schemas.openxmlformats.org/officeDocument/2006/relationships/slide" Target="slides/slide83.xml"/><Relationship Id="rId111" Type="http://schemas.openxmlformats.org/officeDocument/2006/relationships/slide" Target="slides/slide98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2.xml"/><Relationship Id="rId23" Type="http://schemas.openxmlformats.org/officeDocument/2006/relationships/slide" Target="slides/slide10.xml"/><Relationship Id="rId28" Type="http://schemas.openxmlformats.org/officeDocument/2006/relationships/slide" Target="slides/slide15.xml"/><Relationship Id="rId36" Type="http://schemas.openxmlformats.org/officeDocument/2006/relationships/slide" Target="slides/slide23.xml"/><Relationship Id="rId49" Type="http://schemas.openxmlformats.org/officeDocument/2006/relationships/slide" Target="slides/slide36.xml"/><Relationship Id="rId57" Type="http://schemas.openxmlformats.org/officeDocument/2006/relationships/slide" Target="slides/slide44.xml"/><Relationship Id="rId106" Type="http://schemas.openxmlformats.org/officeDocument/2006/relationships/slide" Target="slides/slide93.xml"/><Relationship Id="rId114" Type="http://schemas.openxmlformats.org/officeDocument/2006/relationships/notesMaster" Target="notesMasters/notesMaster1.xml"/><Relationship Id="rId119" Type="http://schemas.openxmlformats.org/officeDocument/2006/relationships/tableStyles" Target="tableStyles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8.xml"/><Relationship Id="rId44" Type="http://schemas.openxmlformats.org/officeDocument/2006/relationships/slide" Target="slides/slide31.xml"/><Relationship Id="rId52" Type="http://schemas.openxmlformats.org/officeDocument/2006/relationships/slide" Target="slides/slide39.xml"/><Relationship Id="rId60" Type="http://schemas.openxmlformats.org/officeDocument/2006/relationships/slide" Target="slides/slide47.xml"/><Relationship Id="rId65" Type="http://schemas.openxmlformats.org/officeDocument/2006/relationships/slide" Target="slides/slide52.xml"/><Relationship Id="rId73" Type="http://schemas.openxmlformats.org/officeDocument/2006/relationships/slide" Target="slides/slide60.xml"/><Relationship Id="rId78" Type="http://schemas.openxmlformats.org/officeDocument/2006/relationships/slide" Target="slides/slide65.xml"/><Relationship Id="rId81" Type="http://schemas.openxmlformats.org/officeDocument/2006/relationships/slide" Target="slides/slide68.xml"/><Relationship Id="rId86" Type="http://schemas.openxmlformats.org/officeDocument/2006/relationships/slide" Target="slides/slide73.xml"/><Relationship Id="rId94" Type="http://schemas.openxmlformats.org/officeDocument/2006/relationships/slide" Target="slides/slide81.xml"/><Relationship Id="rId99" Type="http://schemas.openxmlformats.org/officeDocument/2006/relationships/slide" Target="slides/slide86.xml"/><Relationship Id="rId101" Type="http://schemas.openxmlformats.org/officeDocument/2006/relationships/slide" Target="slides/slide88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5.xml"/><Relationship Id="rId39" Type="http://schemas.openxmlformats.org/officeDocument/2006/relationships/slide" Target="slides/slide26.xml"/><Relationship Id="rId109" Type="http://schemas.openxmlformats.org/officeDocument/2006/relationships/slide" Target="slides/slide96.xml"/><Relationship Id="rId34" Type="http://schemas.openxmlformats.org/officeDocument/2006/relationships/slide" Target="slides/slide21.xml"/><Relationship Id="rId50" Type="http://schemas.openxmlformats.org/officeDocument/2006/relationships/slide" Target="slides/slide37.xml"/><Relationship Id="rId55" Type="http://schemas.openxmlformats.org/officeDocument/2006/relationships/slide" Target="slides/slide42.xml"/><Relationship Id="rId76" Type="http://schemas.openxmlformats.org/officeDocument/2006/relationships/slide" Target="slides/slide63.xml"/><Relationship Id="rId97" Type="http://schemas.openxmlformats.org/officeDocument/2006/relationships/slide" Target="slides/slide84.xml"/><Relationship Id="rId104" Type="http://schemas.openxmlformats.org/officeDocument/2006/relationships/slide" Target="slides/slide91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8.xml"/><Relationship Id="rId92" Type="http://schemas.openxmlformats.org/officeDocument/2006/relationships/slide" Target="slides/slide79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6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4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61481" cy="498952"/>
          </a:xfrm>
          <a:prstGeom prst="rect">
            <a:avLst/>
          </a:prstGeom>
        </p:spPr>
        <p:txBody>
          <a:bodyPr vert="horz" lIns="96064" tIns="48032" rIns="96064" bIns="48032" rtlCol="0"/>
          <a:lstStyle>
            <a:lvl1pPr algn="l">
              <a:defRPr sz="13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71125" y="0"/>
            <a:ext cx="2961481" cy="498952"/>
          </a:xfrm>
          <a:prstGeom prst="rect">
            <a:avLst/>
          </a:prstGeom>
        </p:spPr>
        <p:txBody>
          <a:bodyPr vert="horz" lIns="96064" tIns="48032" rIns="96064" bIns="48032" rtlCol="0"/>
          <a:lstStyle>
            <a:lvl1pPr algn="r">
              <a:defRPr sz="1300"/>
            </a:lvl1pPr>
          </a:lstStyle>
          <a:p>
            <a:fld id="{CC3A6E1C-6F36-4403-ABB0-A093110856CA}" type="datetimeFigureOut">
              <a:rPr lang="ru-RU" smtClean="0"/>
              <a:pPr/>
              <a:t>29.07.2014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1" y="9478342"/>
            <a:ext cx="2961481" cy="498952"/>
          </a:xfrm>
          <a:prstGeom prst="rect">
            <a:avLst/>
          </a:prstGeom>
        </p:spPr>
        <p:txBody>
          <a:bodyPr vert="horz" lIns="96064" tIns="48032" rIns="96064" bIns="48032" rtlCol="0" anchor="b"/>
          <a:lstStyle>
            <a:lvl1pPr algn="l">
              <a:defRPr sz="13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71125" y="9478342"/>
            <a:ext cx="2961481" cy="498952"/>
          </a:xfrm>
          <a:prstGeom prst="rect">
            <a:avLst/>
          </a:prstGeom>
        </p:spPr>
        <p:txBody>
          <a:bodyPr vert="horz" lIns="96064" tIns="48032" rIns="96064" bIns="48032" rtlCol="0" anchor="b"/>
          <a:lstStyle>
            <a:lvl1pPr algn="r">
              <a:defRPr sz="1300"/>
            </a:lvl1pPr>
          </a:lstStyle>
          <a:p>
            <a:fld id="{AB7BC793-B69D-4E60-84BD-02D0A01F1CD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9884126"/>
      </p:ext>
    </p:extLst>
  </p:cSld>
  <p:clrMap bg1="lt1" tx1="dk1" bg2="lt2" tx2="dk2" accent1="accent1" accent2="accent2" accent3="accent3" accent4="accent4" accent5="accent5" accent6="accent6" hlink="hlink" folHlink="folHlink"/>
  <p:hf sldNum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61481" cy="498952"/>
          </a:xfrm>
          <a:prstGeom prst="rect">
            <a:avLst/>
          </a:prstGeom>
        </p:spPr>
        <p:txBody>
          <a:bodyPr vert="horz" lIns="96064" tIns="48032" rIns="96064" bIns="48032" rtlCol="0"/>
          <a:lstStyle>
            <a:lvl1pPr algn="l">
              <a:defRPr sz="13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71125" y="0"/>
            <a:ext cx="2961481" cy="498952"/>
          </a:xfrm>
          <a:prstGeom prst="rect">
            <a:avLst/>
          </a:prstGeom>
        </p:spPr>
        <p:txBody>
          <a:bodyPr vert="horz" lIns="96064" tIns="48032" rIns="96064" bIns="48032" rtlCol="0"/>
          <a:lstStyle>
            <a:lvl1pPr algn="r">
              <a:defRPr sz="1300"/>
            </a:lvl1pPr>
          </a:lstStyle>
          <a:p>
            <a:fld id="{0D502447-CCF9-41A8-9378-1895FD3B14DD}" type="datetimeFigureOut">
              <a:rPr lang="ru-RU" smtClean="0"/>
              <a:pPr/>
              <a:t>29.07.2014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22338" y="749300"/>
            <a:ext cx="4989512" cy="37417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064" tIns="48032" rIns="96064" bIns="48032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3419" y="4740037"/>
            <a:ext cx="5467350" cy="4490561"/>
          </a:xfrm>
          <a:prstGeom prst="rect">
            <a:avLst/>
          </a:prstGeom>
        </p:spPr>
        <p:txBody>
          <a:bodyPr vert="horz" lIns="96064" tIns="48032" rIns="96064" bIns="48032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1" y="9478342"/>
            <a:ext cx="2961481" cy="498952"/>
          </a:xfrm>
          <a:prstGeom prst="rect">
            <a:avLst/>
          </a:prstGeom>
        </p:spPr>
        <p:txBody>
          <a:bodyPr vert="horz" lIns="96064" tIns="48032" rIns="96064" bIns="48032" rtlCol="0" anchor="b"/>
          <a:lstStyle>
            <a:lvl1pPr algn="l">
              <a:defRPr sz="13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71125" y="9478342"/>
            <a:ext cx="2961481" cy="498952"/>
          </a:xfrm>
          <a:prstGeom prst="rect">
            <a:avLst/>
          </a:prstGeom>
        </p:spPr>
        <p:txBody>
          <a:bodyPr vert="horz" lIns="96064" tIns="48032" rIns="96064" bIns="48032" rtlCol="0" anchor="b"/>
          <a:lstStyle>
            <a:lvl1pPr algn="r">
              <a:defRPr sz="1300"/>
            </a:lvl1pPr>
          </a:lstStyle>
          <a:p>
            <a:fld id="{8D1DCC1B-CACF-457B-A39E-59A07B83F69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6049604"/>
      </p:ext>
    </p:extLst>
  </p:cSld>
  <p:clrMap bg1="lt1" tx1="dk1" bg2="lt2" tx2="dk2" accent1="accent1" accent2="accent2" accent3="accent3" accent4="accent4" accent5="accent5" accent6="accent6" hlink="hlink" folHlink="folHlink"/>
  <p:hf sldNum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eaLnBrk="1" hangingPunct="1"/>
            <a:fld id="{BFFA4101-6352-E34D-AC61-62C667B9F3B2}" type="slidenum">
              <a:rPr lang="ru-RU" b="0"/>
              <a:pPr eaLnBrk="1" hangingPunct="1"/>
              <a:t>1</a:t>
            </a:fld>
            <a:endParaRPr lang="ru-RU" b="0"/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ru-RU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9A52337-D0A0-4FEB-A984-5ABBEF26899F}" type="slidenum">
              <a:rPr lang="ru-RU" smtClean="0"/>
              <a:pPr>
                <a:defRPr/>
              </a:pPr>
              <a:t>11</a:t>
            </a:fld>
            <a:endParaRPr lang="ru-RU" smtClean="0"/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BCDFCF6C-6514-4455-ACF1-E20298BA4C03}" type="slidenum">
              <a:rPr lang="ru-RU" b="0" smtClean="0"/>
              <a:pPr eaLnBrk="1" hangingPunct="1">
                <a:defRPr/>
              </a:pPr>
              <a:t>12</a:t>
            </a:fld>
            <a:endParaRPr lang="ru-RU" b="0" smtClean="0"/>
          </a:p>
        </p:txBody>
      </p:sp>
      <p:sp>
        <p:nvSpPr>
          <p:cNvPr id="175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5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728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2CEE56B6-74B0-49F2-8C86-0DF2849A2A94}" type="slidenum">
              <a:rPr lang="ru-RU" b="0" smtClean="0"/>
              <a:pPr eaLnBrk="1" hangingPunct="1"/>
              <a:t>14</a:t>
            </a:fld>
            <a:endParaRPr lang="ru-RU" b="0" smtClean="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22338" y="749300"/>
            <a:ext cx="4989512" cy="374173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2338" y="749300"/>
            <a:ext cx="4989512" cy="3741738"/>
          </a:xfrm>
          <a:ln/>
        </p:spPr>
      </p:sp>
      <p:sp>
        <p:nvSpPr>
          <p:cNvPr id="175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2338" y="749300"/>
            <a:ext cx="4989512" cy="3741738"/>
          </a:xfrm>
          <a:ln/>
        </p:spPr>
      </p:sp>
      <p:sp>
        <p:nvSpPr>
          <p:cNvPr id="175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BEBF436-A59F-40C1-B7AC-821A8FF51BEB}" type="slidenum">
              <a:rPr lang="ru-RU" smtClean="0">
                <a:solidFill>
                  <a:prstClr val="black"/>
                </a:solidFill>
                <a:latin typeface="Calibri"/>
              </a:rPr>
              <a:pPr>
                <a:defRPr/>
              </a:pPr>
              <a:t>18</a:t>
            </a:fld>
            <a:endParaRPr lang="ru-RU"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BEBF436-A59F-40C1-B7AC-821A8FF51BEB}" type="slidenum">
              <a:rPr lang="ru-RU" smtClean="0">
                <a:solidFill>
                  <a:prstClr val="black"/>
                </a:solidFill>
                <a:latin typeface="Calibri"/>
              </a:rPr>
              <a:pPr>
                <a:defRPr/>
              </a:pPr>
              <a:t>19</a:t>
            </a:fld>
            <a:endParaRPr lang="ru-RU"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BEBF436-A59F-40C1-B7AC-821A8FF51BEB}" type="slidenum">
              <a:rPr lang="ru-RU" smtClean="0">
                <a:solidFill>
                  <a:prstClr val="black"/>
                </a:solidFill>
                <a:latin typeface="Calibri"/>
              </a:rPr>
              <a:pPr>
                <a:defRPr/>
              </a:pPr>
              <a:t>20</a:t>
            </a:fld>
            <a:endParaRPr lang="ru-RU"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728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BEBF436-A59F-40C1-B7AC-821A8FF51BEB}" type="slidenum">
              <a:rPr lang="ru-RU" smtClean="0">
                <a:solidFill>
                  <a:prstClr val="black"/>
                </a:solidFill>
                <a:latin typeface="Calibri"/>
              </a:rPr>
              <a:pPr>
                <a:defRPr/>
              </a:pPr>
              <a:t>21</a:t>
            </a:fld>
            <a:endParaRPr lang="ru-RU"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dirty="0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BEBF436-A59F-40C1-B7AC-821A8FF51BEB}" type="slidenum">
              <a:rPr lang="ru-RU" smtClean="0">
                <a:solidFill>
                  <a:prstClr val="black"/>
                </a:solidFill>
                <a:latin typeface="Calibri"/>
              </a:rPr>
              <a:pPr>
                <a:defRPr/>
              </a:pPr>
              <a:t>23</a:t>
            </a:fld>
            <a:endParaRPr lang="ru-RU"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1pPr>
            <a:lvl2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2pPr>
            <a:lvl3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3pPr>
            <a:lvl4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4pPr>
            <a:lvl5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9pPr>
          </a:lstStyle>
          <a:p>
            <a:pPr eaLnBrk="1"/>
            <a:fld id="{C1988DD0-EBAF-48F0-AB08-D1EE1A3067AA}" type="slidenum">
              <a:rPr lang="en-US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25</a:t>
            </a:fld>
            <a:endParaRPr lang="en-US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53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9032" y="758822"/>
            <a:ext cx="4554544" cy="374040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3132" y="4739852"/>
            <a:ext cx="5467924" cy="4490931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715608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D801466-1841-4A0D-80BF-46EE77553928}" type="slidenum">
              <a:rPr lang="ru-RU" b="0" smtClean="0">
                <a:latin typeface="Calibri"/>
              </a:rPr>
              <a:pPr eaLnBrk="1" hangingPunct="1"/>
              <a:t>28</a:t>
            </a:fld>
            <a:endParaRPr lang="ru-RU" b="0" dirty="0" smtClean="0">
              <a:latin typeface="Calibri"/>
            </a:endParaRPr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2338" y="749300"/>
            <a:ext cx="4989512" cy="3741738"/>
          </a:xfrm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85750" indent="-285750">
              <a:buClr>
                <a:srgbClr val="C00000"/>
              </a:buClr>
              <a:buFont typeface="Wingdings" pitchFamily="2" charset="2"/>
              <a:buChar char="ü"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Мы стремились сделать проще и удобнее три основных сценария записи, на которые можно попасть с первых шагов: </a:t>
            </a:r>
          </a:p>
          <a:p>
            <a:pPr marL="285750" indent="-17463">
              <a:buClr>
                <a:srgbClr val="C00000"/>
              </a:buClr>
              <a:buFont typeface="Symbol" pitchFamily="18" charset="2"/>
              <a:buChar char=""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 Запись к конкретному врачу </a:t>
            </a:r>
          </a:p>
          <a:p>
            <a:pPr marL="285750" indent="-17463">
              <a:buClr>
                <a:srgbClr val="C00000"/>
              </a:buClr>
              <a:buFont typeface="Symbol" pitchFamily="18" charset="2"/>
              <a:buChar char=""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 Запись к специалисту</a:t>
            </a:r>
          </a:p>
          <a:p>
            <a:pPr marL="285750" indent="-17463">
              <a:buClr>
                <a:srgbClr val="C00000"/>
              </a:buClr>
              <a:buFont typeface="Symbol" pitchFamily="18" charset="2"/>
              <a:buChar char=""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 Запись на конкретную услугу</a:t>
            </a:r>
          </a:p>
          <a:p>
            <a:pPr eaLnBrk="1" hangingPunct="1"/>
            <a:endParaRPr lang="ru-RU" dirty="0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D801466-1841-4A0D-80BF-46EE77553928}" type="slidenum">
              <a:rPr lang="ru-RU" b="0" smtClean="0">
                <a:latin typeface="Calibri"/>
              </a:rPr>
              <a:pPr eaLnBrk="1" hangingPunct="1"/>
              <a:t>29</a:t>
            </a:fld>
            <a:endParaRPr lang="ru-RU" b="0" dirty="0" smtClean="0">
              <a:latin typeface="Calibri"/>
            </a:endParaRPr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2338" y="749300"/>
            <a:ext cx="4989512" cy="3741738"/>
          </a:xfrm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85750" indent="-285750">
              <a:buClr>
                <a:srgbClr val="C00000"/>
              </a:buClr>
              <a:buFont typeface="Wingdings" pitchFamily="2" charset="2"/>
              <a:buChar char="ü"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Мы стремились сделать проще и удобнее три основных сценария записи, на которые можно попасть с первых шагов: </a:t>
            </a:r>
          </a:p>
          <a:p>
            <a:pPr marL="285750" indent="-17463">
              <a:buClr>
                <a:srgbClr val="C00000"/>
              </a:buClr>
              <a:buFont typeface="Symbol" pitchFamily="18" charset="2"/>
              <a:buChar char=""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 Запись к конкретному врачу </a:t>
            </a:r>
          </a:p>
          <a:p>
            <a:pPr marL="285750" indent="-17463">
              <a:buClr>
                <a:srgbClr val="C00000"/>
              </a:buClr>
              <a:buFont typeface="Symbol" pitchFamily="18" charset="2"/>
              <a:buChar char=""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 Запись к специалисту</a:t>
            </a:r>
          </a:p>
          <a:p>
            <a:pPr marL="285750" indent="-17463">
              <a:buClr>
                <a:srgbClr val="C00000"/>
              </a:buClr>
              <a:buFont typeface="Symbol" pitchFamily="18" charset="2"/>
              <a:buChar char=""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 Запись на конкретную услугу</a:t>
            </a:r>
          </a:p>
          <a:p>
            <a:pPr eaLnBrk="1" hangingPunct="1"/>
            <a:endParaRPr lang="ru-RU" dirty="0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D801466-1841-4A0D-80BF-46EE77553928}" type="slidenum">
              <a:rPr lang="ru-RU" b="0" smtClean="0">
                <a:latin typeface="Calibri"/>
              </a:rPr>
              <a:pPr eaLnBrk="1" hangingPunct="1"/>
              <a:t>31</a:t>
            </a:fld>
            <a:endParaRPr lang="ru-RU" b="0" dirty="0" smtClean="0">
              <a:latin typeface="Calibri"/>
            </a:endParaRPr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2338" y="749300"/>
            <a:ext cx="4989512" cy="3741738"/>
          </a:xfrm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85750" indent="-285750">
              <a:buClr>
                <a:srgbClr val="C00000"/>
              </a:buClr>
              <a:buFont typeface="Wingdings" pitchFamily="2" charset="2"/>
              <a:buChar char="ü"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Мы стремились сделать проще и удобнее три основных сценария записи, на которые можно попасть с первых шагов: </a:t>
            </a:r>
          </a:p>
          <a:p>
            <a:pPr marL="285750" indent="-17463">
              <a:buClr>
                <a:srgbClr val="C00000"/>
              </a:buClr>
              <a:buFont typeface="Symbol" pitchFamily="18" charset="2"/>
              <a:buChar char=""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 Запись к конкретному врачу </a:t>
            </a:r>
          </a:p>
          <a:p>
            <a:pPr marL="285750" indent="-17463">
              <a:buClr>
                <a:srgbClr val="C00000"/>
              </a:buClr>
              <a:buFont typeface="Symbol" pitchFamily="18" charset="2"/>
              <a:buChar char=""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 Запись к специалисту</a:t>
            </a:r>
          </a:p>
          <a:p>
            <a:pPr marL="285750" indent="-17463">
              <a:buClr>
                <a:srgbClr val="C00000"/>
              </a:buClr>
              <a:buFont typeface="Symbol" pitchFamily="18" charset="2"/>
              <a:buChar char=""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 Запись на конкретную услугу</a:t>
            </a:r>
          </a:p>
          <a:p>
            <a:pPr eaLnBrk="1" hangingPunct="1"/>
            <a:endParaRPr lang="ru-RU" dirty="0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D801466-1841-4A0D-80BF-46EE77553928}" type="slidenum">
              <a:rPr lang="ru-RU" b="0" smtClean="0">
                <a:latin typeface="Calibri"/>
              </a:rPr>
              <a:pPr eaLnBrk="1" hangingPunct="1"/>
              <a:t>32</a:t>
            </a:fld>
            <a:endParaRPr lang="ru-RU" b="0" dirty="0" smtClean="0">
              <a:latin typeface="Calibri"/>
            </a:endParaRPr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2338" y="749300"/>
            <a:ext cx="4989512" cy="3741738"/>
          </a:xfrm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85750" indent="-285750">
              <a:buClr>
                <a:srgbClr val="C00000"/>
              </a:buClr>
              <a:buFont typeface="Wingdings" pitchFamily="2" charset="2"/>
              <a:buChar char="ü"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Мы стремились сделать проще и удобнее три основных сценария записи, на которые можно попасть с первых шагов: </a:t>
            </a:r>
          </a:p>
          <a:p>
            <a:pPr marL="285750" indent="-17463">
              <a:buClr>
                <a:srgbClr val="C00000"/>
              </a:buClr>
              <a:buFont typeface="Symbol" pitchFamily="18" charset="2"/>
              <a:buChar char=""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 Запись к конкретному врачу </a:t>
            </a:r>
          </a:p>
          <a:p>
            <a:pPr marL="285750" indent="-17463">
              <a:buClr>
                <a:srgbClr val="C00000"/>
              </a:buClr>
              <a:buFont typeface="Symbol" pitchFamily="18" charset="2"/>
              <a:buChar char=""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 Запись к специалисту</a:t>
            </a:r>
          </a:p>
          <a:p>
            <a:pPr marL="285750" indent="-17463">
              <a:buClr>
                <a:srgbClr val="C00000"/>
              </a:buClr>
              <a:buFont typeface="Symbol" pitchFamily="18" charset="2"/>
              <a:buChar char=""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 Запись на конкретную услугу</a:t>
            </a:r>
          </a:p>
          <a:p>
            <a:pPr eaLnBrk="1" hangingPunct="1"/>
            <a:endParaRPr lang="ru-RU" dirty="0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D801466-1841-4A0D-80BF-46EE77553928}" type="slidenum">
              <a:rPr lang="ru-RU" b="0" smtClean="0">
                <a:latin typeface="Calibri"/>
              </a:rPr>
              <a:pPr eaLnBrk="1" hangingPunct="1"/>
              <a:t>33</a:t>
            </a:fld>
            <a:endParaRPr lang="ru-RU" b="0" dirty="0" smtClean="0">
              <a:latin typeface="Calibri"/>
            </a:endParaRPr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2338" y="749300"/>
            <a:ext cx="4989512" cy="3741738"/>
          </a:xfrm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С помощью поля фильтра вы легко сможете найти уже знакомого вам врача и записаться на прием в удобное для вас время</a:t>
            </a:r>
          </a:p>
          <a:p>
            <a:pPr eaLnBrk="1" hangingPunct="1"/>
            <a:endParaRPr lang="ru-RU" dirty="0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D801466-1841-4A0D-80BF-46EE77553928}" type="slidenum">
              <a:rPr lang="ru-RU" b="0" smtClean="0">
                <a:latin typeface="Calibri"/>
              </a:rPr>
              <a:pPr eaLnBrk="1" hangingPunct="1"/>
              <a:t>34</a:t>
            </a:fld>
            <a:endParaRPr lang="ru-RU" b="0" dirty="0" smtClean="0">
              <a:latin typeface="Calibri"/>
            </a:endParaRPr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2338" y="749300"/>
            <a:ext cx="4989512" cy="3741738"/>
          </a:xfrm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С помощью поля фильтра вы легко сможете найти необходимую услугу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Чтобы вам было удобно мы предусмотрели сворачивать и разворачивать список услуг  если услуг очень много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 smtClean="0">
              <a:solidFill>
                <a:srgbClr val="000000"/>
              </a:solidFill>
              <a:latin typeface="Calibri" pitchFamily="34" charset="0"/>
              <a:cs typeface="Calibri"/>
            </a:endParaRPr>
          </a:p>
          <a:p>
            <a:pPr eaLnBrk="1" hangingPunct="1"/>
            <a:endParaRPr lang="ru-RU" dirty="0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D801466-1841-4A0D-80BF-46EE77553928}" type="slidenum">
              <a:rPr lang="ru-RU" b="0" smtClean="0">
                <a:latin typeface="Calibri"/>
              </a:rPr>
              <a:pPr eaLnBrk="1" hangingPunct="1"/>
              <a:t>35</a:t>
            </a:fld>
            <a:endParaRPr lang="ru-RU" b="0" dirty="0" smtClean="0">
              <a:latin typeface="Calibri"/>
            </a:endParaRPr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2338" y="749300"/>
            <a:ext cx="4989512" cy="3741738"/>
          </a:xfrm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Мы создали новое расписание  врачей– более простое и компактное : вы легко сможете выбрать  удобное для вас время</a:t>
            </a:r>
            <a:endParaRPr lang="ru-RU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Чтобы вам было удобно мы показываем только свободные талоны, но сохранили возможность показа всех талонов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Создали индикатор шагов, чтобы нагляднее показывать этапы записи на прием.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 smtClean="0"/>
          </a:p>
          <a:p>
            <a:pPr eaLnBrk="1" hangingPunct="1"/>
            <a:endParaRPr lang="ru-RU" dirty="0" smtClean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D801466-1841-4A0D-80BF-46EE77553928}" type="slidenum">
              <a:rPr lang="ru-RU" b="0" smtClean="0">
                <a:latin typeface="Calibri"/>
              </a:rPr>
              <a:pPr eaLnBrk="1" hangingPunct="1"/>
              <a:t>36</a:t>
            </a:fld>
            <a:endParaRPr lang="ru-RU" b="0" dirty="0" smtClean="0">
              <a:latin typeface="Calibri"/>
            </a:endParaRPr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2338" y="749300"/>
            <a:ext cx="4989512" cy="3741738"/>
          </a:xfrm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Мы сделали более компактные поля форм и улучшили внешний вид,  добавили статусы заполнения и всплывающие подсказки.</a:t>
            </a:r>
          </a:p>
          <a:p>
            <a:pPr eaLnBrk="1" hangingPunct="1"/>
            <a:endParaRPr lang="ru-RU" dirty="0" smtClean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1pPr>
            <a:lvl2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2pPr>
            <a:lvl3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3pPr>
            <a:lvl4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4pPr>
            <a:lvl5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9pPr>
          </a:lstStyle>
          <a:p>
            <a:pPr eaLnBrk="1"/>
            <a:fld id="{C1988DD0-EBAF-48F0-AB08-D1EE1A3067AA}" type="slidenum">
              <a:rPr lang="en-US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37</a:t>
            </a:fld>
            <a:endParaRPr lang="en-US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53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3925" y="758825"/>
            <a:ext cx="4986338" cy="37401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3132" y="4739852"/>
            <a:ext cx="5467924" cy="4490931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1pPr>
            <a:lvl2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2pPr>
            <a:lvl3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3pPr>
            <a:lvl4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4pPr>
            <a:lvl5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9pPr>
          </a:lstStyle>
          <a:p>
            <a:pPr eaLnBrk="1"/>
            <a:fld id="{C1988DD0-EBAF-48F0-AB08-D1EE1A3067AA}" type="slidenum">
              <a:rPr lang="en-US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38</a:t>
            </a:fld>
            <a:endParaRPr lang="en-US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53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3925" y="758825"/>
            <a:ext cx="4986338" cy="37401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3132" y="4739852"/>
            <a:ext cx="5467924" cy="4490931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1pPr>
            <a:lvl2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2pPr>
            <a:lvl3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3pPr>
            <a:lvl4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4pPr>
            <a:lvl5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9pPr>
          </a:lstStyle>
          <a:p>
            <a:pPr eaLnBrk="1"/>
            <a:fld id="{C1988DD0-EBAF-48F0-AB08-D1EE1A3067AA}" type="slidenum">
              <a:rPr lang="en-US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39</a:t>
            </a:fld>
            <a:endParaRPr lang="en-US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53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3925" y="758825"/>
            <a:ext cx="4986338" cy="37401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3132" y="4739852"/>
            <a:ext cx="5467924" cy="4490931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D801466-1841-4A0D-80BF-46EE77553928}" type="slidenum">
              <a:rPr lang="ru-RU" b="0" smtClean="0">
                <a:solidFill>
                  <a:prstClr val="black"/>
                </a:solidFill>
                <a:latin typeface="Calibri"/>
              </a:rPr>
              <a:pPr eaLnBrk="1" hangingPunct="1"/>
              <a:t>41</a:t>
            </a:fld>
            <a:endParaRPr lang="ru-RU" b="0" dirty="0"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2338" y="749300"/>
            <a:ext cx="4989512" cy="3741738"/>
          </a:xfrm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 err="1" smtClean="0"/>
              <a:t>Сматрфоны</a:t>
            </a:r>
            <a:r>
              <a:rPr lang="ru-RU" sz="1200" dirty="0" smtClean="0"/>
              <a:t> и планшеты становятся все более популярными инструментами для получения и потребления информации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 smtClean="0"/>
              <a:t>По данным IDC, рынок ПК сокращается в два раза быстрее, чем ожидалось.</a:t>
            </a:r>
          </a:p>
          <a:p>
            <a:pPr eaLnBrk="1" hangingPunct="1"/>
            <a:endParaRPr lang="ru-RU" dirty="0" smtClean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6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 marL="1143000" indent="-228600"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 marL="1600200" indent="-228600"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 marL="2057400" indent="-228600"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fld id="{2C99266E-324F-5F42-A255-B59A669451D1}" type="slidenum">
              <a:rPr kumimoji="0" lang="en-US" sz="1200">
                <a:solidFill>
                  <a:srgbClr val="000000"/>
                </a:solidFill>
                <a:latin typeface="Times New Roman" charset="0"/>
              </a:rPr>
              <a:pPr/>
              <a:t>42</a:t>
            </a:fld>
            <a:endParaRPr kumimoji="0" lang="en-US" sz="12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17411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23925" y="758825"/>
            <a:ext cx="4986338" cy="37401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7412" name="Rectangle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none" anchor="ctr"/>
          <a:lstStyle/>
          <a:p>
            <a:pPr>
              <a:spcBef>
                <a:spcPct val="0"/>
              </a:spcBef>
            </a:pPr>
            <a:endParaRPr kumimoji="0" lang="ru-RU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D801466-1841-4A0D-80BF-46EE77553928}" type="slidenum">
              <a:rPr lang="ru-RU" b="0" smtClean="0">
                <a:latin typeface="Calibri"/>
              </a:rPr>
              <a:pPr eaLnBrk="1" hangingPunct="1"/>
              <a:t>43</a:t>
            </a:fld>
            <a:endParaRPr lang="ru-RU" b="0" dirty="0" smtClean="0">
              <a:latin typeface="Calibri"/>
            </a:endParaRPr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2338" y="749300"/>
            <a:ext cx="4989512" cy="3741738"/>
          </a:xfrm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dirty="0" smtClean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D1FCDFF-215A-4F01-B36C-032AEFE7820A}" type="slidenum">
              <a:rPr lang="ru-RU">
                <a:solidFill>
                  <a:prstClr val="black"/>
                </a:solidFill>
              </a:rPr>
              <a:pPr>
                <a:defRPr/>
              </a:pPr>
              <a:t>44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1" dirty="0" smtClean="0">
                <a:solidFill>
                  <a:srgbClr val="000000"/>
                </a:solidFill>
                <a:latin typeface="+mn-lt"/>
                <a:cs typeface="Calibri"/>
              </a:rPr>
              <a:t>Запись на прием: </a:t>
            </a:r>
            <a:r>
              <a:rPr lang="ru-RU" sz="1200" dirty="0" smtClean="0">
                <a:solidFill>
                  <a:srgbClr val="000000"/>
                </a:solidFill>
                <a:latin typeface="+mn-lt"/>
                <a:cs typeface="Calibri"/>
              </a:rPr>
              <a:t>возможность из любого места, где есть Интернет, записаться на прием с мобильного устройства.</a:t>
            </a:r>
            <a:endParaRPr lang="ru-RU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 smtClean="0"/>
          </a:p>
          <a:p>
            <a:pPr eaLnBrk="1" hangingPunct="1"/>
            <a:endParaRPr lang="ru-RU" dirty="0" smtClean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D1FCDFF-215A-4F01-B36C-032AEFE7820A}" type="slidenum">
              <a:rPr lang="ru-RU">
                <a:solidFill>
                  <a:prstClr val="black"/>
                </a:solidFill>
              </a:rPr>
              <a:pPr>
                <a:defRPr/>
              </a:pPr>
              <a:t>45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1" dirty="0" smtClean="0">
                <a:solidFill>
                  <a:srgbClr val="000000"/>
                </a:solidFill>
                <a:latin typeface="+mn-lt"/>
                <a:cs typeface="Calibri"/>
              </a:rPr>
              <a:t>Запись на прием: </a:t>
            </a:r>
            <a:r>
              <a:rPr lang="ru-RU" sz="1200" dirty="0" smtClean="0">
                <a:solidFill>
                  <a:srgbClr val="000000"/>
                </a:solidFill>
                <a:latin typeface="+mn-lt"/>
                <a:cs typeface="Calibri"/>
              </a:rPr>
              <a:t>возможность из любого места, где есть Интернет, записаться на прием с мобильного устройства.</a:t>
            </a:r>
            <a:endParaRPr lang="ru-RU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 smtClean="0"/>
          </a:p>
          <a:p>
            <a:pPr eaLnBrk="1" hangingPunct="1"/>
            <a:endParaRPr lang="ru-RU" dirty="0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728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D1FCDFF-215A-4F01-B36C-032AEFE7820A}" type="slidenum">
              <a:rPr lang="ru-RU">
                <a:solidFill>
                  <a:prstClr val="black"/>
                </a:solidFill>
              </a:rPr>
              <a:pPr>
                <a:defRPr/>
              </a:pPr>
              <a:t>46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1" dirty="0" smtClean="0">
                <a:solidFill>
                  <a:srgbClr val="000000"/>
                </a:solidFill>
                <a:latin typeface="+mn-lt"/>
                <a:cs typeface="Calibri"/>
              </a:rPr>
              <a:t>Расписание  врачей </a:t>
            </a:r>
            <a:r>
              <a:rPr lang="ru-RU" sz="1200" dirty="0" smtClean="0">
                <a:solidFill>
                  <a:srgbClr val="000000"/>
                </a:solidFill>
                <a:latin typeface="+mn-lt"/>
                <a:cs typeface="Calibri"/>
              </a:rPr>
              <a:t>– простое и компактное: вы легко сможете  узнать график работы врача и выбрать  удобное для вас время.</a:t>
            </a:r>
          </a:p>
          <a:p>
            <a:pPr eaLnBrk="1" hangingPunct="1"/>
            <a:endParaRPr lang="ru-RU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 smtClean="0"/>
          </a:p>
          <a:p>
            <a:pPr eaLnBrk="1" hangingPunct="1"/>
            <a:endParaRPr lang="ru-RU" dirty="0" smtClean="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D1FCDFF-215A-4F01-B36C-032AEFE7820A}" type="slidenum">
              <a:rPr lang="ru-RU">
                <a:solidFill>
                  <a:prstClr val="black"/>
                </a:solidFill>
              </a:rPr>
              <a:pPr>
                <a:defRPr/>
              </a:pPr>
              <a:t>47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1" dirty="0" smtClean="0">
                <a:solidFill>
                  <a:srgbClr val="000000"/>
                </a:solidFill>
                <a:latin typeface="+mn-lt"/>
                <a:cs typeface="Calibri"/>
              </a:rPr>
              <a:t>Личный кабинет </a:t>
            </a:r>
            <a:r>
              <a:rPr lang="ru-RU" sz="1200" dirty="0" smtClean="0">
                <a:solidFill>
                  <a:srgbClr val="000000"/>
                </a:solidFill>
                <a:latin typeface="+mn-lt"/>
                <a:cs typeface="Calibri"/>
              </a:rPr>
              <a:t>– возможность управлять талонами, редактировать</a:t>
            </a:r>
            <a:r>
              <a:rPr lang="ru-RU" sz="1200" baseline="0" dirty="0" smtClean="0">
                <a:solidFill>
                  <a:srgbClr val="000000"/>
                </a:solidFill>
                <a:latin typeface="+mn-lt"/>
                <a:cs typeface="Calibri"/>
              </a:rPr>
              <a:t> личные данные.</a:t>
            </a:r>
            <a:endParaRPr lang="ru-RU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 smtClean="0"/>
          </a:p>
          <a:p>
            <a:pPr eaLnBrk="1" hangingPunct="1"/>
            <a:endParaRPr lang="ru-RU" dirty="0" smtClean="0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2338" y="749300"/>
            <a:ext cx="4989512" cy="3741738"/>
          </a:xfrm>
          <a:ln/>
        </p:spPr>
      </p:sp>
      <p:sp>
        <p:nvSpPr>
          <p:cNvPr id="175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D801466-1841-4A0D-80BF-46EE77553928}" type="slidenum">
              <a:rPr lang="ru-RU" b="0" smtClean="0">
                <a:latin typeface="Calibri"/>
              </a:rPr>
              <a:pPr eaLnBrk="1" hangingPunct="1"/>
              <a:t>50</a:t>
            </a:fld>
            <a:endParaRPr lang="ru-RU" b="0" dirty="0" smtClean="0">
              <a:latin typeface="Calibri"/>
            </a:endParaRPr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2338" y="749300"/>
            <a:ext cx="4989512" cy="3741738"/>
          </a:xfrm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85750" indent="-285750">
              <a:buClr>
                <a:srgbClr val="C00000"/>
              </a:buClr>
              <a:buFont typeface="Wingdings" pitchFamily="2" charset="2"/>
              <a:buChar char="ü"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Мы стремились сделать проще и удобнее три основных сценария записи, на которые можно попасть с первых шагов: </a:t>
            </a:r>
          </a:p>
          <a:p>
            <a:pPr marL="285750" indent="-17463">
              <a:buClr>
                <a:srgbClr val="C00000"/>
              </a:buClr>
              <a:buFont typeface="Symbol" pitchFamily="18" charset="2"/>
              <a:buChar char=""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 Запись к конкретному врачу </a:t>
            </a:r>
          </a:p>
          <a:p>
            <a:pPr marL="285750" indent="-17463">
              <a:buClr>
                <a:srgbClr val="C00000"/>
              </a:buClr>
              <a:buFont typeface="Symbol" pitchFamily="18" charset="2"/>
              <a:buChar char=""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 Запись к специалисту</a:t>
            </a:r>
          </a:p>
          <a:p>
            <a:pPr marL="285750" indent="-17463">
              <a:buClr>
                <a:srgbClr val="C00000"/>
              </a:buClr>
              <a:buFont typeface="Symbol" pitchFamily="18" charset="2"/>
              <a:buChar char=""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 Запись на конкретную услугу</a:t>
            </a:r>
          </a:p>
          <a:p>
            <a:pPr eaLnBrk="1" hangingPunct="1"/>
            <a:endParaRPr lang="ru-RU" dirty="0" smtClean="0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D801466-1841-4A0D-80BF-46EE77553928}" type="slidenum">
              <a:rPr lang="ru-RU" b="0" smtClean="0">
                <a:latin typeface="Calibri"/>
              </a:rPr>
              <a:pPr eaLnBrk="1" hangingPunct="1"/>
              <a:t>51</a:t>
            </a:fld>
            <a:endParaRPr lang="ru-RU" b="0" dirty="0" smtClean="0">
              <a:latin typeface="Calibri"/>
            </a:endParaRPr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2338" y="749300"/>
            <a:ext cx="4989512" cy="3741738"/>
          </a:xfrm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85750" indent="-285750">
              <a:buClr>
                <a:srgbClr val="C00000"/>
              </a:buClr>
              <a:buFont typeface="Wingdings" pitchFamily="2" charset="2"/>
              <a:buChar char="ü"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Мы стремились сделать проще и удобнее три основных сценария записи, на которые можно попасть с первых шагов: </a:t>
            </a:r>
          </a:p>
          <a:p>
            <a:pPr marL="285750" indent="-17463">
              <a:buClr>
                <a:srgbClr val="C00000"/>
              </a:buClr>
              <a:buFont typeface="Symbol" pitchFamily="18" charset="2"/>
              <a:buChar char=""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 Запись к конкретному врачу </a:t>
            </a:r>
          </a:p>
          <a:p>
            <a:pPr marL="285750" indent="-17463">
              <a:buClr>
                <a:srgbClr val="C00000"/>
              </a:buClr>
              <a:buFont typeface="Symbol" pitchFamily="18" charset="2"/>
              <a:buChar char=""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 Запись к специалисту</a:t>
            </a:r>
          </a:p>
          <a:p>
            <a:pPr marL="285750" indent="-17463">
              <a:buClr>
                <a:srgbClr val="C00000"/>
              </a:buClr>
              <a:buFont typeface="Symbol" pitchFamily="18" charset="2"/>
              <a:buChar char=""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 Запись на конкретную услугу</a:t>
            </a:r>
          </a:p>
          <a:p>
            <a:pPr eaLnBrk="1" hangingPunct="1"/>
            <a:endParaRPr lang="ru-RU" dirty="0" smtClean="0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D801466-1841-4A0D-80BF-46EE77553928}" type="slidenum">
              <a:rPr lang="ru-RU" b="0" smtClean="0">
                <a:latin typeface="Calibri"/>
              </a:rPr>
              <a:pPr eaLnBrk="1" hangingPunct="1"/>
              <a:t>52</a:t>
            </a:fld>
            <a:endParaRPr lang="ru-RU" b="0" dirty="0" smtClean="0">
              <a:latin typeface="Calibri"/>
            </a:endParaRPr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2338" y="749300"/>
            <a:ext cx="4989512" cy="3741738"/>
          </a:xfrm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85750" indent="-285750">
              <a:buClr>
                <a:srgbClr val="C00000"/>
              </a:buClr>
              <a:buFont typeface="Wingdings" pitchFamily="2" charset="2"/>
              <a:buChar char="ü"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Мы стремились сделать проще и удобнее три основных сценария записи, на которые можно попасть с первых шагов: </a:t>
            </a:r>
          </a:p>
          <a:p>
            <a:pPr marL="285750" indent="-17463">
              <a:buClr>
                <a:srgbClr val="C00000"/>
              </a:buClr>
              <a:buFont typeface="Symbol" pitchFamily="18" charset="2"/>
              <a:buChar char=""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 Запись к конкретному врачу </a:t>
            </a:r>
          </a:p>
          <a:p>
            <a:pPr marL="285750" indent="-17463">
              <a:buClr>
                <a:srgbClr val="C00000"/>
              </a:buClr>
              <a:buFont typeface="Symbol" pitchFamily="18" charset="2"/>
              <a:buChar char=""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 Запись к специалисту</a:t>
            </a:r>
          </a:p>
          <a:p>
            <a:pPr marL="285750" indent="-17463">
              <a:buClr>
                <a:srgbClr val="C00000"/>
              </a:buClr>
              <a:buFont typeface="Symbol" pitchFamily="18" charset="2"/>
              <a:buChar char=""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 Запись на конкретную услугу</a:t>
            </a:r>
          </a:p>
          <a:p>
            <a:pPr eaLnBrk="1" hangingPunct="1"/>
            <a:endParaRPr lang="ru-RU" dirty="0" smtClean="0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D801466-1841-4A0D-80BF-46EE77553928}" type="slidenum">
              <a:rPr lang="ru-RU" b="0" smtClean="0">
                <a:latin typeface="Calibri"/>
              </a:rPr>
              <a:pPr eaLnBrk="1" hangingPunct="1"/>
              <a:t>53</a:t>
            </a:fld>
            <a:endParaRPr lang="ru-RU" b="0" dirty="0" smtClean="0">
              <a:latin typeface="Calibri"/>
            </a:endParaRPr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2338" y="749300"/>
            <a:ext cx="4989512" cy="3741738"/>
          </a:xfrm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85750" indent="-285750">
              <a:buClr>
                <a:srgbClr val="C00000"/>
              </a:buClr>
              <a:buFont typeface="Wingdings" pitchFamily="2" charset="2"/>
              <a:buChar char="ü"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Мы стремились сделать проще и удобнее три основных сценария записи, на которые можно попасть с первых шагов: </a:t>
            </a:r>
          </a:p>
          <a:p>
            <a:pPr marL="285750" indent="-17463">
              <a:buClr>
                <a:srgbClr val="C00000"/>
              </a:buClr>
              <a:buFont typeface="Symbol" pitchFamily="18" charset="2"/>
              <a:buChar char=""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 Запись к конкретному врачу </a:t>
            </a:r>
          </a:p>
          <a:p>
            <a:pPr marL="285750" indent="-17463">
              <a:buClr>
                <a:srgbClr val="C00000"/>
              </a:buClr>
              <a:buFont typeface="Symbol" pitchFamily="18" charset="2"/>
              <a:buChar char=""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 Запись к специалисту</a:t>
            </a:r>
          </a:p>
          <a:p>
            <a:pPr marL="285750" indent="-17463">
              <a:buClr>
                <a:srgbClr val="C00000"/>
              </a:buClr>
              <a:buFont typeface="Symbol" pitchFamily="18" charset="2"/>
              <a:buChar char=""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 Запись на конкретную услугу</a:t>
            </a:r>
          </a:p>
          <a:p>
            <a:pPr eaLnBrk="1" hangingPunct="1"/>
            <a:endParaRPr lang="ru-RU" dirty="0" smtClean="0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D801466-1841-4A0D-80BF-46EE77553928}" type="slidenum">
              <a:rPr lang="ru-RU" b="0" smtClean="0">
                <a:latin typeface="Calibri"/>
              </a:rPr>
              <a:pPr eaLnBrk="1" hangingPunct="1"/>
              <a:t>54</a:t>
            </a:fld>
            <a:endParaRPr lang="ru-RU" b="0" dirty="0" smtClean="0">
              <a:latin typeface="Calibri"/>
            </a:endParaRPr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2338" y="749300"/>
            <a:ext cx="4989512" cy="3741738"/>
          </a:xfrm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85750" indent="-285750">
              <a:buClr>
                <a:srgbClr val="C00000"/>
              </a:buClr>
              <a:buFont typeface="Wingdings" pitchFamily="2" charset="2"/>
              <a:buChar char="ü"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Мы стремились сделать проще и удобнее три основных сценария записи, на которые можно попасть с первых шагов: </a:t>
            </a:r>
          </a:p>
          <a:p>
            <a:pPr marL="285750" indent="-17463">
              <a:buClr>
                <a:srgbClr val="C00000"/>
              </a:buClr>
              <a:buFont typeface="Symbol" pitchFamily="18" charset="2"/>
              <a:buChar char=""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 Запись к конкретному врачу </a:t>
            </a:r>
          </a:p>
          <a:p>
            <a:pPr marL="285750" indent="-17463">
              <a:buClr>
                <a:srgbClr val="C00000"/>
              </a:buClr>
              <a:buFont typeface="Symbol" pitchFamily="18" charset="2"/>
              <a:buChar char=""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 Запись к специалисту</a:t>
            </a:r>
          </a:p>
          <a:p>
            <a:pPr marL="285750" indent="-17463">
              <a:buClr>
                <a:srgbClr val="C00000"/>
              </a:buClr>
              <a:buFont typeface="Symbol" pitchFamily="18" charset="2"/>
              <a:buChar char=""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 Запись на конкретную услугу</a:t>
            </a:r>
          </a:p>
          <a:p>
            <a:pPr eaLnBrk="1" hangingPunct="1"/>
            <a:endParaRPr lang="ru-RU" dirty="0" smtClean="0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D801466-1841-4A0D-80BF-46EE77553928}" type="slidenum">
              <a:rPr lang="ru-RU" b="0" smtClean="0">
                <a:latin typeface="Calibri"/>
              </a:rPr>
              <a:pPr eaLnBrk="1" hangingPunct="1"/>
              <a:t>55</a:t>
            </a:fld>
            <a:endParaRPr lang="ru-RU" b="0" dirty="0" smtClean="0">
              <a:latin typeface="Calibri"/>
            </a:endParaRPr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2338" y="749300"/>
            <a:ext cx="4989512" cy="3741738"/>
          </a:xfrm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85750" indent="-285750">
              <a:buClr>
                <a:srgbClr val="C00000"/>
              </a:buClr>
              <a:buFont typeface="Wingdings" pitchFamily="2" charset="2"/>
              <a:buChar char="ü"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Мы стремились сделать проще и удобнее три основных сценария записи, на которые можно попасть с первых шагов: </a:t>
            </a:r>
          </a:p>
          <a:p>
            <a:pPr marL="285750" indent="-17463">
              <a:buClr>
                <a:srgbClr val="C00000"/>
              </a:buClr>
              <a:buFont typeface="Symbol" pitchFamily="18" charset="2"/>
              <a:buChar char=""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 Запись к конкретному врачу </a:t>
            </a:r>
          </a:p>
          <a:p>
            <a:pPr marL="285750" indent="-17463">
              <a:buClr>
                <a:srgbClr val="C00000"/>
              </a:buClr>
              <a:buFont typeface="Symbol" pitchFamily="18" charset="2"/>
              <a:buChar char=""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 Запись к специалисту</a:t>
            </a:r>
          </a:p>
          <a:p>
            <a:pPr marL="285750" indent="-17463">
              <a:buClr>
                <a:srgbClr val="C00000"/>
              </a:buClr>
              <a:buFont typeface="Symbol" pitchFamily="18" charset="2"/>
              <a:buChar char=""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 Запись на конкретную услугу</a:t>
            </a:r>
          </a:p>
          <a:p>
            <a:pPr eaLnBrk="1" hangingPunct="1"/>
            <a:endParaRPr lang="ru-RU" dirty="0" smtClean="0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D801466-1841-4A0D-80BF-46EE77553928}" type="slidenum">
              <a:rPr lang="ru-RU" b="0" smtClean="0">
                <a:latin typeface="Calibri"/>
              </a:rPr>
              <a:pPr eaLnBrk="1" hangingPunct="1"/>
              <a:t>56</a:t>
            </a:fld>
            <a:endParaRPr lang="ru-RU" b="0" dirty="0" smtClean="0">
              <a:latin typeface="Calibri"/>
            </a:endParaRPr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2338" y="749300"/>
            <a:ext cx="4989512" cy="3741738"/>
          </a:xfrm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85750" indent="-285750">
              <a:buClr>
                <a:srgbClr val="C00000"/>
              </a:buClr>
              <a:buFont typeface="Wingdings" pitchFamily="2" charset="2"/>
              <a:buChar char="ü"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Мы стремились сделать проще и удобнее три основных сценария записи, на которые можно попасть с первых шагов: </a:t>
            </a:r>
          </a:p>
          <a:p>
            <a:pPr marL="285750" indent="-17463">
              <a:buClr>
                <a:srgbClr val="C00000"/>
              </a:buClr>
              <a:buFont typeface="Symbol" pitchFamily="18" charset="2"/>
              <a:buChar char=""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 Запись к конкретному врачу </a:t>
            </a:r>
          </a:p>
          <a:p>
            <a:pPr marL="285750" indent="-17463">
              <a:buClr>
                <a:srgbClr val="C00000"/>
              </a:buClr>
              <a:buFont typeface="Symbol" pitchFamily="18" charset="2"/>
              <a:buChar char=""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 Запись к специалисту</a:t>
            </a:r>
          </a:p>
          <a:p>
            <a:pPr marL="285750" indent="-17463">
              <a:buClr>
                <a:srgbClr val="C00000"/>
              </a:buClr>
              <a:buFont typeface="Symbol" pitchFamily="18" charset="2"/>
              <a:buChar char=""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 Запись на конкретную услугу</a:t>
            </a:r>
          </a:p>
          <a:p>
            <a:pPr eaLnBrk="1" hangingPunct="1"/>
            <a:endParaRPr lang="ru-RU" dirty="0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2338" y="749300"/>
            <a:ext cx="4989512" cy="3741738"/>
          </a:xfrm>
          <a:ln/>
        </p:spPr>
      </p:sp>
      <p:sp>
        <p:nvSpPr>
          <p:cNvPr id="175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D801466-1841-4A0D-80BF-46EE77553928}" type="slidenum">
              <a:rPr lang="ru-RU" b="0" smtClean="0">
                <a:latin typeface="Calibri"/>
              </a:rPr>
              <a:pPr eaLnBrk="1" hangingPunct="1"/>
              <a:t>57</a:t>
            </a:fld>
            <a:endParaRPr lang="ru-RU" b="0" dirty="0" smtClean="0">
              <a:latin typeface="Calibri"/>
            </a:endParaRPr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2338" y="749300"/>
            <a:ext cx="4989512" cy="3741738"/>
          </a:xfrm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19 организаций Первого Московского государственного медицинского университета им. И.М. Сеченова используют в своей работе готовое отраслевое решение «1С-Битрикс: Сайт медицинской организации».</a:t>
            </a:r>
          </a:p>
          <a:p>
            <a:pPr eaLnBrk="1" hangingPunct="1"/>
            <a:endParaRPr lang="ru-RU" dirty="0" smtClean="0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D801466-1841-4A0D-80BF-46EE77553928}" type="slidenum">
              <a:rPr lang="ru-RU" b="0" smtClean="0">
                <a:latin typeface="Calibri"/>
              </a:rPr>
              <a:pPr eaLnBrk="1" hangingPunct="1"/>
              <a:t>59</a:t>
            </a:fld>
            <a:endParaRPr lang="ru-RU" b="0" dirty="0" smtClean="0">
              <a:latin typeface="Calibri"/>
            </a:endParaRPr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2338" y="749300"/>
            <a:ext cx="4989512" cy="3741738"/>
          </a:xfrm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85750" indent="-285750">
              <a:buClr>
                <a:srgbClr val="C00000"/>
              </a:buClr>
              <a:buFont typeface="Wingdings" pitchFamily="2" charset="2"/>
              <a:buChar char="ü"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Мы стремились сделать проще и удобнее три основных сценария записи, на которые можно попасть с первых шагов: </a:t>
            </a:r>
          </a:p>
          <a:p>
            <a:pPr marL="285750" indent="-17463">
              <a:buClr>
                <a:srgbClr val="C00000"/>
              </a:buClr>
              <a:buFont typeface="Symbol" pitchFamily="18" charset="2"/>
              <a:buChar char=""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 Запись к конкретному врачу </a:t>
            </a:r>
          </a:p>
          <a:p>
            <a:pPr marL="285750" indent="-17463">
              <a:buClr>
                <a:srgbClr val="C00000"/>
              </a:buClr>
              <a:buFont typeface="Symbol" pitchFamily="18" charset="2"/>
              <a:buChar char=""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 Запись к специалисту</a:t>
            </a:r>
          </a:p>
          <a:p>
            <a:pPr marL="285750" indent="-17463">
              <a:buClr>
                <a:srgbClr val="C00000"/>
              </a:buClr>
              <a:buFont typeface="Symbol" pitchFamily="18" charset="2"/>
              <a:buChar char=""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 Запись на конкретную услугу</a:t>
            </a:r>
          </a:p>
          <a:p>
            <a:pPr eaLnBrk="1" hangingPunct="1"/>
            <a:endParaRPr lang="ru-RU" dirty="0" smtClean="0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D801466-1841-4A0D-80BF-46EE77553928}" type="slidenum">
              <a:rPr lang="ru-RU" b="0" smtClean="0">
                <a:latin typeface="Calibri"/>
              </a:rPr>
              <a:pPr eaLnBrk="1" hangingPunct="1"/>
              <a:t>60</a:t>
            </a:fld>
            <a:endParaRPr lang="ru-RU" b="0" dirty="0" smtClean="0">
              <a:latin typeface="Calibri"/>
            </a:endParaRPr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2338" y="749300"/>
            <a:ext cx="4989512" cy="3741738"/>
          </a:xfrm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85750" indent="-285750">
              <a:buClr>
                <a:srgbClr val="C00000"/>
              </a:buClr>
              <a:buFont typeface="Wingdings" pitchFamily="2" charset="2"/>
              <a:buChar char="ü"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Мы стремились сделать проще и удобнее три основных сценария записи, на которые можно попасть с первых шагов: </a:t>
            </a:r>
          </a:p>
          <a:p>
            <a:pPr marL="285750" indent="-17463">
              <a:buClr>
                <a:srgbClr val="C00000"/>
              </a:buClr>
              <a:buFont typeface="Symbol" pitchFamily="18" charset="2"/>
              <a:buChar char=""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 Запись к конкретному врачу </a:t>
            </a:r>
          </a:p>
          <a:p>
            <a:pPr marL="285750" indent="-17463">
              <a:buClr>
                <a:srgbClr val="C00000"/>
              </a:buClr>
              <a:buFont typeface="Symbol" pitchFamily="18" charset="2"/>
              <a:buChar char=""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 Запись к специалисту</a:t>
            </a:r>
          </a:p>
          <a:p>
            <a:pPr marL="285750" indent="-17463">
              <a:buClr>
                <a:srgbClr val="C00000"/>
              </a:buClr>
              <a:buFont typeface="Symbol" pitchFamily="18" charset="2"/>
              <a:buChar char=""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 Запись на конкретную услугу</a:t>
            </a:r>
          </a:p>
          <a:p>
            <a:pPr eaLnBrk="1" hangingPunct="1"/>
            <a:endParaRPr lang="ru-RU" dirty="0" smtClean="0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D801466-1841-4A0D-80BF-46EE77553928}" type="slidenum">
              <a:rPr lang="ru-RU" b="0" smtClean="0">
                <a:latin typeface="Calibri"/>
              </a:rPr>
              <a:pPr eaLnBrk="1" hangingPunct="1"/>
              <a:t>61</a:t>
            </a:fld>
            <a:endParaRPr lang="ru-RU" b="0" dirty="0" smtClean="0">
              <a:latin typeface="Calibri"/>
            </a:endParaRPr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2338" y="749300"/>
            <a:ext cx="4989512" cy="3741738"/>
          </a:xfrm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85750" indent="-285750">
              <a:buClr>
                <a:srgbClr val="C00000"/>
              </a:buClr>
              <a:buFont typeface="Wingdings" pitchFamily="2" charset="2"/>
              <a:buChar char="ü"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Мы стремились сделать проще и удобнее три основных сценария записи, на которые можно попасть с первых шагов: </a:t>
            </a:r>
          </a:p>
          <a:p>
            <a:pPr marL="285750" indent="-17463">
              <a:buClr>
                <a:srgbClr val="C00000"/>
              </a:buClr>
              <a:buFont typeface="Symbol" pitchFamily="18" charset="2"/>
              <a:buChar char=""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 Запись к конкретному врачу </a:t>
            </a:r>
          </a:p>
          <a:p>
            <a:pPr marL="285750" indent="-17463">
              <a:buClr>
                <a:srgbClr val="C00000"/>
              </a:buClr>
              <a:buFont typeface="Symbol" pitchFamily="18" charset="2"/>
              <a:buChar char=""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 Запись к специалисту</a:t>
            </a:r>
          </a:p>
          <a:p>
            <a:pPr marL="285750" indent="-17463">
              <a:buClr>
                <a:srgbClr val="C00000"/>
              </a:buClr>
              <a:buFont typeface="Symbol" pitchFamily="18" charset="2"/>
              <a:buChar char=""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 Запись на конкретную услугу</a:t>
            </a:r>
          </a:p>
          <a:p>
            <a:pPr eaLnBrk="1" hangingPunct="1"/>
            <a:endParaRPr lang="ru-RU" dirty="0" smtClean="0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D801466-1841-4A0D-80BF-46EE77553928}" type="slidenum">
              <a:rPr lang="ru-RU" b="0" smtClean="0">
                <a:latin typeface="Calibri"/>
              </a:rPr>
              <a:pPr eaLnBrk="1" hangingPunct="1"/>
              <a:t>62</a:t>
            </a:fld>
            <a:endParaRPr lang="ru-RU" b="0" dirty="0" smtClean="0">
              <a:latin typeface="Calibri"/>
            </a:endParaRPr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2338" y="749300"/>
            <a:ext cx="4989512" cy="3741738"/>
          </a:xfrm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85750" indent="-285750">
              <a:buClr>
                <a:srgbClr val="C00000"/>
              </a:buClr>
              <a:buFont typeface="Wingdings" pitchFamily="2" charset="2"/>
              <a:buChar char="ü"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Мы стремились сделать проще и удобнее три основных сценария записи, на которые можно попасть с первых шагов: </a:t>
            </a:r>
          </a:p>
          <a:p>
            <a:pPr marL="285750" indent="-17463">
              <a:buClr>
                <a:srgbClr val="C00000"/>
              </a:buClr>
              <a:buFont typeface="Symbol" pitchFamily="18" charset="2"/>
              <a:buChar char=""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 Запись к конкретному врачу </a:t>
            </a:r>
          </a:p>
          <a:p>
            <a:pPr marL="285750" indent="-17463">
              <a:buClr>
                <a:srgbClr val="C00000"/>
              </a:buClr>
              <a:buFont typeface="Symbol" pitchFamily="18" charset="2"/>
              <a:buChar char=""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 Запись к специалисту</a:t>
            </a:r>
          </a:p>
          <a:p>
            <a:pPr marL="285750" indent="-17463">
              <a:buClr>
                <a:srgbClr val="C00000"/>
              </a:buClr>
              <a:buFont typeface="Symbol" pitchFamily="18" charset="2"/>
              <a:buChar char=""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 Запись на конкретную услугу</a:t>
            </a:r>
          </a:p>
          <a:p>
            <a:pPr eaLnBrk="1" hangingPunct="1"/>
            <a:endParaRPr lang="ru-RU" dirty="0" smtClean="0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D801466-1841-4A0D-80BF-46EE77553928}" type="slidenum">
              <a:rPr lang="ru-RU" b="0" smtClean="0">
                <a:latin typeface="Calibri"/>
              </a:rPr>
              <a:pPr eaLnBrk="1" hangingPunct="1"/>
              <a:t>63</a:t>
            </a:fld>
            <a:endParaRPr lang="ru-RU" b="0" dirty="0" smtClean="0">
              <a:latin typeface="Calibri"/>
            </a:endParaRPr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2338" y="749300"/>
            <a:ext cx="4989512" cy="3741738"/>
          </a:xfrm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85750" indent="-285750">
              <a:buClr>
                <a:srgbClr val="C00000"/>
              </a:buClr>
              <a:buFont typeface="Wingdings" pitchFamily="2" charset="2"/>
              <a:buChar char="ü"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Мы стремились сделать проще и удобнее три основных сценария записи, на которые можно попасть с первых шагов: </a:t>
            </a:r>
          </a:p>
          <a:p>
            <a:pPr marL="285750" indent="-17463">
              <a:buClr>
                <a:srgbClr val="C00000"/>
              </a:buClr>
              <a:buFont typeface="Symbol" pitchFamily="18" charset="2"/>
              <a:buChar char=""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 Запись к конкретному врачу </a:t>
            </a:r>
          </a:p>
          <a:p>
            <a:pPr marL="285750" indent="-17463">
              <a:buClr>
                <a:srgbClr val="C00000"/>
              </a:buClr>
              <a:buFont typeface="Symbol" pitchFamily="18" charset="2"/>
              <a:buChar char=""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 Запись к специалисту</a:t>
            </a:r>
          </a:p>
          <a:p>
            <a:pPr marL="285750" indent="-17463">
              <a:buClr>
                <a:srgbClr val="C00000"/>
              </a:buClr>
              <a:buFont typeface="Symbol" pitchFamily="18" charset="2"/>
              <a:buChar char=""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 Запись на конкретную услугу</a:t>
            </a:r>
          </a:p>
          <a:p>
            <a:pPr eaLnBrk="1" hangingPunct="1"/>
            <a:endParaRPr lang="ru-RU" dirty="0" smtClean="0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D801466-1841-4A0D-80BF-46EE77553928}" type="slidenum">
              <a:rPr lang="ru-RU" b="0" smtClean="0">
                <a:latin typeface="Calibri"/>
              </a:rPr>
              <a:pPr eaLnBrk="1" hangingPunct="1"/>
              <a:t>64</a:t>
            </a:fld>
            <a:endParaRPr lang="ru-RU" b="0" dirty="0" smtClean="0">
              <a:latin typeface="Calibri"/>
            </a:endParaRPr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2338" y="749300"/>
            <a:ext cx="4989512" cy="3741738"/>
          </a:xfrm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85750" indent="-285750">
              <a:buClr>
                <a:srgbClr val="C00000"/>
              </a:buClr>
              <a:buFont typeface="Wingdings" pitchFamily="2" charset="2"/>
              <a:buChar char="ü"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Мы стремились сделать проще и удобнее три основных сценария записи, на которые можно попасть с первых шагов: </a:t>
            </a:r>
          </a:p>
          <a:p>
            <a:pPr marL="285750" indent="-17463">
              <a:buClr>
                <a:srgbClr val="C00000"/>
              </a:buClr>
              <a:buFont typeface="Symbol" pitchFamily="18" charset="2"/>
              <a:buChar char=""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 Запись к конкретному врачу </a:t>
            </a:r>
          </a:p>
          <a:p>
            <a:pPr marL="285750" indent="-17463">
              <a:buClr>
                <a:srgbClr val="C00000"/>
              </a:buClr>
              <a:buFont typeface="Symbol" pitchFamily="18" charset="2"/>
              <a:buChar char=""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 Запись к специалисту</a:t>
            </a:r>
          </a:p>
          <a:p>
            <a:pPr marL="285750" indent="-17463">
              <a:buClr>
                <a:srgbClr val="C00000"/>
              </a:buClr>
              <a:buFont typeface="Symbol" pitchFamily="18" charset="2"/>
              <a:buChar char=""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 Запись на конкретную услугу</a:t>
            </a:r>
          </a:p>
          <a:p>
            <a:pPr eaLnBrk="1" hangingPunct="1"/>
            <a:endParaRPr lang="ru-RU" dirty="0" smtClean="0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E94C72F6-75EB-45A6-ADCE-7FF773284526}" type="slidenum">
              <a:rPr lang="ru-RU" b="0">
                <a:solidFill>
                  <a:prstClr val="black"/>
                </a:solidFill>
              </a:rPr>
              <a:pPr eaLnBrk="1" hangingPunct="1"/>
              <a:t>66</a:t>
            </a:fld>
            <a:endParaRPr lang="ru-RU" b="0">
              <a:solidFill>
                <a:prstClr val="black"/>
              </a:solidFill>
            </a:endParaRPr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dirty="0" smtClean="0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481D7D32-9848-4EE5-847F-36DB26515EE1}" type="slidenum">
              <a:rPr lang="ru-RU" b="0" smtClean="0">
                <a:solidFill>
                  <a:srgbClr val="000000"/>
                </a:solidFill>
              </a:rPr>
              <a:pPr eaLnBrk="1" hangingPunct="1"/>
              <a:t>67</a:t>
            </a:fld>
            <a:endParaRPr lang="ru-RU" b="0" smtClean="0">
              <a:solidFill>
                <a:srgbClr val="000000"/>
              </a:solidFill>
            </a:endParaRPr>
          </a:p>
        </p:txBody>
      </p:sp>
      <p:sp>
        <p:nvSpPr>
          <p:cNvPr id="1044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2338" y="747713"/>
            <a:ext cx="4991100" cy="3743325"/>
          </a:xfrm>
          <a:ln/>
        </p:spPr>
      </p:sp>
      <p:sp>
        <p:nvSpPr>
          <p:cNvPr id="1044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>
                <a:solidFill>
                  <a:prstClr val="black"/>
                </a:solidFill>
                <a:latin typeface="Calibri"/>
              </a:rPr>
              <a:pPr>
                <a:defRPr/>
              </a:pPr>
              <a:t>6</a:t>
            </a:fld>
            <a:endParaRPr lang="ru-RU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A2C3EBA6-9F86-42F0-9A17-40EE5C7C3989}" type="slidenum">
              <a:rPr lang="ru-RU" b="0" smtClean="0">
                <a:solidFill>
                  <a:prstClr val="black"/>
                </a:solidFill>
              </a:rPr>
              <a:pPr eaLnBrk="1" hangingPunct="1"/>
              <a:t>68</a:t>
            </a:fld>
            <a:endParaRPr lang="ru-RU" b="0" smtClean="0">
              <a:solidFill>
                <a:prstClr val="black"/>
              </a:solidFill>
            </a:endParaRPr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/>
              <a:pPr>
                <a:defRPr/>
              </a:pPr>
              <a:t>69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104EC97F-E5DE-43C1-869A-5610F80BC9C1}" type="slidenum">
              <a:rPr lang="ru-RU" b="0">
                <a:solidFill>
                  <a:prstClr val="black"/>
                </a:solidFill>
              </a:rPr>
              <a:pPr eaLnBrk="1" hangingPunct="1"/>
              <a:t>70</a:t>
            </a:fld>
            <a:endParaRPr lang="ru-RU" b="0">
              <a:solidFill>
                <a:prstClr val="black"/>
              </a:solidFill>
            </a:endParaRPr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2338" y="747713"/>
            <a:ext cx="4991100" cy="3743325"/>
          </a:xfrm>
          <a:ln/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B8650B51-0846-4D1F-A018-2119F407E696}" type="slidenum">
              <a:rPr lang="ru-RU" b="0" smtClean="0">
                <a:solidFill>
                  <a:prstClr val="black"/>
                </a:solidFill>
              </a:rPr>
              <a:pPr eaLnBrk="1" hangingPunct="1">
                <a:defRPr/>
              </a:pPr>
              <a:t>71</a:t>
            </a:fld>
            <a:endParaRPr lang="ru-RU" b="0" smtClean="0">
              <a:solidFill>
                <a:prstClr val="black"/>
              </a:solidFill>
            </a:endParaRPr>
          </a:p>
        </p:txBody>
      </p:sp>
      <p:sp>
        <p:nvSpPr>
          <p:cNvPr id="169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9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/>
              <a:pPr>
                <a:defRPr/>
              </a:pPr>
              <a:t>72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22338" y="747713"/>
            <a:ext cx="4991100" cy="374332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2338" y="749300"/>
            <a:ext cx="4989512" cy="3741738"/>
          </a:xfrm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1pPr>
            <a:lvl2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2pPr>
            <a:lvl3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3pPr>
            <a:lvl4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4pPr>
            <a:lvl5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9pPr>
          </a:lstStyle>
          <a:p>
            <a:pPr eaLnBrk="1"/>
            <a:fld id="{C1988DD0-EBAF-48F0-AB08-D1EE1A3067AA}" type="slidenum">
              <a:rPr lang="en-US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79</a:t>
            </a:fld>
            <a:endParaRPr lang="en-US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53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3925" y="760413"/>
            <a:ext cx="4984750" cy="37401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3132" y="4739852"/>
            <a:ext cx="5467924" cy="4490931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>
                <a:solidFill>
                  <a:prstClr val="black"/>
                </a:solidFill>
                <a:latin typeface="Calibri"/>
              </a:rPr>
              <a:pPr>
                <a:defRPr/>
              </a:pPr>
              <a:t>81</a:t>
            </a:fld>
            <a:endParaRPr lang="ru-RU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>
                <a:solidFill>
                  <a:prstClr val="black"/>
                </a:solidFill>
                <a:latin typeface="Calibri"/>
              </a:rPr>
              <a:pPr>
                <a:defRPr/>
              </a:pPr>
              <a:t>82</a:t>
            </a:fld>
            <a:endParaRPr lang="ru-RU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>
                <a:solidFill>
                  <a:prstClr val="black"/>
                </a:solidFill>
                <a:latin typeface="Calibri"/>
              </a:rPr>
              <a:pPr>
                <a:defRPr/>
              </a:pPr>
              <a:t>83</a:t>
            </a:fld>
            <a:endParaRPr lang="ru-RU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>
                <a:solidFill>
                  <a:prstClr val="black"/>
                </a:solidFill>
                <a:latin typeface="Calibri"/>
              </a:rPr>
              <a:pPr>
                <a:defRPr/>
              </a:pPr>
              <a:t>84</a:t>
            </a:fld>
            <a:endParaRPr lang="ru-RU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>
                <a:solidFill>
                  <a:prstClr val="black"/>
                </a:solidFill>
                <a:latin typeface="Calibri"/>
              </a:rPr>
              <a:pPr>
                <a:defRPr/>
              </a:pPr>
              <a:t>85</a:t>
            </a:fld>
            <a:endParaRPr lang="ru-RU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>
                <a:solidFill>
                  <a:prstClr val="black"/>
                </a:solidFill>
                <a:latin typeface="Calibri"/>
              </a:rPr>
              <a:pPr>
                <a:defRPr/>
              </a:pPr>
              <a:t>86</a:t>
            </a:fld>
            <a:endParaRPr lang="ru-RU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>
                <a:solidFill>
                  <a:prstClr val="black"/>
                </a:solidFill>
                <a:latin typeface="Calibri"/>
              </a:rPr>
              <a:pPr>
                <a:defRPr/>
              </a:pPr>
              <a:t>87</a:t>
            </a:fld>
            <a:endParaRPr lang="ru-RU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>
                <a:solidFill>
                  <a:prstClr val="black"/>
                </a:solidFill>
                <a:latin typeface="Calibri"/>
              </a:rPr>
              <a:pPr>
                <a:defRPr/>
              </a:pPr>
              <a:t>93</a:t>
            </a:fld>
            <a:endParaRPr lang="ru-RU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>
                <a:solidFill>
                  <a:prstClr val="black"/>
                </a:solidFill>
                <a:latin typeface="Calibri"/>
              </a:rPr>
              <a:pPr>
                <a:defRPr/>
              </a:pPr>
              <a:t>94</a:t>
            </a:fld>
            <a:endParaRPr lang="ru-RU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>
                <a:solidFill>
                  <a:prstClr val="black"/>
                </a:solidFill>
                <a:latin typeface="Calibri"/>
              </a:rPr>
              <a:pPr>
                <a:defRPr/>
              </a:pPr>
              <a:t>95</a:t>
            </a:fld>
            <a:endParaRPr lang="ru-RU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>
                <a:solidFill>
                  <a:prstClr val="black"/>
                </a:solidFill>
                <a:latin typeface="Calibri"/>
              </a:rPr>
              <a:pPr>
                <a:defRPr/>
              </a:pPr>
              <a:t>96</a:t>
            </a:fld>
            <a:endParaRPr lang="ru-RU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>
                <a:solidFill>
                  <a:prstClr val="black"/>
                </a:solidFill>
                <a:latin typeface="Calibri"/>
              </a:rPr>
              <a:pPr>
                <a:defRPr/>
              </a:pPr>
              <a:t>97</a:t>
            </a:fld>
            <a:endParaRPr lang="ru-RU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>
                <a:solidFill>
                  <a:prstClr val="black"/>
                </a:solidFill>
                <a:latin typeface="Calibri"/>
              </a:rPr>
              <a:pPr>
                <a:defRPr/>
              </a:pPr>
              <a:t>98</a:t>
            </a:fld>
            <a:endParaRPr lang="ru-RU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>
                <a:solidFill>
                  <a:prstClr val="black"/>
                </a:solidFill>
                <a:latin typeface="Calibri"/>
              </a:rPr>
              <a:pPr>
                <a:defRPr/>
              </a:pPr>
              <a:t>99</a:t>
            </a:fld>
            <a:endParaRPr lang="ru-RU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D801466-1841-4A0D-80BF-46EE77553928}" type="slidenum">
              <a:rPr lang="ru-RU" b="0" smtClean="0">
                <a:solidFill>
                  <a:prstClr val="black"/>
                </a:solidFill>
              </a:rPr>
              <a:pPr eaLnBrk="1" hangingPunct="1"/>
              <a:t>10</a:t>
            </a:fld>
            <a:endParaRPr lang="ru-RU" b="0" smtClean="0">
              <a:solidFill>
                <a:prstClr val="black"/>
              </a:solidFill>
            </a:endParaRPr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34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D37E0C-F20E-46AC-A451-C54B2994D17A}" type="slidenum">
              <a:rPr lang="en-US">
                <a:solidFill>
                  <a:srgbClr val="000000"/>
                </a:solidFill>
                <a:latin typeface="Arial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62760114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14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6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14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8C8D59-34C9-493F-86E0-D818D27A5A74}" type="slidenum">
              <a:rPr lang="en-US">
                <a:solidFill>
                  <a:srgbClr val="000000"/>
                </a:solidFill>
                <a:latin typeface="Arial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8230769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46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98FF7A-69D6-4213-9F27-C8A95A202568}" type="slidenum">
              <a:rPr lang="en-US">
                <a:solidFill>
                  <a:srgbClr val="000000"/>
                </a:solidFill>
                <a:latin typeface="Arial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27654543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B3AC6E-D0DE-4064-B53B-75017AF86BA4}" type="slidenum">
              <a:rPr lang="en-US">
                <a:solidFill>
                  <a:srgbClr val="000000"/>
                </a:solidFill>
                <a:latin typeface="Arial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31324550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FCF997-10C2-4D87-B71E-3CDFAF1194D5}" type="slidenum">
              <a:rPr lang="en-US">
                <a:solidFill>
                  <a:srgbClr val="000000"/>
                </a:solidFill>
                <a:latin typeface="Arial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59733822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6481" y="273629"/>
            <a:ext cx="8226720" cy="114348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229BFB-A025-46EA-9B5E-4F7A80DD6947}" type="slidenum">
              <a:rPr lang="en-US">
                <a:solidFill>
                  <a:srgbClr val="000000"/>
                </a:solidFill>
                <a:latin typeface="Arial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33516777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34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80936885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457200" y="116633"/>
            <a:ext cx="8229600" cy="706091"/>
          </a:xfrm>
        </p:spPr>
        <p:txBody>
          <a:bodyPr/>
          <a:lstStyle>
            <a:lvl1pPr>
              <a:defRPr baseline="0"/>
            </a:lvl1pPr>
          </a:lstStyle>
          <a:p>
            <a:r>
              <a:rPr lang="ru-RU" dirty="0" smtClean="0"/>
              <a:t>Заголовок слайда</a:t>
            </a:r>
            <a:r>
              <a:rPr lang="en-US" dirty="0" smtClean="0"/>
              <a:t>	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980728"/>
            <a:ext cx="8229600" cy="4752528"/>
          </a:xfrm>
        </p:spPr>
        <p:txBody>
          <a:bodyPr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26011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72271698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317540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19845651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78401878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36423408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14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6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14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55805554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46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51984171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08907646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82137863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6481" y="273629"/>
            <a:ext cx="8226720" cy="114348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AAD4972-F827-EA45-BC7E-AA4F0DEE898C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4418780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34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50686714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457200" y="116633"/>
            <a:ext cx="8229600" cy="706091"/>
          </a:xfrm>
        </p:spPr>
        <p:txBody>
          <a:bodyPr/>
          <a:lstStyle>
            <a:lvl1pPr>
              <a:defRPr baseline="0"/>
            </a:lvl1pPr>
          </a:lstStyle>
          <a:p>
            <a:r>
              <a:rPr lang="ru-RU" dirty="0" smtClean="0"/>
              <a:t>Заголовок слайда</a:t>
            </a:r>
            <a:r>
              <a:rPr lang="en-US" dirty="0" smtClean="0"/>
              <a:t>	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980728"/>
            <a:ext cx="8229600" cy="4752528"/>
          </a:xfrm>
        </p:spPr>
        <p:txBody>
          <a:bodyPr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261114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34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6E2D6C-C2E8-4CE6-88D6-D7CFD66C5AA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3759020"/>
      </p:ext>
    </p:extLst>
  </p:cSld>
  <p:clrMapOvr>
    <a:masterClrMapping/>
  </p:clrMapOvr>
  <p:transition/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23598970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57596898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78793790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47603928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76415442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14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6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14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04128037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46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49741191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74753861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57415290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6481" y="273629"/>
            <a:ext cx="8226720" cy="114348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640377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lvl4pPr>
              <a:defRPr>
                <a:latin typeface="Calibri"/>
              </a:defRPr>
            </a:lvl4pPr>
            <a:lvl5pPr>
              <a:defRPr>
                <a:latin typeface="Calibri"/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920EE9-EF70-4606-AB25-958206C3454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595365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B04C9E-B3D4-4448-8F83-B28AE4F1D7B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2973543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AE8CE2-BC6C-40EC-A549-5D498DE7ECF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7629492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0F9965-A34E-48CB-A485-4D1A967E17D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3784610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5461AD-9327-40CF-9777-6E1B3D765B5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1465565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7929F1-9D0F-4C20-A167-197FDA1DBB5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7830575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6C4489-0044-4B59-8DE8-4082D0FB93D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9872788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1FCE8A-2731-43E6-ACD1-25ED947F365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9188360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0E5C04-CD3B-44A5-A18C-EF94CBCE18F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6605751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F7C256-7121-47A6-83CF-ECBBACDEEBD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6721191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65FC9F-8B6D-46F6-B4C8-895AE26154B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02086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648891-E7CB-41AE-A081-4CB6AA8D2F8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5957306"/>
      </p:ext>
    </p:extLst>
  </p:cSld>
  <p:clrMapOvr>
    <a:masterClrMapping/>
  </p:clrMapOvr>
  <p:transition/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BE29EF-C939-4F84-AA3B-6F36C2619F8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7367299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6481" y="273629"/>
            <a:ext cx="8226720" cy="114348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229BFB-A025-46EA-9B5E-4F7A80DD694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1759994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B04C9E-B3D4-4448-8F83-B28AE4F1D7B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4677730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AE8CE2-BC6C-40EC-A549-5D498DE7ECF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7263056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0F9965-A34E-48CB-A485-4D1A967E17D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8916059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5461AD-9327-40CF-9777-6E1B3D765B5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4133548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7929F1-9D0F-4C20-A167-197FDA1DBB5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4894065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6C4489-0044-4B59-8DE8-4082D0FB93D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9863959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1FCE8A-2731-43E6-ACD1-25ED947F365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7976132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0E5C04-CD3B-44A5-A18C-EF94CBCE18F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221933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15896" y="903291"/>
            <a:ext cx="4383087" cy="5448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>
                <a:latin typeface="Calibri"/>
              </a:defRPr>
            </a:lvl4pPr>
            <a:lvl5pPr>
              <a:defRPr sz="1800">
                <a:latin typeface="Calibri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51375" y="903291"/>
            <a:ext cx="4384675" cy="5448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>
                <a:latin typeface="Calibri"/>
              </a:defRPr>
            </a:lvl4pPr>
            <a:lvl5pPr>
              <a:defRPr sz="1800">
                <a:latin typeface="Calibri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153AD5-3CF8-441D-8D68-00C30D7A039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1892575"/>
      </p:ext>
    </p:extLst>
  </p:cSld>
  <p:clrMapOvr>
    <a:masterClrMapping/>
  </p:clrMapOvr>
  <p:transition/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F7C256-7121-47A6-83CF-ECBBACDEEBD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1915727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65FC9F-8B6D-46F6-B4C8-895AE26154B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4279340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BE29EF-C939-4F84-AA3B-6F36C2619F8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5585233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6481" y="273629"/>
            <a:ext cx="8226720" cy="114348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229BFB-A025-46EA-9B5E-4F7A80DD694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389998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>
                <a:latin typeface="Calibri"/>
              </a:defRPr>
            </a:lvl4pPr>
            <a:lvl5pPr>
              <a:defRPr sz="1600">
                <a:latin typeface="Calibri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>
                <a:latin typeface="Calibri"/>
              </a:defRPr>
            </a:lvl4pPr>
            <a:lvl5pPr>
              <a:defRPr sz="1600">
                <a:latin typeface="Calibri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B67B08-672E-4001-84DF-044CDD700FB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7093763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F3FB3E-13AE-48BD-98EE-D2E26B5EF3E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8799782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B335E6-C6DD-4F84-94E7-35DBB51B23F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62823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14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6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>
                <a:latin typeface="Calibri"/>
              </a:defRPr>
            </a:lvl4pPr>
            <a:lvl5pPr>
              <a:defRPr sz="2000">
                <a:latin typeface="Calibri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14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27F753-5C38-4529-A304-13A04B17439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097461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457200" y="116633"/>
            <a:ext cx="8229600" cy="706091"/>
          </a:xfrm>
        </p:spPr>
        <p:txBody>
          <a:bodyPr/>
          <a:lstStyle>
            <a:lvl1pPr>
              <a:defRPr baseline="0"/>
            </a:lvl1pPr>
          </a:lstStyle>
          <a:p>
            <a:r>
              <a:rPr lang="ru-RU" dirty="0" smtClean="0"/>
              <a:t>Заголовок слайда</a:t>
            </a:r>
            <a:r>
              <a:rPr lang="en-US" dirty="0" smtClean="0"/>
              <a:t>	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980728"/>
            <a:ext cx="8229600" cy="4752528"/>
          </a:xfrm>
        </p:spPr>
        <p:txBody>
          <a:bodyPr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2628D42-B50C-4519-ADCF-28839E69E7B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46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CBD6F1-8DA5-40B6-A532-F41E1722F6E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0881168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4pPr>
              <a:defRPr>
                <a:latin typeface="Calibri"/>
              </a:defRPr>
            </a:lvl4pPr>
            <a:lvl5pPr>
              <a:defRPr>
                <a:latin typeface="Calibri"/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484525-06AE-4338-9AA0-85CDB2E7099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0344633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07200" y="87313"/>
            <a:ext cx="2228850" cy="626427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5888" y="87313"/>
            <a:ext cx="6538912" cy="6264275"/>
          </a:xfrm>
        </p:spPr>
        <p:txBody>
          <a:bodyPr vert="eaVert"/>
          <a:lstStyle>
            <a:lvl4pPr>
              <a:defRPr>
                <a:latin typeface="Calibri"/>
              </a:defRPr>
            </a:lvl4pPr>
            <a:lvl5pPr>
              <a:defRPr>
                <a:latin typeface="Calibri"/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AD0283-3E5E-4195-883B-36B45A4B9EB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7421298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7ED6D-4496-4EB0-8D3D-D2BFF7CC3725}" type="datetime1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29.07.2014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5116238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457200" y="116632"/>
            <a:ext cx="8229600" cy="70609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ru-RU" dirty="0" smtClean="0"/>
              <a:t>Заголовок слайда</a:t>
            </a:r>
            <a:r>
              <a:rPr lang="en-US" dirty="0" smtClean="0"/>
              <a:t>	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980728"/>
            <a:ext cx="8229600" cy="4752528"/>
          </a:xfrm>
        </p:spPr>
        <p:txBody>
          <a:bodyPr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pic>
        <p:nvPicPr>
          <p:cNvPr id="7" name="Picture 76" descr="1c-bitrix-logo-vert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6237312"/>
            <a:ext cx="805642" cy="5022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11" name="Номер слайда 8"/>
          <p:cNvSpPr txBox="1">
            <a:spLocks/>
          </p:cNvSpPr>
          <p:nvPr userDrawn="1"/>
        </p:nvSpPr>
        <p:spPr>
          <a:xfrm>
            <a:off x="1907704" y="6309320"/>
            <a:ext cx="33843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algn="r">
              <a:defRPr/>
            </a:pPr>
            <a:r>
              <a:rPr lang="ru-RU" sz="1200" dirty="0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Решения для государственных организаций</a:t>
            </a:r>
            <a:endParaRPr lang="ru-RU" sz="1200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5446188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1B4C55-D7C4-4B0B-9211-0910367D9364}" type="datetime1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29.07.2014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4709363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DAADA-C468-4814-A45F-D852AD916818}" type="datetime1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29.07.2014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9886399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FB704A-C1A6-4D53-B537-A76721F95044}" type="datetime1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29.07.2014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9548709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AD8E6-E830-46E3-9AA7-7F3E9F6C9255}" type="datetime1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29.07.2014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3039007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B0FFF-514B-4C59-A091-A037C8051E16}" type="datetime1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29.07.2014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924398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C7EA94-88F9-449E-A979-96D053BB1125}" type="datetime1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29.07.2014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6906906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0148A-4652-4040-B2D6-446EDC46A85A}" type="datetime1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29.07.2014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0203938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7B5E0-3F9B-4471-A7B8-0C88E5B77083}" type="datetime1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29.07.2014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4486513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339AA6-375D-4F72-9FE8-FB8118D6E6BB}" type="datetime1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29.07.2014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2113938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7ED6D-4496-4EB0-8D3D-D2BFF7CC3725}" type="datetime1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29.07.2014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1700588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457200" y="116632"/>
            <a:ext cx="8229600" cy="70609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ru-RU" dirty="0" smtClean="0"/>
              <a:t>Заголовок слайда</a:t>
            </a:r>
            <a:r>
              <a:rPr lang="en-US" dirty="0" smtClean="0"/>
              <a:t>	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980728"/>
            <a:ext cx="8229600" cy="4752528"/>
          </a:xfrm>
        </p:spPr>
        <p:txBody>
          <a:bodyPr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pic>
        <p:nvPicPr>
          <p:cNvPr id="7" name="Picture 76" descr="1c-bitrix-logo-vert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6237312"/>
            <a:ext cx="805642" cy="5022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11" name="Номер слайда 8"/>
          <p:cNvSpPr txBox="1">
            <a:spLocks/>
          </p:cNvSpPr>
          <p:nvPr userDrawn="1"/>
        </p:nvSpPr>
        <p:spPr>
          <a:xfrm>
            <a:off x="1907704" y="6309320"/>
            <a:ext cx="33843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algn="r">
              <a:defRPr/>
            </a:pPr>
            <a:r>
              <a:rPr lang="ru-RU" sz="1200" dirty="0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Решения для государственных организаций</a:t>
            </a:r>
            <a:endParaRPr lang="ru-RU" sz="1200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8025498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1B4C55-D7C4-4B0B-9211-0910367D9364}" type="datetime1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29.07.2014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1068246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DAADA-C468-4814-A45F-D852AD916818}" type="datetime1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29.07.2014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6932536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FB704A-C1A6-4D53-B537-A76721F95044}" type="datetime1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29.07.2014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0410067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AD8E6-E830-46E3-9AA7-7F3E9F6C9255}" type="datetime1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29.07.2014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619112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B0FFF-514B-4C59-A091-A037C8051E16}" type="datetime1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29.07.2014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5390165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C7EA94-88F9-449E-A979-96D053BB1125}" type="datetime1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29.07.2014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0891707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0148A-4652-4040-B2D6-446EDC46A85A}" type="datetime1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29.07.2014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203104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7B5E0-3F9B-4471-A7B8-0C88E5B77083}" type="datetime1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29.07.2014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8286573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339AA6-375D-4F72-9FE8-FB8118D6E6BB}" type="datetime1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29.07.2014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3909995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6481" y="273629"/>
            <a:ext cx="8226720" cy="114348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229BFB-A025-46EA-9B5E-4F7A80DD6947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5374787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7ED6D-4496-4EB0-8D3D-D2BFF7CC3725}" type="datetime1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29.07.2014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2891053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457200" y="116632"/>
            <a:ext cx="8229600" cy="70609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ru-RU" dirty="0" smtClean="0"/>
              <a:t>Заголовок слайда</a:t>
            </a:r>
            <a:r>
              <a:rPr lang="en-US" dirty="0" smtClean="0"/>
              <a:t>	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980728"/>
            <a:ext cx="8229600" cy="4752528"/>
          </a:xfrm>
        </p:spPr>
        <p:txBody>
          <a:bodyPr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pic>
        <p:nvPicPr>
          <p:cNvPr id="7" name="Picture 76" descr="1c-bitrix-logo-vert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6237312"/>
            <a:ext cx="805642" cy="5022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11" name="Номер слайда 8"/>
          <p:cNvSpPr txBox="1">
            <a:spLocks/>
          </p:cNvSpPr>
          <p:nvPr userDrawn="1"/>
        </p:nvSpPr>
        <p:spPr>
          <a:xfrm>
            <a:off x="1907704" y="6309320"/>
            <a:ext cx="33843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algn="r">
              <a:defRPr/>
            </a:pPr>
            <a:r>
              <a:rPr lang="ru-RU" sz="1200" dirty="0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Решения для государственных организаций</a:t>
            </a:r>
            <a:endParaRPr lang="ru-RU" sz="1200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1971966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1B4C55-D7C4-4B0B-9211-0910367D9364}" type="datetime1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29.07.2014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6760606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DAADA-C468-4814-A45F-D852AD916818}" type="datetime1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29.07.2014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197180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FB704A-C1A6-4D53-B537-A76721F95044}" type="datetime1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29.07.2014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9477068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AD8E6-E830-46E3-9AA7-7F3E9F6C9255}" type="datetime1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29.07.2014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4848067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B0FFF-514B-4C59-A091-A037C8051E16}" type="datetime1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29.07.2014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1538234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C7EA94-88F9-449E-A979-96D053BB1125}" type="datetime1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29.07.2014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454133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0148A-4652-4040-B2D6-446EDC46A85A}" type="datetime1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29.07.2014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3772610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7B5E0-3F9B-4471-A7B8-0C88E5B77083}" type="datetime1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29.07.2014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9077266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339AA6-375D-4F72-9FE8-FB8118D6E6BB}" type="datetime1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29.07.2014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6481453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6481" y="273629"/>
            <a:ext cx="8226720" cy="114348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229BFB-A025-46EA-9B5E-4F7A80DD6947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7320309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7ED6D-4496-4EB0-8D3D-D2BFF7CC3725}" type="datetime1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29.07.2014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5576022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457200" y="116632"/>
            <a:ext cx="8229600" cy="70609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ru-RU" dirty="0" smtClean="0"/>
              <a:t>Заголовок слайда</a:t>
            </a:r>
            <a:r>
              <a:rPr lang="en-US" dirty="0" smtClean="0"/>
              <a:t>	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980728"/>
            <a:ext cx="8229600" cy="4752528"/>
          </a:xfrm>
        </p:spPr>
        <p:txBody>
          <a:bodyPr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pic>
        <p:nvPicPr>
          <p:cNvPr id="7" name="Picture 76" descr="1c-bitrix-logo-vert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6237312"/>
            <a:ext cx="805642" cy="5022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11" name="Номер слайда 8"/>
          <p:cNvSpPr txBox="1">
            <a:spLocks/>
          </p:cNvSpPr>
          <p:nvPr userDrawn="1"/>
        </p:nvSpPr>
        <p:spPr>
          <a:xfrm>
            <a:off x="1907704" y="6309320"/>
            <a:ext cx="33843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algn="r">
              <a:defRPr/>
            </a:pPr>
            <a:r>
              <a:rPr lang="ru-RU" sz="1200" dirty="0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Решения для государственных организаций</a:t>
            </a:r>
            <a:endParaRPr lang="ru-RU" sz="1200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047035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1B4C55-D7C4-4B0B-9211-0910367D9364}" type="datetime1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29.07.2014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2632617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DAADA-C468-4814-A45F-D852AD916818}" type="datetime1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29.07.2014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6669897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FB704A-C1A6-4D53-B537-A76721F95044}" type="datetime1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29.07.2014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6676489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AD8E6-E830-46E3-9AA7-7F3E9F6C9255}" type="datetime1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29.07.2014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9529697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B0FFF-514B-4C59-A091-A037C8051E16}" type="datetime1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29.07.2014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5470296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C7EA94-88F9-449E-A979-96D053BB1125}" type="datetime1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29.07.2014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9838045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0148A-4652-4040-B2D6-446EDC46A85A}" type="datetime1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29.07.2014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9229790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7B5E0-3F9B-4471-A7B8-0C88E5B77083}" type="datetime1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29.07.2014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276669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339AA6-375D-4F72-9FE8-FB8118D6E6BB}" type="datetime1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29.07.2014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7911313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6481" y="273629"/>
            <a:ext cx="8226720" cy="114348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229BFB-A025-46EA-9B5E-4F7A80DD6947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672449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7ED6D-4496-4EB0-8D3D-D2BFF7CC3725}" type="datetime1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29.07.2014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9967063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457200" y="116632"/>
            <a:ext cx="8229600" cy="70609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ru-RU" dirty="0" smtClean="0"/>
              <a:t>Заголовок слайда</a:t>
            </a:r>
            <a:r>
              <a:rPr lang="en-US" dirty="0" smtClean="0"/>
              <a:t>	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980728"/>
            <a:ext cx="8229600" cy="4752528"/>
          </a:xfrm>
        </p:spPr>
        <p:txBody>
          <a:bodyPr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pic>
        <p:nvPicPr>
          <p:cNvPr id="7" name="Picture 76" descr="1c-bitrix-logo-vert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6237312"/>
            <a:ext cx="805642" cy="5022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11" name="Номер слайда 8"/>
          <p:cNvSpPr txBox="1">
            <a:spLocks/>
          </p:cNvSpPr>
          <p:nvPr userDrawn="1"/>
        </p:nvSpPr>
        <p:spPr>
          <a:xfrm>
            <a:off x="1907704" y="6309320"/>
            <a:ext cx="33843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algn="r">
              <a:defRPr/>
            </a:pPr>
            <a:r>
              <a:rPr lang="ru-RU" sz="1200" dirty="0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Решения для государственных организаций</a:t>
            </a:r>
            <a:endParaRPr lang="ru-RU" sz="1200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2259575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1B4C55-D7C4-4B0B-9211-0910367D9364}" type="datetime1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29.07.2014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8818031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DAADA-C468-4814-A45F-D852AD916818}" type="datetime1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29.07.2014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8744381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FB704A-C1A6-4D53-B537-A76721F95044}" type="datetime1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29.07.2014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8930863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AD8E6-E830-46E3-9AA7-7F3E9F6C9255}" type="datetime1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29.07.2014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8908889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B0FFF-514B-4C59-A091-A037C8051E16}" type="datetime1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29.07.2014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6109805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C7EA94-88F9-449E-A979-96D053BB1125}" type="datetime1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29.07.2014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9589108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0148A-4652-4040-B2D6-446EDC46A85A}" type="datetime1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29.07.2014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5428578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7B5E0-3F9B-4471-A7B8-0C88E5B77083}" type="datetime1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29.07.2014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948678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14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6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14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339AA6-375D-4F72-9FE8-FB8118D6E6BB}" type="datetime1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29.07.2014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9060248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6481" y="273629"/>
            <a:ext cx="8226720" cy="114348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229BFB-A025-46EA-9B5E-4F7A80DD6947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3488637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7ED6D-4496-4EB0-8D3D-D2BFF7CC3725}" type="datetime1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29.07.2014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9937393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457200" y="116632"/>
            <a:ext cx="8229600" cy="70609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ru-RU" dirty="0" smtClean="0"/>
              <a:t>Заголовок слайда</a:t>
            </a:r>
            <a:r>
              <a:rPr lang="en-US" dirty="0" smtClean="0"/>
              <a:t>	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980728"/>
            <a:ext cx="8229600" cy="4752528"/>
          </a:xfrm>
        </p:spPr>
        <p:txBody>
          <a:bodyPr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pic>
        <p:nvPicPr>
          <p:cNvPr id="7" name="Picture 76" descr="1c-bitrix-logo-vert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6237312"/>
            <a:ext cx="805642" cy="5022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11" name="Номер слайда 8"/>
          <p:cNvSpPr txBox="1">
            <a:spLocks/>
          </p:cNvSpPr>
          <p:nvPr userDrawn="1"/>
        </p:nvSpPr>
        <p:spPr>
          <a:xfrm>
            <a:off x="1907704" y="6309320"/>
            <a:ext cx="33843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algn="r">
              <a:defRPr/>
            </a:pPr>
            <a:r>
              <a:rPr lang="ru-RU" sz="1200" dirty="0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Решения для государственных организаций</a:t>
            </a:r>
            <a:endParaRPr lang="ru-RU" sz="1200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63187968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1B4C55-D7C4-4B0B-9211-0910367D9364}" type="datetime1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29.07.2014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28683432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DAADA-C468-4814-A45F-D852AD916818}" type="datetime1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29.07.2014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31016005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FB704A-C1A6-4D53-B537-A76721F95044}" type="datetime1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29.07.2014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3847055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AD8E6-E830-46E3-9AA7-7F3E9F6C9255}" type="datetime1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29.07.2014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82355253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B0FFF-514B-4C59-A091-A037C8051E16}" type="datetime1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29.07.2014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5768245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C7EA94-88F9-449E-A979-96D053BB1125}" type="datetime1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29.07.2014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444742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46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0148A-4652-4040-B2D6-446EDC46A85A}" type="datetime1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29.07.2014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77259466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7B5E0-3F9B-4471-A7B8-0C88E5B77083}" type="datetime1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29.07.2014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35712706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339AA6-375D-4F72-9FE8-FB8118D6E6BB}" type="datetime1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29.07.2014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60090999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6481" y="273629"/>
            <a:ext cx="8226720" cy="114348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229BFB-A025-46EA-9B5E-4F7A80DD6947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6855587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34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C1567C-BE9F-4259-A84A-D4404B4D4CDA}" type="slidenum">
              <a:rPr lang="en-US">
                <a:solidFill>
                  <a:srgbClr val="000000"/>
                </a:solidFill>
                <a:latin typeface="Arial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79889956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B4D39C-DBF1-4726-A48B-1837CD8F2843}" type="slidenum">
              <a:rPr lang="en-US">
                <a:solidFill>
                  <a:srgbClr val="000000"/>
                </a:solidFill>
                <a:latin typeface="Arial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60563705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569021-B70F-424D-95FB-C3DBB58C8CC4}" type="slidenum">
              <a:rPr lang="en-US">
                <a:solidFill>
                  <a:srgbClr val="000000"/>
                </a:solidFill>
                <a:latin typeface="Arial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59862661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FB9181-A95B-49B3-91FE-506E78F1B183}" type="slidenum">
              <a:rPr lang="en-US">
                <a:solidFill>
                  <a:srgbClr val="000000"/>
                </a:solidFill>
                <a:latin typeface="Arial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90579945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D159D8-ED62-420A-A7BD-900EF5727B4C}" type="slidenum">
              <a:rPr lang="en-US">
                <a:solidFill>
                  <a:srgbClr val="000000"/>
                </a:solidFill>
                <a:latin typeface="Arial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69015704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7F83C1-98EF-4DB3-91A9-40D7052296D6}" type="slidenum">
              <a:rPr lang="en-US">
                <a:solidFill>
                  <a:srgbClr val="000000"/>
                </a:solidFill>
                <a:latin typeface="Arial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883807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3.xml"/><Relationship Id="rId13" Type="http://schemas.openxmlformats.org/officeDocument/2006/relationships/theme" Target="../theme/theme10.xml"/><Relationship Id="rId3" Type="http://schemas.openxmlformats.org/officeDocument/2006/relationships/slideLayout" Target="../slideLayouts/slideLayout108.xml"/><Relationship Id="rId7" Type="http://schemas.openxmlformats.org/officeDocument/2006/relationships/slideLayout" Target="../slideLayouts/slideLayout112.xml"/><Relationship Id="rId12" Type="http://schemas.openxmlformats.org/officeDocument/2006/relationships/slideLayout" Target="../slideLayouts/slideLayout117.xml"/><Relationship Id="rId2" Type="http://schemas.openxmlformats.org/officeDocument/2006/relationships/slideLayout" Target="../slideLayouts/slideLayout107.xml"/><Relationship Id="rId1" Type="http://schemas.openxmlformats.org/officeDocument/2006/relationships/slideLayout" Target="../slideLayouts/slideLayout106.xml"/><Relationship Id="rId6" Type="http://schemas.openxmlformats.org/officeDocument/2006/relationships/slideLayout" Target="../slideLayouts/slideLayout111.xml"/><Relationship Id="rId11" Type="http://schemas.openxmlformats.org/officeDocument/2006/relationships/slideLayout" Target="../slideLayouts/slideLayout116.xml"/><Relationship Id="rId5" Type="http://schemas.openxmlformats.org/officeDocument/2006/relationships/slideLayout" Target="../slideLayouts/slideLayout110.xml"/><Relationship Id="rId10" Type="http://schemas.openxmlformats.org/officeDocument/2006/relationships/slideLayout" Target="../slideLayouts/slideLayout115.xml"/><Relationship Id="rId4" Type="http://schemas.openxmlformats.org/officeDocument/2006/relationships/slideLayout" Target="../slideLayouts/slideLayout109.xml"/><Relationship Id="rId9" Type="http://schemas.openxmlformats.org/officeDocument/2006/relationships/slideLayout" Target="../slideLayouts/slideLayout114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5.xml"/><Relationship Id="rId13" Type="http://schemas.openxmlformats.org/officeDocument/2006/relationships/theme" Target="../theme/theme11.xml"/><Relationship Id="rId3" Type="http://schemas.openxmlformats.org/officeDocument/2006/relationships/slideLayout" Target="../slideLayouts/slideLayout120.xml"/><Relationship Id="rId7" Type="http://schemas.openxmlformats.org/officeDocument/2006/relationships/slideLayout" Target="../slideLayouts/slideLayout124.xml"/><Relationship Id="rId12" Type="http://schemas.openxmlformats.org/officeDocument/2006/relationships/slideLayout" Target="../slideLayouts/slideLayout129.xml"/><Relationship Id="rId2" Type="http://schemas.openxmlformats.org/officeDocument/2006/relationships/slideLayout" Target="../slideLayouts/slideLayout119.xml"/><Relationship Id="rId1" Type="http://schemas.openxmlformats.org/officeDocument/2006/relationships/slideLayout" Target="../slideLayouts/slideLayout118.xml"/><Relationship Id="rId6" Type="http://schemas.openxmlformats.org/officeDocument/2006/relationships/slideLayout" Target="../slideLayouts/slideLayout123.xml"/><Relationship Id="rId11" Type="http://schemas.openxmlformats.org/officeDocument/2006/relationships/slideLayout" Target="../slideLayouts/slideLayout128.xml"/><Relationship Id="rId5" Type="http://schemas.openxmlformats.org/officeDocument/2006/relationships/slideLayout" Target="../slideLayouts/slideLayout122.xml"/><Relationship Id="rId10" Type="http://schemas.openxmlformats.org/officeDocument/2006/relationships/slideLayout" Target="../slideLayouts/slideLayout127.xml"/><Relationship Id="rId4" Type="http://schemas.openxmlformats.org/officeDocument/2006/relationships/slideLayout" Target="../slideLayouts/slideLayout121.xml"/><Relationship Id="rId9" Type="http://schemas.openxmlformats.org/officeDocument/2006/relationships/slideLayout" Target="../slideLayouts/slideLayout126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7.xml"/><Relationship Id="rId13" Type="http://schemas.openxmlformats.org/officeDocument/2006/relationships/theme" Target="../theme/theme12.xml"/><Relationship Id="rId3" Type="http://schemas.openxmlformats.org/officeDocument/2006/relationships/slideLayout" Target="../slideLayouts/slideLayout132.xml"/><Relationship Id="rId7" Type="http://schemas.openxmlformats.org/officeDocument/2006/relationships/slideLayout" Target="../slideLayouts/slideLayout136.xml"/><Relationship Id="rId12" Type="http://schemas.openxmlformats.org/officeDocument/2006/relationships/slideLayout" Target="../slideLayouts/slideLayout141.xml"/><Relationship Id="rId2" Type="http://schemas.openxmlformats.org/officeDocument/2006/relationships/slideLayout" Target="../slideLayouts/slideLayout131.xml"/><Relationship Id="rId1" Type="http://schemas.openxmlformats.org/officeDocument/2006/relationships/slideLayout" Target="../slideLayouts/slideLayout130.xml"/><Relationship Id="rId6" Type="http://schemas.openxmlformats.org/officeDocument/2006/relationships/slideLayout" Target="../slideLayouts/slideLayout135.xml"/><Relationship Id="rId11" Type="http://schemas.openxmlformats.org/officeDocument/2006/relationships/slideLayout" Target="../slideLayouts/slideLayout140.xml"/><Relationship Id="rId5" Type="http://schemas.openxmlformats.org/officeDocument/2006/relationships/slideLayout" Target="../slideLayouts/slideLayout134.xml"/><Relationship Id="rId10" Type="http://schemas.openxmlformats.org/officeDocument/2006/relationships/slideLayout" Target="../slideLayouts/slideLayout139.xml"/><Relationship Id="rId4" Type="http://schemas.openxmlformats.org/officeDocument/2006/relationships/slideLayout" Target="../slideLayouts/slideLayout133.xml"/><Relationship Id="rId9" Type="http://schemas.openxmlformats.org/officeDocument/2006/relationships/slideLayout" Target="../slideLayouts/slideLayout138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9.xml"/><Relationship Id="rId13" Type="http://schemas.openxmlformats.org/officeDocument/2006/relationships/theme" Target="../theme/theme13.xml"/><Relationship Id="rId3" Type="http://schemas.openxmlformats.org/officeDocument/2006/relationships/slideLayout" Target="../slideLayouts/slideLayout144.xml"/><Relationship Id="rId7" Type="http://schemas.openxmlformats.org/officeDocument/2006/relationships/slideLayout" Target="../slideLayouts/slideLayout148.xml"/><Relationship Id="rId12" Type="http://schemas.openxmlformats.org/officeDocument/2006/relationships/slideLayout" Target="../slideLayouts/slideLayout153.xml"/><Relationship Id="rId2" Type="http://schemas.openxmlformats.org/officeDocument/2006/relationships/slideLayout" Target="../slideLayouts/slideLayout143.xml"/><Relationship Id="rId1" Type="http://schemas.openxmlformats.org/officeDocument/2006/relationships/slideLayout" Target="../slideLayouts/slideLayout142.xml"/><Relationship Id="rId6" Type="http://schemas.openxmlformats.org/officeDocument/2006/relationships/slideLayout" Target="../slideLayouts/slideLayout147.xml"/><Relationship Id="rId11" Type="http://schemas.openxmlformats.org/officeDocument/2006/relationships/slideLayout" Target="../slideLayouts/slideLayout152.xml"/><Relationship Id="rId5" Type="http://schemas.openxmlformats.org/officeDocument/2006/relationships/slideLayout" Target="../slideLayouts/slideLayout146.xml"/><Relationship Id="rId10" Type="http://schemas.openxmlformats.org/officeDocument/2006/relationships/slideLayout" Target="../slideLayouts/slideLayout151.xml"/><Relationship Id="rId4" Type="http://schemas.openxmlformats.org/officeDocument/2006/relationships/slideLayout" Target="../slideLayouts/slideLayout145.xml"/><Relationship Id="rId9" Type="http://schemas.openxmlformats.org/officeDocument/2006/relationships/slideLayout" Target="../slideLayouts/slideLayout15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slideLayout" Target="../slideLayouts/slideLayout69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6.xml"/><Relationship Id="rId12" Type="http://schemas.openxmlformats.org/officeDocument/2006/relationships/slideLayout" Target="../slideLayouts/slideLayout81.xml"/><Relationship Id="rId2" Type="http://schemas.openxmlformats.org/officeDocument/2006/relationships/slideLayout" Target="../slideLayouts/slideLayout71.xml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slideLayout" Target="../slideLayouts/slideLayout80.xml"/><Relationship Id="rId5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79.xml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9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84.xml"/><Relationship Id="rId7" Type="http://schemas.openxmlformats.org/officeDocument/2006/relationships/slideLayout" Target="../slideLayouts/slideLayout88.xml"/><Relationship Id="rId12" Type="http://schemas.openxmlformats.org/officeDocument/2006/relationships/slideLayout" Target="../slideLayouts/slideLayout93.xml"/><Relationship Id="rId2" Type="http://schemas.openxmlformats.org/officeDocument/2006/relationships/slideLayout" Target="../slideLayouts/slideLayout83.xml"/><Relationship Id="rId1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7.xml"/><Relationship Id="rId11" Type="http://schemas.openxmlformats.org/officeDocument/2006/relationships/slideLayout" Target="../slideLayouts/slideLayout92.xml"/><Relationship Id="rId5" Type="http://schemas.openxmlformats.org/officeDocument/2006/relationships/slideLayout" Target="../slideLayouts/slideLayout86.xml"/><Relationship Id="rId10" Type="http://schemas.openxmlformats.org/officeDocument/2006/relationships/slideLayout" Target="../slideLayouts/slideLayout91.xml"/><Relationship Id="rId4" Type="http://schemas.openxmlformats.org/officeDocument/2006/relationships/slideLayout" Target="../slideLayouts/slideLayout85.xml"/><Relationship Id="rId9" Type="http://schemas.openxmlformats.org/officeDocument/2006/relationships/slideLayout" Target="../slideLayouts/slideLayout90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1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96.xml"/><Relationship Id="rId7" Type="http://schemas.openxmlformats.org/officeDocument/2006/relationships/slideLayout" Target="../slideLayouts/slideLayout100.xml"/><Relationship Id="rId12" Type="http://schemas.openxmlformats.org/officeDocument/2006/relationships/slideLayout" Target="../slideLayouts/slideLayout105.xml"/><Relationship Id="rId2" Type="http://schemas.openxmlformats.org/officeDocument/2006/relationships/slideLayout" Target="../slideLayouts/slideLayout95.xml"/><Relationship Id="rId1" Type="http://schemas.openxmlformats.org/officeDocument/2006/relationships/slideLayout" Target="../slideLayouts/slideLayout94.xml"/><Relationship Id="rId6" Type="http://schemas.openxmlformats.org/officeDocument/2006/relationships/slideLayout" Target="../slideLayouts/slideLayout99.xml"/><Relationship Id="rId11" Type="http://schemas.openxmlformats.org/officeDocument/2006/relationships/slideLayout" Target="../slideLayouts/slideLayout104.xml"/><Relationship Id="rId5" Type="http://schemas.openxmlformats.org/officeDocument/2006/relationships/slideLayout" Target="../slideLayouts/slideLayout98.xml"/><Relationship Id="rId10" Type="http://schemas.openxmlformats.org/officeDocument/2006/relationships/slideLayout" Target="../slideLayouts/slideLayout103.xml"/><Relationship Id="rId4" Type="http://schemas.openxmlformats.org/officeDocument/2006/relationships/slideLayout" Target="../slideLayouts/slideLayout97.xml"/><Relationship Id="rId9" Type="http://schemas.openxmlformats.org/officeDocument/2006/relationships/slideLayout" Target="../slideLayouts/slideLayout10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628D42-B50C-4519-ADCF-28839E69E7B2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41337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6" r:id="rId1"/>
    <p:sldLayoutId id="2147483907" r:id="rId2"/>
    <p:sldLayoutId id="2147483908" r:id="rId3"/>
    <p:sldLayoutId id="2147483909" r:id="rId4"/>
    <p:sldLayoutId id="2147483910" r:id="rId5"/>
    <p:sldLayoutId id="2147483911" r:id="rId6"/>
    <p:sldLayoutId id="2147483912" r:id="rId7"/>
    <p:sldLayoutId id="2147483913" r:id="rId8"/>
    <p:sldLayoutId id="2147483914" r:id="rId9"/>
    <p:sldLayoutId id="2147483915" r:id="rId10"/>
    <p:sldLayoutId id="2147483916" r:id="rId11"/>
    <p:sldLayoutId id="2147483917" r:id="rId12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521219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9" r:id="rId1"/>
    <p:sldLayoutId id="2147483920" r:id="rId2"/>
    <p:sldLayoutId id="2147483921" r:id="rId3"/>
    <p:sldLayoutId id="2147483922" r:id="rId4"/>
    <p:sldLayoutId id="2147483923" r:id="rId5"/>
    <p:sldLayoutId id="2147483924" r:id="rId6"/>
    <p:sldLayoutId id="2147483925" r:id="rId7"/>
    <p:sldLayoutId id="2147483926" r:id="rId8"/>
    <p:sldLayoutId id="2147483927" r:id="rId9"/>
    <p:sldLayoutId id="2147483928" r:id="rId10"/>
    <p:sldLayoutId id="2147483929" r:id="rId11"/>
    <p:sldLayoutId id="2147483930" r:id="rId12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30A9320-7AC9-494E-A3DF-852DF77E55A6}" type="slidenum">
              <a:rPr lang="en-US">
                <a:solidFill>
                  <a:srgbClr val="000000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17857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87" r:id="rId1"/>
    <p:sldLayoutId id="2147484088" r:id="rId2"/>
    <p:sldLayoutId id="2147484089" r:id="rId3"/>
    <p:sldLayoutId id="2147484090" r:id="rId4"/>
    <p:sldLayoutId id="2147484091" r:id="rId5"/>
    <p:sldLayoutId id="2147484092" r:id="rId6"/>
    <p:sldLayoutId id="2147484093" r:id="rId7"/>
    <p:sldLayoutId id="2147484094" r:id="rId8"/>
    <p:sldLayoutId id="2147484095" r:id="rId9"/>
    <p:sldLayoutId id="2147484096" r:id="rId10"/>
    <p:sldLayoutId id="2147484097" r:id="rId11"/>
    <p:sldLayoutId id="2147484098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30A9320-7AC9-494E-A3DF-852DF77E55A6}" type="slidenum">
              <a:rPr lang="en-US">
                <a:solidFill>
                  <a:srgbClr val="000000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23452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13" r:id="rId1"/>
    <p:sldLayoutId id="2147484114" r:id="rId2"/>
    <p:sldLayoutId id="2147484115" r:id="rId3"/>
    <p:sldLayoutId id="2147484116" r:id="rId4"/>
    <p:sldLayoutId id="2147484117" r:id="rId5"/>
    <p:sldLayoutId id="2147484118" r:id="rId6"/>
    <p:sldLayoutId id="2147484119" r:id="rId7"/>
    <p:sldLayoutId id="2147484120" r:id="rId8"/>
    <p:sldLayoutId id="2147484121" r:id="rId9"/>
    <p:sldLayoutId id="2147484122" r:id="rId10"/>
    <p:sldLayoutId id="2147484123" r:id="rId11"/>
    <p:sldLayoutId id="2147484124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765300" y="87313"/>
            <a:ext cx="5024438" cy="63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5888" y="903291"/>
            <a:ext cx="8920162" cy="544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</p:txBody>
      </p: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8307388" y="6489492"/>
            <a:ext cx="836612" cy="338554"/>
          </a:xfrm>
          <a:prstGeom prst="rect">
            <a:avLst/>
          </a:prstGeom>
          <a:solidFill>
            <a:srgbClr val="FF0000"/>
          </a:solidFill>
          <a:ln w="12700" algn="ctr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600" dirty="0">
              <a:solidFill>
                <a:srgbClr val="008000"/>
              </a:solidFill>
              <a:latin typeface="Calibri"/>
              <a:cs typeface="Calibri"/>
            </a:endParaRPr>
          </a:p>
        </p:txBody>
      </p:sp>
      <p:sp>
        <p:nvSpPr>
          <p:cNvPr id="2053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10577" y="6457890"/>
            <a:ext cx="83343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>
            <a:lvl1pPr algn="ctr">
              <a:defRPr sz="2000">
                <a:solidFill>
                  <a:srgbClr val="FFFF00"/>
                </a:solidFill>
                <a:latin typeface="+mj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3DADDC9-D846-4ACC-9A3F-6F607800D611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/>
          </a:p>
        </p:txBody>
      </p:sp>
      <p:grpSp>
        <p:nvGrpSpPr>
          <p:cNvPr id="7174" name="Group 6"/>
          <p:cNvGrpSpPr>
            <a:grpSpLocks/>
          </p:cNvGrpSpPr>
          <p:nvPr/>
        </p:nvGrpSpPr>
        <p:grpSpPr bwMode="auto">
          <a:xfrm>
            <a:off x="171459" y="141297"/>
            <a:ext cx="847725" cy="504825"/>
            <a:chOff x="251" y="212"/>
            <a:chExt cx="850" cy="506"/>
          </a:xfrm>
        </p:grpSpPr>
        <p:sp>
          <p:nvSpPr>
            <p:cNvPr id="2055" name="Freeform 7"/>
            <p:cNvSpPr>
              <a:spLocks/>
            </p:cNvSpPr>
            <p:nvPr userDrawn="1"/>
          </p:nvSpPr>
          <p:spPr bwMode="auto">
            <a:xfrm>
              <a:off x="300" y="212"/>
              <a:ext cx="121" cy="376"/>
            </a:xfrm>
            <a:custGeom>
              <a:avLst/>
              <a:gdLst/>
              <a:ahLst/>
              <a:cxnLst>
                <a:cxn ang="0">
                  <a:pos x="120" y="0"/>
                </a:cxn>
                <a:cxn ang="0">
                  <a:pos x="0" y="0"/>
                </a:cxn>
                <a:cxn ang="0">
                  <a:pos x="0" y="50"/>
                </a:cxn>
                <a:cxn ang="0">
                  <a:pos x="68" y="50"/>
                </a:cxn>
                <a:cxn ang="0">
                  <a:pos x="71" y="376"/>
                </a:cxn>
                <a:cxn ang="0">
                  <a:pos x="120" y="376"/>
                </a:cxn>
                <a:cxn ang="0">
                  <a:pos x="120" y="0"/>
                </a:cxn>
                <a:cxn ang="0">
                  <a:pos x="120" y="0"/>
                </a:cxn>
                <a:cxn ang="0">
                  <a:pos x="120" y="0"/>
                </a:cxn>
              </a:cxnLst>
              <a:rect l="0" t="0" r="r" b="b"/>
              <a:pathLst>
                <a:path w="120" h="376">
                  <a:moveTo>
                    <a:pt x="120" y="0"/>
                  </a:moveTo>
                  <a:lnTo>
                    <a:pt x="0" y="0"/>
                  </a:lnTo>
                  <a:lnTo>
                    <a:pt x="0" y="50"/>
                  </a:lnTo>
                  <a:lnTo>
                    <a:pt x="68" y="50"/>
                  </a:lnTo>
                  <a:lnTo>
                    <a:pt x="71" y="376"/>
                  </a:lnTo>
                  <a:lnTo>
                    <a:pt x="120" y="376"/>
                  </a:lnTo>
                  <a:lnTo>
                    <a:pt x="120" y="0"/>
                  </a:lnTo>
                  <a:lnTo>
                    <a:pt x="120" y="0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rgbClr val="DC001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600" dirty="0">
                <a:solidFill>
                  <a:srgbClr val="008000"/>
                </a:solidFill>
                <a:latin typeface="Calibri"/>
                <a:cs typeface="Calibri"/>
              </a:endParaRPr>
            </a:p>
          </p:txBody>
        </p:sp>
        <p:sp>
          <p:nvSpPr>
            <p:cNvPr id="2056" name="Freeform 8"/>
            <p:cNvSpPr>
              <a:spLocks/>
            </p:cNvSpPr>
            <p:nvPr userDrawn="1"/>
          </p:nvSpPr>
          <p:spPr bwMode="auto">
            <a:xfrm>
              <a:off x="251" y="290"/>
              <a:ext cx="100" cy="298"/>
            </a:xfrm>
            <a:custGeom>
              <a:avLst/>
              <a:gdLst/>
              <a:ahLst/>
              <a:cxnLst>
                <a:cxn ang="0">
                  <a:pos x="97" y="0"/>
                </a:cxn>
                <a:cxn ang="0">
                  <a:pos x="0" y="0"/>
                </a:cxn>
                <a:cxn ang="0">
                  <a:pos x="0" y="50"/>
                </a:cxn>
                <a:cxn ang="0">
                  <a:pos x="50" y="50"/>
                </a:cxn>
                <a:cxn ang="0">
                  <a:pos x="50" y="298"/>
                </a:cxn>
                <a:cxn ang="0">
                  <a:pos x="100" y="298"/>
                </a:cxn>
                <a:cxn ang="0">
                  <a:pos x="97" y="0"/>
                </a:cxn>
                <a:cxn ang="0">
                  <a:pos x="97" y="0"/>
                </a:cxn>
                <a:cxn ang="0">
                  <a:pos x="97" y="0"/>
                </a:cxn>
              </a:cxnLst>
              <a:rect l="0" t="0" r="r" b="b"/>
              <a:pathLst>
                <a:path w="100" h="298">
                  <a:moveTo>
                    <a:pt x="97" y="0"/>
                  </a:moveTo>
                  <a:lnTo>
                    <a:pt x="0" y="0"/>
                  </a:lnTo>
                  <a:lnTo>
                    <a:pt x="0" y="50"/>
                  </a:lnTo>
                  <a:lnTo>
                    <a:pt x="50" y="50"/>
                  </a:lnTo>
                  <a:lnTo>
                    <a:pt x="50" y="298"/>
                  </a:lnTo>
                  <a:lnTo>
                    <a:pt x="100" y="298"/>
                  </a:lnTo>
                  <a:lnTo>
                    <a:pt x="97" y="0"/>
                  </a:lnTo>
                  <a:lnTo>
                    <a:pt x="97" y="0"/>
                  </a:lnTo>
                  <a:lnTo>
                    <a:pt x="97" y="0"/>
                  </a:lnTo>
                  <a:close/>
                </a:path>
              </a:pathLst>
            </a:custGeom>
            <a:solidFill>
              <a:srgbClr val="DC001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600" dirty="0">
                <a:solidFill>
                  <a:srgbClr val="008000"/>
                </a:solidFill>
                <a:latin typeface="Calibri"/>
                <a:cs typeface="Calibri"/>
              </a:endParaRPr>
            </a:p>
          </p:txBody>
        </p:sp>
        <p:sp>
          <p:nvSpPr>
            <p:cNvPr id="2057" name="Freeform 9"/>
            <p:cNvSpPr>
              <a:spLocks/>
            </p:cNvSpPr>
            <p:nvPr userDrawn="1"/>
          </p:nvSpPr>
          <p:spPr bwMode="auto">
            <a:xfrm>
              <a:off x="471" y="212"/>
              <a:ext cx="624" cy="371"/>
            </a:xfrm>
            <a:custGeom>
              <a:avLst/>
              <a:gdLst/>
              <a:ahLst/>
              <a:cxnLst>
                <a:cxn ang="0">
                  <a:pos x="264" y="157"/>
                </a:cxn>
                <a:cxn ang="0">
                  <a:pos x="77" y="157"/>
                </a:cxn>
                <a:cxn ang="0">
                  <a:pos x="0" y="82"/>
                </a:cxn>
                <a:cxn ang="0">
                  <a:pos x="77" y="0"/>
                </a:cxn>
                <a:cxn ang="0">
                  <a:pos x="156" y="82"/>
                </a:cxn>
                <a:cxn ang="0">
                  <a:pos x="135" y="82"/>
                </a:cxn>
                <a:cxn ang="0">
                  <a:pos x="77" y="22"/>
                </a:cxn>
                <a:cxn ang="0">
                  <a:pos x="20" y="82"/>
                </a:cxn>
                <a:cxn ang="0">
                  <a:pos x="77" y="136"/>
                </a:cxn>
                <a:cxn ang="0">
                  <a:pos x="264" y="136"/>
                </a:cxn>
                <a:cxn ang="0">
                  <a:pos x="264" y="157"/>
                </a:cxn>
                <a:cxn ang="0">
                  <a:pos x="264" y="157"/>
                </a:cxn>
              </a:cxnLst>
              <a:rect l="0" t="0" r="r" b="b"/>
              <a:pathLst>
                <a:path w="264" h="157">
                  <a:moveTo>
                    <a:pt x="264" y="157"/>
                  </a:moveTo>
                  <a:cubicBezTo>
                    <a:pt x="77" y="157"/>
                    <a:pt x="77" y="157"/>
                    <a:pt x="77" y="157"/>
                  </a:cubicBezTo>
                  <a:cubicBezTo>
                    <a:pt x="35" y="157"/>
                    <a:pt x="0" y="124"/>
                    <a:pt x="0" y="82"/>
                  </a:cubicBezTo>
                  <a:cubicBezTo>
                    <a:pt x="0" y="39"/>
                    <a:pt x="33" y="0"/>
                    <a:pt x="77" y="0"/>
                  </a:cubicBezTo>
                  <a:cubicBezTo>
                    <a:pt x="122" y="0"/>
                    <a:pt x="156" y="36"/>
                    <a:pt x="156" y="82"/>
                  </a:cubicBezTo>
                  <a:cubicBezTo>
                    <a:pt x="135" y="82"/>
                    <a:pt x="135" y="82"/>
                    <a:pt x="135" y="82"/>
                  </a:cubicBezTo>
                  <a:cubicBezTo>
                    <a:pt x="134" y="51"/>
                    <a:pt x="113" y="21"/>
                    <a:pt x="77" y="22"/>
                  </a:cubicBezTo>
                  <a:cubicBezTo>
                    <a:pt x="41" y="22"/>
                    <a:pt x="20" y="52"/>
                    <a:pt x="20" y="82"/>
                  </a:cubicBezTo>
                  <a:cubicBezTo>
                    <a:pt x="20" y="108"/>
                    <a:pt x="45" y="136"/>
                    <a:pt x="77" y="136"/>
                  </a:cubicBezTo>
                  <a:cubicBezTo>
                    <a:pt x="264" y="136"/>
                    <a:pt x="264" y="136"/>
                    <a:pt x="264" y="136"/>
                  </a:cubicBezTo>
                  <a:cubicBezTo>
                    <a:pt x="264" y="157"/>
                    <a:pt x="264" y="157"/>
                    <a:pt x="264" y="157"/>
                  </a:cubicBezTo>
                  <a:cubicBezTo>
                    <a:pt x="264" y="157"/>
                    <a:pt x="264" y="157"/>
                    <a:pt x="264" y="157"/>
                  </a:cubicBezTo>
                  <a:close/>
                </a:path>
              </a:pathLst>
            </a:custGeom>
            <a:solidFill>
              <a:srgbClr val="DC001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600" dirty="0">
                <a:solidFill>
                  <a:srgbClr val="008000"/>
                </a:solidFill>
                <a:latin typeface="Calibri"/>
                <a:cs typeface="Calibri"/>
              </a:endParaRPr>
            </a:p>
          </p:txBody>
        </p:sp>
        <p:sp>
          <p:nvSpPr>
            <p:cNvPr id="2058" name="Freeform 10"/>
            <p:cNvSpPr>
              <a:spLocks/>
            </p:cNvSpPr>
            <p:nvPr userDrawn="1"/>
          </p:nvSpPr>
          <p:spPr bwMode="auto">
            <a:xfrm>
              <a:off x="547" y="290"/>
              <a:ext cx="548" cy="215"/>
            </a:xfrm>
            <a:custGeom>
              <a:avLst/>
              <a:gdLst/>
              <a:ahLst/>
              <a:cxnLst>
                <a:cxn ang="0">
                  <a:pos x="232" y="91"/>
                </a:cxn>
                <a:cxn ang="0">
                  <a:pos x="45" y="91"/>
                </a:cxn>
                <a:cxn ang="0">
                  <a:pos x="1" y="46"/>
                </a:cxn>
                <a:cxn ang="0">
                  <a:pos x="45" y="0"/>
                </a:cxn>
                <a:cxn ang="0">
                  <a:pos x="90" y="49"/>
                </a:cxn>
                <a:cxn ang="0">
                  <a:pos x="69" y="49"/>
                </a:cxn>
                <a:cxn ang="0">
                  <a:pos x="45" y="22"/>
                </a:cxn>
                <a:cxn ang="0">
                  <a:pos x="21" y="49"/>
                </a:cxn>
                <a:cxn ang="0">
                  <a:pos x="45" y="70"/>
                </a:cxn>
                <a:cxn ang="0">
                  <a:pos x="232" y="70"/>
                </a:cxn>
                <a:cxn ang="0">
                  <a:pos x="232" y="91"/>
                </a:cxn>
                <a:cxn ang="0">
                  <a:pos x="232" y="91"/>
                </a:cxn>
              </a:cxnLst>
              <a:rect l="0" t="0" r="r" b="b"/>
              <a:pathLst>
                <a:path w="232" h="91">
                  <a:moveTo>
                    <a:pt x="232" y="91"/>
                  </a:moveTo>
                  <a:cubicBezTo>
                    <a:pt x="45" y="91"/>
                    <a:pt x="45" y="91"/>
                    <a:pt x="45" y="91"/>
                  </a:cubicBezTo>
                  <a:cubicBezTo>
                    <a:pt x="21" y="91"/>
                    <a:pt x="1" y="71"/>
                    <a:pt x="1" y="46"/>
                  </a:cubicBezTo>
                  <a:cubicBezTo>
                    <a:pt x="0" y="21"/>
                    <a:pt x="20" y="0"/>
                    <a:pt x="45" y="0"/>
                  </a:cubicBezTo>
                  <a:cubicBezTo>
                    <a:pt x="69" y="0"/>
                    <a:pt x="90" y="22"/>
                    <a:pt x="90" y="49"/>
                  </a:cubicBezTo>
                  <a:cubicBezTo>
                    <a:pt x="69" y="49"/>
                    <a:pt x="69" y="49"/>
                    <a:pt x="69" y="49"/>
                  </a:cubicBezTo>
                  <a:cubicBezTo>
                    <a:pt x="69" y="34"/>
                    <a:pt x="60" y="22"/>
                    <a:pt x="45" y="22"/>
                  </a:cubicBezTo>
                  <a:cubicBezTo>
                    <a:pt x="31" y="22"/>
                    <a:pt x="21" y="34"/>
                    <a:pt x="21" y="49"/>
                  </a:cubicBezTo>
                  <a:cubicBezTo>
                    <a:pt x="21" y="61"/>
                    <a:pt x="33" y="70"/>
                    <a:pt x="45" y="70"/>
                  </a:cubicBezTo>
                  <a:cubicBezTo>
                    <a:pt x="232" y="70"/>
                    <a:pt x="232" y="70"/>
                    <a:pt x="232" y="70"/>
                  </a:cubicBezTo>
                  <a:cubicBezTo>
                    <a:pt x="232" y="91"/>
                    <a:pt x="232" y="91"/>
                    <a:pt x="232" y="91"/>
                  </a:cubicBezTo>
                  <a:cubicBezTo>
                    <a:pt x="232" y="91"/>
                    <a:pt x="232" y="91"/>
                    <a:pt x="232" y="91"/>
                  </a:cubicBezTo>
                  <a:close/>
                </a:path>
              </a:pathLst>
            </a:custGeom>
            <a:solidFill>
              <a:srgbClr val="DC001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600" dirty="0">
                <a:solidFill>
                  <a:srgbClr val="008000"/>
                </a:solidFill>
                <a:latin typeface="Calibri"/>
                <a:cs typeface="Calibri"/>
              </a:endParaRPr>
            </a:p>
          </p:txBody>
        </p:sp>
        <p:sp>
          <p:nvSpPr>
            <p:cNvPr id="2059" name="Freeform 11"/>
            <p:cNvSpPr>
              <a:spLocks noEditPoints="1"/>
            </p:cNvSpPr>
            <p:nvPr userDrawn="1"/>
          </p:nvSpPr>
          <p:spPr bwMode="auto">
            <a:xfrm>
              <a:off x="913" y="230"/>
              <a:ext cx="62" cy="65"/>
            </a:xfrm>
            <a:custGeom>
              <a:avLst/>
              <a:gdLst/>
              <a:ahLst/>
              <a:cxnLst>
                <a:cxn ang="0">
                  <a:pos x="11" y="8"/>
                </a:cxn>
                <a:cxn ang="0">
                  <a:pos x="14" y="8"/>
                </a:cxn>
                <a:cxn ang="0">
                  <a:pos x="17" y="10"/>
                </a:cxn>
                <a:cxn ang="0">
                  <a:pos x="14" y="12"/>
                </a:cxn>
                <a:cxn ang="0">
                  <a:pos x="11" y="12"/>
                </a:cxn>
                <a:cxn ang="0">
                  <a:pos x="11" y="8"/>
                </a:cxn>
                <a:cxn ang="0">
                  <a:pos x="11" y="8"/>
                </a:cxn>
                <a:cxn ang="0">
                  <a:pos x="9" y="20"/>
                </a:cxn>
                <a:cxn ang="0">
                  <a:pos x="11" y="20"/>
                </a:cxn>
                <a:cxn ang="0">
                  <a:pos x="11" y="14"/>
                </a:cxn>
                <a:cxn ang="0">
                  <a:pos x="13" y="14"/>
                </a:cxn>
                <a:cxn ang="0">
                  <a:pos x="16" y="17"/>
                </a:cxn>
                <a:cxn ang="0">
                  <a:pos x="17" y="20"/>
                </a:cxn>
                <a:cxn ang="0">
                  <a:pos x="19" y="20"/>
                </a:cxn>
                <a:cxn ang="0">
                  <a:pos x="19" y="17"/>
                </a:cxn>
                <a:cxn ang="0">
                  <a:pos x="17" y="13"/>
                </a:cxn>
                <a:cxn ang="0">
                  <a:pos x="17" y="13"/>
                </a:cxn>
                <a:cxn ang="0">
                  <a:pos x="19" y="10"/>
                </a:cxn>
                <a:cxn ang="0">
                  <a:pos x="15" y="6"/>
                </a:cxn>
                <a:cxn ang="0">
                  <a:pos x="9" y="6"/>
                </a:cxn>
                <a:cxn ang="0">
                  <a:pos x="9" y="20"/>
                </a:cxn>
                <a:cxn ang="0">
                  <a:pos x="9" y="20"/>
                </a:cxn>
                <a:cxn ang="0">
                  <a:pos x="2" y="13"/>
                </a:cxn>
                <a:cxn ang="0">
                  <a:pos x="13" y="2"/>
                </a:cxn>
                <a:cxn ang="0">
                  <a:pos x="25" y="13"/>
                </a:cxn>
                <a:cxn ang="0">
                  <a:pos x="13" y="25"/>
                </a:cxn>
                <a:cxn ang="0">
                  <a:pos x="2" y="13"/>
                </a:cxn>
                <a:cxn ang="0">
                  <a:pos x="2" y="13"/>
                </a:cxn>
                <a:cxn ang="0">
                  <a:pos x="2" y="13"/>
                </a:cxn>
                <a:cxn ang="0">
                  <a:pos x="0" y="13"/>
                </a:cxn>
                <a:cxn ang="0">
                  <a:pos x="13" y="27"/>
                </a:cxn>
                <a:cxn ang="0">
                  <a:pos x="27" y="13"/>
                </a:cxn>
                <a:cxn ang="0">
                  <a:pos x="13" y="0"/>
                </a:cxn>
                <a:cxn ang="0">
                  <a:pos x="0" y="13"/>
                </a:cxn>
                <a:cxn ang="0">
                  <a:pos x="0" y="13"/>
                </a:cxn>
                <a:cxn ang="0">
                  <a:pos x="0" y="13"/>
                </a:cxn>
              </a:cxnLst>
              <a:rect l="0" t="0" r="r" b="b"/>
              <a:pathLst>
                <a:path w="27" h="27">
                  <a:moveTo>
                    <a:pt x="11" y="8"/>
                  </a:moveTo>
                  <a:cubicBezTo>
                    <a:pt x="14" y="8"/>
                    <a:pt x="14" y="8"/>
                    <a:pt x="14" y="8"/>
                  </a:cubicBezTo>
                  <a:cubicBezTo>
                    <a:pt x="15" y="8"/>
                    <a:pt x="17" y="9"/>
                    <a:pt x="17" y="10"/>
                  </a:cubicBezTo>
                  <a:cubicBezTo>
                    <a:pt x="17" y="11"/>
                    <a:pt x="16" y="12"/>
                    <a:pt x="14" y="12"/>
                  </a:cubicBezTo>
                  <a:cubicBezTo>
                    <a:pt x="11" y="12"/>
                    <a:pt x="11" y="12"/>
                    <a:pt x="11" y="12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11" y="8"/>
                    <a:pt x="11" y="8"/>
                    <a:pt x="11" y="8"/>
                  </a:cubicBezTo>
                  <a:close/>
                  <a:moveTo>
                    <a:pt x="9" y="20"/>
                  </a:moveTo>
                  <a:cubicBezTo>
                    <a:pt x="11" y="20"/>
                    <a:pt x="11" y="20"/>
                    <a:pt x="11" y="20"/>
                  </a:cubicBezTo>
                  <a:cubicBezTo>
                    <a:pt x="11" y="14"/>
                    <a:pt x="11" y="14"/>
                    <a:pt x="11" y="14"/>
                  </a:cubicBezTo>
                  <a:cubicBezTo>
                    <a:pt x="13" y="14"/>
                    <a:pt x="13" y="14"/>
                    <a:pt x="13" y="14"/>
                  </a:cubicBezTo>
                  <a:cubicBezTo>
                    <a:pt x="16" y="14"/>
                    <a:pt x="16" y="16"/>
                    <a:pt x="16" y="17"/>
                  </a:cubicBezTo>
                  <a:cubicBezTo>
                    <a:pt x="16" y="19"/>
                    <a:pt x="16" y="20"/>
                    <a:pt x="17" y="20"/>
                  </a:cubicBezTo>
                  <a:cubicBezTo>
                    <a:pt x="19" y="20"/>
                    <a:pt x="19" y="20"/>
                    <a:pt x="19" y="20"/>
                  </a:cubicBezTo>
                  <a:cubicBezTo>
                    <a:pt x="19" y="19"/>
                    <a:pt x="19" y="19"/>
                    <a:pt x="19" y="17"/>
                  </a:cubicBezTo>
                  <a:cubicBezTo>
                    <a:pt x="19" y="15"/>
                    <a:pt x="18" y="14"/>
                    <a:pt x="17" y="13"/>
                  </a:cubicBezTo>
                  <a:cubicBezTo>
                    <a:pt x="17" y="13"/>
                    <a:pt x="17" y="13"/>
                    <a:pt x="17" y="13"/>
                  </a:cubicBezTo>
                  <a:cubicBezTo>
                    <a:pt x="19" y="13"/>
                    <a:pt x="19" y="11"/>
                    <a:pt x="19" y="10"/>
                  </a:cubicBezTo>
                  <a:cubicBezTo>
                    <a:pt x="19" y="7"/>
                    <a:pt x="16" y="6"/>
                    <a:pt x="15" y="6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9" y="20"/>
                    <a:pt x="9" y="20"/>
                    <a:pt x="9" y="20"/>
                  </a:cubicBezTo>
                  <a:close/>
                  <a:moveTo>
                    <a:pt x="2" y="13"/>
                  </a:moveTo>
                  <a:cubicBezTo>
                    <a:pt x="2" y="7"/>
                    <a:pt x="7" y="2"/>
                    <a:pt x="13" y="2"/>
                  </a:cubicBezTo>
                  <a:cubicBezTo>
                    <a:pt x="20" y="2"/>
                    <a:pt x="25" y="7"/>
                    <a:pt x="25" y="13"/>
                  </a:cubicBezTo>
                  <a:cubicBezTo>
                    <a:pt x="25" y="20"/>
                    <a:pt x="20" y="25"/>
                    <a:pt x="13" y="25"/>
                  </a:cubicBezTo>
                  <a:cubicBezTo>
                    <a:pt x="7" y="25"/>
                    <a:pt x="2" y="20"/>
                    <a:pt x="2" y="13"/>
                  </a:cubicBezTo>
                  <a:cubicBezTo>
                    <a:pt x="2" y="13"/>
                    <a:pt x="2" y="13"/>
                    <a:pt x="2" y="13"/>
                  </a:cubicBezTo>
                  <a:cubicBezTo>
                    <a:pt x="2" y="13"/>
                    <a:pt x="2" y="13"/>
                    <a:pt x="2" y="13"/>
                  </a:cubicBezTo>
                  <a:close/>
                  <a:moveTo>
                    <a:pt x="0" y="13"/>
                  </a:moveTo>
                  <a:cubicBezTo>
                    <a:pt x="0" y="21"/>
                    <a:pt x="6" y="27"/>
                    <a:pt x="13" y="27"/>
                  </a:cubicBezTo>
                  <a:cubicBezTo>
                    <a:pt x="21" y="27"/>
                    <a:pt x="27" y="21"/>
                    <a:pt x="27" y="13"/>
                  </a:cubicBezTo>
                  <a:cubicBezTo>
                    <a:pt x="27" y="6"/>
                    <a:pt x="21" y="0"/>
                    <a:pt x="13" y="0"/>
                  </a:cubicBezTo>
                  <a:cubicBezTo>
                    <a:pt x="6" y="0"/>
                    <a:pt x="0" y="6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close/>
                </a:path>
              </a:pathLst>
            </a:custGeom>
            <a:solidFill>
              <a:srgbClr val="DC001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600" dirty="0">
                <a:solidFill>
                  <a:srgbClr val="008000"/>
                </a:solidFill>
                <a:latin typeface="Calibri"/>
                <a:cs typeface="Calibri"/>
              </a:endParaRPr>
            </a:p>
          </p:txBody>
        </p:sp>
        <p:sp>
          <p:nvSpPr>
            <p:cNvPr id="2060" name="Freeform 12"/>
            <p:cNvSpPr>
              <a:spLocks noEditPoints="1"/>
            </p:cNvSpPr>
            <p:nvPr userDrawn="1"/>
          </p:nvSpPr>
          <p:spPr bwMode="auto">
            <a:xfrm>
              <a:off x="300" y="623"/>
              <a:ext cx="107" cy="92"/>
            </a:xfrm>
            <a:custGeom>
              <a:avLst/>
              <a:gdLst/>
              <a:ahLst/>
              <a:cxnLst>
                <a:cxn ang="0">
                  <a:pos x="18" y="26"/>
                </a:cxn>
                <a:cxn ang="0">
                  <a:pos x="11" y="19"/>
                </a:cxn>
                <a:cxn ang="0">
                  <a:pos x="18" y="11"/>
                </a:cxn>
                <a:cxn ang="0">
                  <a:pos x="18" y="26"/>
                </a:cxn>
                <a:cxn ang="0">
                  <a:pos x="18" y="26"/>
                </a:cxn>
                <a:cxn ang="0">
                  <a:pos x="27" y="11"/>
                </a:cxn>
                <a:cxn ang="0">
                  <a:pos x="35" y="19"/>
                </a:cxn>
                <a:cxn ang="0">
                  <a:pos x="27" y="26"/>
                </a:cxn>
                <a:cxn ang="0">
                  <a:pos x="27" y="11"/>
                </a:cxn>
                <a:cxn ang="0">
                  <a:pos x="27" y="11"/>
                </a:cxn>
                <a:cxn ang="0">
                  <a:pos x="18" y="39"/>
                </a:cxn>
                <a:cxn ang="0">
                  <a:pos x="28" y="39"/>
                </a:cxn>
                <a:cxn ang="0">
                  <a:pos x="28" y="33"/>
                </a:cxn>
                <a:cxn ang="0">
                  <a:pos x="45" y="19"/>
                </a:cxn>
                <a:cxn ang="0">
                  <a:pos x="28" y="4"/>
                </a:cxn>
                <a:cxn ang="0">
                  <a:pos x="28" y="0"/>
                </a:cxn>
                <a:cxn ang="0">
                  <a:pos x="18" y="0"/>
                </a:cxn>
                <a:cxn ang="0">
                  <a:pos x="18" y="4"/>
                </a:cxn>
                <a:cxn ang="0">
                  <a:pos x="0" y="19"/>
                </a:cxn>
                <a:cxn ang="0">
                  <a:pos x="18" y="33"/>
                </a:cxn>
                <a:cxn ang="0">
                  <a:pos x="18" y="39"/>
                </a:cxn>
                <a:cxn ang="0">
                  <a:pos x="18" y="39"/>
                </a:cxn>
              </a:cxnLst>
              <a:rect l="0" t="0" r="r" b="b"/>
              <a:pathLst>
                <a:path w="45" h="39">
                  <a:moveTo>
                    <a:pt x="18" y="26"/>
                  </a:moveTo>
                  <a:cubicBezTo>
                    <a:pt x="16" y="26"/>
                    <a:pt x="11" y="25"/>
                    <a:pt x="11" y="19"/>
                  </a:cubicBezTo>
                  <a:cubicBezTo>
                    <a:pt x="11" y="12"/>
                    <a:pt x="16" y="11"/>
                    <a:pt x="18" y="11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lose/>
                  <a:moveTo>
                    <a:pt x="27" y="11"/>
                  </a:moveTo>
                  <a:cubicBezTo>
                    <a:pt x="30" y="11"/>
                    <a:pt x="35" y="12"/>
                    <a:pt x="35" y="19"/>
                  </a:cubicBezTo>
                  <a:cubicBezTo>
                    <a:pt x="35" y="25"/>
                    <a:pt x="30" y="26"/>
                    <a:pt x="27" y="26"/>
                  </a:cubicBezTo>
                  <a:cubicBezTo>
                    <a:pt x="27" y="11"/>
                    <a:pt x="27" y="11"/>
                    <a:pt x="27" y="11"/>
                  </a:cubicBezTo>
                  <a:cubicBezTo>
                    <a:pt x="27" y="11"/>
                    <a:pt x="27" y="11"/>
                    <a:pt x="27" y="11"/>
                  </a:cubicBezTo>
                  <a:close/>
                  <a:moveTo>
                    <a:pt x="18" y="39"/>
                  </a:moveTo>
                  <a:cubicBezTo>
                    <a:pt x="28" y="39"/>
                    <a:pt x="28" y="39"/>
                    <a:pt x="28" y="39"/>
                  </a:cubicBezTo>
                  <a:cubicBezTo>
                    <a:pt x="28" y="33"/>
                    <a:pt x="28" y="33"/>
                    <a:pt x="28" y="33"/>
                  </a:cubicBezTo>
                  <a:cubicBezTo>
                    <a:pt x="34" y="33"/>
                    <a:pt x="45" y="32"/>
                    <a:pt x="45" y="19"/>
                  </a:cubicBezTo>
                  <a:cubicBezTo>
                    <a:pt x="45" y="6"/>
                    <a:pt x="34" y="4"/>
                    <a:pt x="28" y="4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8" y="4"/>
                    <a:pt x="18" y="4"/>
                    <a:pt x="18" y="4"/>
                  </a:cubicBezTo>
                  <a:cubicBezTo>
                    <a:pt x="11" y="4"/>
                    <a:pt x="0" y="6"/>
                    <a:pt x="0" y="19"/>
                  </a:cubicBezTo>
                  <a:cubicBezTo>
                    <a:pt x="0" y="32"/>
                    <a:pt x="11" y="33"/>
                    <a:pt x="18" y="33"/>
                  </a:cubicBezTo>
                  <a:cubicBezTo>
                    <a:pt x="18" y="39"/>
                    <a:pt x="18" y="39"/>
                    <a:pt x="18" y="39"/>
                  </a:cubicBezTo>
                  <a:cubicBezTo>
                    <a:pt x="18" y="39"/>
                    <a:pt x="18" y="39"/>
                    <a:pt x="18" y="39"/>
                  </a:cubicBezTo>
                  <a:close/>
                </a:path>
              </a:pathLst>
            </a:custGeom>
            <a:solidFill>
              <a:srgbClr val="DC001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600" dirty="0">
                <a:solidFill>
                  <a:srgbClr val="008000"/>
                </a:solidFill>
                <a:latin typeface="Calibri"/>
                <a:cs typeface="Calibri"/>
              </a:endParaRPr>
            </a:p>
          </p:txBody>
        </p:sp>
        <p:sp>
          <p:nvSpPr>
            <p:cNvPr id="2061" name="Freeform 13"/>
            <p:cNvSpPr>
              <a:spLocks/>
            </p:cNvSpPr>
            <p:nvPr userDrawn="1"/>
          </p:nvSpPr>
          <p:spPr bwMode="auto">
            <a:xfrm>
              <a:off x="420" y="627"/>
              <a:ext cx="83" cy="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87"/>
                </a:cxn>
                <a:cxn ang="0">
                  <a:pos x="24" y="87"/>
                </a:cxn>
                <a:cxn ang="0">
                  <a:pos x="59" y="35"/>
                </a:cxn>
                <a:cxn ang="0">
                  <a:pos x="59" y="87"/>
                </a:cxn>
                <a:cxn ang="0">
                  <a:pos x="83" y="87"/>
                </a:cxn>
                <a:cxn ang="0">
                  <a:pos x="83" y="0"/>
                </a:cxn>
                <a:cxn ang="0">
                  <a:pos x="57" y="0"/>
                </a:cxn>
                <a:cxn ang="0">
                  <a:pos x="24" y="52"/>
                </a:cxn>
                <a:cxn ang="0">
                  <a:pos x="24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83" h="87">
                  <a:moveTo>
                    <a:pt x="0" y="0"/>
                  </a:moveTo>
                  <a:lnTo>
                    <a:pt x="0" y="87"/>
                  </a:lnTo>
                  <a:lnTo>
                    <a:pt x="24" y="87"/>
                  </a:lnTo>
                  <a:lnTo>
                    <a:pt x="59" y="35"/>
                  </a:lnTo>
                  <a:lnTo>
                    <a:pt x="59" y="87"/>
                  </a:lnTo>
                  <a:lnTo>
                    <a:pt x="83" y="87"/>
                  </a:lnTo>
                  <a:lnTo>
                    <a:pt x="83" y="0"/>
                  </a:lnTo>
                  <a:lnTo>
                    <a:pt x="57" y="0"/>
                  </a:lnTo>
                  <a:lnTo>
                    <a:pt x="24" y="52"/>
                  </a:lnTo>
                  <a:lnTo>
                    <a:pt x="24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C001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600" dirty="0">
                <a:solidFill>
                  <a:srgbClr val="008000"/>
                </a:solidFill>
                <a:latin typeface="Calibri"/>
                <a:cs typeface="Calibri"/>
              </a:endParaRPr>
            </a:p>
          </p:txBody>
        </p:sp>
        <p:sp>
          <p:nvSpPr>
            <p:cNvPr id="2062" name="Freeform 14"/>
            <p:cNvSpPr>
              <a:spLocks noEditPoints="1"/>
            </p:cNvSpPr>
            <p:nvPr userDrawn="1"/>
          </p:nvSpPr>
          <p:spPr bwMode="auto">
            <a:xfrm>
              <a:off x="515" y="627"/>
              <a:ext cx="68" cy="88"/>
            </a:xfrm>
            <a:custGeom>
              <a:avLst/>
              <a:gdLst/>
              <a:ahLst/>
              <a:cxnLst>
                <a:cxn ang="0">
                  <a:pos x="10" y="8"/>
                </a:cxn>
                <a:cxn ang="0">
                  <a:pos x="13" y="8"/>
                </a:cxn>
                <a:cxn ang="0">
                  <a:pos x="18" y="12"/>
                </a:cxn>
                <a:cxn ang="0">
                  <a:pos x="13" y="16"/>
                </a:cxn>
                <a:cxn ang="0">
                  <a:pos x="10" y="16"/>
                </a:cxn>
                <a:cxn ang="0">
                  <a:pos x="10" y="8"/>
                </a:cxn>
                <a:cxn ang="0">
                  <a:pos x="10" y="8"/>
                </a:cxn>
                <a:cxn ang="0">
                  <a:pos x="0" y="37"/>
                </a:cxn>
                <a:cxn ang="0">
                  <a:pos x="10" y="37"/>
                </a:cxn>
                <a:cxn ang="0">
                  <a:pos x="10" y="24"/>
                </a:cxn>
                <a:cxn ang="0">
                  <a:pos x="16" y="24"/>
                </a:cxn>
                <a:cxn ang="0">
                  <a:pos x="29" y="12"/>
                </a:cxn>
                <a:cxn ang="0">
                  <a:pos x="16" y="0"/>
                </a:cxn>
                <a:cxn ang="0">
                  <a:pos x="0" y="0"/>
                </a:cxn>
                <a:cxn ang="0">
                  <a:pos x="0" y="37"/>
                </a:cxn>
                <a:cxn ang="0">
                  <a:pos x="0" y="37"/>
                </a:cxn>
              </a:cxnLst>
              <a:rect l="0" t="0" r="r" b="b"/>
              <a:pathLst>
                <a:path w="29" h="37">
                  <a:moveTo>
                    <a:pt x="10" y="8"/>
                  </a:moveTo>
                  <a:cubicBezTo>
                    <a:pt x="13" y="8"/>
                    <a:pt x="13" y="8"/>
                    <a:pt x="13" y="8"/>
                  </a:cubicBezTo>
                  <a:cubicBezTo>
                    <a:pt x="18" y="8"/>
                    <a:pt x="18" y="10"/>
                    <a:pt x="18" y="12"/>
                  </a:cubicBezTo>
                  <a:cubicBezTo>
                    <a:pt x="18" y="14"/>
                    <a:pt x="18" y="16"/>
                    <a:pt x="13" y="16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10" y="8"/>
                    <a:pt x="10" y="8"/>
                    <a:pt x="10" y="8"/>
                  </a:cubicBezTo>
                  <a:close/>
                  <a:moveTo>
                    <a:pt x="0" y="37"/>
                  </a:moveTo>
                  <a:cubicBezTo>
                    <a:pt x="10" y="37"/>
                    <a:pt x="10" y="37"/>
                    <a:pt x="10" y="37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6" y="24"/>
                    <a:pt x="16" y="24"/>
                    <a:pt x="16" y="24"/>
                  </a:cubicBezTo>
                  <a:cubicBezTo>
                    <a:pt x="26" y="24"/>
                    <a:pt x="29" y="17"/>
                    <a:pt x="29" y="12"/>
                  </a:cubicBezTo>
                  <a:cubicBezTo>
                    <a:pt x="29" y="7"/>
                    <a:pt x="26" y="0"/>
                    <a:pt x="16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close/>
                </a:path>
              </a:pathLst>
            </a:custGeom>
            <a:solidFill>
              <a:srgbClr val="DC001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600" dirty="0">
                <a:solidFill>
                  <a:srgbClr val="008000"/>
                </a:solidFill>
                <a:latin typeface="Calibri"/>
                <a:cs typeface="Calibri"/>
              </a:endParaRPr>
            </a:p>
          </p:txBody>
        </p:sp>
        <p:sp>
          <p:nvSpPr>
            <p:cNvPr id="2063" name="Freeform 15"/>
            <p:cNvSpPr>
              <a:spLocks/>
            </p:cNvSpPr>
            <p:nvPr userDrawn="1"/>
          </p:nvSpPr>
          <p:spPr bwMode="auto">
            <a:xfrm>
              <a:off x="588" y="627"/>
              <a:ext cx="105" cy="88"/>
            </a:xfrm>
            <a:custGeom>
              <a:avLst/>
              <a:gdLst/>
              <a:ahLst/>
              <a:cxnLst>
                <a:cxn ang="0">
                  <a:pos x="0" y="87"/>
                </a:cxn>
                <a:cxn ang="0">
                  <a:pos x="24" y="87"/>
                </a:cxn>
                <a:cxn ang="0">
                  <a:pos x="31" y="35"/>
                </a:cxn>
                <a:cxn ang="0">
                  <a:pos x="45" y="87"/>
                </a:cxn>
                <a:cxn ang="0">
                  <a:pos x="61" y="87"/>
                </a:cxn>
                <a:cxn ang="0">
                  <a:pos x="76" y="35"/>
                </a:cxn>
                <a:cxn ang="0">
                  <a:pos x="83" y="87"/>
                </a:cxn>
                <a:cxn ang="0">
                  <a:pos x="104" y="87"/>
                </a:cxn>
                <a:cxn ang="0">
                  <a:pos x="92" y="0"/>
                </a:cxn>
                <a:cxn ang="0">
                  <a:pos x="69" y="0"/>
                </a:cxn>
                <a:cxn ang="0">
                  <a:pos x="52" y="52"/>
                </a:cxn>
                <a:cxn ang="0">
                  <a:pos x="38" y="0"/>
                </a:cxn>
                <a:cxn ang="0">
                  <a:pos x="14" y="0"/>
                </a:cxn>
                <a:cxn ang="0">
                  <a:pos x="0" y="87"/>
                </a:cxn>
                <a:cxn ang="0">
                  <a:pos x="0" y="87"/>
                </a:cxn>
                <a:cxn ang="0">
                  <a:pos x="0" y="87"/>
                </a:cxn>
              </a:cxnLst>
              <a:rect l="0" t="0" r="r" b="b"/>
              <a:pathLst>
                <a:path w="104" h="87">
                  <a:moveTo>
                    <a:pt x="0" y="87"/>
                  </a:moveTo>
                  <a:lnTo>
                    <a:pt x="24" y="87"/>
                  </a:lnTo>
                  <a:lnTo>
                    <a:pt x="31" y="35"/>
                  </a:lnTo>
                  <a:lnTo>
                    <a:pt x="45" y="87"/>
                  </a:lnTo>
                  <a:lnTo>
                    <a:pt x="61" y="87"/>
                  </a:lnTo>
                  <a:lnTo>
                    <a:pt x="76" y="35"/>
                  </a:lnTo>
                  <a:lnTo>
                    <a:pt x="83" y="87"/>
                  </a:lnTo>
                  <a:lnTo>
                    <a:pt x="104" y="87"/>
                  </a:lnTo>
                  <a:lnTo>
                    <a:pt x="92" y="0"/>
                  </a:lnTo>
                  <a:lnTo>
                    <a:pt x="69" y="0"/>
                  </a:lnTo>
                  <a:lnTo>
                    <a:pt x="52" y="52"/>
                  </a:lnTo>
                  <a:lnTo>
                    <a:pt x="38" y="0"/>
                  </a:lnTo>
                  <a:lnTo>
                    <a:pt x="14" y="0"/>
                  </a:lnTo>
                  <a:lnTo>
                    <a:pt x="0" y="87"/>
                  </a:lnTo>
                  <a:lnTo>
                    <a:pt x="0" y="87"/>
                  </a:lnTo>
                  <a:lnTo>
                    <a:pt x="0" y="87"/>
                  </a:lnTo>
                  <a:close/>
                </a:path>
              </a:pathLst>
            </a:custGeom>
            <a:solidFill>
              <a:srgbClr val="DC001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600" dirty="0">
                <a:solidFill>
                  <a:srgbClr val="008000"/>
                </a:solidFill>
                <a:latin typeface="Calibri"/>
                <a:cs typeface="Calibri"/>
              </a:endParaRPr>
            </a:p>
          </p:txBody>
        </p:sp>
        <p:sp>
          <p:nvSpPr>
            <p:cNvPr id="2064" name="Freeform 16"/>
            <p:cNvSpPr>
              <a:spLocks noEditPoints="1"/>
            </p:cNvSpPr>
            <p:nvPr userDrawn="1"/>
          </p:nvSpPr>
          <p:spPr bwMode="auto">
            <a:xfrm>
              <a:off x="695" y="627"/>
              <a:ext cx="89" cy="88"/>
            </a:xfrm>
            <a:custGeom>
              <a:avLst/>
              <a:gdLst/>
              <a:ahLst/>
              <a:cxnLst>
                <a:cxn ang="0">
                  <a:pos x="45" y="21"/>
                </a:cxn>
                <a:cxn ang="0">
                  <a:pos x="55" y="52"/>
                </a:cxn>
                <a:cxn ang="0">
                  <a:pos x="36" y="52"/>
                </a:cxn>
                <a:cxn ang="0">
                  <a:pos x="45" y="21"/>
                </a:cxn>
                <a:cxn ang="0">
                  <a:pos x="45" y="21"/>
                </a:cxn>
                <a:cxn ang="0">
                  <a:pos x="45" y="21"/>
                </a:cxn>
                <a:cxn ang="0">
                  <a:pos x="0" y="87"/>
                </a:cxn>
                <a:cxn ang="0">
                  <a:pos x="26" y="87"/>
                </a:cxn>
                <a:cxn ang="0">
                  <a:pos x="31" y="71"/>
                </a:cxn>
                <a:cxn ang="0">
                  <a:pos x="59" y="71"/>
                </a:cxn>
                <a:cxn ang="0">
                  <a:pos x="64" y="87"/>
                </a:cxn>
                <a:cxn ang="0">
                  <a:pos x="90" y="87"/>
                </a:cxn>
                <a:cxn ang="0">
                  <a:pos x="59" y="0"/>
                </a:cxn>
                <a:cxn ang="0">
                  <a:pos x="31" y="0"/>
                </a:cxn>
                <a:cxn ang="0">
                  <a:pos x="0" y="87"/>
                </a:cxn>
                <a:cxn ang="0">
                  <a:pos x="0" y="87"/>
                </a:cxn>
                <a:cxn ang="0">
                  <a:pos x="0" y="87"/>
                </a:cxn>
              </a:cxnLst>
              <a:rect l="0" t="0" r="r" b="b"/>
              <a:pathLst>
                <a:path w="90" h="87">
                  <a:moveTo>
                    <a:pt x="45" y="21"/>
                  </a:moveTo>
                  <a:lnTo>
                    <a:pt x="55" y="52"/>
                  </a:lnTo>
                  <a:lnTo>
                    <a:pt x="36" y="52"/>
                  </a:lnTo>
                  <a:lnTo>
                    <a:pt x="45" y="21"/>
                  </a:lnTo>
                  <a:lnTo>
                    <a:pt x="45" y="21"/>
                  </a:lnTo>
                  <a:lnTo>
                    <a:pt x="45" y="21"/>
                  </a:lnTo>
                  <a:close/>
                  <a:moveTo>
                    <a:pt x="0" y="87"/>
                  </a:moveTo>
                  <a:lnTo>
                    <a:pt x="26" y="87"/>
                  </a:lnTo>
                  <a:lnTo>
                    <a:pt x="31" y="71"/>
                  </a:lnTo>
                  <a:lnTo>
                    <a:pt x="59" y="71"/>
                  </a:lnTo>
                  <a:lnTo>
                    <a:pt x="64" y="87"/>
                  </a:lnTo>
                  <a:lnTo>
                    <a:pt x="90" y="87"/>
                  </a:lnTo>
                  <a:lnTo>
                    <a:pt x="59" y="0"/>
                  </a:lnTo>
                  <a:lnTo>
                    <a:pt x="31" y="0"/>
                  </a:lnTo>
                  <a:lnTo>
                    <a:pt x="0" y="87"/>
                  </a:lnTo>
                  <a:lnTo>
                    <a:pt x="0" y="87"/>
                  </a:lnTo>
                  <a:lnTo>
                    <a:pt x="0" y="87"/>
                  </a:lnTo>
                  <a:close/>
                </a:path>
              </a:pathLst>
            </a:custGeom>
            <a:solidFill>
              <a:srgbClr val="DC001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600" dirty="0">
                <a:solidFill>
                  <a:srgbClr val="008000"/>
                </a:solidFill>
                <a:latin typeface="Calibri"/>
                <a:cs typeface="Calibri"/>
              </a:endParaRPr>
            </a:p>
          </p:txBody>
        </p:sp>
        <p:sp>
          <p:nvSpPr>
            <p:cNvPr id="2065" name="Freeform 17"/>
            <p:cNvSpPr>
              <a:spLocks noEditPoints="1"/>
            </p:cNvSpPr>
            <p:nvPr userDrawn="1"/>
          </p:nvSpPr>
          <p:spPr bwMode="auto">
            <a:xfrm>
              <a:off x="818" y="627"/>
              <a:ext cx="64" cy="38"/>
            </a:xfrm>
            <a:custGeom>
              <a:avLst/>
              <a:gdLst/>
              <a:ahLst/>
              <a:cxnLst>
                <a:cxn ang="0">
                  <a:pos x="64" y="0"/>
                </a:cxn>
                <a:cxn ang="0">
                  <a:pos x="47" y="0"/>
                </a:cxn>
                <a:cxn ang="0">
                  <a:pos x="28" y="38"/>
                </a:cxn>
                <a:cxn ang="0">
                  <a:pos x="50" y="38"/>
                </a:cxn>
                <a:cxn ang="0">
                  <a:pos x="64" y="0"/>
                </a:cxn>
                <a:cxn ang="0">
                  <a:pos x="64" y="0"/>
                </a:cxn>
                <a:cxn ang="0">
                  <a:pos x="64" y="0"/>
                </a:cxn>
                <a:cxn ang="0">
                  <a:pos x="33" y="0"/>
                </a:cxn>
                <a:cxn ang="0">
                  <a:pos x="17" y="0"/>
                </a:cxn>
                <a:cxn ang="0">
                  <a:pos x="0" y="38"/>
                </a:cxn>
                <a:cxn ang="0">
                  <a:pos x="21" y="38"/>
                </a:cxn>
                <a:cxn ang="0">
                  <a:pos x="33" y="0"/>
                </a:cxn>
                <a:cxn ang="0">
                  <a:pos x="33" y="0"/>
                </a:cxn>
                <a:cxn ang="0">
                  <a:pos x="33" y="0"/>
                </a:cxn>
              </a:cxnLst>
              <a:rect l="0" t="0" r="r" b="b"/>
              <a:pathLst>
                <a:path w="64" h="38">
                  <a:moveTo>
                    <a:pt x="64" y="0"/>
                  </a:moveTo>
                  <a:lnTo>
                    <a:pt x="47" y="0"/>
                  </a:lnTo>
                  <a:lnTo>
                    <a:pt x="28" y="38"/>
                  </a:lnTo>
                  <a:lnTo>
                    <a:pt x="50" y="38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close/>
                  <a:moveTo>
                    <a:pt x="33" y="0"/>
                  </a:moveTo>
                  <a:lnTo>
                    <a:pt x="17" y="0"/>
                  </a:lnTo>
                  <a:lnTo>
                    <a:pt x="0" y="38"/>
                  </a:lnTo>
                  <a:lnTo>
                    <a:pt x="21" y="38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DC001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600" dirty="0">
                <a:solidFill>
                  <a:srgbClr val="008000"/>
                </a:solidFill>
                <a:latin typeface="Calibri"/>
                <a:cs typeface="Calibri"/>
              </a:endParaRPr>
            </a:p>
          </p:txBody>
        </p:sp>
        <p:sp>
          <p:nvSpPr>
            <p:cNvPr id="2066" name="Freeform 18"/>
            <p:cNvSpPr>
              <a:spLocks/>
            </p:cNvSpPr>
            <p:nvPr userDrawn="1"/>
          </p:nvSpPr>
          <p:spPr bwMode="auto">
            <a:xfrm>
              <a:off x="904" y="627"/>
              <a:ext cx="35" cy="88"/>
            </a:xfrm>
            <a:custGeom>
              <a:avLst/>
              <a:gdLst/>
              <a:ahLst/>
              <a:cxnLst>
                <a:cxn ang="0">
                  <a:pos x="12" y="87"/>
                </a:cxn>
                <a:cxn ang="0">
                  <a:pos x="36" y="87"/>
                </a:cxn>
                <a:cxn ang="0">
                  <a:pos x="36" y="0"/>
                </a:cxn>
                <a:cxn ang="0">
                  <a:pos x="0" y="0"/>
                </a:cxn>
                <a:cxn ang="0">
                  <a:pos x="0" y="19"/>
                </a:cxn>
                <a:cxn ang="0">
                  <a:pos x="12" y="19"/>
                </a:cxn>
                <a:cxn ang="0">
                  <a:pos x="12" y="87"/>
                </a:cxn>
                <a:cxn ang="0">
                  <a:pos x="12" y="87"/>
                </a:cxn>
                <a:cxn ang="0">
                  <a:pos x="12" y="87"/>
                </a:cxn>
              </a:cxnLst>
              <a:rect l="0" t="0" r="r" b="b"/>
              <a:pathLst>
                <a:path w="36" h="87">
                  <a:moveTo>
                    <a:pt x="12" y="87"/>
                  </a:moveTo>
                  <a:lnTo>
                    <a:pt x="36" y="87"/>
                  </a:lnTo>
                  <a:lnTo>
                    <a:pt x="36" y="0"/>
                  </a:lnTo>
                  <a:lnTo>
                    <a:pt x="0" y="0"/>
                  </a:lnTo>
                  <a:lnTo>
                    <a:pt x="0" y="19"/>
                  </a:lnTo>
                  <a:lnTo>
                    <a:pt x="12" y="19"/>
                  </a:lnTo>
                  <a:lnTo>
                    <a:pt x="12" y="87"/>
                  </a:lnTo>
                  <a:lnTo>
                    <a:pt x="12" y="87"/>
                  </a:lnTo>
                  <a:lnTo>
                    <a:pt x="12" y="87"/>
                  </a:lnTo>
                  <a:close/>
                </a:path>
              </a:pathLst>
            </a:custGeom>
            <a:solidFill>
              <a:srgbClr val="DC001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600" dirty="0">
                <a:solidFill>
                  <a:srgbClr val="008000"/>
                </a:solidFill>
                <a:latin typeface="Calibri"/>
                <a:cs typeface="Calibri"/>
              </a:endParaRPr>
            </a:p>
          </p:txBody>
        </p:sp>
        <p:sp>
          <p:nvSpPr>
            <p:cNvPr id="2067" name="Freeform 19"/>
            <p:cNvSpPr>
              <a:spLocks/>
            </p:cNvSpPr>
            <p:nvPr userDrawn="1"/>
          </p:nvSpPr>
          <p:spPr bwMode="auto">
            <a:xfrm>
              <a:off x="963" y="626"/>
              <a:ext cx="68" cy="92"/>
            </a:xfrm>
            <a:custGeom>
              <a:avLst/>
              <a:gdLst/>
              <a:ahLst/>
              <a:cxnLst>
                <a:cxn ang="0">
                  <a:pos x="29" y="25"/>
                </a:cxn>
                <a:cxn ang="0">
                  <a:pos x="20" y="30"/>
                </a:cxn>
                <a:cxn ang="0">
                  <a:pos x="11" y="19"/>
                </a:cxn>
                <a:cxn ang="0">
                  <a:pos x="20" y="9"/>
                </a:cxn>
                <a:cxn ang="0">
                  <a:pos x="29" y="13"/>
                </a:cxn>
                <a:cxn ang="0">
                  <a:pos x="29" y="3"/>
                </a:cxn>
                <a:cxn ang="0">
                  <a:pos x="19" y="0"/>
                </a:cxn>
                <a:cxn ang="0">
                  <a:pos x="0" y="19"/>
                </a:cxn>
                <a:cxn ang="0">
                  <a:pos x="19" y="39"/>
                </a:cxn>
                <a:cxn ang="0">
                  <a:pos x="29" y="36"/>
                </a:cxn>
                <a:cxn ang="0">
                  <a:pos x="29" y="25"/>
                </a:cxn>
                <a:cxn ang="0">
                  <a:pos x="29" y="25"/>
                </a:cxn>
              </a:cxnLst>
              <a:rect l="0" t="0" r="r" b="b"/>
              <a:pathLst>
                <a:path w="29" h="39">
                  <a:moveTo>
                    <a:pt x="29" y="25"/>
                  </a:moveTo>
                  <a:cubicBezTo>
                    <a:pt x="27" y="27"/>
                    <a:pt x="24" y="30"/>
                    <a:pt x="20" y="30"/>
                  </a:cubicBezTo>
                  <a:cubicBezTo>
                    <a:pt x="14" y="30"/>
                    <a:pt x="11" y="25"/>
                    <a:pt x="11" y="19"/>
                  </a:cubicBezTo>
                  <a:cubicBezTo>
                    <a:pt x="11" y="13"/>
                    <a:pt x="14" y="9"/>
                    <a:pt x="20" y="9"/>
                  </a:cubicBezTo>
                  <a:cubicBezTo>
                    <a:pt x="24" y="9"/>
                    <a:pt x="27" y="11"/>
                    <a:pt x="29" y="13"/>
                  </a:cubicBezTo>
                  <a:cubicBezTo>
                    <a:pt x="29" y="3"/>
                    <a:pt x="29" y="3"/>
                    <a:pt x="29" y="3"/>
                  </a:cubicBezTo>
                  <a:cubicBezTo>
                    <a:pt x="26" y="1"/>
                    <a:pt x="22" y="0"/>
                    <a:pt x="19" y="0"/>
                  </a:cubicBezTo>
                  <a:cubicBezTo>
                    <a:pt x="9" y="0"/>
                    <a:pt x="0" y="7"/>
                    <a:pt x="0" y="19"/>
                  </a:cubicBezTo>
                  <a:cubicBezTo>
                    <a:pt x="0" y="31"/>
                    <a:pt x="8" y="39"/>
                    <a:pt x="19" y="39"/>
                  </a:cubicBezTo>
                  <a:cubicBezTo>
                    <a:pt x="22" y="39"/>
                    <a:pt x="26" y="38"/>
                    <a:pt x="29" y="36"/>
                  </a:cubicBezTo>
                  <a:cubicBezTo>
                    <a:pt x="29" y="25"/>
                    <a:pt x="29" y="25"/>
                    <a:pt x="29" y="25"/>
                  </a:cubicBezTo>
                  <a:cubicBezTo>
                    <a:pt x="29" y="25"/>
                    <a:pt x="29" y="25"/>
                    <a:pt x="29" y="25"/>
                  </a:cubicBezTo>
                  <a:close/>
                </a:path>
              </a:pathLst>
            </a:custGeom>
            <a:solidFill>
              <a:srgbClr val="DC001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600" dirty="0">
                <a:solidFill>
                  <a:srgbClr val="008000"/>
                </a:solidFill>
                <a:latin typeface="Calibri"/>
                <a:cs typeface="Calibri"/>
              </a:endParaRPr>
            </a:p>
          </p:txBody>
        </p:sp>
        <p:sp>
          <p:nvSpPr>
            <p:cNvPr id="2068" name="Freeform 20"/>
            <p:cNvSpPr>
              <a:spLocks noEditPoints="1"/>
            </p:cNvSpPr>
            <p:nvPr userDrawn="1"/>
          </p:nvSpPr>
          <p:spPr bwMode="auto">
            <a:xfrm>
              <a:off x="1037" y="627"/>
              <a:ext cx="64" cy="38"/>
            </a:xfrm>
            <a:custGeom>
              <a:avLst/>
              <a:gdLst/>
              <a:ahLst/>
              <a:cxnLst>
                <a:cxn ang="0">
                  <a:pos x="28" y="38"/>
                </a:cxn>
                <a:cxn ang="0">
                  <a:pos x="45" y="38"/>
                </a:cxn>
                <a:cxn ang="0">
                  <a:pos x="63" y="0"/>
                </a:cxn>
                <a:cxn ang="0">
                  <a:pos x="42" y="0"/>
                </a:cxn>
                <a:cxn ang="0">
                  <a:pos x="28" y="38"/>
                </a:cxn>
                <a:cxn ang="0">
                  <a:pos x="28" y="38"/>
                </a:cxn>
                <a:cxn ang="0">
                  <a:pos x="28" y="38"/>
                </a:cxn>
                <a:cxn ang="0">
                  <a:pos x="0" y="38"/>
                </a:cxn>
                <a:cxn ang="0">
                  <a:pos x="16" y="38"/>
                </a:cxn>
                <a:cxn ang="0">
                  <a:pos x="35" y="0"/>
                </a:cxn>
                <a:cxn ang="0">
                  <a:pos x="14" y="0"/>
                </a:cxn>
                <a:cxn ang="0">
                  <a:pos x="0" y="38"/>
                </a:cxn>
                <a:cxn ang="0">
                  <a:pos x="0" y="38"/>
                </a:cxn>
                <a:cxn ang="0">
                  <a:pos x="0" y="38"/>
                </a:cxn>
              </a:cxnLst>
              <a:rect l="0" t="0" r="r" b="b"/>
              <a:pathLst>
                <a:path w="63" h="38">
                  <a:moveTo>
                    <a:pt x="28" y="38"/>
                  </a:moveTo>
                  <a:lnTo>
                    <a:pt x="45" y="38"/>
                  </a:lnTo>
                  <a:lnTo>
                    <a:pt x="63" y="0"/>
                  </a:lnTo>
                  <a:lnTo>
                    <a:pt x="42" y="0"/>
                  </a:lnTo>
                  <a:lnTo>
                    <a:pt x="28" y="38"/>
                  </a:lnTo>
                  <a:lnTo>
                    <a:pt x="28" y="38"/>
                  </a:lnTo>
                  <a:lnTo>
                    <a:pt x="28" y="38"/>
                  </a:lnTo>
                  <a:close/>
                  <a:moveTo>
                    <a:pt x="0" y="38"/>
                  </a:moveTo>
                  <a:lnTo>
                    <a:pt x="16" y="38"/>
                  </a:lnTo>
                  <a:lnTo>
                    <a:pt x="35" y="0"/>
                  </a:lnTo>
                  <a:lnTo>
                    <a:pt x="14" y="0"/>
                  </a:lnTo>
                  <a:lnTo>
                    <a:pt x="0" y="38"/>
                  </a:lnTo>
                  <a:lnTo>
                    <a:pt x="0" y="38"/>
                  </a:lnTo>
                  <a:lnTo>
                    <a:pt x="0" y="38"/>
                  </a:lnTo>
                  <a:close/>
                </a:path>
              </a:pathLst>
            </a:custGeom>
            <a:solidFill>
              <a:srgbClr val="DC001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600" dirty="0">
                <a:solidFill>
                  <a:srgbClr val="008000"/>
                </a:solidFill>
                <a:latin typeface="Calibri"/>
                <a:cs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70774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ransition/>
  <p:hf hdr="0" ftr="0" dt="0"/>
  <p:txStyles>
    <p:titleStyle>
      <a:lvl1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2800">
          <a:solidFill>
            <a:srgbClr val="003399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2800">
          <a:solidFill>
            <a:srgbClr val="003399"/>
          </a:solidFill>
          <a:latin typeface="Arial Black" pitchFamily="34" charset="0"/>
        </a:defRPr>
      </a:lvl2pPr>
      <a:lvl3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2800">
          <a:solidFill>
            <a:srgbClr val="003399"/>
          </a:solidFill>
          <a:latin typeface="Arial Black" pitchFamily="34" charset="0"/>
        </a:defRPr>
      </a:lvl3pPr>
      <a:lvl4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2800">
          <a:solidFill>
            <a:srgbClr val="003399"/>
          </a:solidFill>
          <a:latin typeface="Arial Black" pitchFamily="34" charset="0"/>
        </a:defRPr>
      </a:lvl4pPr>
      <a:lvl5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2800">
          <a:solidFill>
            <a:srgbClr val="003399"/>
          </a:solidFill>
          <a:latin typeface="Arial Black" pitchFamily="34" charset="0"/>
        </a:defRPr>
      </a:lvl5pPr>
      <a:lvl6pPr marL="457200"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2800">
          <a:solidFill>
            <a:srgbClr val="003399"/>
          </a:solidFill>
          <a:latin typeface="Arial Black" pitchFamily="34" charset="0"/>
        </a:defRPr>
      </a:lvl6pPr>
      <a:lvl7pPr marL="914400"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2800">
          <a:solidFill>
            <a:srgbClr val="003399"/>
          </a:solidFill>
          <a:latin typeface="Arial Black" pitchFamily="34" charset="0"/>
        </a:defRPr>
      </a:lvl7pPr>
      <a:lvl8pPr marL="1371600"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2800">
          <a:solidFill>
            <a:srgbClr val="003399"/>
          </a:solidFill>
          <a:latin typeface="Arial Black" pitchFamily="34" charset="0"/>
        </a:defRPr>
      </a:lvl8pPr>
      <a:lvl9pPr marL="1828800"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2800">
          <a:solidFill>
            <a:srgbClr val="003399"/>
          </a:solidFill>
          <a:latin typeface="Arial Black" pitchFamily="34" charset="0"/>
        </a:defRPr>
      </a:lvl9pPr>
    </p:titleStyle>
    <p:bodyStyle>
      <a:lvl1pPr marL="342900" indent="-342900" algn="l" rtl="0" eaLnBrk="0" fontAlgn="base" hangingPunct="0">
        <a:lnSpc>
          <a:spcPct val="80000"/>
        </a:lnSpc>
        <a:spcBef>
          <a:spcPct val="20000"/>
        </a:spcBef>
        <a:spcAft>
          <a:spcPct val="0"/>
        </a:spcAft>
        <a:buClr>
          <a:srgbClr val="000099"/>
        </a:buClr>
        <a:buSzPct val="80000"/>
        <a:buFont typeface="Wingdings" pitchFamily="2" charset="2"/>
        <a:buChar char="q"/>
        <a:defRPr sz="2800" b="1">
          <a:solidFill>
            <a:schemeClr val="tx1"/>
          </a:solidFill>
          <a:latin typeface="Calibri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SzPct val="90000"/>
        <a:buBlip>
          <a:blip r:embed="rId14"/>
        </a:buBlip>
        <a:defRPr sz="2400" b="1">
          <a:solidFill>
            <a:schemeClr val="tx1"/>
          </a:solidFill>
          <a:latin typeface="Calibri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FF0000"/>
        </a:buClr>
        <a:buSzPct val="120000"/>
        <a:buBlip>
          <a:blip r:embed="rId15"/>
        </a:buBlip>
        <a:defRPr sz="2000" b="1">
          <a:solidFill>
            <a:schemeClr val="tx1"/>
          </a:solidFill>
          <a:latin typeface="Calibri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600" b="1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 b="1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 b="1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 b="1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 b="1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 b="1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5441A1-FD0D-4EE6-9EE4-4BAFD5382BF4}" type="datetime1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29.07.2014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635633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5441A1-FD0D-4EE6-9EE4-4BAFD5382BF4}" type="datetime1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29.07.2014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122675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  <p:sldLayoutId id="2147483774" r:id="rId12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5441A1-FD0D-4EE6-9EE4-4BAFD5382BF4}" type="datetime1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29.07.2014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921083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6" r:id="rId1"/>
    <p:sldLayoutId id="2147483777" r:id="rId2"/>
    <p:sldLayoutId id="2147483778" r:id="rId3"/>
    <p:sldLayoutId id="2147483779" r:id="rId4"/>
    <p:sldLayoutId id="2147483780" r:id="rId5"/>
    <p:sldLayoutId id="2147483781" r:id="rId6"/>
    <p:sldLayoutId id="2147483782" r:id="rId7"/>
    <p:sldLayoutId id="2147483783" r:id="rId8"/>
    <p:sldLayoutId id="2147483784" r:id="rId9"/>
    <p:sldLayoutId id="2147483785" r:id="rId10"/>
    <p:sldLayoutId id="2147483786" r:id="rId11"/>
    <p:sldLayoutId id="2147483787" r:id="rId12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5441A1-FD0D-4EE6-9EE4-4BAFD5382BF4}" type="datetime1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29.07.2014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729913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9" r:id="rId1"/>
    <p:sldLayoutId id="2147483790" r:id="rId2"/>
    <p:sldLayoutId id="2147483791" r:id="rId3"/>
    <p:sldLayoutId id="2147483792" r:id="rId4"/>
    <p:sldLayoutId id="2147483793" r:id="rId5"/>
    <p:sldLayoutId id="2147483794" r:id="rId6"/>
    <p:sldLayoutId id="2147483795" r:id="rId7"/>
    <p:sldLayoutId id="2147483796" r:id="rId8"/>
    <p:sldLayoutId id="2147483797" r:id="rId9"/>
    <p:sldLayoutId id="2147483798" r:id="rId10"/>
    <p:sldLayoutId id="2147483799" r:id="rId11"/>
    <p:sldLayoutId id="2147483800" r:id="rId12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5441A1-FD0D-4EE6-9EE4-4BAFD5382BF4}" type="datetime1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29.07.2014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587680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2" r:id="rId1"/>
    <p:sldLayoutId id="2147483803" r:id="rId2"/>
    <p:sldLayoutId id="2147483804" r:id="rId3"/>
    <p:sldLayoutId id="2147483805" r:id="rId4"/>
    <p:sldLayoutId id="2147483806" r:id="rId5"/>
    <p:sldLayoutId id="2147483807" r:id="rId6"/>
    <p:sldLayoutId id="2147483808" r:id="rId7"/>
    <p:sldLayoutId id="2147483809" r:id="rId8"/>
    <p:sldLayoutId id="2147483810" r:id="rId9"/>
    <p:sldLayoutId id="2147483811" r:id="rId10"/>
    <p:sldLayoutId id="2147483812" r:id="rId11"/>
    <p:sldLayoutId id="2147483813" r:id="rId12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5441A1-FD0D-4EE6-9EE4-4BAFD5382BF4}" type="datetime1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29.07.2014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249154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5" r:id="rId1"/>
    <p:sldLayoutId id="2147483816" r:id="rId2"/>
    <p:sldLayoutId id="2147483817" r:id="rId3"/>
    <p:sldLayoutId id="2147483818" r:id="rId4"/>
    <p:sldLayoutId id="2147483819" r:id="rId5"/>
    <p:sldLayoutId id="2147483820" r:id="rId6"/>
    <p:sldLayoutId id="2147483821" r:id="rId7"/>
    <p:sldLayoutId id="2147483822" r:id="rId8"/>
    <p:sldLayoutId id="2147483823" r:id="rId9"/>
    <p:sldLayoutId id="2147483824" r:id="rId10"/>
    <p:sldLayoutId id="2147483825" r:id="rId11"/>
    <p:sldLayoutId id="2147483826" r:id="rId12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9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1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13E3B47-F62D-4BF2-96BF-078F88DA6C73}" type="slidenum">
              <a:rPr lang="en-US">
                <a:solidFill>
                  <a:srgbClr val="000000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83360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0" r:id="rId1"/>
    <p:sldLayoutId id="2147483881" r:id="rId2"/>
    <p:sldLayoutId id="2147483882" r:id="rId3"/>
    <p:sldLayoutId id="2147483883" r:id="rId4"/>
    <p:sldLayoutId id="2147483884" r:id="rId5"/>
    <p:sldLayoutId id="2147483885" r:id="rId6"/>
    <p:sldLayoutId id="2147483886" r:id="rId7"/>
    <p:sldLayoutId id="2147483887" r:id="rId8"/>
    <p:sldLayoutId id="2147483888" r:id="rId9"/>
    <p:sldLayoutId id="2147483889" r:id="rId10"/>
    <p:sldLayoutId id="2147483890" r:id="rId11"/>
    <p:sldLayoutId id="2147483891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26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13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1c-bitrix.ru/solutions/med/" TargetMode="External"/><Relationship Id="rId7" Type="http://schemas.openxmlformats.org/officeDocument/2006/relationships/image" Target="../media/image50.png"/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artem@1c-bitrix.ru" TargetMode="External"/><Relationship Id="rId5" Type="http://schemas.openxmlformats.org/officeDocument/2006/relationships/image" Target="../media/image7.png"/><Relationship Id="rId4" Type="http://schemas.openxmlformats.org/officeDocument/2006/relationships/image" Target="../media/image14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8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4.xml"/><Relationship Id="rId6" Type="http://schemas.openxmlformats.org/officeDocument/2006/relationships/image" Target="../media/image30.jp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0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0.xml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7.png"/><Relationship Id="rId7" Type="http://schemas.openxmlformats.org/officeDocument/2006/relationships/image" Target="../media/image2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13.png"/><Relationship Id="rId5" Type="http://schemas.openxmlformats.org/officeDocument/2006/relationships/image" Target="../media/image7.png"/><Relationship Id="rId4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8.png"/><Relationship Id="rId7" Type="http://schemas.openxmlformats.org/officeDocument/2006/relationships/hyperlink" Target="http://meddemo.1c-bitrix.ru/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11.png"/><Relationship Id="rId5" Type="http://schemas.openxmlformats.org/officeDocument/2006/relationships/image" Target="../media/image13.png"/><Relationship Id="rId10" Type="http://schemas.openxmlformats.org/officeDocument/2006/relationships/image" Target="../media/image38.png"/><Relationship Id="rId4" Type="http://schemas.openxmlformats.org/officeDocument/2006/relationships/image" Target="../media/image7.png"/><Relationship Id="rId9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g"/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40.jpg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1.xml"/><Relationship Id="rId6" Type="http://schemas.openxmlformats.org/officeDocument/2006/relationships/image" Target="../media/image39.jp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42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43.png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notesSlide" Target="../notesSlides/notesSlide19.xml"/><Relationship Id="rId7" Type="http://schemas.openxmlformats.org/officeDocument/2006/relationships/image" Target="../media/image45.png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2.xml"/><Relationship Id="rId6" Type="http://schemas.openxmlformats.org/officeDocument/2006/relationships/image" Target="../media/image44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4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48.png"/><Relationship Id="rId4" Type="http://schemas.openxmlformats.org/officeDocument/2006/relationships/image" Target="../media/image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83.xml"/><Relationship Id="rId4" Type="http://schemas.openxmlformats.org/officeDocument/2006/relationships/image" Target="../media/image9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notesSlide" Target="../notesSlides/notesSlide21.xml"/><Relationship Id="rId7" Type="http://schemas.openxmlformats.org/officeDocument/2006/relationships/image" Target="../media/image52.png"/><Relationship Id="rId2" Type="http://schemas.openxmlformats.org/officeDocument/2006/relationships/slideLayout" Target="../slideLayouts/slideLayout82.xml"/><Relationship Id="rId1" Type="http://schemas.openxmlformats.org/officeDocument/2006/relationships/tags" Target="../tags/tag3.xml"/><Relationship Id="rId6" Type="http://schemas.openxmlformats.org/officeDocument/2006/relationships/image" Target="../media/image51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43.xml"/><Relationship Id="rId6" Type="http://schemas.openxmlformats.org/officeDocument/2006/relationships/image" Target="../media/image55.png"/><Relationship Id="rId5" Type="http://schemas.openxmlformats.org/officeDocument/2006/relationships/image" Target="../media/image8.png"/><Relationship Id="rId4" Type="http://schemas.openxmlformats.org/officeDocument/2006/relationships/image" Target="../media/image5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53.xml"/><Relationship Id="rId6" Type="http://schemas.openxmlformats.org/officeDocument/2006/relationships/image" Target="../media/image56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43.xml"/><Relationship Id="rId6" Type="http://schemas.openxmlformats.org/officeDocument/2006/relationships/image" Target="../media/image57.png"/><Relationship Id="rId5" Type="http://schemas.openxmlformats.org/officeDocument/2006/relationships/image" Target="../media/image8.png"/><Relationship Id="rId4" Type="http://schemas.openxmlformats.org/officeDocument/2006/relationships/image" Target="../media/image1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83.xml"/><Relationship Id="rId4" Type="http://schemas.openxmlformats.org/officeDocument/2006/relationships/image" Target="../media/image8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hyperlink" Target="http://marketplace.1c-bitrix.ru/solutions/bitrix.map/" TargetMode="External"/><Relationship Id="rId3" Type="http://schemas.openxmlformats.org/officeDocument/2006/relationships/image" Target="../media/image8.pn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82.xml"/><Relationship Id="rId6" Type="http://schemas.openxmlformats.org/officeDocument/2006/relationships/image" Target="../media/image59.png"/><Relationship Id="rId5" Type="http://schemas.openxmlformats.org/officeDocument/2006/relationships/image" Target="../media/image7.png"/><Relationship Id="rId4" Type="http://schemas.openxmlformats.org/officeDocument/2006/relationships/image" Target="../media/image13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hyperlink" Target="http://www.1c-bitrix.ru/download/doc/1c_bitrix_map-guide_13may2014.docx" TargetMode="External"/><Relationship Id="rId3" Type="http://schemas.openxmlformats.org/officeDocument/2006/relationships/image" Target="../media/image8.pn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82.xml"/><Relationship Id="rId6" Type="http://schemas.openxmlformats.org/officeDocument/2006/relationships/image" Target="../media/image61.png"/><Relationship Id="rId5" Type="http://schemas.openxmlformats.org/officeDocument/2006/relationships/image" Target="../media/image7.png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8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82.xml"/><Relationship Id="rId6" Type="http://schemas.openxmlformats.org/officeDocument/2006/relationships/image" Target="../media/image64.png"/><Relationship Id="rId5" Type="http://schemas.openxmlformats.org/officeDocument/2006/relationships/image" Target="../media/image7.png"/><Relationship Id="rId4" Type="http://schemas.openxmlformats.org/officeDocument/2006/relationships/image" Target="../media/image1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82.xml"/><Relationship Id="rId6" Type="http://schemas.openxmlformats.org/officeDocument/2006/relationships/image" Target="../media/image7.png"/><Relationship Id="rId5" Type="http://schemas.openxmlformats.org/officeDocument/2006/relationships/image" Target="../media/image13.png"/><Relationship Id="rId4" Type="http://schemas.openxmlformats.org/officeDocument/2006/relationships/image" Target="../media/image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82.xml"/><Relationship Id="rId4" Type="http://schemas.openxmlformats.org/officeDocument/2006/relationships/image" Target="../media/image6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82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82.xml"/><Relationship Id="rId6" Type="http://schemas.openxmlformats.org/officeDocument/2006/relationships/image" Target="../media/image7.png"/><Relationship Id="rId5" Type="http://schemas.openxmlformats.org/officeDocument/2006/relationships/image" Target="../media/image13.png"/><Relationship Id="rId4" Type="http://schemas.openxmlformats.org/officeDocument/2006/relationships/image" Target="../media/image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82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1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93.xml"/><Relationship Id="rId5" Type="http://schemas.openxmlformats.org/officeDocument/2006/relationships/image" Target="../media/image73.wmf"/><Relationship Id="rId4" Type="http://schemas.openxmlformats.org/officeDocument/2006/relationships/image" Target="../media/image1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9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93.xml"/><Relationship Id="rId6" Type="http://schemas.openxmlformats.org/officeDocument/2006/relationships/image" Target="../media/image76.png"/><Relationship Id="rId5" Type="http://schemas.openxmlformats.org/officeDocument/2006/relationships/image" Target="../media/image11.png"/><Relationship Id="rId4" Type="http://schemas.openxmlformats.org/officeDocument/2006/relationships/image" Target="../media/image7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14.jp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83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jpeg"/><Relationship Id="rId3" Type="http://schemas.openxmlformats.org/officeDocument/2006/relationships/image" Target="../media/image8.png"/><Relationship Id="rId7" Type="http://schemas.openxmlformats.org/officeDocument/2006/relationships/image" Target="../media/image78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06.xml"/><Relationship Id="rId6" Type="http://schemas.openxmlformats.org/officeDocument/2006/relationships/hyperlink" Target="http://www.cnews.ru/top/2013/07/25/rynok_smartfonov_v_rossii_vyros_v_poltora_raza_536624" TargetMode="External"/><Relationship Id="rId5" Type="http://schemas.openxmlformats.org/officeDocument/2006/relationships/image" Target="../media/image7.png"/><Relationship Id="rId4" Type="http://schemas.openxmlformats.org/officeDocument/2006/relationships/image" Target="../media/image13.png"/><Relationship Id="rId9" Type="http://schemas.openxmlformats.org/officeDocument/2006/relationships/image" Target="../media/image80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93.xml"/><Relationship Id="rId6" Type="http://schemas.openxmlformats.org/officeDocument/2006/relationships/image" Target="../media/image83.png"/><Relationship Id="rId5" Type="http://schemas.microsoft.com/office/2007/relationships/hdphoto" Target="../media/hdphoto1.wdp"/><Relationship Id="rId4" Type="http://schemas.openxmlformats.org/officeDocument/2006/relationships/image" Target="../media/image82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82.xml"/><Relationship Id="rId6" Type="http://schemas.openxmlformats.org/officeDocument/2006/relationships/image" Target="../media/image8.png"/><Relationship Id="rId5" Type="http://schemas.openxmlformats.org/officeDocument/2006/relationships/image" Target="../media/image11.png"/><Relationship Id="rId4" Type="http://schemas.openxmlformats.org/officeDocument/2006/relationships/image" Target="../media/image7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82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82.xml"/><Relationship Id="rId4" Type="http://schemas.openxmlformats.org/officeDocument/2006/relationships/image" Target="../media/image8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82.xml"/><Relationship Id="rId4" Type="http://schemas.openxmlformats.org/officeDocument/2006/relationships/image" Target="../media/image8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82.xml"/><Relationship Id="rId4" Type="http://schemas.openxmlformats.org/officeDocument/2006/relationships/image" Target="../media/image8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8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93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82.xml"/><Relationship Id="rId6" Type="http://schemas.openxmlformats.org/officeDocument/2006/relationships/image" Target="../media/image92.png"/><Relationship Id="rId5" Type="http://schemas.openxmlformats.org/officeDocument/2006/relationships/image" Target="../media/image7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8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82.xml"/><Relationship Id="rId6" Type="http://schemas.openxmlformats.org/officeDocument/2006/relationships/image" Target="../media/image94.jpeg"/><Relationship Id="rId5" Type="http://schemas.openxmlformats.org/officeDocument/2006/relationships/image" Target="../media/image7.png"/><Relationship Id="rId4" Type="http://schemas.openxmlformats.org/officeDocument/2006/relationships/image" Target="../media/image13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82.xml"/><Relationship Id="rId6" Type="http://schemas.openxmlformats.org/officeDocument/2006/relationships/image" Target="../media/image95.png"/><Relationship Id="rId5" Type="http://schemas.openxmlformats.org/officeDocument/2006/relationships/image" Target="../media/image7.png"/><Relationship Id="rId4" Type="http://schemas.openxmlformats.org/officeDocument/2006/relationships/image" Target="../media/image13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82.xml"/><Relationship Id="rId6" Type="http://schemas.openxmlformats.org/officeDocument/2006/relationships/image" Target="../media/image96.png"/><Relationship Id="rId5" Type="http://schemas.openxmlformats.org/officeDocument/2006/relationships/image" Target="../media/image7.png"/><Relationship Id="rId4" Type="http://schemas.openxmlformats.org/officeDocument/2006/relationships/image" Target="../media/image13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82.xml"/><Relationship Id="rId6" Type="http://schemas.openxmlformats.org/officeDocument/2006/relationships/image" Target="../media/image97.png"/><Relationship Id="rId5" Type="http://schemas.openxmlformats.org/officeDocument/2006/relationships/image" Target="../media/image7.png"/><Relationship Id="rId4" Type="http://schemas.openxmlformats.org/officeDocument/2006/relationships/image" Target="../media/image13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82.xml"/><Relationship Id="rId6" Type="http://schemas.openxmlformats.org/officeDocument/2006/relationships/image" Target="../media/image98.png"/><Relationship Id="rId5" Type="http://schemas.openxmlformats.org/officeDocument/2006/relationships/image" Target="../media/image7.png"/><Relationship Id="rId4" Type="http://schemas.openxmlformats.org/officeDocument/2006/relationships/image" Target="../media/image13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82.xml"/><Relationship Id="rId6" Type="http://schemas.openxmlformats.org/officeDocument/2006/relationships/image" Target="../media/image99.png"/><Relationship Id="rId5" Type="http://schemas.openxmlformats.org/officeDocument/2006/relationships/image" Target="../media/image7.png"/><Relationship Id="rId4" Type="http://schemas.openxmlformats.org/officeDocument/2006/relationships/image" Target="../media/image13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82.xml"/><Relationship Id="rId6" Type="http://schemas.openxmlformats.org/officeDocument/2006/relationships/image" Target="../media/image100.png"/><Relationship Id="rId5" Type="http://schemas.openxmlformats.org/officeDocument/2006/relationships/image" Target="../media/image7.png"/><Relationship Id="rId4" Type="http://schemas.openxmlformats.org/officeDocument/2006/relationships/image" Target="../media/image13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01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82.xml"/><Relationship Id="rId6" Type="http://schemas.openxmlformats.org/officeDocument/2006/relationships/image" Target="../media/image11.png"/><Relationship Id="rId5" Type="http://schemas.openxmlformats.org/officeDocument/2006/relationships/image" Target="../media/image7.png"/><Relationship Id="rId4" Type="http://schemas.openxmlformats.org/officeDocument/2006/relationships/image" Target="../media/image13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82.xml"/><Relationship Id="rId4" Type="http://schemas.openxmlformats.org/officeDocument/2006/relationships/image" Target="../media/image50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hyperlink" Target="http://www.1c-bitrix.ru/products/cms/new/" TargetMode="External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82.xml"/><Relationship Id="rId6" Type="http://schemas.openxmlformats.org/officeDocument/2006/relationships/image" Target="../media/image103.png"/><Relationship Id="rId5" Type="http://schemas.openxmlformats.org/officeDocument/2006/relationships/image" Target="../media/image7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82.xml"/><Relationship Id="rId4" Type="http://schemas.openxmlformats.org/officeDocument/2006/relationships/image" Target="../media/image104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hyperlink" Target="http://www.1c-bitrix.ru/products/cms/new/#tab-composite-link" TargetMode="External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8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105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82.xml"/><Relationship Id="rId6" Type="http://schemas.openxmlformats.org/officeDocument/2006/relationships/image" Target="../media/image7.png"/><Relationship Id="rId5" Type="http://schemas.openxmlformats.org/officeDocument/2006/relationships/image" Target="../media/image107.png"/><Relationship Id="rId4" Type="http://schemas.openxmlformats.org/officeDocument/2006/relationships/image" Target="../media/image106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8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108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82.xml"/><Relationship Id="rId6" Type="http://schemas.openxmlformats.org/officeDocument/2006/relationships/image" Target="../media/image10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83.xml"/><Relationship Id="rId4" Type="http://schemas.openxmlformats.org/officeDocument/2006/relationships/image" Target="../media/image11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82.xml"/><Relationship Id="rId6" Type="http://schemas.openxmlformats.org/officeDocument/2006/relationships/image" Target="../media/image112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8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111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82.xml"/><Relationship Id="rId4" Type="http://schemas.openxmlformats.org/officeDocument/2006/relationships/image" Target="../media/image11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83.xml"/><Relationship Id="rId5" Type="http://schemas.openxmlformats.org/officeDocument/2006/relationships/image" Target="../media/image50.png"/><Relationship Id="rId4" Type="http://schemas.openxmlformats.org/officeDocument/2006/relationships/hyperlink" Target="http://www.1c-bitrix.ru/partners/index.php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8.xml"/><Relationship Id="rId6" Type="http://schemas.openxmlformats.org/officeDocument/2006/relationships/image" Target="../media/image13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82.xml"/><Relationship Id="rId6" Type="http://schemas.openxmlformats.org/officeDocument/2006/relationships/image" Target="../media/image8.png"/><Relationship Id="rId5" Type="http://schemas.openxmlformats.org/officeDocument/2006/relationships/image" Target="../media/image9.png"/><Relationship Id="rId4" Type="http://schemas.openxmlformats.org/officeDocument/2006/relationships/hyperlink" Target="http://www.1c-bitrix.ru/support/" TargetMode="Externa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7" Type="http://schemas.openxmlformats.org/officeDocument/2006/relationships/image" Target="../media/image118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82.xml"/><Relationship Id="rId6" Type="http://schemas.openxmlformats.org/officeDocument/2006/relationships/image" Target="../media/image8.png"/><Relationship Id="rId5" Type="http://schemas.openxmlformats.org/officeDocument/2006/relationships/image" Target="../media/image13.png"/><Relationship Id="rId4" Type="http://schemas.openxmlformats.org/officeDocument/2006/relationships/image" Target="../media/image7.png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png"/><Relationship Id="rId3" Type="http://schemas.openxmlformats.org/officeDocument/2006/relationships/image" Target="../media/image17.png"/><Relationship Id="rId7" Type="http://schemas.openxmlformats.org/officeDocument/2006/relationships/image" Target="../media/image120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83.xml"/><Relationship Id="rId6" Type="http://schemas.openxmlformats.org/officeDocument/2006/relationships/image" Target="../media/image119.jpeg"/><Relationship Id="rId5" Type="http://schemas.openxmlformats.org/officeDocument/2006/relationships/image" Target="../media/image8.png"/><Relationship Id="rId4" Type="http://schemas.openxmlformats.org/officeDocument/2006/relationships/image" Target="../media/image18.png"/><Relationship Id="rId9" Type="http://schemas.openxmlformats.org/officeDocument/2006/relationships/image" Target="../media/image122.png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123.png"/><Relationship Id="rId7" Type="http://schemas.openxmlformats.org/officeDocument/2006/relationships/hyperlink" Target="https://www.1c-bitrix.ru/download/files/manuals/ru/solution/medsite_tutorial.pdf" TargetMode="External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82.xml"/><Relationship Id="rId6" Type="http://schemas.openxmlformats.org/officeDocument/2006/relationships/hyperlink" Target="http://marketplace.1c-bitrix.ru/solutions/bitrix.sitemedicine/" TargetMode="External"/><Relationship Id="rId5" Type="http://schemas.openxmlformats.org/officeDocument/2006/relationships/image" Target="../media/image11.png"/><Relationship Id="rId4" Type="http://schemas.openxmlformats.org/officeDocument/2006/relationships/image" Target="../media/image124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82.xml"/><Relationship Id="rId4" Type="http://schemas.openxmlformats.org/officeDocument/2006/relationships/image" Target="../media/image50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82.xml"/><Relationship Id="rId5" Type="http://schemas.openxmlformats.org/officeDocument/2006/relationships/image" Target="../media/image50.png"/><Relationship Id="rId4" Type="http://schemas.openxmlformats.org/officeDocument/2006/relationships/hyperlink" Target="http://marketplace.1c-bitrix.ru/solutions/bitrix.map/" TargetMode="Externa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82.xml"/><Relationship Id="rId5" Type="http://schemas.openxmlformats.org/officeDocument/2006/relationships/image" Target="../media/image50.png"/><Relationship Id="rId4" Type="http://schemas.openxmlformats.org/officeDocument/2006/relationships/hyperlink" Target="http://marketplace.1c-bitrix.ru/about/" TargetMode="Externa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82.xml"/><Relationship Id="rId5" Type="http://schemas.openxmlformats.org/officeDocument/2006/relationships/hyperlink" Target="http://www.1c-bitrix.ru/buy/med.php#tab-update-link" TargetMode="External"/><Relationship Id="rId4" Type="http://schemas.openxmlformats.org/officeDocument/2006/relationships/image" Target="../media/image50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82.xml"/><Relationship Id="rId4" Type="http://schemas.openxmlformats.org/officeDocument/2006/relationships/image" Target="../media/image50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141.xml"/><Relationship Id="rId5" Type="http://schemas.openxmlformats.org/officeDocument/2006/relationships/image" Target="../media/image5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2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19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8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130.xml"/><Relationship Id="rId5" Type="http://schemas.openxmlformats.org/officeDocument/2006/relationships/image" Target="../media/image126.jpeg"/><Relationship Id="rId4" Type="http://schemas.openxmlformats.org/officeDocument/2006/relationships/image" Target="../media/image50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131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131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131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131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131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131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131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130.xml"/><Relationship Id="rId6" Type="http://schemas.microsoft.com/office/2007/relationships/hdphoto" Target="../media/hdphoto2.wdp"/><Relationship Id="rId5" Type="http://schemas.openxmlformats.org/officeDocument/2006/relationships/image" Target="../media/image134.png"/><Relationship Id="rId4" Type="http://schemas.openxmlformats.org/officeDocument/2006/relationships/image" Target="../media/image50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1.xml"/><Relationship Id="rId5" Type="http://schemas.openxmlformats.org/officeDocument/2006/relationships/image" Target="../media/image135.jpe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7.png"/><Relationship Id="rId7" Type="http://schemas.openxmlformats.org/officeDocument/2006/relationships/image" Target="../media/image2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23.png"/><Relationship Id="rId5" Type="http://schemas.openxmlformats.org/officeDocument/2006/relationships/image" Target="../media/image13.png"/><Relationship Id="rId4" Type="http://schemas.openxmlformats.org/officeDocument/2006/relationships/image" Target="../media/image8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130.xml"/><Relationship Id="rId6" Type="http://schemas.microsoft.com/office/2007/relationships/hdphoto" Target="../media/hdphoto2.wdp"/><Relationship Id="rId5" Type="http://schemas.openxmlformats.org/officeDocument/2006/relationships/image" Target="../media/image134.png"/><Relationship Id="rId4" Type="http://schemas.openxmlformats.org/officeDocument/2006/relationships/image" Target="../media/image50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eg"/><Relationship Id="rId7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1.xml"/><Relationship Id="rId6" Type="http://schemas.openxmlformats.org/officeDocument/2006/relationships/image" Target="../media/image139.jpeg"/><Relationship Id="rId5" Type="http://schemas.openxmlformats.org/officeDocument/2006/relationships/image" Target="../media/image138.jpeg"/><Relationship Id="rId4" Type="http://schemas.openxmlformats.org/officeDocument/2006/relationships/image" Target="../media/image137.jpe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130.xml"/><Relationship Id="rId6" Type="http://schemas.microsoft.com/office/2007/relationships/hdphoto" Target="../media/hdphoto2.wdp"/><Relationship Id="rId5" Type="http://schemas.openxmlformats.org/officeDocument/2006/relationships/image" Target="../media/image134.png"/><Relationship Id="rId4" Type="http://schemas.openxmlformats.org/officeDocument/2006/relationships/image" Target="../media/image50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131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131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131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131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131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131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13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Изображение 2" descr="1413479_print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 bwMode="auto">
          <a:xfrm>
            <a:off x="3957" y="1772816"/>
            <a:ext cx="9140044" cy="2232248"/>
          </a:xfrm>
          <a:prstGeom prst="rect">
            <a:avLst/>
          </a:prstGeom>
          <a:solidFill>
            <a:srgbClr val="FFFFFF">
              <a:alpha val="74902"/>
            </a:srgb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10" name="Picture 2" descr="C:\Users\Natalia\Documents\Для презентаций\stickers-bullet\sticker-left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Содержимое 1"/>
          <p:cNvSpPr txBox="1">
            <a:spLocks/>
          </p:cNvSpPr>
          <p:nvPr/>
        </p:nvSpPr>
        <p:spPr bwMode="auto">
          <a:xfrm>
            <a:off x="0" y="2060848"/>
            <a:ext cx="88392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800">
                <a:solidFill>
                  <a:schemeClr val="tx1"/>
                </a:solidFill>
                <a:latin typeface="+mn-lt"/>
                <a:ea typeface="Arial" charset="0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+mn-lt"/>
                <a:ea typeface="Arial" charset="0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Arial" charset="0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Arial" charset="0"/>
              </a:defRPr>
            </a:lvl5pPr>
            <a:lvl6pPr marL="22860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6pPr>
            <a:lvl7pPr marL="27432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7pPr>
            <a:lvl8pPr marL="32004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8pPr>
            <a:lvl9pPr marL="36576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algn="r"/>
            <a:r>
              <a:rPr lang="ru-RU" sz="3600" b="1" dirty="0"/>
              <a:t>Как быстро и просто создать веб-сайт </a:t>
            </a:r>
            <a:r>
              <a:rPr lang="ru-RU" sz="3600" b="1" dirty="0" smtClean="0"/>
              <a:t/>
            </a:r>
            <a:br>
              <a:rPr lang="ru-RU" sz="3600" b="1" dirty="0" smtClean="0"/>
            </a:br>
            <a:r>
              <a:rPr lang="ru-RU" sz="3600" b="1" dirty="0" smtClean="0"/>
              <a:t>и </a:t>
            </a:r>
            <a:r>
              <a:rPr lang="ru-RU" sz="3600" b="1" dirty="0"/>
              <a:t>интернет-регистратуру для </a:t>
            </a:r>
            <a:r>
              <a:rPr lang="ru-RU" sz="3600" b="1" dirty="0" smtClean="0"/>
              <a:t>медицинской </a:t>
            </a:r>
            <a:r>
              <a:rPr lang="ru-RU" sz="3600" b="1" dirty="0"/>
              <a:t>организации</a:t>
            </a:r>
            <a:endParaRPr lang="ru-RU" sz="36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 bwMode="auto">
          <a:xfrm>
            <a:off x="5292080" y="5107240"/>
            <a:ext cx="3857766" cy="1363883"/>
          </a:xfrm>
          <a:prstGeom prst="rect">
            <a:avLst/>
          </a:prstGeom>
          <a:solidFill>
            <a:srgbClr val="FFFFFF">
              <a:alpha val="74902"/>
            </a:srgb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" name="Содержимое 1"/>
          <p:cNvSpPr txBox="1">
            <a:spLocks/>
          </p:cNvSpPr>
          <p:nvPr/>
        </p:nvSpPr>
        <p:spPr bwMode="auto">
          <a:xfrm>
            <a:off x="5493876" y="5107240"/>
            <a:ext cx="3329672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800">
                <a:solidFill>
                  <a:schemeClr val="tx1"/>
                </a:solidFill>
                <a:latin typeface="+mn-lt"/>
                <a:ea typeface="Arial" charset="0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+mn-lt"/>
                <a:ea typeface="Arial" charset="0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Arial" charset="0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Arial" charset="0"/>
              </a:defRPr>
            </a:lvl5pPr>
            <a:lvl6pPr marL="22860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6pPr>
            <a:lvl7pPr marL="27432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7pPr>
            <a:lvl8pPr marL="32004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8pPr>
            <a:lvl9pPr marL="36576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algn="r"/>
            <a:r>
              <a:rPr lang="ru-RU" sz="2400" b="1" dirty="0" smtClean="0">
                <a:latin typeface="Calibri" pitchFamily="34" charset="0"/>
                <a:cs typeface="Calibri" pitchFamily="34" charset="0"/>
              </a:rPr>
              <a:t>Надежда Шикина</a:t>
            </a:r>
          </a:p>
          <a:p>
            <a:pPr algn="r"/>
            <a:r>
              <a:rPr lang="ru-RU" sz="2400" dirty="0" smtClean="0">
                <a:latin typeface="Calibri" pitchFamily="34" charset="0"/>
                <a:cs typeface="Calibri" pitchFamily="34" charset="0"/>
              </a:rPr>
              <a:t>менеджер по развитию отраслевых решений</a:t>
            </a:r>
            <a:endParaRPr lang="ru-RU" sz="2400" b="0" dirty="0" smtClean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6262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1600200" y="2362200"/>
            <a:ext cx="5791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endParaRPr lang="ru-RU" sz="2000">
              <a:solidFill>
                <a:prstClr val="black"/>
              </a:solidFill>
              <a:latin typeface="Verdana" pitchFamily="34" charset="0"/>
            </a:endParaRPr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304801" y="1393825"/>
            <a:ext cx="4411215" cy="4053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531813" indent="-531813">
              <a:spcBef>
                <a:spcPct val="15000"/>
              </a:spcBef>
              <a:spcAft>
                <a:spcPct val="15000"/>
              </a:spcAft>
              <a:buClr>
                <a:srgbClr val="FF9900"/>
              </a:buClr>
              <a:buSzPct val="150000"/>
              <a:buFontTx/>
              <a:buBlip>
                <a:blip r:embed="rId3"/>
              </a:buBlip>
              <a:defRPr/>
            </a:pPr>
            <a:r>
              <a:rPr lang="ru-RU" sz="2600" dirty="0" smtClean="0">
                <a:solidFill>
                  <a:prstClr val="black"/>
                </a:solidFill>
                <a:latin typeface="Calibri" pitchFamily="34" charset="0"/>
              </a:rPr>
              <a:t>Лицо организации в Интернете</a:t>
            </a:r>
            <a:endParaRPr lang="ru-RU" sz="2600" dirty="0">
              <a:solidFill>
                <a:prstClr val="black"/>
              </a:solidFill>
              <a:latin typeface="Calibri" pitchFamily="34" charset="0"/>
            </a:endParaRPr>
          </a:p>
          <a:p>
            <a:pPr marL="531813" indent="-531813">
              <a:spcBef>
                <a:spcPct val="15000"/>
              </a:spcBef>
              <a:spcAft>
                <a:spcPct val="15000"/>
              </a:spcAft>
              <a:buClr>
                <a:srgbClr val="FF9900"/>
              </a:buClr>
              <a:buSzPct val="150000"/>
              <a:buFontTx/>
              <a:buBlip>
                <a:blip r:embed="rId3"/>
              </a:buBlip>
              <a:defRPr/>
            </a:pPr>
            <a:r>
              <a:rPr lang="ru-RU" sz="2600" dirty="0" smtClean="0">
                <a:solidFill>
                  <a:prstClr val="black"/>
                </a:solidFill>
                <a:latin typeface="Calibri" pitchFamily="34" charset="0"/>
              </a:rPr>
              <a:t> Требование времени</a:t>
            </a:r>
            <a:endParaRPr lang="ru-RU" sz="2600" dirty="0">
              <a:solidFill>
                <a:prstClr val="black"/>
              </a:solidFill>
              <a:latin typeface="Calibri" pitchFamily="34" charset="0"/>
            </a:endParaRPr>
          </a:p>
          <a:p>
            <a:pPr marL="531813" indent="-531813">
              <a:spcBef>
                <a:spcPct val="15000"/>
              </a:spcBef>
              <a:spcAft>
                <a:spcPct val="15000"/>
              </a:spcAft>
              <a:buClr>
                <a:srgbClr val="FF9900"/>
              </a:buClr>
              <a:buSzPct val="150000"/>
              <a:buFontTx/>
              <a:buBlip>
                <a:blip r:embed="rId3"/>
              </a:buBlip>
              <a:defRPr/>
            </a:pPr>
            <a:r>
              <a:rPr lang="ru-RU" sz="2600" dirty="0">
                <a:solidFill>
                  <a:prstClr val="black"/>
                </a:solidFill>
                <a:latin typeface="Calibri" pitchFamily="34" charset="0"/>
              </a:rPr>
              <a:t> </a:t>
            </a:r>
            <a:r>
              <a:rPr lang="ru-RU" sz="2600" dirty="0" smtClean="0">
                <a:solidFill>
                  <a:prstClr val="black"/>
                </a:solidFill>
                <a:latin typeface="Calibri" pitchFamily="34" charset="0"/>
              </a:rPr>
              <a:t>Один из основных инструментов</a:t>
            </a:r>
            <a:br>
              <a:rPr lang="ru-RU" sz="2600" dirty="0" smtClean="0">
                <a:solidFill>
                  <a:prstClr val="black"/>
                </a:solidFill>
                <a:latin typeface="Calibri" pitchFamily="34" charset="0"/>
              </a:rPr>
            </a:br>
            <a:r>
              <a:rPr lang="ru-RU" sz="2600" dirty="0" smtClean="0">
                <a:solidFill>
                  <a:prstClr val="black"/>
                </a:solidFill>
                <a:latin typeface="Calibri" pitchFamily="34" charset="0"/>
              </a:rPr>
              <a:t> автоматизации и информатизации</a:t>
            </a:r>
            <a:endParaRPr lang="ru-RU" sz="2600" dirty="0">
              <a:solidFill>
                <a:prstClr val="black"/>
              </a:solidFill>
              <a:latin typeface="Calibri" pitchFamily="34" charset="0"/>
            </a:endParaRPr>
          </a:p>
          <a:p>
            <a:pPr marL="531813" indent="-531813">
              <a:spcBef>
                <a:spcPct val="15000"/>
              </a:spcBef>
              <a:spcAft>
                <a:spcPct val="15000"/>
              </a:spcAft>
              <a:buClr>
                <a:srgbClr val="FF9900"/>
              </a:buClr>
              <a:buSzPct val="150000"/>
              <a:buFontTx/>
              <a:buBlip>
                <a:blip r:embed="rId3"/>
              </a:buBlip>
              <a:defRPr/>
            </a:pPr>
            <a:r>
              <a:rPr lang="ru-RU" sz="2600" dirty="0">
                <a:solidFill>
                  <a:prstClr val="black"/>
                </a:solidFill>
                <a:latin typeface="Calibri" pitchFamily="34" charset="0"/>
              </a:rPr>
              <a:t> </a:t>
            </a:r>
            <a:r>
              <a:rPr lang="ru-RU" sz="2600" dirty="0" smtClean="0">
                <a:solidFill>
                  <a:prstClr val="black"/>
                </a:solidFill>
                <a:latin typeface="Calibri" pitchFamily="34" charset="0"/>
              </a:rPr>
              <a:t>Требование Законодательства</a:t>
            </a:r>
            <a:endParaRPr lang="ru-RU" sz="2600" dirty="0">
              <a:solidFill>
                <a:prstClr val="black"/>
              </a:solidFill>
              <a:latin typeface="Calibri" pitchFamily="34" charset="0"/>
            </a:endParaRPr>
          </a:p>
        </p:txBody>
      </p:sp>
      <p:pic>
        <p:nvPicPr>
          <p:cNvPr id="3077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5563"/>
            <a:ext cx="9144000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374650" y="220663"/>
            <a:ext cx="5853113" cy="83820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ru-RU" sz="3200" b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Calibri" pitchFamily="34" charset="0"/>
              </a:rPr>
              <a:t>Сайт: иметь</a:t>
            </a:r>
            <a:r>
              <a:rPr lang="ru-RU" sz="3200" b="1" dirty="0" smtClean="0">
                <a:solidFill>
                  <a:srgbClr val="FF0000"/>
                </a:solidFill>
                <a:latin typeface="Calibri" pitchFamily="34" charset="0"/>
              </a:rPr>
              <a:t>,</a:t>
            </a:r>
            <a:r>
              <a:rPr lang="ru-RU" sz="3200" b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Calibri" pitchFamily="34" charset="0"/>
              </a:rPr>
              <a:t> нельзя не иметь</a:t>
            </a:r>
            <a:endParaRPr lang="en-US" sz="3200" b="1" dirty="0" smtClean="0">
              <a:solidFill>
                <a:prstClr val="black">
                  <a:lumMod val="95000"/>
                  <a:lumOff val="5000"/>
                </a:prstClr>
              </a:solidFill>
              <a:latin typeface="Verdana" pitchFamily="34" charset="0"/>
            </a:endParaRPr>
          </a:p>
        </p:txBody>
      </p:sp>
      <p:pic>
        <p:nvPicPr>
          <p:cNvPr id="3079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125" y="-44450"/>
            <a:ext cx="3063875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" y="1149350"/>
            <a:ext cx="8915400" cy="1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9155" y="1383919"/>
            <a:ext cx="4681949" cy="3125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682097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Users\Natalia\Downloads\9560810_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3879" y="11875"/>
            <a:ext cx="4555587" cy="6837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6237312"/>
            <a:ext cx="4608512" cy="417065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sz="2400" dirty="0" smtClean="0">
                <a:hlinkClick r:id="rId3"/>
              </a:rPr>
              <a:t>www.1c-bitrix.ru/solutions/med/</a:t>
            </a:r>
            <a:r>
              <a:rPr lang="ru-RU" sz="2400" dirty="0" smtClean="0"/>
              <a:t> </a:t>
            </a:r>
          </a:p>
          <a:p>
            <a:pPr>
              <a:buNone/>
            </a:pPr>
            <a:endParaRPr lang="ru-RU" sz="2400" dirty="0" smtClean="0"/>
          </a:p>
          <a:p>
            <a:pPr>
              <a:buNone/>
            </a:pPr>
            <a:endParaRPr lang="ru-RU" sz="2400" dirty="0"/>
          </a:p>
          <a:p>
            <a:pPr>
              <a:buNone/>
            </a:pPr>
            <a:endParaRPr lang="ru-RU" sz="2400" dirty="0" smtClean="0"/>
          </a:p>
          <a:p>
            <a:pPr>
              <a:buNone/>
            </a:pPr>
            <a:endParaRPr lang="ru-RU" sz="2400" dirty="0" smtClean="0"/>
          </a:p>
          <a:p>
            <a:pPr>
              <a:buNone/>
            </a:pPr>
            <a:endParaRPr lang="ru-RU" sz="2400" dirty="0"/>
          </a:p>
          <a:p>
            <a:pPr>
              <a:buNone/>
            </a:pPr>
            <a:r>
              <a:rPr lang="ru-RU" sz="2400" dirty="0" smtClean="0"/>
              <a:t>    </a:t>
            </a:r>
            <a:r>
              <a:rPr lang="en-US" sz="2400" dirty="0" smtClean="0"/>
              <a:t> </a:t>
            </a:r>
            <a:endParaRPr lang="ru-RU" sz="2400" dirty="0" smtClean="0"/>
          </a:p>
          <a:p>
            <a:pPr>
              <a:buNone/>
            </a:pPr>
            <a:endParaRPr lang="ru-RU" sz="2400" dirty="0"/>
          </a:p>
          <a:p>
            <a:pPr>
              <a:buNone/>
            </a:pPr>
            <a:r>
              <a:rPr lang="ru-RU" sz="2400" dirty="0" smtClean="0"/>
              <a:t>     </a:t>
            </a:r>
            <a:endParaRPr lang="en-US" sz="2400" dirty="0" smtClean="0"/>
          </a:p>
          <a:p>
            <a:pPr>
              <a:buNone/>
            </a:pPr>
            <a:endParaRPr lang="ru-RU" sz="2400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2628D42-B50C-4519-ADCF-28839E69E7B2}" type="slidenum">
              <a:rPr lang="ru-RU" smtClean="0"/>
              <a:pPr/>
              <a:t>100</a:t>
            </a:fld>
            <a:endParaRPr lang="ru-RU"/>
          </a:p>
        </p:txBody>
      </p:sp>
      <p:pic>
        <p:nvPicPr>
          <p:cNvPr id="590849" name="Picture 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869160"/>
            <a:ext cx="1368152" cy="13086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4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83568" y="3882539"/>
            <a:ext cx="307808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None/>
            </a:pPr>
            <a:r>
              <a:rPr lang="en-US" sz="3600" dirty="0" smtClean="0">
                <a:hlinkClick r:id="rId6"/>
              </a:rPr>
              <a:t>ns@1c-bitrix.ru</a:t>
            </a:r>
            <a:endParaRPr lang="en-US" sz="3600" dirty="0"/>
          </a:p>
        </p:txBody>
      </p:sp>
      <p:sp>
        <p:nvSpPr>
          <p:cNvPr id="5" name="TextBox 4"/>
          <p:cNvSpPr txBox="1"/>
          <p:nvPr/>
        </p:nvSpPr>
        <p:spPr>
          <a:xfrm>
            <a:off x="395536" y="1556792"/>
            <a:ext cx="604684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dirty="0" smtClean="0"/>
              <a:t>Спасибо за внимание!</a:t>
            </a:r>
          </a:p>
          <a:p>
            <a:r>
              <a:rPr lang="ru-RU" sz="4800" dirty="0" smtClean="0"/>
              <a:t>Вопросы?</a:t>
            </a:r>
            <a:endParaRPr lang="ru-RU" sz="4800" dirty="0"/>
          </a:p>
        </p:txBody>
      </p:sp>
      <p:pic>
        <p:nvPicPr>
          <p:cNvPr id="12" name="Picture 2" descr="C:\Users\Natalia\Documents\Для презентаций\stickers-bullet\sticker-left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" y="11273"/>
            <a:ext cx="3063298" cy="107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39551" y="3212976"/>
            <a:ext cx="36537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 smtClean="0"/>
              <a:t>Надежда Шикина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3439228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563" y="1239838"/>
            <a:ext cx="268287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243" name="Прямоугольник 1"/>
          <p:cNvSpPr>
            <a:spLocks noChangeArrowheads="1"/>
          </p:cNvSpPr>
          <p:nvPr/>
        </p:nvSpPr>
        <p:spPr bwMode="auto">
          <a:xfrm>
            <a:off x="0" y="-109538"/>
            <a:ext cx="9164638" cy="1139826"/>
          </a:xfrm>
          <a:prstGeom prst="rect">
            <a:avLst/>
          </a:prstGeom>
          <a:solidFill>
            <a:srgbClr val="264F74">
              <a:alpha val="8117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" name="Прямоугольник 2"/>
          <p:cNvSpPr/>
          <p:nvPr/>
        </p:nvSpPr>
        <p:spPr bwMode="auto">
          <a:xfrm>
            <a:off x="3175" y="17463"/>
            <a:ext cx="9166225" cy="6858000"/>
          </a:xfrm>
          <a:prstGeom prst="rect">
            <a:avLst/>
          </a:prstGeom>
          <a:solidFill>
            <a:schemeClr val="bg1">
              <a:lumMod val="85000"/>
              <a:alpha val="11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ru-RU"/>
          </a:p>
        </p:txBody>
      </p:sp>
      <p:pic>
        <p:nvPicPr>
          <p:cNvPr id="10245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225" y="1028700"/>
            <a:ext cx="9186863" cy="587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246" name="Скругленный прямоугольник 3"/>
          <p:cNvSpPr>
            <a:spLocks noChangeArrowheads="1"/>
          </p:cNvSpPr>
          <p:nvPr/>
        </p:nvSpPr>
        <p:spPr bwMode="auto">
          <a:xfrm>
            <a:off x="309563" y="1277938"/>
            <a:ext cx="5862637" cy="4513262"/>
          </a:xfrm>
          <a:prstGeom prst="roundRect">
            <a:avLst>
              <a:gd name="adj" fmla="val 2644"/>
            </a:avLst>
          </a:prstGeom>
          <a:solidFill>
            <a:schemeClr val="bg1">
              <a:alpha val="8392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0247" name="Прямоугольник 11"/>
          <p:cNvSpPr>
            <a:spLocks noChangeArrowheads="1"/>
          </p:cNvSpPr>
          <p:nvPr/>
        </p:nvSpPr>
        <p:spPr bwMode="auto">
          <a:xfrm>
            <a:off x="687388" y="2801938"/>
            <a:ext cx="5105400" cy="2400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342900" indent="-342900">
              <a:spcBef>
                <a:spcPts val="600"/>
              </a:spcBef>
              <a:spcAft>
                <a:spcPts val="600"/>
              </a:spcAft>
              <a:buFontTx/>
              <a:buBlip>
                <a:blip r:embed="rId5"/>
              </a:buBlip>
            </a:pPr>
            <a:r>
              <a:rPr lang="ru-RU" sz="2000" b="0" dirty="0">
                <a:latin typeface="Calibri" pitchFamily="34" charset="0"/>
                <a:cs typeface="Calibri" pitchFamily="34" charset="0"/>
              </a:rPr>
              <a:t>низкий уровень стандартной разработки 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Tx/>
              <a:buBlip>
                <a:blip r:embed="rId5"/>
              </a:buBlip>
            </a:pPr>
            <a:r>
              <a:rPr lang="ru-RU" sz="2000" dirty="0">
                <a:latin typeface="Calibri" pitchFamily="34" charset="0"/>
                <a:cs typeface="Calibri" pitchFamily="34" charset="0"/>
              </a:rPr>
              <a:t>п</a:t>
            </a:r>
            <a:r>
              <a:rPr lang="ru-RU" sz="2000" dirty="0" smtClean="0">
                <a:latin typeface="Calibri" pitchFamily="34" charset="0"/>
                <a:cs typeface="Calibri" pitchFamily="34" charset="0"/>
              </a:rPr>
              <a:t>ривязанность к разработчику</a:t>
            </a:r>
            <a:r>
              <a:rPr lang="ru-RU" sz="2000" b="0" dirty="0" smtClean="0">
                <a:latin typeface="Calibri" pitchFamily="34" charset="0"/>
                <a:cs typeface="Calibri" pitchFamily="34" charset="0"/>
              </a:rPr>
              <a:t>, сложности с поддержкой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Tx/>
              <a:buBlip>
                <a:blip r:embed="rId5"/>
              </a:buBlip>
            </a:pPr>
            <a:r>
              <a:rPr lang="ru-RU" sz="2000" dirty="0" smtClean="0">
                <a:latin typeface="Calibri" pitchFamily="34" charset="0"/>
                <a:cs typeface="Calibri" pitchFamily="34" charset="0"/>
              </a:rPr>
              <a:t>несколько компонентов от разных производителей</a:t>
            </a:r>
            <a:endParaRPr lang="ru-RU" sz="2000" b="0" dirty="0">
              <a:latin typeface="Calibri" pitchFamily="34" charset="0"/>
              <a:cs typeface="Calibri" pitchFamily="34" charset="0"/>
            </a:endParaRP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Tx/>
              <a:buBlip>
                <a:blip r:embed="rId5"/>
              </a:buBlip>
            </a:pPr>
            <a:r>
              <a:rPr lang="ru-RU" sz="2000" b="0" dirty="0" smtClean="0">
                <a:latin typeface="Calibri" pitchFamily="34" charset="0"/>
                <a:cs typeface="Calibri" pitchFamily="34" charset="0"/>
              </a:rPr>
              <a:t>низкий уровень безопасности</a:t>
            </a:r>
            <a:endParaRPr lang="ru-RU" sz="2000" b="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0248" name="Прямоугольник 9"/>
          <p:cNvSpPr>
            <a:spLocks noChangeArrowheads="1"/>
          </p:cNvSpPr>
          <p:nvPr/>
        </p:nvSpPr>
        <p:spPr bwMode="auto">
          <a:xfrm>
            <a:off x="1004888" y="1504950"/>
            <a:ext cx="5337175" cy="1200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sz="2400" b="0" dirty="0" smtClean="0">
                <a:latin typeface="Calibri" pitchFamily="34" charset="0"/>
                <a:cs typeface="Calibri" pitchFamily="34" charset="0"/>
              </a:rPr>
              <a:t>Множество созданных сайтов медицинских учреждений – наборы запчастей!</a:t>
            </a:r>
            <a:endParaRPr lang="ru-RU" sz="1800" b="0" dirty="0"/>
          </a:p>
        </p:txBody>
      </p:sp>
      <p:pic>
        <p:nvPicPr>
          <p:cNvPr id="10249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313" y="1630363"/>
            <a:ext cx="268287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2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-655638" y="58738"/>
            <a:ext cx="7870826" cy="852487"/>
          </a:xfrm>
        </p:spPr>
        <p:txBody>
          <a:bodyPr/>
          <a:lstStyle/>
          <a:p>
            <a:pPr eaLnBrk="1" hangingPunct="1"/>
            <a:r>
              <a:rPr lang="ru-RU" sz="32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Созданные сайты – набор запчастей</a:t>
            </a:r>
            <a:endParaRPr lang="en-US" sz="3200" b="1" dirty="0" smtClean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0251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5826125"/>
            <a:ext cx="3062288" cy="1074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5140992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Заголовок 1"/>
          <p:cNvSpPr txBox="1">
            <a:spLocks/>
          </p:cNvSpPr>
          <p:nvPr/>
        </p:nvSpPr>
        <p:spPr>
          <a:xfrm>
            <a:off x="539552" y="260647"/>
            <a:ext cx="5688632" cy="79208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800" b="1" dirty="0" smtClean="0"/>
              <a:t>Решения 1С-Битрикс для медицинских организаций</a:t>
            </a:r>
            <a:endParaRPr lang="ru-RU" sz="2800" b="1" dirty="0"/>
          </a:p>
        </p:txBody>
      </p:sp>
      <p:pic>
        <p:nvPicPr>
          <p:cNvPr id="16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73760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29971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35781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1750" y="1484784"/>
            <a:ext cx="4302458" cy="4302458"/>
          </a:xfrm>
          <a:prstGeom prst="rect">
            <a:avLst/>
          </a:prstGeom>
        </p:spPr>
      </p:pic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121096" y="5733256"/>
            <a:ext cx="8794428" cy="45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lnSpc>
                <a:spcPct val="90000"/>
              </a:lnSpc>
            </a:pPr>
            <a:r>
              <a:rPr lang="ru-RU" sz="2600" dirty="0" smtClean="0">
                <a:solidFill>
                  <a:srgbClr val="77933C"/>
                </a:solidFill>
              </a:rPr>
              <a:t>… зачем?</a:t>
            </a:r>
            <a:endParaRPr lang="ru-RU" sz="2600" dirty="0">
              <a:solidFill>
                <a:srgbClr val="77933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7242982"/>
      </p:ext>
    </p:extLst>
  </p:cSld>
  <p:clrMapOvr>
    <a:masterClrMapping/>
  </p:clrMapOvr>
  <p:transition spd="med" advTm="8095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9" name="Rectangle 25"/>
          <p:cNvSpPr>
            <a:spLocks noChangeArrowheads="1"/>
          </p:cNvSpPr>
          <p:nvPr/>
        </p:nvSpPr>
        <p:spPr bwMode="auto">
          <a:xfrm>
            <a:off x="254000" y="3025775"/>
            <a:ext cx="3471863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20000"/>
              </a:spcBef>
            </a:pPr>
            <a:endParaRPr lang="ru-RU">
              <a:solidFill>
                <a:prstClr val="black"/>
              </a:solidFill>
              <a:latin typeface="Verdana" pitchFamily="34" charset="0"/>
            </a:endParaRPr>
          </a:p>
        </p:txBody>
      </p:sp>
      <p:pic>
        <p:nvPicPr>
          <p:cNvPr id="8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83820" y="11273"/>
            <a:ext cx="5996882" cy="997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 smtClean="0">
                <a:solidFill>
                  <a:prstClr val="black"/>
                </a:solidFill>
                <a:latin typeface="Calibri"/>
              </a:rPr>
              <a:t>Не нужно изобретать велосипед</a:t>
            </a:r>
            <a:endParaRPr lang="en-US" sz="2800" b="1" dirty="0" smtClean="0">
              <a:solidFill>
                <a:prstClr val="black"/>
              </a:solidFill>
              <a:latin typeface="Verdana" pitchFamily="34" charset="0"/>
            </a:endParaRPr>
          </a:p>
        </p:txBody>
      </p:sp>
      <p:sp>
        <p:nvSpPr>
          <p:cNvPr id="16" name="Rectangle 3"/>
          <p:cNvSpPr>
            <a:spLocks noChangeArrowheads="1"/>
          </p:cNvSpPr>
          <p:nvPr/>
        </p:nvSpPr>
        <p:spPr bwMode="auto">
          <a:xfrm>
            <a:off x="636960" y="2357337"/>
            <a:ext cx="3471863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</a:pPr>
            <a:endParaRPr lang="ru-RU">
              <a:solidFill>
                <a:prstClr val="black"/>
              </a:solidFill>
              <a:latin typeface="Verdana" pitchFamily="34" charset="0"/>
            </a:endParaRPr>
          </a:p>
        </p:txBody>
      </p:sp>
      <p:sp>
        <p:nvSpPr>
          <p:cNvPr id="17" name="Пирог 16"/>
          <p:cNvSpPr/>
          <p:nvPr/>
        </p:nvSpPr>
        <p:spPr bwMode="auto">
          <a:xfrm>
            <a:off x="613148" y="1609625"/>
            <a:ext cx="3200400" cy="3200400"/>
          </a:xfrm>
          <a:prstGeom prst="pie">
            <a:avLst>
              <a:gd name="adj1" fmla="val 14563402"/>
              <a:gd name="adj2" fmla="val 13609338"/>
            </a:avLst>
          </a:prstGeom>
          <a:solidFill>
            <a:srgbClr val="D00000">
              <a:alpha val="53000"/>
            </a:srgbClr>
          </a:solidFill>
          <a:ln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ru-RU" u="sng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Пирог 17"/>
          <p:cNvSpPr/>
          <p:nvPr/>
        </p:nvSpPr>
        <p:spPr bwMode="auto">
          <a:xfrm>
            <a:off x="611560" y="1601687"/>
            <a:ext cx="3200400" cy="3200400"/>
          </a:xfrm>
          <a:prstGeom prst="pie">
            <a:avLst>
              <a:gd name="adj1" fmla="val 17235666"/>
              <a:gd name="adj2" fmla="val 16200000"/>
            </a:avLst>
          </a:prstGeom>
          <a:gradFill flip="none" rotWithShape="1">
            <a:gsLst>
              <a:gs pos="0">
                <a:srgbClr val="3C7AB2">
                  <a:tint val="66000"/>
                  <a:satMod val="160000"/>
                </a:srgbClr>
              </a:gs>
              <a:gs pos="50000">
                <a:srgbClr val="3C7AB2">
                  <a:tint val="44500"/>
                  <a:satMod val="160000"/>
                </a:srgbClr>
              </a:gs>
              <a:gs pos="100000">
                <a:srgbClr val="3C7AB2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ru-RU" u="sng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1525960" y="3743225"/>
            <a:ext cx="144145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4000">
                <a:solidFill>
                  <a:srgbClr val="264F74"/>
                </a:solidFill>
                <a:latin typeface="Calibri"/>
              </a:rPr>
              <a:t>95%</a:t>
            </a:r>
          </a:p>
        </p:txBody>
      </p:sp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2123728" y="1685825"/>
            <a:ext cx="762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dirty="0">
                <a:solidFill>
                  <a:srgbClr val="C00000"/>
                </a:solidFill>
                <a:latin typeface="Calibri"/>
              </a:rPr>
              <a:t>5%</a:t>
            </a:r>
          </a:p>
        </p:txBody>
      </p:sp>
      <p:sp>
        <p:nvSpPr>
          <p:cNvPr id="21" name="Text Box 4"/>
          <p:cNvSpPr txBox="1">
            <a:spLocks noChangeArrowheads="1"/>
          </p:cNvSpPr>
          <p:nvPr/>
        </p:nvSpPr>
        <p:spPr bwMode="auto">
          <a:xfrm>
            <a:off x="4067944" y="1700808"/>
            <a:ext cx="4999038" cy="3108544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 dirty="0" smtClean="0">
                <a:solidFill>
                  <a:prstClr val="black"/>
                </a:solidFill>
                <a:latin typeface="Calibri"/>
                <a:ea typeface="Verdana" pitchFamily="34" charset="0"/>
                <a:cs typeface="Verdana" pitchFamily="34" charset="0"/>
              </a:rPr>
              <a:t>95% задач медицинских сайтов – абсолютно стандартные и легко типизируются</a:t>
            </a:r>
            <a:endParaRPr lang="en-US" sz="2800" dirty="0">
              <a:solidFill>
                <a:prstClr val="black"/>
              </a:solidFill>
              <a:latin typeface="Calibri"/>
              <a:ea typeface="Verdana" pitchFamily="34" charset="0"/>
              <a:cs typeface="Verdana" pitchFamily="34" charset="0"/>
            </a:endParaRPr>
          </a:p>
          <a:p>
            <a:endParaRPr lang="en-US" sz="2800" dirty="0">
              <a:solidFill>
                <a:prstClr val="black"/>
              </a:solidFill>
              <a:latin typeface="Calibri"/>
              <a:ea typeface="Verdana" pitchFamily="34" charset="0"/>
              <a:cs typeface="Verdana" pitchFamily="34" charset="0"/>
            </a:endParaRPr>
          </a:p>
          <a:p>
            <a:r>
              <a:rPr lang="ru-RU" sz="2800" dirty="0" smtClean="0">
                <a:solidFill>
                  <a:prstClr val="black"/>
                </a:solidFill>
                <a:latin typeface="Calibri"/>
                <a:ea typeface="Verdana" pitchFamily="34" charset="0"/>
                <a:cs typeface="Verdana" pitchFamily="34" charset="0"/>
              </a:rPr>
              <a:t>Только 5</a:t>
            </a:r>
            <a:r>
              <a:rPr lang="ru-RU" sz="2800" dirty="0">
                <a:solidFill>
                  <a:prstClr val="black"/>
                </a:solidFill>
                <a:latin typeface="Calibri"/>
                <a:ea typeface="Verdana" pitchFamily="34" charset="0"/>
                <a:cs typeface="Verdana" pitchFamily="34" charset="0"/>
              </a:rPr>
              <a:t>% - это специфические </a:t>
            </a:r>
            <a:r>
              <a:rPr lang="ru-RU" sz="2800" dirty="0" smtClean="0">
                <a:solidFill>
                  <a:prstClr val="black"/>
                </a:solidFill>
                <a:latin typeface="Calibri"/>
                <a:ea typeface="Verdana" pitchFamily="34" charset="0"/>
                <a:cs typeface="Verdana" pitchFamily="34" charset="0"/>
              </a:rPr>
              <a:t>проекты, с уникальными задачами и бизнес</a:t>
            </a:r>
            <a:r>
              <a:rPr lang="ru-RU" sz="2800" dirty="0">
                <a:solidFill>
                  <a:prstClr val="black"/>
                </a:solidFill>
                <a:latin typeface="Calibri"/>
                <a:ea typeface="Verdana" pitchFamily="34" charset="0"/>
                <a:cs typeface="Verdana" pitchFamily="34" charset="0"/>
              </a:rPr>
              <a:t>-</a:t>
            </a:r>
            <a:r>
              <a:rPr lang="ru-RU" sz="2800" dirty="0" smtClean="0">
                <a:solidFill>
                  <a:prstClr val="black"/>
                </a:solidFill>
                <a:latin typeface="Calibri"/>
                <a:ea typeface="Verdana" pitchFamily="34" charset="0"/>
                <a:cs typeface="Verdana" pitchFamily="34" charset="0"/>
              </a:rPr>
              <a:t>логикой.</a:t>
            </a:r>
            <a:endParaRPr lang="ru-RU" sz="2800" dirty="0">
              <a:solidFill>
                <a:prstClr val="black"/>
              </a:solidFill>
              <a:latin typeface="Calibri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2309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4" descr="C:\Users\volna\Downloads\картинки\5452359_l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3" y="0"/>
            <a:ext cx="91313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Rectangle 3"/>
          <p:cNvSpPr>
            <a:spLocks noChangeArrowheads="1"/>
          </p:cNvSpPr>
          <p:nvPr/>
        </p:nvSpPr>
        <p:spPr bwMode="auto">
          <a:xfrm>
            <a:off x="1600200" y="2362200"/>
            <a:ext cx="5791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endParaRPr lang="ru-RU" sz="2000">
              <a:latin typeface="Verdana" pitchFamily="34" charset="0"/>
            </a:endParaRPr>
          </a:p>
        </p:txBody>
      </p:sp>
      <p:sp>
        <p:nvSpPr>
          <p:cNvPr id="5124" name="Прямоугольник 1"/>
          <p:cNvSpPr>
            <a:spLocks noChangeArrowheads="1"/>
          </p:cNvSpPr>
          <p:nvPr/>
        </p:nvSpPr>
        <p:spPr bwMode="auto">
          <a:xfrm>
            <a:off x="4191000" y="0"/>
            <a:ext cx="4953000" cy="6858000"/>
          </a:xfrm>
          <a:prstGeom prst="rect">
            <a:avLst/>
          </a:prstGeom>
          <a:solidFill>
            <a:schemeClr val="bg1">
              <a:alpha val="76862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4495800" y="44624"/>
            <a:ext cx="4630738" cy="2247900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</a:rPr>
              <a:t>Готовое решение для создание сайта медицинской организации</a:t>
            </a:r>
            <a:endParaRPr lang="en-US" sz="3200" b="1" dirty="0" smtClean="0">
              <a:latin typeface="Verdana" pitchFamily="34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54415" y="2636912"/>
            <a:ext cx="3826170" cy="3958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3304263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Прямоугольник 3"/>
          <p:cNvSpPr>
            <a:spLocks noChangeArrowheads="1"/>
          </p:cNvSpPr>
          <p:nvPr/>
        </p:nvSpPr>
        <p:spPr bwMode="auto">
          <a:xfrm>
            <a:off x="179512" y="1317204"/>
            <a:ext cx="5688012" cy="361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b="1" dirty="0"/>
              <a:t>Амбулаторно-поликлинические организации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ru-RU" sz="1900" dirty="0"/>
              <a:t>Территориальные поликлиники для взрослого населения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ru-RU" sz="1900" dirty="0"/>
              <a:t>Амбулатории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ru-RU" sz="1900" dirty="0"/>
              <a:t>Здравпункты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ru-RU" sz="1900" dirty="0"/>
              <a:t>Детские поликлиники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ru-RU" sz="1900" dirty="0"/>
              <a:t>Женские консультации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ru-RU" sz="1900" dirty="0"/>
              <a:t>Медсанчасти и здравпункты на предприятиях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ru-RU" sz="1900" dirty="0"/>
              <a:t>Коммерческие клиники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ru-RU" sz="1900" dirty="0"/>
              <a:t>Ведомственные поликлиники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ru-RU" sz="1900" dirty="0"/>
              <a:t>Стоматологические поликлиники</a:t>
            </a:r>
          </a:p>
        </p:txBody>
      </p:sp>
      <p:sp>
        <p:nvSpPr>
          <p:cNvPr id="3076" name="Прямоугольник 4"/>
          <p:cNvSpPr>
            <a:spLocks noChangeArrowheads="1"/>
          </p:cNvSpPr>
          <p:nvPr/>
        </p:nvSpPr>
        <p:spPr bwMode="auto">
          <a:xfrm>
            <a:off x="4327376" y="4933568"/>
            <a:ext cx="45720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b="1" dirty="0"/>
              <a:t>Стационары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ru-RU" sz="1900" dirty="0"/>
              <a:t>Клинические больницы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ru-RU" sz="1900" dirty="0"/>
              <a:t>Городские и районные больницы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ru-RU" sz="1900" dirty="0"/>
              <a:t>Взрослые и детские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ru-RU" sz="1900" dirty="0"/>
              <a:t>Родильные дома</a:t>
            </a: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467544" y="116633"/>
            <a:ext cx="8229600" cy="7060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6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4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425720" y="221233"/>
            <a:ext cx="5154392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/>
            <a:r>
              <a:rPr lang="ru-RU" sz="3300" b="1" dirty="0" smtClean="0"/>
              <a:t>Решение уже используют более 700 клиентов</a:t>
            </a:r>
            <a:endParaRPr lang="ru-RU" sz="3300" b="1" dirty="0"/>
          </a:p>
        </p:txBody>
      </p:sp>
      <p:pic>
        <p:nvPicPr>
          <p:cNvPr id="9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75" y="4959454"/>
            <a:ext cx="1368153" cy="16755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5000" y="4934927"/>
            <a:ext cx="1418941" cy="1720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0" name="Picture 1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8598" y="3573025"/>
            <a:ext cx="1803927" cy="11879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1" name="Picture 1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1736" y="1844825"/>
            <a:ext cx="3977651" cy="1461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49095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655"/>
    </mc:Choice>
    <mc:Fallback xmlns="">
      <p:transition spd="slow" advTm="7655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Изображение 2" descr="1413479_print.jpg"/>
          <p:cNvPicPr>
            <a:picLocks noChangeAspect="1"/>
          </p:cNvPicPr>
          <p:nvPr/>
        </p:nvPicPr>
        <p:blipFill rotWithShape="1"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0" y="0"/>
            <a:ext cx="9144000" cy="6871873"/>
          </a:xfrm>
          <a:prstGeom prst="rect">
            <a:avLst/>
          </a:prstGeom>
          <a:solidFill>
            <a:srgbClr val="FFFFFF">
              <a:alpha val="71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9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35780"/>
            <a:ext cx="3063298" cy="107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5563"/>
            <a:ext cx="9144000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2"/>
          <p:cNvSpPr txBox="1">
            <a:spLocks noChangeArrowheads="1"/>
          </p:cNvSpPr>
          <p:nvPr/>
        </p:nvSpPr>
        <p:spPr>
          <a:xfrm>
            <a:off x="374664" y="220663"/>
            <a:ext cx="5853113" cy="83820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ru-RU" sz="3600" b="1" dirty="0" smtClean="0">
                <a:solidFill>
                  <a:srgbClr val="C00000"/>
                </a:solidFill>
              </a:rPr>
              <a:t>Законодательство</a:t>
            </a:r>
            <a:endParaRPr lang="en-US" sz="3600" b="1" dirty="0" smtClean="0">
              <a:solidFill>
                <a:srgbClr val="C00000"/>
              </a:solidFill>
              <a:latin typeface="Verdana" pitchFamily="34" charset="0"/>
            </a:endParaRPr>
          </a:p>
        </p:txBody>
      </p:sp>
      <p:pic>
        <p:nvPicPr>
          <p:cNvPr id="14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" y="1149349"/>
            <a:ext cx="8915400" cy="19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Прямоугольник 15"/>
          <p:cNvSpPr/>
          <p:nvPr/>
        </p:nvSpPr>
        <p:spPr>
          <a:xfrm>
            <a:off x="120650" y="1208038"/>
            <a:ext cx="845993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8288">
              <a:spcBef>
                <a:spcPct val="15000"/>
              </a:spcBef>
              <a:spcAft>
                <a:spcPct val="15000"/>
              </a:spcAft>
              <a:buClr>
                <a:srgbClr val="FF9900"/>
              </a:buClr>
              <a:buSzPct val="150000"/>
              <a:defRPr/>
            </a:pPr>
            <a:r>
              <a:rPr lang="ru-RU" sz="1600" b="1" dirty="0" smtClean="0">
                <a:solidFill>
                  <a:prstClr val="black"/>
                </a:solidFill>
              </a:rPr>
              <a:t>Решение «1С-Битрикс</a:t>
            </a:r>
            <a:r>
              <a:rPr lang="ru-RU" sz="1600" b="1" dirty="0">
                <a:solidFill>
                  <a:prstClr val="black"/>
                </a:solidFill>
              </a:rPr>
              <a:t>: Сайт медицинской организации»</a:t>
            </a:r>
            <a:r>
              <a:rPr lang="ru-RU" sz="1600" dirty="0">
                <a:solidFill>
                  <a:prstClr val="black"/>
                </a:solidFill>
              </a:rPr>
              <a:t>  </a:t>
            </a:r>
            <a:r>
              <a:rPr lang="ru-RU" sz="1600" b="1" dirty="0" smtClean="0">
                <a:solidFill>
                  <a:prstClr val="black"/>
                </a:solidFill>
              </a:rPr>
              <a:t>учитывает </a:t>
            </a:r>
            <a:r>
              <a:rPr lang="ru-RU" sz="1600" b="1" dirty="0">
                <a:solidFill>
                  <a:prstClr val="black"/>
                </a:solidFill>
              </a:rPr>
              <a:t>требования законодательства в сфере здравоохранения</a:t>
            </a:r>
            <a:r>
              <a:rPr lang="ru-RU" sz="1600" b="1" dirty="0" smtClean="0">
                <a:solidFill>
                  <a:prstClr val="black"/>
                </a:solidFill>
              </a:rPr>
              <a:t>:</a:t>
            </a:r>
            <a:endParaRPr lang="ru-RU" sz="1600" dirty="0">
              <a:solidFill>
                <a:prstClr val="black"/>
              </a:solidFill>
            </a:endParaRPr>
          </a:p>
        </p:txBody>
      </p:sp>
      <p:pic>
        <p:nvPicPr>
          <p:cNvPr id="18" name="Picture 2" descr="http://abali.ru/wp-content/uploads/2011/10/emblema_minzdravsocrazvitiya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1467484"/>
            <a:ext cx="1871762" cy="2053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4"/>
          <p:cNvSpPr>
            <a:spLocks noChangeArrowheads="1"/>
          </p:cNvSpPr>
          <p:nvPr/>
        </p:nvSpPr>
        <p:spPr bwMode="auto">
          <a:xfrm>
            <a:off x="361204" y="1795835"/>
            <a:ext cx="8225207" cy="4835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285750" indent="-285750">
              <a:spcBef>
                <a:spcPct val="15000"/>
              </a:spcBef>
              <a:spcAft>
                <a:spcPct val="15000"/>
              </a:spcAft>
              <a:buClr>
                <a:srgbClr val="C00000"/>
              </a:buClr>
              <a:buSzPct val="150000"/>
              <a:buFont typeface="Arial" pitchFamily="34" charset="0"/>
              <a:buChar char="•"/>
              <a:defRPr/>
            </a:pPr>
            <a:r>
              <a:rPr lang="ru-RU" sz="1600" dirty="0" smtClean="0">
                <a:solidFill>
                  <a:prstClr val="black"/>
                </a:solidFill>
              </a:rPr>
              <a:t>Положений </a:t>
            </a:r>
            <a:r>
              <a:rPr lang="ru-RU" sz="1600" dirty="0">
                <a:solidFill>
                  <a:prstClr val="black"/>
                </a:solidFill>
              </a:rPr>
              <a:t>программы модернизации </a:t>
            </a:r>
            <a:r>
              <a:rPr lang="ru-RU" sz="1600" dirty="0" smtClean="0">
                <a:solidFill>
                  <a:prstClr val="black"/>
                </a:solidFill>
              </a:rPr>
              <a:t>здравоохранения</a:t>
            </a:r>
            <a:r>
              <a:rPr lang="ru-RU" sz="1600" dirty="0">
                <a:solidFill>
                  <a:prstClr val="black"/>
                </a:solidFill>
              </a:rPr>
              <a:t> </a:t>
            </a:r>
            <a:endParaRPr lang="ru-RU" sz="1600" dirty="0" smtClean="0">
              <a:solidFill>
                <a:prstClr val="black"/>
              </a:solidFill>
            </a:endParaRPr>
          </a:p>
          <a:p>
            <a:pPr marL="285750" indent="-285750">
              <a:spcBef>
                <a:spcPct val="15000"/>
              </a:spcBef>
              <a:spcAft>
                <a:spcPct val="15000"/>
              </a:spcAft>
              <a:buClr>
                <a:srgbClr val="C00000"/>
              </a:buClr>
              <a:buSzPct val="150000"/>
              <a:buFont typeface="Arial" pitchFamily="34" charset="0"/>
              <a:buChar char="•"/>
              <a:defRPr/>
            </a:pPr>
            <a:r>
              <a:rPr lang="ru-RU" sz="1600" dirty="0">
                <a:solidFill>
                  <a:prstClr val="black"/>
                </a:solidFill>
              </a:rPr>
              <a:t>Федерльного закона РФ </a:t>
            </a:r>
            <a:r>
              <a:rPr lang="ru-RU" sz="1600" b="1" dirty="0" smtClean="0"/>
              <a:t>№ </a:t>
            </a:r>
            <a:r>
              <a:rPr lang="ru-RU" sz="1600" b="1" dirty="0"/>
              <a:t>323-ФЗ </a:t>
            </a:r>
            <a:r>
              <a:rPr lang="ru-RU" sz="1600" dirty="0"/>
              <a:t>от 21.11.2011 (ред. от 28.12.2013) </a:t>
            </a: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1600" dirty="0" smtClean="0"/>
              <a:t>"</a:t>
            </a:r>
            <a:r>
              <a:rPr lang="ru-RU" sz="1600" dirty="0"/>
              <a:t>Об основах охраны здоровья граждан в Российской </a:t>
            </a:r>
            <a:r>
              <a:rPr lang="ru-RU" sz="1600" dirty="0" smtClean="0"/>
              <a:t>Федерации»</a:t>
            </a:r>
            <a:endParaRPr lang="ru-RU" sz="1600" dirty="0" smtClean="0">
              <a:solidFill>
                <a:prstClr val="black"/>
              </a:solidFill>
            </a:endParaRPr>
          </a:p>
          <a:p>
            <a:pPr marL="285750" indent="-285750">
              <a:spcBef>
                <a:spcPct val="15000"/>
              </a:spcBef>
              <a:spcAft>
                <a:spcPct val="15000"/>
              </a:spcAft>
              <a:buClr>
                <a:srgbClr val="C00000"/>
              </a:buClr>
              <a:buSzPct val="150000"/>
              <a:buFont typeface="Arial" pitchFamily="34" charset="0"/>
              <a:buChar char="•"/>
              <a:defRPr/>
            </a:pPr>
            <a:r>
              <a:rPr lang="ru-RU" sz="1600" dirty="0" smtClean="0">
                <a:solidFill>
                  <a:prstClr val="black"/>
                </a:solidFill>
              </a:rPr>
              <a:t>Федерльного закона РФ от 29 ноября 2010 г. </a:t>
            </a:r>
            <a:r>
              <a:rPr lang="ru-RU" sz="1600" b="1" dirty="0" smtClean="0">
                <a:solidFill>
                  <a:prstClr val="black"/>
                </a:solidFill>
              </a:rPr>
              <a:t>№ 326-ФЗ</a:t>
            </a:r>
            <a:r>
              <a:rPr lang="ru-RU" sz="1600" dirty="0" smtClean="0">
                <a:solidFill>
                  <a:prstClr val="black"/>
                </a:solidFill>
              </a:rPr>
              <a:t> «Об </a:t>
            </a:r>
            <a:br>
              <a:rPr lang="ru-RU" sz="1600" dirty="0" smtClean="0">
                <a:solidFill>
                  <a:prstClr val="black"/>
                </a:solidFill>
              </a:rPr>
            </a:br>
            <a:r>
              <a:rPr lang="ru-RU" sz="1600" dirty="0" smtClean="0">
                <a:solidFill>
                  <a:prstClr val="black"/>
                </a:solidFill>
              </a:rPr>
              <a:t>обязательном медицинском страховании в Российской Федерации» </a:t>
            </a:r>
            <a:br>
              <a:rPr lang="ru-RU" sz="1600" dirty="0" smtClean="0">
                <a:solidFill>
                  <a:prstClr val="black"/>
                </a:solidFill>
              </a:rPr>
            </a:br>
            <a:r>
              <a:rPr lang="ru-RU" sz="1600" dirty="0" smtClean="0">
                <a:solidFill>
                  <a:prstClr val="black"/>
                </a:solidFill>
              </a:rPr>
              <a:t>(в части статьи 20)</a:t>
            </a:r>
          </a:p>
          <a:p>
            <a:pPr marL="285750" indent="-285750">
              <a:spcBef>
                <a:spcPct val="15000"/>
              </a:spcBef>
              <a:spcAft>
                <a:spcPct val="15000"/>
              </a:spcAft>
              <a:buClr>
                <a:srgbClr val="C00000"/>
              </a:buClr>
              <a:buSzPct val="150000"/>
              <a:buFont typeface="Arial" pitchFamily="34" charset="0"/>
              <a:buChar char="•"/>
              <a:defRPr/>
            </a:pPr>
            <a:r>
              <a:rPr lang="ru-RU" sz="1600" dirty="0" smtClean="0">
                <a:solidFill>
                  <a:prstClr val="black"/>
                </a:solidFill>
              </a:rPr>
              <a:t>Федерального </a:t>
            </a:r>
            <a:r>
              <a:rPr lang="ru-RU" sz="1600" dirty="0">
                <a:solidFill>
                  <a:prstClr val="black"/>
                </a:solidFill>
              </a:rPr>
              <a:t>закона </a:t>
            </a:r>
            <a:r>
              <a:rPr lang="ru-RU" sz="1600" dirty="0" smtClean="0">
                <a:solidFill>
                  <a:prstClr val="black"/>
                </a:solidFill>
              </a:rPr>
              <a:t>РФ </a:t>
            </a:r>
            <a:r>
              <a:rPr lang="ru-RU" sz="1600" dirty="0">
                <a:solidFill>
                  <a:prstClr val="black"/>
                </a:solidFill>
              </a:rPr>
              <a:t> от 27 июля 2010 г. </a:t>
            </a:r>
            <a:r>
              <a:rPr lang="ru-RU" sz="1600" b="1" dirty="0">
                <a:solidFill>
                  <a:prstClr val="black"/>
                </a:solidFill>
              </a:rPr>
              <a:t>№ </a:t>
            </a:r>
            <a:r>
              <a:rPr lang="ru-RU" sz="1600" b="1" dirty="0" smtClean="0">
                <a:solidFill>
                  <a:prstClr val="black"/>
                </a:solidFill>
              </a:rPr>
              <a:t>210-ФЗ </a:t>
            </a:r>
            <a:r>
              <a:rPr lang="ru-RU" sz="1600" dirty="0">
                <a:solidFill>
                  <a:prstClr val="black"/>
                </a:solidFill>
              </a:rPr>
              <a:t> «Об организации предоставления государственных и муниципальных услуг» (в части статьи 9</a:t>
            </a:r>
            <a:r>
              <a:rPr lang="ru-RU" sz="1600" dirty="0" smtClean="0">
                <a:solidFill>
                  <a:prstClr val="black"/>
                </a:solidFill>
              </a:rPr>
              <a:t>)</a:t>
            </a:r>
          </a:p>
          <a:p>
            <a:pPr marL="285750" indent="-285750">
              <a:spcBef>
                <a:spcPct val="15000"/>
              </a:spcBef>
              <a:spcAft>
                <a:spcPct val="15000"/>
              </a:spcAft>
              <a:buClr>
                <a:srgbClr val="C00000"/>
              </a:buClr>
              <a:buSzPct val="150000"/>
              <a:buFont typeface="Arial" pitchFamily="34" charset="0"/>
              <a:buChar char="•"/>
              <a:defRPr/>
            </a:pPr>
            <a:r>
              <a:rPr lang="ru-RU" sz="1600" b="1" dirty="0" smtClean="0">
                <a:solidFill>
                  <a:prstClr val="black"/>
                </a:solidFill>
              </a:rPr>
              <a:t>№ </a:t>
            </a:r>
            <a:r>
              <a:rPr lang="ru-RU" sz="1600" b="1" dirty="0">
                <a:solidFill>
                  <a:prstClr val="black"/>
                </a:solidFill>
              </a:rPr>
              <a:t>8-ФЗ</a:t>
            </a:r>
            <a:r>
              <a:rPr lang="ru-RU" sz="1600" dirty="0">
                <a:solidFill>
                  <a:prstClr val="black"/>
                </a:solidFill>
              </a:rPr>
              <a:t> </a:t>
            </a:r>
            <a:r>
              <a:rPr lang="ru-RU" sz="1600" dirty="0" smtClean="0">
                <a:solidFill>
                  <a:prstClr val="black"/>
                </a:solidFill>
              </a:rPr>
              <a:t>от </a:t>
            </a:r>
            <a:r>
              <a:rPr lang="ru-RU" sz="1600" dirty="0">
                <a:solidFill>
                  <a:prstClr val="black"/>
                </a:solidFill>
              </a:rPr>
              <a:t>9 февраля 2009 </a:t>
            </a:r>
            <a:r>
              <a:rPr lang="ru-RU" sz="1600" dirty="0" smtClean="0">
                <a:solidFill>
                  <a:prstClr val="black"/>
                </a:solidFill>
              </a:rPr>
              <a:t>г. «Об </a:t>
            </a:r>
            <a:r>
              <a:rPr lang="ru-RU" sz="1600" dirty="0">
                <a:solidFill>
                  <a:prstClr val="black"/>
                </a:solidFill>
              </a:rPr>
              <a:t>обеспечении доступа к информации о деятельности государственных органов и органов местного </a:t>
            </a:r>
            <a:r>
              <a:rPr lang="ru-RU" sz="1600" dirty="0" smtClean="0">
                <a:solidFill>
                  <a:prstClr val="black"/>
                </a:solidFill>
              </a:rPr>
              <a:t>самоуправления»</a:t>
            </a:r>
          </a:p>
          <a:p>
            <a:pPr marL="285750" indent="-285750">
              <a:spcBef>
                <a:spcPct val="15000"/>
              </a:spcBef>
              <a:spcAft>
                <a:spcPct val="15000"/>
              </a:spcAft>
              <a:buClr>
                <a:srgbClr val="C00000"/>
              </a:buClr>
              <a:buSzPct val="150000"/>
              <a:buFont typeface="Arial" pitchFamily="34" charset="0"/>
              <a:buChar char="•"/>
              <a:defRPr/>
            </a:pPr>
            <a:r>
              <a:rPr lang="ru-RU" sz="1600" b="1" dirty="0">
                <a:solidFill>
                  <a:prstClr val="black"/>
                </a:solidFill>
              </a:rPr>
              <a:t>№ 59-ФЗ</a:t>
            </a:r>
            <a:r>
              <a:rPr lang="ru-RU" sz="1600" dirty="0">
                <a:solidFill>
                  <a:prstClr val="black"/>
                </a:solidFill>
              </a:rPr>
              <a:t> </a:t>
            </a:r>
            <a:r>
              <a:rPr lang="ru-RU" sz="1600" dirty="0" smtClean="0">
                <a:solidFill>
                  <a:prstClr val="black"/>
                </a:solidFill>
              </a:rPr>
              <a:t>от </a:t>
            </a:r>
            <a:r>
              <a:rPr lang="ru-RU" sz="1600" dirty="0">
                <a:solidFill>
                  <a:prstClr val="black"/>
                </a:solidFill>
              </a:rPr>
              <a:t>2 мая 2006 г. </a:t>
            </a:r>
            <a:r>
              <a:rPr lang="ru-RU" sz="1600" dirty="0" smtClean="0">
                <a:solidFill>
                  <a:prstClr val="black"/>
                </a:solidFill>
              </a:rPr>
              <a:t>"</a:t>
            </a:r>
            <a:r>
              <a:rPr lang="ru-RU" sz="1600" dirty="0">
                <a:solidFill>
                  <a:prstClr val="black"/>
                </a:solidFill>
              </a:rPr>
              <a:t>О порядке рассмотрения обращений граждан Российской </a:t>
            </a:r>
            <a:r>
              <a:rPr lang="ru-RU" sz="1600" dirty="0" smtClean="0">
                <a:solidFill>
                  <a:prstClr val="black"/>
                </a:solidFill>
              </a:rPr>
              <a:t>Федерации«</a:t>
            </a:r>
          </a:p>
          <a:p>
            <a:pPr marL="285750" indent="-285750">
              <a:spcBef>
                <a:spcPct val="15000"/>
              </a:spcBef>
              <a:spcAft>
                <a:spcPct val="15000"/>
              </a:spcAft>
              <a:buClr>
                <a:srgbClr val="C00000"/>
              </a:buClr>
              <a:buSzPct val="150000"/>
              <a:buFont typeface="Arial" pitchFamily="34" charset="0"/>
              <a:buChar char="•"/>
              <a:defRPr/>
            </a:pPr>
            <a:r>
              <a:rPr lang="ru-RU" sz="1600" b="1" dirty="0">
                <a:solidFill>
                  <a:prstClr val="black"/>
                </a:solidFill>
              </a:rPr>
              <a:t>№ 152-ФЗ</a:t>
            </a:r>
            <a:r>
              <a:rPr lang="ru-RU" sz="1600" dirty="0" smtClean="0">
                <a:solidFill>
                  <a:prstClr val="black"/>
                </a:solidFill>
              </a:rPr>
              <a:t> </a:t>
            </a:r>
            <a:r>
              <a:rPr lang="ru-RU" sz="1600" b="1" dirty="0">
                <a:solidFill>
                  <a:prstClr val="black"/>
                </a:solidFill>
              </a:rPr>
              <a:t>от 27 июля 2006 г. </a:t>
            </a:r>
            <a:r>
              <a:rPr lang="ru-RU" sz="1600" dirty="0" smtClean="0">
                <a:solidFill>
                  <a:prstClr val="black"/>
                </a:solidFill>
              </a:rPr>
              <a:t>О </a:t>
            </a:r>
            <a:r>
              <a:rPr lang="ru-RU" sz="1600" dirty="0">
                <a:solidFill>
                  <a:prstClr val="black"/>
                </a:solidFill>
              </a:rPr>
              <a:t>персональных </a:t>
            </a:r>
            <a:r>
              <a:rPr lang="ru-RU" sz="1600" dirty="0" smtClean="0">
                <a:solidFill>
                  <a:prstClr val="black"/>
                </a:solidFill>
              </a:rPr>
              <a:t>данных</a:t>
            </a:r>
          </a:p>
          <a:p>
            <a:pPr marL="285750" indent="-285750">
              <a:spcBef>
                <a:spcPct val="15000"/>
              </a:spcBef>
              <a:spcAft>
                <a:spcPct val="15000"/>
              </a:spcAft>
              <a:buClr>
                <a:srgbClr val="C00000"/>
              </a:buClr>
              <a:buSzPct val="150000"/>
              <a:buFont typeface="Arial" pitchFamily="34" charset="0"/>
              <a:buChar char="•"/>
              <a:defRPr/>
            </a:pPr>
            <a:r>
              <a:rPr lang="ru-RU" sz="1600" dirty="0" smtClean="0">
                <a:solidFill>
                  <a:prstClr val="black"/>
                </a:solidFill>
              </a:rPr>
              <a:t>Приказа </a:t>
            </a:r>
            <a:r>
              <a:rPr lang="ru-RU" sz="1600" dirty="0" err="1">
                <a:solidFill>
                  <a:prstClr val="black"/>
                </a:solidFill>
              </a:rPr>
              <a:t>Минкомсвязи</a:t>
            </a:r>
            <a:r>
              <a:rPr lang="ru-RU" sz="1600" dirty="0">
                <a:solidFill>
                  <a:prstClr val="black"/>
                </a:solidFill>
              </a:rPr>
              <a:t> </a:t>
            </a:r>
            <a:r>
              <a:rPr lang="ru-RU" sz="1600" dirty="0" smtClean="0">
                <a:solidFill>
                  <a:prstClr val="black"/>
                </a:solidFill>
              </a:rPr>
              <a:t>РФ от </a:t>
            </a:r>
            <a:r>
              <a:rPr lang="ru-RU" sz="1600" dirty="0">
                <a:solidFill>
                  <a:prstClr val="black"/>
                </a:solidFill>
              </a:rPr>
              <a:t>27 Декабря 2010 № 190 «Об утверждении Технических требований к взаимодействию информационных систем в единой системе межведомственного электронного взаимодействия</a:t>
            </a:r>
            <a:r>
              <a:rPr lang="ru-RU" sz="1600" dirty="0" smtClean="0">
                <a:solidFill>
                  <a:prstClr val="black"/>
                </a:solidFill>
              </a:rPr>
              <a:t>», </a:t>
            </a:r>
            <a:r>
              <a:rPr lang="ru-RU" sz="1400" dirty="0"/>
              <a:t>N 323-ФЗ от 21.11.2011 (ред. от 28.12.2013) "Об основах охраны здоровья граждан в Российской Федерации</a:t>
            </a:r>
            <a:endParaRPr lang="ru-RU" sz="1400" dirty="0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1519055"/>
      </p:ext>
    </p:extLst>
  </p:cSld>
  <p:clrMapOvr>
    <a:masterClrMapping/>
  </p:clrMapOvr>
  <p:transition spd="med" advTm="8095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35780"/>
            <a:ext cx="3063298" cy="107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5563"/>
            <a:ext cx="9144000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2"/>
          <p:cNvSpPr txBox="1">
            <a:spLocks noChangeArrowheads="1"/>
          </p:cNvSpPr>
          <p:nvPr/>
        </p:nvSpPr>
        <p:spPr>
          <a:xfrm>
            <a:off x="374664" y="220663"/>
            <a:ext cx="5853113" cy="83820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000" b="1" dirty="0">
                <a:solidFill>
                  <a:prstClr val="black"/>
                </a:solidFill>
              </a:rPr>
              <a:t>«1С-Битрикс: Сайт медицинской организации»</a:t>
            </a:r>
            <a:endParaRPr lang="en-US" sz="2000" b="1" dirty="0">
              <a:solidFill>
                <a:prstClr val="black"/>
              </a:solidFill>
              <a:latin typeface="Verdana" pitchFamily="34" charset="0"/>
            </a:endParaRPr>
          </a:p>
        </p:txBody>
      </p:sp>
      <p:pic>
        <p:nvPicPr>
          <p:cNvPr id="14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" y="1149349"/>
            <a:ext cx="8915400" cy="19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4"/>
          <p:cNvSpPr>
            <a:spLocks noChangeArrowheads="1"/>
          </p:cNvSpPr>
          <p:nvPr/>
        </p:nvSpPr>
        <p:spPr bwMode="auto">
          <a:xfrm>
            <a:off x="313594" y="1482716"/>
            <a:ext cx="5698565" cy="52845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531813" indent="-531813">
              <a:spcBef>
                <a:spcPct val="15000"/>
              </a:spcBef>
              <a:spcAft>
                <a:spcPct val="15000"/>
              </a:spcAft>
              <a:buClr>
                <a:srgbClr val="FF9900"/>
              </a:buClr>
              <a:buSzPct val="150000"/>
              <a:buFontTx/>
              <a:buBlip>
                <a:blip r:embed="rId6"/>
              </a:buBlip>
              <a:defRPr/>
            </a:pPr>
            <a:r>
              <a:rPr lang="ru-RU" sz="2000" dirty="0" smtClean="0"/>
              <a:t>Готовый функционал «из </a:t>
            </a:r>
            <a:r>
              <a:rPr lang="ru-RU" sz="2000" dirty="0"/>
              <a:t>коробки</a:t>
            </a:r>
            <a:r>
              <a:rPr lang="ru-RU" sz="2000" dirty="0" smtClean="0"/>
              <a:t>»</a:t>
            </a:r>
          </a:p>
          <a:p>
            <a:pPr marL="531813" indent="-531813">
              <a:spcBef>
                <a:spcPct val="15000"/>
              </a:spcBef>
              <a:spcAft>
                <a:spcPct val="15000"/>
              </a:spcAft>
              <a:buClr>
                <a:srgbClr val="FF9900"/>
              </a:buClr>
              <a:buSzPct val="150000"/>
              <a:buFontTx/>
              <a:buBlip>
                <a:blip r:embed="rId6"/>
              </a:buBlip>
              <a:defRPr/>
            </a:pPr>
            <a:r>
              <a:rPr lang="ru-RU" sz="2000" dirty="0" smtClean="0"/>
              <a:t>Соответствие требованиям Законодательства РФ</a:t>
            </a:r>
          </a:p>
          <a:p>
            <a:pPr marL="531813" indent="-531813">
              <a:spcBef>
                <a:spcPct val="15000"/>
              </a:spcBef>
              <a:spcAft>
                <a:spcPct val="15000"/>
              </a:spcAft>
              <a:buClr>
                <a:srgbClr val="FF9900"/>
              </a:buClr>
              <a:buSzPct val="150000"/>
              <a:buBlip>
                <a:blip r:embed="rId6"/>
              </a:buBlip>
              <a:defRPr/>
            </a:pPr>
            <a:r>
              <a:rPr lang="en-US" sz="2000" kern="0" dirty="0" smtClean="0">
                <a:solidFill>
                  <a:sysClr val="windowText" lastClr="000000"/>
                </a:solidFill>
              </a:rPr>
              <a:t>Online</a:t>
            </a:r>
            <a:r>
              <a:rPr lang="ru-RU" sz="2000" kern="0" dirty="0" smtClean="0">
                <a:solidFill>
                  <a:sysClr val="windowText" lastClr="000000"/>
                </a:solidFill>
              </a:rPr>
              <a:t>-регистратура: запись в филиалы </a:t>
            </a:r>
            <a:r>
              <a:rPr lang="en-US" b="1" dirty="0" smtClean="0">
                <a:solidFill>
                  <a:srgbClr val="C00000"/>
                </a:solidFill>
              </a:rPr>
              <a:t>new</a:t>
            </a:r>
            <a:endParaRPr lang="ru-RU" b="1" dirty="0" smtClean="0">
              <a:solidFill>
                <a:srgbClr val="C00000"/>
              </a:solidFill>
            </a:endParaRPr>
          </a:p>
          <a:p>
            <a:pPr marL="531813" indent="-531813">
              <a:spcBef>
                <a:spcPct val="15000"/>
              </a:spcBef>
              <a:spcAft>
                <a:spcPct val="15000"/>
              </a:spcAft>
              <a:buClr>
                <a:srgbClr val="FF9900"/>
              </a:buClr>
              <a:buSzPct val="150000"/>
              <a:buBlip>
                <a:blip r:embed="rId6"/>
              </a:buBlip>
              <a:defRPr/>
            </a:pPr>
            <a:r>
              <a:rPr lang="ru-RU" dirty="0"/>
              <a:t>Интерактивная карта филиалов </a:t>
            </a:r>
            <a:r>
              <a:rPr lang="en-US" b="1" dirty="0">
                <a:solidFill>
                  <a:srgbClr val="C00000"/>
                </a:solidFill>
              </a:rPr>
              <a:t>new</a:t>
            </a:r>
            <a:endParaRPr lang="ru-RU" b="1" dirty="0">
              <a:solidFill>
                <a:srgbClr val="C00000"/>
              </a:solidFill>
            </a:endParaRPr>
          </a:p>
          <a:p>
            <a:pPr marL="531813" indent="-531813">
              <a:spcBef>
                <a:spcPct val="15000"/>
              </a:spcBef>
              <a:spcAft>
                <a:spcPct val="15000"/>
              </a:spcAft>
              <a:buClr>
                <a:srgbClr val="FF9900"/>
              </a:buClr>
              <a:buSzPct val="150000"/>
              <a:buFontTx/>
              <a:buBlip>
                <a:blip r:embed="rId6"/>
              </a:buBlip>
              <a:defRPr/>
            </a:pPr>
            <a:r>
              <a:rPr lang="ru-RU" sz="2000" dirty="0" smtClean="0"/>
              <a:t>Мобильная </a:t>
            </a:r>
            <a:r>
              <a:rPr lang="ru-RU" sz="2000" dirty="0"/>
              <a:t>версия сайта </a:t>
            </a:r>
            <a:endParaRPr lang="ru-RU" sz="2000" dirty="0" smtClean="0"/>
          </a:p>
          <a:p>
            <a:pPr marL="531813" indent="-531813">
              <a:spcBef>
                <a:spcPct val="15000"/>
              </a:spcBef>
              <a:spcAft>
                <a:spcPct val="15000"/>
              </a:spcAft>
              <a:buClr>
                <a:srgbClr val="FF9900"/>
              </a:buClr>
              <a:buSzPct val="150000"/>
              <a:buBlip>
                <a:blip r:embed="rId6"/>
              </a:buBlip>
              <a:defRPr/>
            </a:pPr>
            <a:r>
              <a:rPr lang="ru-RU" sz="2000" dirty="0" smtClean="0"/>
              <a:t>Полнофункциональная запись </a:t>
            </a:r>
            <a:r>
              <a:rPr lang="ru-RU" sz="2000" dirty="0" smtClean="0"/>
              <a:t>через </a:t>
            </a:r>
            <a:r>
              <a:rPr lang="ru-RU" sz="2000" dirty="0" err="1" smtClean="0"/>
              <a:t>инфомат</a:t>
            </a:r>
            <a:endParaRPr lang="ru-RU" sz="2000" smtClean="0"/>
          </a:p>
          <a:p>
            <a:pPr marL="531813" indent="-531813">
              <a:spcBef>
                <a:spcPct val="15000"/>
              </a:spcBef>
              <a:spcAft>
                <a:spcPct val="15000"/>
              </a:spcAft>
              <a:buClr>
                <a:srgbClr val="FF9900"/>
              </a:buClr>
              <a:buSzPct val="150000"/>
              <a:buBlip>
                <a:blip r:embed="rId6"/>
              </a:buBlip>
              <a:defRPr/>
            </a:pPr>
            <a:r>
              <a:rPr lang="ru-RU" sz="2000" smtClean="0"/>
              <a:t> </a:t>
            </a:r>
            <a:r>
              <a:rPr lang="ru-RU" sz="2000" dirty="0" smtClean="0"/>
              <a:t>Интеграция </a:t>
            </a:r>
            <a:r>
              <a:rPr lang="ru-RU" sz="2000" dirty="0"/>
              <a:t>с медицинскими </a:t>
            </a:r>
            <a:r>
              <a:rPr lang="ru-RU" sz="2000" dirty="0" err="1" smtClean="0"/>
              <a:t>инфор-мационными</a:t>
            </a:r>
            <a:r>
              <a:rPr lang="ru-RU" sz="2000" dirty="0" smtClean="0"/>
              <a:t> </a:t>
            </a:r>
            <a:r>
              <a:rPr lang="ru-RU" sz="2000" dirty="0"/>
              <a:t>системами (МИС</a:t>
            </a:r>
            <a:r>
              <a:rPr lang="ru-RU" sz="2000" dirty="0" smtClean="0"/>
              <a:t>)</a:t>
            </a:r>
          </a:p>
          <a:p>
            <a:pPr marL="531813" indent="-531813">
              <a:spcBef>
                <a:spcPct val="15000"/>
              </a:spcBef>
              <a:spcAft>
                <a:spcPct val="15000"/>
              </a:spcAft>
              <a:buClr>
                <a:srgbClr val="FF9900"/>
              </a:buClr>
              <a:buSzPct val="150000"/>
              <a:buBlip>
                <a:blip r:embed="rId6"/>
              </a:buBlip>
              <a:defRPr/>
            </a:pPr>
            <a:r>
              <a:rPr lang="ru-RU" sz="2000" dirty="0" smtClean="0"/>
              <a:t>Технология «Композитный сайт»</a:t>
            </a:r>
          </a:p>
          <a:p>
            <a:pPr marL="531813" indent="-531813">
              <a:spcBef>
                <a:spcPct val="15000"/>
              </a:spcBef>
              <a:spcAft>
                <a:spcPct val="15000"/>
              </a:spcAft>
              <a:buClr>
                <a:srgbClr val="FF9900"/>
              </a:buClr>
              <a:buSzPct val="150000"/>
              <a:buBlip>
                <a:blip r:embed="rId6"/>
              </a:buBlip>
              <a:defRPr/>
            </a:pPr>
            <a:r>
              <a:rPr lang="ru-RU" sz="2000" dirty="0" smtClean="0"/>
              <a:t>Высокая безопасность (сертификат ФСТЭК РФ)</a:t>
            </a:r>
          </a:p>
          <a:p>
            <a:pPr>
              <a:spcBef>
                <a:spcPct val="15000"/>
              </a:spcBef>
              <a:spcAft>
                <a:spcPct val="15000"/>
              </a:spcAft>
              <a:buClr>
                <a:srgbClr val="FF9900"/>
              </a:buClr>
              <a:buSzPct val="150000"/>
              <a:defRPr/>
            </a:pPr>
            <a:r>
              <a:rPr lang="ru-RU" sz="2000" dirty="0" smtClean="0"/>
              <a:t>Тестовая версия </a:t>
            </a:r>
            <a:r>
              <a:rPr lang="en-US" sz="2000" dirty="0">
                <a:hlinkClick r:id="rId7"/>
              </a:rPr>
              <a:t>http://meddemo.1c-bitrix.ru</a:t>
            </a:r>
            <a:r>
              <a:rPr lang="en-US" sz="2000" dirty="0" smtClean="0">
                <a:hlinkClick r:id="rId7"/>
              </a:rPr>
              <a:t>/</a:t>
            </a:r>
            <a:endParaRPr lang="ru-RU" sz="2000" dirty="0" smtClean="0"/>
          </a:p>
          <a:p>
            <a:pPr marL="531813" indent="-531813">
              <a:spcBef>
                <a:spcPct val="15000"/>
              </a:spcBef>
              <a:spcAft>
                <a:spcPct val="15000"/>
              </a:spcAft>
              <a:buClr>
                <a:srgbClr val="FF9900"/>
              </a:buClr>
              <a:buSzPct val="150000"/>
              <a:buBlip>
                <a:blip r:embed="rId6"/>
              </a:buBlip>
              <a:defRPr/>
            </a:pPr>
            <a:endParaRPr lang="ru-RU" sz="20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6556" y="1340768"/>
            <a:ext cx="2249493" cy="1944216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232" y="2222132"/>
            <a:ext cx="474764" cy="896776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3257" y="3861048"/>
            <a:ext cx="3630743" cy="2176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1353574"/>
      </p:ext>
    </p:extLst>
  </p:cSld>
  <p:clrMapOvr>
    <a:masterClrMapping/>
  </p:clrMapOvr>
  <p:transition spd="med" advTm="8095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Rectangle 2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101" name="Rectangle 33"/>
          <p:cNvSpPr>
            <a:spLocks noChangeArrowheads="1"/>
          </p:cNvSpPr>
          <p:nvPr/>
        </p:nvSpPr>
        <p:spPr bwMode="auto">
          <a:xfrm>
            <a:off x="0" y="0"/>
            <a:ext cx="0" cy="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r>
              <a:rPr lang="ru-RU" sz="1100">
                <a:solidFill>
                  <a:srgbClr val="FFFFFF"/>
                </a:solidFill>
                <a:latin typeface="Comic Sans MS" pitchFamily="66" charset="0"/>
                <a:cs typeface="Calibri" pitchFamily="34" charset="0"/>
              </a:rPr>
              <a:t>Новости</a:t>
            </a:r>
            <a:endParaRPr lang="ru-RU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Заголовок 1"/>
          <p:cNvSpPr txBox="1">
            <a:spLocks/>
          </p:cNvSpPr>
          <p:nvPr/>
        </p:nvSpPr>
        <p:spPr>
          <a:xfrm>
            <a:off x="467544" y="116632"/>
            <a:ext cx="8229600" cy="7060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/>
          <a:p>
            <a:pPr algn="ctr">
              <a:spcBef>
                <a:spcPct val="0"/>
              </a:spcBef>
              <a:defRPr/>
            </a:pPr>
            <a:endParaRPr lang="ru-RU" sz="44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6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425720" y="221233"/>
            <a:ext cx="6758528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 smtClean="0">
                <a:solidFill>
                  <a:prstClr val="black"/>
                </a:solidFill>
                <a:latin typeface="Calibri"/>
              </a:rPr>
              <a:t>Мастер создания сайта</a:t>
            </a:r>
            <a:endParaRPr lang="ru-RU" sz="3200" b="1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8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964" y="1249173"/>
            <a:ext cx="7162071" cy="4633845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867" y="1249173"/>
            <a:ext cx="6948264" cy="4441977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7822" y="1249173"/>
            <a:ext cx="6855165" cy="5001352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884" y="1155756"/>
            <a:ext cx="7256151" cy="537492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7686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621"/>
    </mc:Choice>
    <mc:Fallback xmlns="">
      <p:transition spd="slow" advTm="156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Rectangle 2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101" name="Rectangle 33"/>
          <p:cNvSpPr>
            <a:spLocks noChangeArrowheads="1"/>
          </p:cNvSpPr>
          <p:nvPr/>
        </p:nvSpPr>
        <p:spPr bwMode="auto">
          <a:xfrm>
            <a:off x="0" y="0"/>
            <a:ext cx="0" cy="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r>
              <a:rPr lang="ru-RU" sz="1100">
                <a:solidFill>
                  <a:srgbClr val="FFFFFF"/>
                </a:solidFill>
                <a:latin typeface="Comic Sans MS" pitchFamily="66" charset="0"/>
                <a:cs typeface="Calibri" pitchFamily="34" charset="0"/>
              </a:rPr>
              <a:t>Новости</a:t>
            </a:r>
            <a:endParaRPr lang="ru-RU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Заголовок 1"/>
          <p:cNvSpPr txBox="1">
            <a:spLocks/>
          </p:cNvSpPr>
          <p:nvPr/>
        </p:nvSpPr>
        <p:spPr>
          <a:xfrm>
            <a:off x="467544" y="116632"/>
            <a:ext cx="8229600" cy="7060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/>
          <a:p>
            <a:pPr algn="ctr">
              <a:spcBef>
                <a:spcPct val="0"/>
              </a:spcBef>
              <a:defRPr/>
            </a:pPr>
            <a:endParaRPr lang="ru-RU" sz="44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6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333752" y="221233"/>
            <a:ext cx="6758528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 smtClean="0">
                <a:solidFill>
                  <a:prstClr val="black"/>
                </a:solidFill>
                <a:latin typeface="Calibri"/>
              </a:rPr>
              <a:t>Результат</a:t>
            </a:r>
            <a:endParaRPr lang="ru-RU" sz="3200" b="1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8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507" y="1059433"/>
            <a:ext cx="8236471" cy="52117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77403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42"/>
    </mc:Choice>
    <mc:Fallback xmlns="">
      <p:transition spd="slow" advTm="69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9" name="Rectangle 25"/>
          <p:cNvSpPr>
            <a:spLocks noChangeArrowheads="1"/>
          </p:cNvSpPr>
          <p:nvPr/>
        </p:nvSpPr>
        <p:spPr bwMode="auto">
          <a:xfrm>
            <a:off x="254000" y="3025775"/>
            <a:ext cx="3471863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20000"/>
              </a:spcBef>
            </a:pPr>
            <a:endParaRPr lang="ru-RU">
              <a:solidFill>
                <a:prstClr val="black"/>
              </a:solidFill>
              <a:latin typeface="Verdana" pitchFamily="34" charset="0"/>
            </a:endParaRPr>
          </a:p>
        </p:txBody>
      </p:sp>
      <p:sp>
        <p:nvSpPr>
          <p:cNvPr id="55300" name="Text Box 61"/>
          <p:cNvSpPr txBox="1">
            <a:spLocks noChangeArrowheads="1"/>
          </p:cNvSpPr>
          <p:nvPr/>
        </p:nvSpPr>
        <p:spPr bwMode="auto">
          <a:xfrm>
            <a:off x="479366" y="404664"/>
            <a:ext cx="5028737" cy="3600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2800" dirty="0">
                <a:solidFill>
                  <a:prstClr val="black"/>
                </a:solidFill>
                <a:latin typeface="Calibri"/>
              </a:rPr>
              <a:t>Компания «1С-Битрикс» — российский разработчик систем управления сайтами и корпоративными порталами. </a:t>
            </a:r>
            <a:endParaRPr lang="en-US" sz="2800" dirty="0" smtClean="0">
              <a:solidFill>
                <a:prstClr val="black"/>
              </a:solidFill>
              <a:latin typeface="Calibri"/>
            </a:endParaRPr>
          </a:p>
          <a:p>
            <a:pPr eaLnBrk="1" hangingPunct="1"/>
            <a:endParaRPr lang="ru-RU" sz="2800" dirty="0" smtClean="0">
              <a:solidFill>
                <a:prstClr val="black"/>
              </a:solidFill>
              <a:latin typeface="Calibri"/>
            </a:endParaRPr>
          </a:p>
          <a:p>
            <a:pPr eaLnBrk="1" hangingPunct="1"/>
            <a:r>
              <a:rPr lang="ru-RU" sz="4400" dirty="0" smtClean="0">
                <a:solidFill>
                  <a:prstClr val="black"/>
                </a:solidFill>
                <a:latin typeface="Calibri"/>
              </a:rPr>
              <a:t>10 000+ партнеров</a:t>
            </a:r>
          </a:p>
          <a:p>
            <a:pPr eaLnBrk="1" hangingPunct="1"/>
            <a:r>
              <a:rPr lang="ru-RU" sz="4400" dirty="0" smtClean="0">
                <a:solidFill>
                  <a:prstClr val="black"/>
                </a:solidFill>
                <a:latin typeface="Calibri"/>
              </a:rPr>
              <a:t>100 000+ сайтов </a:t>
            </a:r>
            <a:endParaRPr lang="ru-RU" sz="44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9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567" y="480864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1592604"/>
            <a:ext cx="1804590" cy="4333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 Box 61"/>
          <p:cNvSpPr txBox="1">
            <a:spLocks noChangeArrowheads="1"/>
          </p:cNvSpPr>
          <p:nvPr/>
        </p:nvSpPr>
        <p:spPr bwMode="auto">
          <a:xfrm>
            <a:off x="6804248" y="3056905"/>
            <a:ext cx="2153443" cy="2800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4400" dirty="0" smtClean="0">
                <a:solidFill>
                  <a:prstClr val="black"/>
                </a:solidFill>
                <a:latin typeface="Calibri"/>
              </a:rPr>
              <a:t>2006 </a:t>
            </a:r>
          </a:p>
          <a:p>
            <a:pPr eaLnBrk="1" hangingPunct="1"/>
            <a:r>
              <a:rPr lang="ru-RU" sz="4400" dirty="0" smtClean="0">
                <a:solidFill>
                  <a:prstClr val="black"/>
                </a:solidFill>
                <a:latin typeface="Calibri"/>
              </a:rPr>
              <a:t>2008</a:t>
            </a:r>
          </a:p>
          <a:p>
            <a:pPr eaLnBrk="1" hangingPunct="1"/>
            <a:r>
              <a:rPr lang="ru-RU" sz="4400" dirty="0" smtClean="0">
                <a:solidFill>
                  <a:prstClr val="black"/>
                </a:solidFill>
                <a:latin typeface="Calibri"/>
              </a:rPr>
              <a:t>2011</a:t>
            </a:r>
          </a:p>
          <a:p>
            <a:pPr eaLnBrk="1" hangingPunct="1"/>
            <a:r>
              <a:rPr lang="ru-RU" sz="4400" dirty="0" smtClean="0">
                <a:solidFill>
                  <a:prstClr val="black"/>
                </a:solidFill>
                <a:latin typeface="Calibri"/>
              </a:rPr>
              <a:t>2012</a:t>
            </a:r>
            <a:endParaRPr lang="ru-RU" sz="44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4" name="Picture 76" descr="1c-bitrix-logo-vert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4301" y="4455090"/>
            <a:ext cx="2743200" cy="17102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38168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7921">
        <p:fade/>
      </p:transition>
    </mc:Choice>
    <mc:Fallback xmlns="">
      <p:transition spd="med" advTm="792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Rectangle 2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101" name="Rectangle 33"/>
          <p:cNvSpPr>
            <a:spLocks noChangeArrowheads="1"/>
          </p:cNvSpPr>
          <p:nvPr/>
        </p:nvSpPr>
        <p:spPr bwMode="auto">
          <a:xfrm>
            <a:off x="0" y="0"/>
            <a:ext cx="0" cy="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r>
              <a:rPr lang="ru-RU" sz="1100">
                <a:solidFill>
                  <a:srgbClr val="FFFFFF"/>
                </a:solidFill>
                <a:latin typeface="Comic Sans MS" pitchFamily="66" charset="0"/>
                <a:cs typeface="Calibri" pitchFamily="34" charset="0"/>
              </a:rPr>
              <a:t>Новости</a:t>
            </a:r>
            <a:endParaRPr lang="ru-RU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Заголовок 1"/>
          <p:cNvSpPr txBox="1">
            <a:spLocks/>
          </p:cNvSpPr>
          <p:nvPr/>
        </p:nvSpPr>
        <p:spPr>
          <a:xfrm>
            <a:off x="467544" y="116632"/>
            <a:ext cx="8229600" cy="7060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/>
          <a:p>
            <a:pPr algn="ctr">
              <a:spcBef>
                <a:spcPct val="0"/>
              </a:spcBef>
              <a:defRPr/>
            </a:pPr>
            <a:endParaRPr lang="ru-RU" sz="44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6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425720" y="221233"/>
            <a:ext cx="6758528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 smtClean="0">
                <a:solidFill>
                  <a:prstClr val="black"/>
                </a:solidFill>
                <a:latin typeface="Calibri"/>
              </a:rPr>
              <a:t>Готовая структура и сервисы</a:t>
            </a:r>
            <a:endParaRPr lang="ru-RU" sz="3200" b="1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8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761" y="1091464"/>
            <a:ext cx="8756650" cy="5151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38" y="1108075"/>
            <a:ext cx="8770937" cy="4640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38" y="1108075"/>
            <a:ext cx="8707086" cy="51348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675" y="1052736"/>
            <a:ext cx="8756650" cy="5189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1027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669"/>
    </mc:Choice>
    <mc:Fallback xmlns="">
      <p:transition spd="slow" advTm="236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Rectangle 2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101" name="Rectangle 33"/>
          <p:cNvSpPr>
            <a:spLocks noChangeArrowheads="1"/>
          </p:cNvSpPr>
          <p:nvPr/>
        </p:nvSpPr>
        <p:spPr bwMode="auto">
          <a:xfrm>
            <a:off x="0" y="0"/>
            <a:ext cx="0" cy="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r>
              <a:rPr lang="ru-RU" sz="1100">
                <a:solidFill>
                  <a:srgbClr val="FFFFFF"/>
                </a:solidFill>
                <a:latin typeface="Comic Sans MS" pitchFamily="66" charset="0"/>
                <a:cs typeface="Calibri" pitchFamily="34" charset="0"/>
              </a:rPr>
              <a:t>Новости</a:t>
            </a:r>
            <a:endParaRPr lang="ru-RU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Заголовок 1"/>
          <p:cNvSpPr txBox="1">
            <a:spLocks/>
          </p:cNvSpPr>
          <p:nvPr/>
        </p:nvSpPr>
        <p:spPr>
          <a:xfrm>
            <a:off x="467544" y="116632"/>
            <a:ext cx="8229600" cy="7060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/>
          <a:p>
            <a:pPr algn="ctr">
              <a:spcBef>
                <a:spcPct val="0"/>
              </a:spcBef>
              <a:defRPr/>
            </a:pPr>
            <a:endParaRPr lang="ru-RU" sz="44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6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425720" y="221233"/>
            <a:ext cx="6758528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 smtClean="0">
                <a:solidFill>
                  <a:prstClr val="black"/>
                </a:solidFill>
                <a:latin typeface="Calibri"/>
              </a:rPr>
              <a:t>Новостные разделы</a:t>
            </a:r>
            <a:endParaRPr lang="ru-RU" sz="3200" b="1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8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085119"/>
            <a:ext cx="6878786" cy="51789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68435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42"/>
    </mc:Choice>
    <mc:Fallback xmlns="">
      <p:transition spd="slow" advTm="6942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087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 bwMode="auto">
          <a:xfrm>
            <a:off x="3956" y="2286001"/>
            <a:ext cx="9166917" cy="2438400"/>
          </a:xfrm>
          <a:prstGeom prst="rect">
            <a:avLst/>
          </a:prstGeom>
          <a:solidFill>
            <a:schemeClr val="bg1">
              <a:alpha val="80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1200" b="1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5362" name="Заголовок 1"/>
          <p:cNvSpPr>
            <a:spLocks noGrp="1"/>
          </p:cNvSpPr>
          <p:nvPr>
            <p:ph type="title"/>
          </p:nvPr>
        </p:nvSpPr>
        <p:spPr>
          <a:xfrm>
            <a:off x="304800" y="2850075"/>
            <a:ext cx="8686800" cy="1143000"/>
          </a:xfrm>
        </p:spPr>
        <p:txBody>
          <a:bodyPr/>
          <a:lstStyle/>
          <a:p>
            <a:pPr algn="r"/>
            <a:r>
              <a:rPr lang="ru-RU" sz="60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Управление сайтом</a:t>
            </a:r>
          </a:p>
        </p:txBody>
      </p:sp>
      <p:pic>
        <p:nvPicPr>
          <p:cNvPr id="9" name="Picture 2" descr="C:\Users\Natalia\Documents\Для презентаций\stickers-bullet\sticker-lef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7860" y="238450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245202"/>
      </p:ext>
    </p:extLst>
  </p:cSld>
  <p:clrMapOvr>
    <a:masterClrMapping/>
  </p:clrMapOvr>
  <p:transition spd="med" advTm="6278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Rectangle 2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101" name="Rectangle 33"/>
          <p:cNvSpPr>
            <a:spLocks noChangeArrowheads="1"/>
          </p:cNvSpPr>
          <p:nvPr/>
        </p:nvSpPr>
        <p:spPr bwMode="auto">
          <a:xfrm>
            <a:off x="0" y="0"/>
            <a:ext cx="0" cy="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r>
              <a:rPr lang="ru-RU" sz="1100">
                <a:solidFill>
                  <a:srgbClr val="FFFFFF"/>
                </a:solidFill>
                <a:latin typeface="Comic Sans MS" pitchFamily="66" charset="0"/>
                <a:cs typeface="Calibri" pitchFamily="34" charset="0"/>
              </a:rPr>
              <a:t>Новости</a:t>
            </a:r>
            <a:endParaRPr lang="ru-RU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Заголовок 1"/>
          <p:cNvSpPr txBox="1">
            <a:spLocks/>
          </p:cNvSpPr>
          <p:nvPr/>
        </p:nvSpPr>
        <p:spPr>
          <a:xfrm>
            <a:off x="467544" y="116632"/>
            <a:ext cx="8229600" cy="7060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/>
          <a:p>
            <a:pPr algn="ctr">
              <a:spcBef>
                <a:spcPct val="0"/>
              </a:spcBef>
              <a:defRPr/>
            </a:pPr>
            <a:endParaRPr lang="ru-RU" sz="44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6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425720" y="221233"/>
            <a:ext cx="6758528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 smtClean="0">
                <a:solidFill>
                  <a:prstClr val="black"/>
                </a:solidFill>
                <a:latin typeface="Calibri"/>
              </a:rPr>
              <a:t>Интерфейс управления сайтом</a:t>
            </a:r>
            <a:endParaRPr lang="ru-RU" sz="3200" b="1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8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97" r="1718" b="5876"/>
          <a:stretch/>
        </p:blipFill>
        <p:spPr bwMode="auto">
          <a:xfrm>
            <a:off x="611561" y="1828800"/>
            <a:ext cx="8300580" cy="3904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83" t="11265" r="9043" b="15947"/>
          <a:stretch/>
        </p:blipFill>
        <p:spPr bwMode="auto">
          <a:xfrm>
            <a:off x="578429" y="1828800"/>
            <a:ext cx="8366843" cy="4120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12" r="17909" b="14349"/>
          <a:stretch/>
        </p:blipFill>
        <p:spPr bwMode="auto">
          <a:xfrm>
            <a:off x="603397" y="1813064"/>
            <a:ext cx="8292139" cy="4193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13115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669"/>
    </mc:Choice>
    <mc:Fallback xmlns="">
      <p:transition spd="slow" advTm="236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Заголовок 1"/>
          <p:cNvSpPr>
            <a:spLocks noGrp="1"/>
          </p:cNvSpPr>
          <p:nvPr>
            <p:ph type="title"/>
          </p:nvPr>
        </p:nvSpPr>
        <p:spPr>
          <a:xfrm>
            <a:off x="533400" y="73696"/>
            <a:ext cx="5547302" cy="916904"/>
          </a:xfrm>
        </p:spPr>
        <p:txBody>
          <a:bodyPr/>
          <a:lstStyle/>
          <a:p>
            <a:pPr algn="l"/>
            <a:r>
              <a:rPr lang="ru-RU" sz="32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Визуальный редактор</a:t>
            </a:r>
          </a:p>
        </p:txBody>
      </p:sp>
      <p:sp>
        <p:nvSpPr>
          <p:cNvPr id="16388" name="Прямоугольник 3"/>
          <p:cNvSpPr>
            <a:spLocks noChangeArrowheads="1"/>
          </p:cNvSpPr>
          <p:nvPr/>
        </p:nvSpPr>
        <p:spPr bwMode="auto">
          <a:xfrm>
            <a:off x="609601" y="1405186"/>
            <a:ext cx="3200399" cy="449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2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С помощью визуального редактора вы можете изменять свои страницы на сайте в режиме реального времени - прямо через браузер.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200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2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Редактор позволяет не просто править и форматировать обычный текст, но и работать с визуальными компонентами. </a:t>
            </a:r>
          </a:p>
        </p:txBody>
      </p:sp>
      <p:pic>
        <p:nvPicPr>
          <p:cNvPr id="5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C:\Users\Natalia\Desktop\Для презентаций\stickers-bullet\arrow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" y="1518075"/>
            <a:ext cx="266700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2068" y="1562319"/>
            <a:ext cx="4921696" cy="36836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5180505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2"/>
          <p:cNvSpPr txBox="1">
            <a:spLocks noChangeArrowheads="1"/>
          </p:cNvSpPr>
          <p:nvPr/>
        </p:nvSpPr>
        <p:spPr>
          <a:xfrm>
            <a:off x="425720" y="11273"/>
            <a:ext cx="6758528" cy="10481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base">
              <a:spcAft>
                <a:spcPct val="0"/>
              </a:spcAft>
            </a:pPr>
            <a:r>
              <a:rPr lang="ru-RU" sz="3200" b="1" dirty="0" err="1" smtClean="0">
                <a:solidFill>
                  <a:srgbClr val="000000"/>
                </a:solidFill>
                <a:latin typeface="Calibri"/>
              </a:rPr>
              <a:t>Автосохранение</a:t>
            </a:r>
            <a:r>
              <a:rPr lang="ru-RU" sz="3200" b="1" dirty="0" smtClean="0">
                <a:solidFill>
                  <a:srgbClr val="000000"/>
                </a:solidFill>
                <a:latin typeface="Calibri"/>
              </a:rPr>
              <a:t> форм</a:t>
            </a:r>
            <a:endParaRPr lang="en-US" sz="2800" b="1" dirty="0" smtClean="0">
              <a:solidFill>
                <a:srgbClr val="000000"/>
              </a:solidFill>
              <a:latin typeface="Verdana" pitchFamily="34" charset="0"/>
            </a:endParaRPr>
          </a:p>
        </p:txBody>
      </p:sp>
      <p:pic>
        <p:nvPicPr>
          <p:cNvPr id="11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05104" y="4876800"/>
            <a:ext cx="82296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 smtClean="0">
                <a:solidFill>
                  <a:srgbClr val="000000"/>
                </a:solidFill>
                <a:latin typeface="Calibri"/>
                <a:cs typeface="Arial" charset="0"/>
              </a:rPr>
              <a:t>В платформе «1С-Битрикс» реализован механизм </a:t>
            </a:r>
            <a:r>
              <a:rPr lang="ru-RU" sz="2000" dirty="0" err="1" smtClean="0">
                <a:solidFill>
                  <a:srgbClr val="000000"/>
                </a:solidFill>
                <a:latin typeface="Calibri"/>
                <a:cs typeface="Arial" charset="0"/>
              </a:rPr>
              <a:t>автосохранения</a:t>
            </a:r>
            <a:r>
              <a:rPr lang="ru-RU" sz="2000" dirty="0" smtClean="0">
                <a:solidFill>
                  <a:srgbClr val="000000"/>
                </a:solidFill>
                <a:latin typeface="Calibri"/>
                <a:cs typeface="Arial" charset="0"/>
              </a:rPr>
              <a:t> </a:t>
            </a:r>
            <a:r>
              <a:rPr lang="ru-RU" sz="2000" dirty="0">
                <a:solidFill>
                  <a:srgbClr val="000000"/>
                </a:solidFill>
                <a:latin typeface="Calibri"/>
                <a:cs typeface="Arial" charset="0"/>
              </a:rPr>
              <a:t>форм. </a:t>
            </a:r>
            <a:r>
              <a:rPr lang="ru-RU" sz="2000" dirty="0" smtClean="0">
                <a:solidFill>
                  <a:srgbClr val="000000"/>
                </a:solidFill>
                <a:latin typeface="Calibri"/>
                <a:cs typeface="Arial" charset="0"/>
              </a:rPr>
              <a:t>Редактируя страницу, </a:t>
            </a:r>
            <a:r>
              <a:rPr lang="ru-RU" sz="2000" dirty="0">
                <a:solidFill>
                  <a:srgbClr val="000000"/>
                </a:solidFill>
                <a:latin typeface="Calibri"/>
                <a:cs typeface="Arial" charset="0"/>
              </a:rPr>
              <a:t>вы можете </a:t>
            </a:r>
            <a:r>
              <a:rPr lang="ru-RU" sz="2000" dirty="0" smtClean="0">
                <a:solidFill>
                  <a:srgbClr val="000000"/>
                </a:solidFill>
                <a:latin typeface="Calibri"/>
                <a:cs typeface="Arial" charset="0"/>
              </a:rPr>
              <a:t>«набить» </a:t>
            </a:r>
            <a:r>
              <a:rPr lang="ru-RU" sz="2000" dirty="0">
                <a:solidFill>
                  <a:srgbClr val="000000"/>
                </a:solidFill>
                <a:latin typeface="Calibri"/>
                <a:cs typeface="Arial" charset="0"/>
              </a:rPr>
              <a:t>контент, данные сохранятся. </a:t>
            </a:r>
            <a:r>
              <a:rPr lang="ru-RU" sz="2000" dirty="0" smtClean="0">
                <a:solidFill>
                  <a:srgbClr val="000000"/>
                </a:solidFill>
                <a:latin typeface="Calibri"/>
                <a:cs typeface="Arial" charset="0"/>
              </a:rPr>
              <a:t>Если что-то помешает сохранить данные, при следующем открытии «диалога» система </a:t>
            </a:r>
            <a:r>
              <a:rPr lang="ru-RU" sz="2000" dirty="0">
                <a:solidFill>
                  <a:srgbClr val="000000"/>
                </a:solidFill>
                <a:latin typeface="Calibri"/>
                <a:cs typeface="Arial" charset="0"/>
              </a:rPr>
              <a:t>предложит вам восстановить последние </a:t>
            </a:r>
            <a:r>
              <a:rPr lang="ru-RU" sz="2000" dirty="0" smtClean="0">
                <a:solidFill>
                  <a:srgbClr val="000000"/>
                </a:solidFill>
                <a:latin typeface="Calibri"/>
                <a:cs typeface="Arial" charset="0"/>
              </a:rPr>
              <a:t>данные.</a:t>
            </a:r>
            <a:endParaRPr lang="ru-RU" sz="2000" dirty="0">
              <a:solidFill>
                <a:srgbClr val="000000"/>
              </a:solidFill>
              <a:latin typeface="Calibri"/>
              <a:cs typeface="Arial" charset="0"/>
            </a:endParaRPr>
          </a:p>
        </p:txBody>
      </p:sp>
      <p:pic>
        <p:nvPicPr>
          <p:cNvPr id="18434" name="Picture 2" descr="C:\Users\Аня\AppData\Local\Microsoft\Windows\Temporary Internet Files\Content.Outlook\36VJRQY6\avtosave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" b="25181"/>
          <a:stretch/>
        </p:blipFill>
        <p:spPr bwMode="auto">
          <a:xfrm>
            <a:off x="756230" y="1400174"/>
            <a:ext cx="5410200" cy="2808000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 bwMode="auto">
          <a:xfrm>
            <a:off x="1579087" y="1704908"/>
            <a:ext cx="3750154" cy="171472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1200" b="1" smtClean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pic>
        <p:nvPicPr>
          <p:cNvPr id="12" name="Picture 4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515" y="1395412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3866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0" name="Прямоугольник 3"/>
          <p:cNvSpPr>
            <a:spLocks noChangeArrowheads="1"/>
          </p:cNvSpPr>
          <p:nvPr/>
        </p:nvSpPr>
        <p:spPr bwMode="auto">
          <a:xfrm>
            <a:off x="239975" y="1503409"/>
            <a:ext cx="3612881" cy="361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285750" indent="-285750" fontAlgn="base">
              <a:spcBef>
                <a:spcPts val="600"/>
              </a:spcBef>
              <a:spcAft>
                <a:spcPts val="600"/>
              </a:spcAft>
              <a:buSzPct val="120000"/>
              <a:buFontTx/>
              <a:buBlip>
                <a:blip r:embed="rId2"/>
              </a:buBlip>
            </a:pPr>
            <a:r>
              <a:rPr lang="ru-RU" sz="1900" dirty="0" smtClean="0">
                <a:solidFill>
                  <a:srgbClr val="000000"/>
                </a:solidFill>
                <a:latin typeface="Calibri"/>
                <a:cs typeface="Arial" charset="0"/>
              </a:rPr>
              <a:t>Неограниченное </a:t>
            </a:r>
            <a:r>
              <a:rPr lang="ru-RU" sz="1900" dirty="0">
                <a:solidFill>
                  <a:srgbClr val="000000"/>
                </a:solidFill>
                <a:latin typeface="Calibri"/>
                <a:cs typeface="Arial" charset="0"/>
              </a:rPr>
              <a:t>число групп </a:t>
            </a:r>
            <a:r>
              <a:rPr lang="ru-RU" sz="1900" dirty="0" smtClean="0">
                <a:solidFill>
                  <a:srgbClr val="000000"/>
                </a:solidFill>
                <a:latin typeface="Calibri"/>
                <a:cs typeface="Arial" charset="0"/>
              </a:rPr>
              <a:t>пользователей (с разными правами доступа к сайту)</a:t>
            </a:r>
            <a:endParaRPr lang="ru-RU" sz="1900" dirty="0">
              <a:solidFill>
                <a:srgbClr val="000000"/>
              </a:solidFill>
              <a:latin typeface="Calibri"/>
              <a:cs typeface="Arial" charset="0"/>
            </a:endParaRPr>
          </a:p>
          <a:p>
            <a:pPr marL="285750" indent="-285750" fontAlgn="base">
              <a:spcBef>
                <a:spcPts val="600"/>
              </a:spcBef>
              <a:spcAft>
                <a:spcPts val="600"/>
              </a:spcAft>
              <a:buSzPct val="120000"/>
              <a:buFontTx/>
              <a:buBlip>
                <a:blip r:embed="rId2"/>
              </a:buBlip>
            </a:pPr>
            <a:r>
              <a:rPr lang="ru-RU" sz="1900" dirty="0" smtClean="0">
                <a:solidFill>
                  <a:srgbClr val="000000"/>
                </a:solidFill>
                <a:latin typeface="Calibri"/>
                <a:cs typeface="Arial" charset="0"/>
              </a:rPr>
              <a:t>Неограниченное </a:t>
            </a:r>
            <a:r>
              <a:rPr lang="ru-RU" sz="1900" dirty="0">
                <a:solidFill>
                  <a:srgbClr val="000000"/>
                </a:solidFill>
                <a:latin typeface="Calibri"/>
                <a:cs typeface="Arial" charset="0"/>
              </a:rPr>
              <a:t>число зарегистрированных пользователей, возможность связи с любым числом </a:t>
            </a:r>
            <a:r>
              <a:rPr lang="ru-RU" sz="1900" dirty="0" smtClean="0">
                <a:solidFill>
                  <a:srgbClr val="000000"/>
                </a:solidFill>
                <a:latin typeface="Calibri"/>
                <a:cs typeface="Arial" charset="0"/>
              </a:rPr>
              <a:t>групп </a:t>
            </a:r>
            <a:endParaRPr lang="ru-RU" sz="1900" dirty="0">
              <a:solidFill>
                <a:srgbClr val="000000"/>
              </a:solidFill>
              <a:latin typeface="Calibri"/>
              <a:cs typeface="Arial" charset="0"/>
            </a:endParaRPr>
          </a:p>
          <a:p>
            <a:pPr marL="285750" indent="-285750" fontAlgn="base">
              <a:spcBef>
                <a:spcPts val="600"/>
              </a:spcBef>
              <a:spcAft>
                <a:spcPts val="600"/>
              </a:spcAft>
              <a:buSzPct val="120000"/>
              <a:buFontTx/>
              <a:buBlip>
                <a:blip r:embed="rId2"/>
              </a:buBlip>
            </a:pPr>
            <a:r>
              <a:rPr lang="ru-RU" sz="1900" dirty="0" smtClean="0">
                <a:solidFill>
                  <a:srgbClr val="000000"/>
                </a:solidFill>
                <a:latin typeface="Calibri"/>
                <a:cs typeface="Arial" charset="0"/>
              </a:rPr>
              <a:t>Распределение </a:t>
            </a:r>
            <a:r>
              <a:rPr lang="ru-RU" sz="1900" dirty="0">
                <a:solidFill>
                  <a:srgbClr val="000000"/>
                </a:solidFill>
                <a:latin typeface="Calibri"/>
                <a:cs typeface="Arial" charset="0"/>
              </a:rPr>
              <a:t>функциональных обязанностей и прав доступа по </a:t>
            </a:r>
            <a:r>
              <a:rPr lang="ru-RU" sz="1900" dirty="0" smtClean="0">
                <a:solidFill>
                  <a:srgbClr val="000000"/>
                </a:solidFill>
                <a:latin typeface="Calibri"/>
                <a:cs typeface="Arial" charset="0"/>
              </a:rPr>
              <a:t>группам</a:t>
            </a:r>
            <a:endParaRPr lang="ru-RU" sz="1900" dirty="0">
              <a:solidFill>
                <a:srgbClr val="000000"/>
              </a:solidFill>
              <a:latin typeface="Calibri"/>
              <a:cs typeface="Arial" charset="0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425720" y="244983"/>
            <a:ext cx="6758528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ru-RU" sz="36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Права доступа к контенту</a:t>
            </a:r>
            <a:endParaRPr lang="en-US" sz="3200" b="1" dirty="0" smtClean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8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8459" y="1604960"/>
            <a:ext cx="4806597" cy="4156123"/>
          </a:xfrm>
          <a:prstGeom prst="rect">
            <a:avLst/>
          </a:prstGeom>
          <a:noFill/>
          <a:ln w="3175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0040819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0338" y="0"/>
            <a:ext cx="9174339" cy="6858000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2628D42-B50C-4519-ADCF-28839E69E7B2}" type="slidenum">
              <a:rPr lang="ru-RU" smtClean="0"/>
              <a:pPr/>
              <a:t>27</a:t>
            </a:fld>
            <a:endParaRPr lang="ru-RU"/>
          </a:p>
        </p:txBody>
      </p:sp>
      <p:pic>
        <p:nvPicPr>
          <p:cNvPr id="8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-455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7333" y="5661248"/>
            <a:ext cx="9143999" cy="1196752"/>
          </a:xfrm>
          <a:prstGeom prst="rect">
            <a:avLst/>
          </a:prstGeom>
          <a:solidFill>
            <a:schemeClr val="bg2">
              <a:alpha val="5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>
                <a:solidFill>
                  <a:prstClr val="black"/>
                </a:solidFill>
                <a:ea typeface="+mj-ea"/>
                <a:cs typeface="+mj-cs"/>
              </a:rPr>
              <a:t>Интерактивная карта филиалов</a:t>
            </a:r>
            <a:r>
              <a:rPr lang="en-US" sz="4400" dirty="0" smtClean="0">
                <a:solidFill>
                  <a:prstClr val="black"/>
                </a:solidFill>
                <a:ea typeface="+mj-ea"/>
                <a:cs typeface="+mj-cs"/>
              </a:rPr>
              <a:t> </a:t>
            </a:r>
            <a:r>
              <a:rPr lang="en-US" sz="3200" b="1" dirty="0" smtClean="0">
                <a:solidFill>
                  <a:srgbClr val="C00000"/>
                </a:solidFill>
                <a:latin typeface="Calibri" pitchFamily="34" charset="0"/>
                <a:cs typeface="Calibri"/>
              </a:rPr>
              <a:t>new</a:t>
            </a:r>
            <a:endParaRPr lang="ru-RU" sz="4800" dirty="0">
              <a:solidFill>
                <a:prstClr val="black"/>
              </a:solidFill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880971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1600200" y="2362200"/>
            <a:ext cx="57912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endParaRPr lang="ru-RU" sz="2000">
              <a:latin typeface="Verdana" pitchFamily="34" charset="0"/>
            </a:endParaRPr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465746" y="4437112"/>
            <a:ext cx="8225207" cy="555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268288">
              <a:spcBef>
                <a:spcPct val="15000"/>
              </a:spcBef>
              <a:spcAft>
                <a:spcPct val="15000"/>
              </a:spcAft>
              <a:buClr>
                <a:srgbClr val="FF9900"/>
              </a:buClr>
              <a:buSzPct val="150000"/>
              <a:defRPr/>
            </a:pPr>
            <a:endParaRPr lang="ru-RU" sz="1400" dirty="0" smtClean="0"/>
          </a:p>
          <a:p>
            <a:endParaRPr lang="ru-RU" sz="1400" dirty="0" smtClean="0"/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323528" y="116632"/>
            <a:ext cx="5853113" cy="83820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68287" algn="l">
              <a:buClr>
                <a:srgbClr val="C00000"/>
              </a:buClr>
              <a:tabLst>
                <a:tab pos="442913" algn="l"/>
              </a:tabLst>
            </a:pPr>
            <a:r>
              <a:rPr lang="ru-RU" sz="2400" b="1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Интерактивная карта филиалов</a:t>
            </a:r>
            <a:endParaRPr lang="ru-RU" sz="1800" b="1" dirty="0">
              <a:solidFill>
                <a:srgbClr val="C00000"/>
              </a:solidFill>
              <a:latin typeface="Calibri" pitchFamily="34" charset="0"/>
              <a:cs typeface="Calibri"/>
            </a:endParaRPr>
          </a:p>
        </p:txBody>
      </p:sp>
      <p:pic>
        <p:nvPicPr>
          <p:cNvPr id="3079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129" y="-44449"/>
            <a:ext cx="3063875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" y="1033685"/>
            <a:ext cx="8915400" cy="19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5563"/>
            <a:ext cx="9144000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Прямоугольник 1"/>
          <p:cNvSpPr>
            <a:spLocks noChangeArrowheads="1"/>
          </p:cNvSpPr>
          <p:nvPr/>
        </p:nvSpPr>
        <p:spPr bwMode="auto">
          <a:xfrm>
            <a:off x="609576" y="3924872"/>
            <a:ext cx="742544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endParaRPr lang="ru-RU" dirty="0" smtClean="0">
              <a:solidFill>
                <a:srgbClr val="000000"/>
              </a:solidFill>
              <a:latin typeface="Calibri" pitchFamily="34" charset="0"/>
              <a:cs typeface="Calibri"/>
            </a:endParaRPr>
          </a:p>
          <a:p>
            <a:endParaRPr lang="ru-RU" b="0" dirty="0">
              <a:solidFill>
                <a:srgbClr val="000000"/>
              </a:solidFill>
              <a:latin typeface="Calibri" pitchFamily="34" charset="0"/>
              <a:cs typeface="Calibri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65746" y="1439451"/>
            <a:ext cx="3831516" cy="41703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9112" lvl="0" indent="-342900">
              <a:spcAft>
                <a:spcPts val="60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Calibri" panose="020F0502020204030204" pitchFamily="34" charset="0"/>
              </a:rPr>
              <a:t>отображение объектов  на </a:t>
            </a:r>
            <a:r>
              <a:rPr lang="ru-RU" sz="2000" dirty="0" err="1" smtClean="0">
                <a:latin typeface="Calibri" panose="020F0502020204030204" pitchFamily="34" charset="0"/>
              </a:rPr>
              <a:t>Яндекс.Картах</a:t>
            </a:r>
            <a:r>
              <a:rPr lang="ru-RU" sz="2000" dirty="0" smtClean="0">
                <a:latin typeface="Calibri" panose="020F0502020204030204" pitchFamily="34" charset="0"/>
              </a:rPr>
              <a:t> или </a:t>
            </a:r>
            <a:r>
              <a:rPr lang="en-US" sz="2000" dirty="0">
                <a:latin typeface="Calibri" panose="020F0502020204030204" pitchFamily="34" charset="0"/>
              </a:rPr>
              <a:t>Google Maps </a:t>
            </a:r>
            <a:endParaRPr lang="ru-RU" sz="2000" dirty="0" smtClean="0">
              <a:latin typeface="Calibri" panose="020F0502020204030204" pitchFamily="34" charset="0"/>
            </a:endParaRPr>
          </a:p>
          <a:p>
            <a:pPr marL="519112" lvl="0" indent="-342900">
              <a:spcAft>
                <a:spcPts val="60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ru-RU" sz="2000" dirty="0">
                <a:latin typeface="Calibri" panose="020F0502020204030204" pitchFamily="34" charset="0"/>
              </a:rPr>
              <a:t>группировка объектов по категориям </a:t>
            </a:r>
            <a:endParaRPr lang="ru-RU" sz="2000" dirty="0" smtClean="0">
              <a:latin typeface="Calibri" panose="020F0502020204030204" pitchFamily="34" charset="0"/>
            </a:endParaRPr>
          </a:p>
          <a:p>
            <a:pPr marL="519112" indent="-342900">
              <a:spcAft>
                <a:spcPts val="60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ru-RU" sz="2000" dirty="0">
                <a:latin typeface="Calibri" panose="020F0502020204030204" pitchFamily="34" charset="0"/>
              </a:rPr>
              <a:t>список объектов</a:t>
            </a:r>
          </a:p>
          <a:p>
            <a:pPr marL="519112" lvl="0" indent="-342900">
              <a:spcAft>
                <a:spcPts val="60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ru-RU" sz="2000" dirty="0">
                <a:latin typeface="Calibri" panose="020F0502020204030204" pitchFamily="34" charset="0"/>
              </a:rPr>
              <a:t>поиск объектов по их </a:t>
            </a:r>
            <a:r>
              <a:rPr lang="ru-RU" sz="2000" dirty="0" smtClean="0">
                <a:latin typeface="Calibri" panose="020F0502020204030204" pitchFamily="34" charset="0"/>
              </a:rPr>
              <a:t>названию</a:t>
            </a:r>
          </a:p>
          <a:p>
            <a:pPr marL="519112" lvl="0" indent="-342900">
              <a:spcAft>
                <a:spcPts val="60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Calibri" panose="020F0502020204030204" pitchFamily="34" charset="0"/>
              </a:rPr>
              <a:t>детальная информация об объекте </a:t>
            </a:r>
          </a:p>
          <a:p>
            <a:pPr marL="519112" lvl="0" indent="-342900">
              <a:spcAft>
                <a:spcPts val="60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Calibri" panose="020F0502020204030204" pitchFamily="34" charset="0"/>
              </a:rPr>
              <a:t>прокладка маршрута до объекта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7262" y="1393731"/>
            <a:ext cx="4738788" cy="409569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7262" y="1393731"/>
            <a:ext cx="4974114" cy="429908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75488" y="5836622"/>
            <a:ext cx="803348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В решение интегрирован модуль </a:t>
            </a:r>
            <a:r>
              <a:rPr lang="ru-RU" dirty="0" smtClean="0">
                <a:hlinkClick r:id="rId8"/>
              </a:rPr>
              <a:t>«1С-Битрикс: Интерактивная карта объектов»</a:t>
            </a:r>
            <a:r>
              <a:rPr lang="ru-RU" dirty="0" smtClean="0"/>
              <a:t> </a:t>
            </a:r>
            <a:br>
              <a:rPr lang="ru-RU" dirty="0" smtClean="0"/>
            </a:br>
            <a:r>
              <a:rPr lang="ru-RU" sz="1200" dirty="0" smtClean="0"/>
              <a:t>(Примечание - отдельно покупать модуль карт не нужно!)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2905934089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1600200" y="2362200"/>
            <a:ext cx="57912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endParaRPr lang="ru-RU" sz="2000">
              <a:latin typeface="Verdana" pitchFamily="34" charset="0"/>
            </a:endParaRPr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465746" y="4437112"/>
            <a:ext cx="8225207" cy="555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268288">
              <a:spcBef>
                <a:spcPct val="15000"/>
              </a:spcBef>
              <a:spcAft>
                <a:spcPct val="15000"/>
              </a:spcAft>
              <a:buClr>
                <a:srgbClr val="FF9900"/>
              </a:buClr>
              <a:buSzPct val="150000"/>
              <a:defRPr/>
            </a:pPr>
            <a:endParaRPr lang="ru-RU" sz="1400" dirty="0" smtClean="0"/>
          </a:p>
          <a:p>
            <a:endParaRPr lang="ru-RU" sz="1400" dirty="0" smtClean="0"/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323528" y="116632"/>
            <a:ext cx="5853113" cy="83820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68287" lvl="0" algn="l">
              <a:buClr>
                <a:srgbClr val="C00000"/>
              </a:buClr>
              <a:tabLst>
                <a:tab pos="442913" algn="l"/>
              </a:tabLst>
            </a:pPr>
            <a:r>
              <a:rPr lang="ru-RU" sz="2400" b="1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 </a:t>
            </a:r>
            <a:r>
              <a:rPr lang="ru-RU" sz="2400" b="1" dirty="0"/>
              <a:t>Управление картой (</a:t>
            </a:r>
            <a:r>
              <a:rPr lang="en-US" sz="2400" b="1" dirty="0"/>
              <a:t>API)</a:t>
            </a:r>
            <a:r>
              <a:rPr lang="ru-RU" sz="2400" b="1" dirty="0"/>
              <a:t> </a:t>
            </a:r>
          </a:p>
        </p:txBody>
      </p:sp>
      <p:pic>
        <p:nvPicPr>
          <p:cNvPr id="3079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129" y="-44449"/>
            <a:ext cx="3063875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" y="1033685"/>
            <a:ext cx="8915400" cy="19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5563"/>
            <a:ext cx="9144000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Прямоугольник 1"/>
          <p:cNvSpPr>
            <a:spLocks noChangeArrowheads="1"/>
          </p:cNvSpPr>
          <p:nvPr/>
        </p:nvSpPr>
        <p:spPr bwMode="auto">
          <a:xfrm>
            <a:off x="609576" y="3924872"/>
            <a:ext cx="742544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endParaRPr lang="ru-RU" dirty="0" smtClean="0">
              <a:solidFill>
                <a:srgbClr val="000000"/>
              </a:solidFill>
              <a:latin typeface="Calibri" pitchFamily="34" charset="0"/>
              <a:cs typeface="Calibri"/>
            </a:endParaRPr>
          </a:p>
          <a:p>
            <a:endParaRPr lang="ru-RU" b="0" dirty="0">
              <a:solidFill>
                <a:srgbClr val="000000"/>
              </a:solidFill>
              <a:latin typeface="Calibri" pitchFamily="34" charset="0"/>
              <a:cs typeface="Calibri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5189472" y="1392382"/>
            <a:ext cx="3558992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ru-RU" dirty="0" smtClean="0"/>
              <a:t>Поддержка  </a:t>
            </a:r>
            <a:r>
              <a:rPr lang="ru-RU" dirty="0" err="1" smtClean="0"/>
              <a:t>Яндекс.Карт</a:t>
            </a:r>
            <a:r>
              <a:rPr lang="ru-RU" dirty="0" smtClean="0"/>
              <a:t> </a:t>
            </a:r>
            <a:r>
              <a:rPr lang="ru-RU" dirty="0"/>
              <a:t>и </a:t>
            </a:r>
            <a:r>
              <a:rPr lang="ru-RU" dirty="0" err="1"/>
              <a:t>Google</a:t>
            </a:r>
            <a:r>
              <a:rPr lang="ru-RU" dirty="0"/>
              <a:t> </a:t>
            </a:r>
            <a:r>
              <a:rPr lang="ru-RU" dirty="0" err="1"/>
              <a:t>Maps</a:t>
            </a:r>
            <a:r>
              <a:rPr lang="ru-RU" dirty="0"/>
              <a:t> </a:t>
            </a:r>
            <a:endParaRPr lang="en-US" dirty="0" smtClean="0"/>
          </a:p>
          <a:p>
            <a:pPr lvl="0">
              <a:buClr>
                <a:srgbClr val="C00000"/>
              </a:buClr>
            </a:pPr>
            <a:endParaRPr lang="ru-RU" dirty="0" smtClean="0"/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ru-RU" dirty="0" smtClean="0"/>
              <a:t>Задание </a:t>
            </a:r>
            <a:r>
              <a:rPr lang="ru-RU" dirty="0"/>
              <a:t>пользовательских маркеров</a:t>
            </a:r>
            <a:br>
              <a:rPr lang="ru-RU" dirty="0"/>
            </a:br>
            <a:endParaRPr lang="ru-RU" dirty="0" smtClean="0"/>
          </a:p>
          <a:p>
            <a:pPr marL="285750" lvl="0" indent="-285750"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ru-RU" dirty="0" err="1" smtClean="0"/>
              <a:t>Кастомизация</a:t>
            </a:r>
            <a:r>
              <a:rPr lang="ru-RU" dirty="0" smtClean="0"/>
              <a:t> внешнего </a:t>
            </a:r>
            <a:r>
              <a:rPr lang="ru-RU" dirty="0"/>
              <a:t>вида с </a:t>
            </a:r>
            <a:r>
              <a:rPr lang="ru-RU" dirty="0" smtClean="0"/>
              <a:t> помощью настройки  параметров и </a:t>
            </a:r>
            <a:r>
              <a:rPr lang="en-US" dirty="0" smtClean="0"/>
              <a:t>CSS</a:t>
            </a:r>
            <a:r>
              <a:rPr lang="ru-RU" dirty="0" smtClean="0"/>
              <a:t>:</a:t>
            </a:r>
            <a:r>
              <a:rPr lang="en-US" dirty="0" smtClean="0"/>
              <a:t/>
            </a:r>
            <a:br>
              <a:rPr lang="en-US" dirty="0" smtClean="0"/>
            </a:br>
            <a:endParaRPr lang="ru-RU" dirty="0" smtClean="0"/>
          </a:p>
          <a:p>
            <a:pPr marL="285750" indent="160338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ru-RU" dirty="0" smtClean="0"/>
              <a:t>стили </a:t>
            </a:r>
            <a:r>
              <a:rPr lang="ru-RU" dirty="0" err="1" smtClean="0"/>
              <a:t>инфоокон</a:t>
            </a:r>
            <a:endParaRPr lang="ru-RU" dirty="0" smtClean="0"/>
          </a:p>
          <a:p>
            <a:pPr marL="285750" indent="160338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ru-RU" dirty="0" smtClean="0"/>
              <a:t>текстовые сообщения </a:t>
            </a:r>
          </a:p>
          <a:p>
            <a:pPr marL="285750" indent="160338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ru-RU" dirty="0" smtClean="0"/>
              <a:t>высота карты</a:t>
            </a:r>
          </a:p>
          <a:p>
            <a:pPr marL="285750" indent="160338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ru-RU" dirty="0" smtClean="0"/>
              <a:t>цвет линий</a:t>
            </a:r>
          </a:p>
          <a:p>
            <a:pPr marL="285750" indent="160338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ru-RU" dirty="0" smtClean="0"/>
              <a:t>и </a:t>
            </a:r>
            <a:r>
              <a:rPr lang="ru-RU" dirty="0" err="1" smtClean="0"/>
              <a:t>т.п</a:t>
            </a:r>
            <a:endParaRPr lang="ru-RU" dirty="0" smtClean="0"/>
          </a:p>
          <a:p>
            <a:pPr marL="285750">
              <a:buClr>
                <a:srgbClr val="C00000"/>
              </a:buClr>
            </a:pPr>
            <a:endParaRPr lang="ru-RU" dirty="0" smtClean="0"/>
          </a:p>
          <a:p>
            <a:pPr marL="285750" lvl="0" indent="-285750"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ru-RU" dirty="0" smtClean="0"/>
              <a:t> Настройка маршрутов</a:t>
            </a:r>
            <a:endParaRPr lang="ru-RU" dirty="0"/>
          </a:p>
        </p:txBody>
      </p:sp>
      <p:pic>
        <p:nvPicPr>
          <p:cNvPr id="14" name="Picture 3" descr="C:\Users\Надежда\Downloads\ss3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8" t="3488" r="2289" b="3103"/>
          <a:stretch/>
        </p:blipFill>
        <p:spPr bwMode="auto">
          <a:xfrm>
            <a:off x="588264" y="1764502"/>
            <a:ext cx="4318050" cy="2951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C:\Users\Надежда\Downloads\ss4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637"/>
          <a:stretch/>
        </p:blipFill>
        <p:spPr bwMode="auto">
          <a:xfrm>
            <a:off x="282060" y="1764502"/>
            <a:ext cx="4777598" cy="3067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55577" y="5877272"/>
            <a:ext cx="44338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Подробнее  о настройках карты  читайте в </a:t>
            </a:r>
            <a:r>
              <a:rPr lang="ru-RU" dirty="0" smtClean="0">
                <a:hlinkClick r:id="rId8"/>
              </a:rPr>
              <a:t>документации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83858893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2"/>
          <p:cNvSpPr txBox="1">
            <a:spLocks noChangeArrowheads="1"/>
          </p:cNvSpPr>
          <p:nvPr/>
        </p:nvSpPr>
        <p:spPr>
          <a:xfrm>
            <a:off x="3948123" y="1344642"/>
            <a:ext cx="5094277" cy="9973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400" b="1" dirty="0" smtClean="0"/>
              <a:t>1С-Битрикс: Управление сайтом</a:t>
            </a:r>
            <a:endParaRPr lang="en-US" sz="2000" b="1" dirty="0" smtClean="0">
              <a:latin typeface="Verdana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966344" y="2192486"/>
            <a:ext cx="4968552" cy="39087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latin typeface="+mj-lt"/>
              </a:rPr>
              <a:t>профессиональная система </a:t>
            </a:r>
            <a:r>
              <a:rPr lang="ru-RU" sz="2000" dirty="0">
                <a:latin typeface="+mj-lt"/>
              </a:rPr>
              <a:t>управления веб-проектами для </a:t>
            </a:r>
            <a:r>
              <a:rPr lang="ru-RU" sz="2000" dirty="0" smtClean="0">
                <a:latin typeface="+mj-lt"/>
              </a:rPr>
              <a:t>создания:</a:t>
            </a:r>
            <a:endParaRPr lang="ru-RU" sz="2000" dirty="0">
              <a:latin typeface="+mj-lt"/>
            </a:endParaRPr>
          </a:p>
          <a:p>
            <a:endParaRPr lang="ru-RU" sz="2000" dirty="0">
              <a:latin typeface="+mj-lt"/>
            </a:endParaRPr>
          </a:p>
          <a:p>
            <a:pPr marL="800100" lvl="1" indent="-342900">
              <a:buBlip>
                <a:blip r:embed="rId5"/>
              </a:buBlip>
            </a:pPr>
            <a:r>
              <a:rPr lang="ru-RU" sz="2000" dirty="0">
                <a:latin typeface="+mj-lt"/>
              </a:rPr>
              <a:t>корпоративных </a:t>
            </a:r>
            <a:r>
              <a:rPr lang="ru-RU" sz="2000" dirty="0" smtClean="0">
                <a:latin typeface="+mj-lt"/>
              </a:rPr>
              <a:t>сайтов</a:t>
            </a:r>
          </a:p>
          <a:p>
            <a:pPr marL="800100" lvl="1" indent="-342900">
              <a:buBlip>
                <a:blip r:embed="rId5"/>
              </a:buBlip>
            </a:pPr>
            <a:r>
              <a:rPr lang="ru-RU" sz="2000" dirty="0" smtClean="0">
                <a:latin typeface="+mj-lt"/>
              </a:rPr>
              <a:t>интернет-магазинов</a:t>
            </a:r>
            <a:endParaRPr lang="ru-RU" sz="2000" dirty="0">
              <a:latin typeface="+mj-lt"/>
            </a:endParaRPr>
          </a:p>
          <a:p>
            <a:pPr marL="800100" lvl="1" indent="-342900">
              <a:buBlip>
                <a:blip r:embed="rId5"/>
              </a:buBlip>
            </a:pPr>
            <a:r>
              <a:rPr lang="ru-RU" sz="2000" dirty="0">
                <a:latin typeface="+mj-lt"/>
              </a:rPr>
              <a:t>информационных порталов</a:t>
            </a:r>
          </a:p>
          <a:p>
            <a:pPr marL="800100" lvl="1" indent="-342900">
              <a:buBlip>
                <a:blip r:embed="rId5"/>
              </a:buBlip>
            </a:pPr>
            <a:r>
              <a:rPr lang="ru-RU" sz="2000" dirty="0">
                <a:latin typeface="+mj-lt"/>
              </a:rPr>
              <a:t>онлайн-сообществ</a:t>
            </a:r>
          </a:p>
          <a:p>
            <a:pPr marL="800100" lvl="1" indent="-342900">
              <a:buBlip>
                <a:blip r:embed="rId5"/>
              </a:buBlip>
            </a:pPr>
            <a:r>
              <a:rPr lang="ru-RU" sz="2000" dirty="0">
                <a:latin typeface="+mj-lt"/>
              </a:rPr>
              <a:t>социальных сетей </a:t>
            </a:r>
            <a:endParaRPr lang="ru-RU" sz="2000" dirty="0" smtClean="0">
              <a:latin typeface="+mj-lt"/>
            </a:endParaRPr>
          </a:p>
          <a:p>
            <a:pPr marL="800100" lvl="1" indent="-342900">
              <a:buBlip>
                <a:blip r:embed="rId5"/>
              </a:buBlip>
            </a:pPr>
            <a:r>
              <a:rPr lang="ru-RU" sz="2000" dirty="0" smtClean="0">
                <a:latin typeface="+mj-lt"/>
              </a:rPr>
              <a:t>и </a:t>
            </a:r>
            <a:r>
              <a:rPr lang="ru-RU" sz="2000" dirty="0">
                <a:latin typeface="+mj-lt"/>
              </a:rPr>
              <a:t>других </a:t>
            </a:r>
            <a:r>
              <a:rPr lang="ru-RU" sz="2000" dirty="0" smtClean="0">
                <a:latin typeface="+mj-lt"/>
              </a:rPr>
              <a:t>сайтов</a:t>
            </a:r>
          </a:p>
          <a:p>
            <a:endParaRPr lang="ru-RU" sz="2000" dirty="0" smtClean="0">
              <a:latin typeface="+mj-lt"/>
            </a:endParaRPr>
          </a:p>
          <a:p>
            <a:endParaRPr lang="ru-RU" sz="2000" dirty="0">
              <a:latin typeface="+mj-lt"/>
            </a:endParaRPr>
          </a:p>
          <a:p>
            <a:r>
              <a:rPr lang="en-US" sz="2800" u="sng" dirty="0" smtClean="0">
                <a:solidFill>
                  <a:srgbClr val="C00000"/>
                </a:solidFill>
                <a:latin typeface="+mj-lt"/>
              </a:rPr>
              <a:t>www.1c-bitrix.ru</a:t>
            </a:r>
            <a:endParaRPr lang="ru-RU" sz="2800" u="sng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0" y="38099"/>
            <a:ext cx="9143999" cy="98072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66700" algn="l"/>
            <a:r>
              <a:rPr lang="ru-RU" sz="2000" dirty="0" smtClean="0">
                <a:solidFill>
                  <a:schemeClr val="bg1">
                    <a:lumMod val="65000"/>
                  </a:schemeClr>
                </a:solidFill>
              </a:rPr>
              <a:t>Быстро. Просто. Эффективно.</a:t>
            </a:r>
            <a:endParaRPr lang="en-US" sz="1800" dirty="0" smtClean="0">
              <a:solidFill>
                <a:schemeClr val="bg1">
                  <a:lumMod val="65000"/>
                </a:schemeClr>
              </a:solidFill>
              <a:latin typeface="Verdana" pitchFamily="34" charset="0"/>
            </a:endParaRPr>
          </a:p>
        </p:txBody>
      </p:sp>
      <p:pic>
        <p:nvPicPr>
          <p:cNvPr id="2" name="Изображение 1" descr="box-bus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1484784"/>
            <a:ext cx="3768881" cy="4005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642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4552"/>
            <a:ext cx="9144001" cy="6862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2628D42-B50C-4519-ADCF-28839E69E7B2}" type="slidenum">
              <a:rPr lang="ru-RU" smtClean="0"/>
              <a:pPr/>
              <a:t>30</a:t>
            </a:fld>
            <a:endParaRPr lang="ru-RU"/>
          </a:p>
        </p:txBody>
      </p:sp>
      <p:pic>
        <p:nvPicPr>
          <p:cNvPr id="8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-455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7333" y="5301208"/>
            <a:ext cx="9143999" cy="1556792"/>
          </a:xfrm>
          <a:prstGeom prst="rect">
            <a:avLst/>
          </a:prstGeom>
          <a:solidFill>
            <a:schemeClr val="bg2">
              <a:alpha val="5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dirty="0" smtClean="0">
                <a:solidFill>
                  <a:prstClr val="black"/>
                </a:solidFill>
                <a:ea typeface="+mj-ea"/>
                <a:cs typeface="+mj-cs"/>
              </a:rPr>
              <a:t>Онлайн-регистратура</a:t>
            </a:r>
            <a:endParaRPr lang="ru-RU" sz="4800" dirty="0">
              <a:solidFill>
                <a:prstClr val="black"/>
              </a:solidFill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149576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1600200" y="2362200"/>
            <a:ext cx="57912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endParaRPr lang="ru-RU" sz="2000">
              <a:latin typeface="Verdana" pitchFamily="34" charset="0"/>
            </a:endParaRPr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465746" y="4437112"/>
            <a:ext cx="8225207" cy="555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268288">
              <a:spcBef>
                <a:spcPct val="15000"/>
              </a:spcBef>
              <a:spcAft>
                <a:spcPct val="15000"/>
              </a:spcAft>
              <a:buClr>
                <a:srgbClr val="FF9900"/>
              </a:buClr>
              <a:buSzPct val="150000"/>
              <a:defRPr/>
            </a:pPr>
            <a:endParaRPr lang="ru-RU" sz="1400" dirty="0" smtClean="0"/>
          </a:p>
          <a:p>
            <a:endParaRPr lang="ru-RU" sz="1400" dirty="0" smtClean="0"/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323528" y="116632"/>
            <a:ext cx="5853113" cy="83820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68287" algn="l">
              <a:buClr>
                <a:srgbClr val="C00000"/>
              </a:buClr>
              <a:tabLst>
                <a:tab pos="442913" algn="l"/>
              </a:tabLst>
            </a:pPr>
            <a:r>
              <a:rPr lang="ru-RU" sz="2400" b="1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Выбор клиники на карте</a:t>
            </a:r>
            <a:endParaRPr lang="ru-RU" sz="2400" b="1" dirty="0">
              <a:solidFill>
                <a:srgbClr val="000000"/>
              </a:solidFill>
              <a:latin typeface="Calibri" pitchFamily="34" charset="0"/>
              <a:cs typeface="Calibri"/>
            </a:endParaRPr>
          </a:p>
        </p:txBody>
      </p:sp>
      <p:pic>
        <p:nvPicPr>
          <p:cNvPr id="3079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129" y="-44449"/>
            <a:ext cx="3063875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" y="1033685"/>
            <a:ext cx="8915400" cy="19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5563"/>
            <a:ext cx="9144000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Прямоугольник 1"/>
          <p:cNvSpPr>
            <a:spLocks noChangeArrowheads="1"/>
          </p:cNvSpPr>
          <p:nvPr/>
        </p:nvSpPr>
        <p:spPr bwMode="auto">
          <a:xfrm>
            <a:off x="609576" y="3924872"/>
            <a:ext cx="742544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endParaRPr lang="ru-RU" dirty="0" smtClean="0">
              <a:solidFill>
                <a:srgbClr val="000000"/>
              </a:solidFill>
              <a:latin typeface="Calibri" pitchFamily="34" charset="0"/>
              <a:cs typeface="Calibri"/>
            </a:endParaRPr>
          </a:p>
          <a:p>
            <a:endParaRPr lang="ru-RU" b="0" dirty="0">
              <a:solidFill>
                <a:srgbClr val="000000"/>
              </a:solidFill>
              <a:latin typeface="Calibri" pitchFamily="34" charset="0"/>
              <a:cs typeface="Calibri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428005"/>
            <a:ext cx="7995097" cy="4834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302190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25160" y="1137567"/>
            <a:ext cx="7128792" cy="550368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1600200" y="2362200"/>
            <a:ext cx="57912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endParaRPr lang="ru-RU" sz="2000">
              <a:latin typeface="Verdana" pitchFamily="34" charset="0"/>
            </a:endParaRPr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465746" y="4437112"/>
            <a:ext cx="8225207" cy="555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268288">
              <a:spcBef>
                <a:spcPct val="15000"/>
              </a:spcBef>
              <a:spcAft>
                <a:spcPct val="15000"/>
              </a:spcAft>
              <a:buClr>
                <a:srgbClr val="FF9900"/>
              </a:buClr>
              <a:buSzPct val="150000"/>
              <a:defRPr/>
            </a:pPr>
            <a:endParaRPr lang="ru-RU" sz="1400" dirty="0" smtClean="0"/>
          </a:p>
          <a:p>
            <a:endParaRPr lang="ru-RU" sz="1400" dirty="0" smtClean="0"/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323528" y="116632"/>
            <a:ext cx="5853113" cy="83820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68287" algn="l">
              <a:buClr>
                <a:srgbClr val="C00000"/>
              </a:buClr>
              <a:tabLst>
                <a:tab pos="442913" algn="l"/>
              </a:tabLst>
            </a:pPr>
            <a:r>
              <a:rPr lang="ru-RU" sz="2400" b="1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Запись к специалисту</a:t>
            </a:r>
            <a:endParaRPr lang="ru-RU" sz="2400" b="1" dirty="0">
              <a:solidFill>
                <a:srgbClr val="000000"/>
              </a:solidFill>
              <a:latin typeface="Calibri" pitchFamily="34" charset="0"/>
              <a:cs typeface="Calibri"/>
            </a:endParaRPr>
          </a:p>
        </p:txBody>
      </p:sp>
      <p:pic>
        <p:nvPicPr>
          <p:cNvPr id="3079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129" y="-44449"/>
            <a:ext cx="3063875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" y="1033685"/>
            <a:ext cx="8915400" cy="19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5563"/>
            <a:ext cx="9144000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Прямоугольник 1"/>
          <p:cNvSpPr>
            <a:spLocks noChangeArrowheads="1"/>
          </p:cNvSpPr>
          <p:nvPr/>
        </p:nvSpPr>
        <p:spPr bwMode="auto">
          <a:xfrm>
            <a:off x="609576" y="3924872"/>
            <a:ext cx="742544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endParaRPr lang="ru-RU" dirty="0" smtClean="0">
              <a:solidFill>
                <a:srgbClr val="000000"/>
              </a:solidFill>
              <a:latin typeface="Calibri" pitchFamily="34" charset="0"/>
              <a:cs typeface="Calibri"/>
            </a:endParaRPr>
          </a:p>
          <a:p>
            <a:endParaRPr lang="ru-RU" b="0" dirty="0">
              <a:solidFill>
                <a:srgbClr val="000000"/>
              </a:solidFill>
              <a:latin typeface="Calibri" pitchFamily="34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4238066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 descr="2_doctors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13" r="1176"/>
          <a:stretch/>
        </p:blipFill>
        <p:spPr>
          <a:xfrm>
            <a:off x="0" y="-18323"/>
            <a:ext cx="9144000" cy="6868120"/>
          </a:xfrm>
          <a:prstGeom prst="rect">
            <a:avLst/>
          </a:prstGeom>
        </p:spPr>
      </p:pic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1600200" y="2362200"/>
            <a:ext cx="57912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endParaRPr lang="ru-RU" sz="2000">
              <a:latin typeface="Verdana" pitchFamily="34" charset="0"/>
            </a:endParaRPr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465746" y="4437112"/>
            <a:ext cx="8225207" cy="555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268288">
              <a:spcBef>
                <a:spcPct val="15000"/>
              </a:spcBef>
              <a:spcAft>
                <a:spcPct val="15000"/>
              </a:spcAft>
              <a:buClr>
                <a:srgbClr val="FF9900"/>
              </a:buClr>
              <a:buSzPct val="150000"/>
              <a:defRPr/>
            </a:pPr>
            <a:endParaRPr lang="ru-RU" sz="1400" dirty="0" smtClean="0"/>
          </a:p>
          <a:p>
            <a:endParaRPr lang="ru-RU" sz="1400" dirty="0" smtClean="0"/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0" y="116632"/>
            <a:ext cx="6176641" cy="83820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68287" algn="l">
              <a:buClr>
                <a:srgbClr val="C00000"/>
              </a:buClr>
              <a:tabLst>
                <a:tab pos="442913" algn="l"/>
              </a:tabLst>
            </a:pPr>
            <a:r>
              <a:rPr lang="ru-RU" sz="2800" b="1" dirty="0" smtClean="0">
                <a:solidFill>
                  <a:schemeClr val="bg1"/>
                </a:solidFill>
                <a:latin typeface="Calibri" pitchFamily="34" charset="0"/>
                <a:cs typeface="Calibri"/>
              </a:rPr>
              <a:t>Запись к конкретному врачу</a:t>
            </a:r>
            <a:endParaRPr lang="ru-RU" sz="2800" b="1" dirty="0">
              <a:solidFill>
                <a:schemeClr val="bg1"/>
              </a:solidFill>
              <a:latin typeface="Calibri" pitchFamily="34" charset="0"/>
              <a:cs typeface="Calibri"/>
            </a:endParaRPr>
          </a:p>
        </p:txBody>
      </p:sp>
      <p:pic>
        <p:nvPicPr>
          <p:cNvPr id="3079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9081" y="692696"/>
            <a:ext cx="1924919" cy="6762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Прямоугольник 1"/>
          <p:cNvSpPr>
            <a:spLocks noChangeArrowheads="1"/>
          </p:cNvSpPr>
          <p:nvPr/>
        </p:nvSpPr>
        <p:spPr bwMode="auto">
          <a:xfrm>
            <a:off x="609576" y="3924872"/>
            <a:ext cx="742544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endParaRPr lang="ru-RU" dirty="0" smtClean="0">
              <a:solidFill>
                <a:srgbClr val="000000"/>
              </a:solidFill>
              <a:latin typeface="Calibri" pitchFamily="34" charset="0"/>
              <a:cs typeface="Calibri"/>
            </a:endParaRPr>
          </a:p>
          <a:p>
            <a:endParaRPr lang="ru-RU" b="0" dirty="0">
              <a:solidFill>
                <a:srgbClr val="000000"/>
              </a:solidFill>
              <a:latin typeface="Calibri" pitchFamily="34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0854664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1600200" y="2362200"/>
            <a:ext cx="57912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endParaRPr lang="ru-RU" sz="2000">
              <a:latin typeface="Verdana" pitchFamily="34" charset="0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251520" y="1158874"/>
            <a:ext cx="5853113" cy="83820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ru-RU" sz="2800" b="1" dirty="0" smtClean="0">
                <a:solidFill>
                  <a:srgbClr val="000000"/>
                </a:solidFill>
              </a:rPr>
              <a:t>Поиск услуг и запись на услугу</a:t>
            </a:r>
            <a:endParaRPr lang="en-US" sz="2800" b="1" dirty="0" smtClean="0">
              <a:solidFill>
                <a:srgbClr val="000000"/>
              </a:solidFill>
              <a:latin typeface="Verdana" pitchFamily="34" charset="0"/>
            </a:endParaRPr>
          </a:p>
        </p:txBody>
      </p:sp>
      <p:pic>
        <p:nvPicPr>
          <p:cNvPr id="3080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" y="1149349"/>
            <a:ext cx="8915400" cy="19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Прямоугольник 1"/>
          <p:cNvSpPr>
            <a:spLocks noChangeArrowheads="1"/>
          </p:cNvSpPr>
          <p:nvPr/>
        </p:nvSpPr>
        <p:spPr bwMode="auto">
          <a:xfrm>
            <a:off x="609576" y="3924872"/>
            <a:ext cx="281029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endParaRPr lang="ru-RU" dirty="0" smtClean="0">
              <a:solidFill>
                <a:srgbClr val="000000"/>
              </a:solidFill>
              <a:latin typeface="Calibri" pitchFamily="34" charset="0"/>
              <a:cs typeface="Calibri"/>
            </a:endParaRPr>
          </a:p>
          <a:p>
            <a:endParaRPr lang="ru-RU" b="0" dirty="0">
              <a:solidFill>
                <a:srgbClr val="000000"/>
              </a:solidFill>
              <a:latin typeface="Calibri" pitchFamily="34" charset="0"/>
              <a:cs typeface="Calibri"/>
            </a:endParaRPr>
          </a:p>
        </p:txBody>
      </p:sp>
      <p:pic>
        <p:nvPicPr>
          <p:cNvPr id="2" name="Изображение 1" descr="1_servis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4" r="5179"/>
          <a:stretch/>
        </p:blipFill>
        <p:spPr>
          <a:xfrm>
            <a:off x="0" y="-6256"/>
            <a:ext cx="9185577" cy="6864256"/>
          </a:xfrm>
          <a:prstGeom prst="rect">
            <a:avLst/>
          </a:prstGeom>
        </p:spPr>
      </p:pic>
      <p:pic>
        <p:nvPicPr>
          <p:cNvPr id="3079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7394" y="-6255"/>
            <a:ext cx="2399599" cy="842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8496" y="2239089"/>
            <a:ext cx="271764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400" b="1" dirty="0">
                <a:solidFill>
                  <a:schemeClr val="bg1"/>
                </a:solidFill>
              </a:rPr>
              <a:t>Поиск услуг </a:t>
            </a:r>
            <a:r>
              <a:rPr lang="en-US" sz="2400" b="1" dirty="0" smtClean="0">
                <a:solidFill>
                  <a:schemeClr val="bg1"/>
                </a:solidFill>
              </a:rPr>
              <a:t/>
            </a:r>
            <a:br>
              <a:rPr lang="en-US" sz="2400" b="1" dirty="0" smtClean="0">
                <a:solidFill>
                  <a:schemeClr val="bg1"/>
                </a:solidFill>
              </a:rPr>
            </a:br>
            <a:r>
              <a:rPr lang="ru-RU" sz="2400" b="1" dirty="0" smtClean="0">
                <a:solidFill>
                  <a:schemeClr val="bg1"/>
                </a:solidFill>
              </a:rPr>
              <a:t>и </a:t>
            </a:r>
            <a:r>
              <a:rPr lang="ru-RU" sz="2400" b="1" dirty="0">
                <a:solidFill>
                  <a:schemeClr val="bg1"/>
                </a:solidFill>
              </a:rPr>
              <a:t>запись на услугу</a:t>
            </a:r>
            <a:endParaRPr lang="en-US" sz="2400" b="1" dirty="0">
              <a:solidFill>
                <a:schemeClr val="bg1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650681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51520" y="1268760"/>
            <a:ext cx="5322436" cy="544934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1600200" y="2362200"/>
            <a:ext cx="57912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endParaRPr lang="ru-RU" sz="2000">
              <a:latin typeface="Verdana" pitchFamily="34" charset="0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374664" y="70520"/>
            <a:ext cx="5853113" cy="83820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ru-RU" sz="2800" b="1" dirty="0" smtClean="0">
                <a:solidFill>
                  <a:srgbClr val="000000"/>
                </a:solidFill>
              </a:rPr>
              <a:t>Удобное и наглядное расписание</a:t>
            </a:r>
            <a:endParaRPr lang="en-US" sz="2800" b="1" dirty="0" smtClean="0">
              <a:solidFill>
                <a:srgbClr val="000000"/>
              </a:solidFill>
              <a:latin typeface="Verdana" pitchFamily="34" charset="0"/>
            </a:endParaRPr>
          </a:p>
        </p:txBody>
      </p:sp>
      <p:pic>
        <p:nvPicPr>
          <p:cNvPr id="3079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129" y="-44449"/>
            <a:ext cx="3063875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" y="1149349"/>
            <a:ext cx="8915400" cy="19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5563"/>
            <a:ext cx="9144000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Прямоугольник 1"/>
          <p:cNvSpPr>
            <a:spLocks noChangeArrowheads="1"/>
          </p:cNvSpPr>
          <p:nvPr/>
        </p:nvSpPr>
        <p:spPr bwMode="auto">
          <a:xfrm>
            <a:off x="609576" y="3924872"/>
            <a:ext cx="281029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endParaRPr lang="ru-RU" dirty="0" smtClean="0">
              <a:solidFill>
                <a:srgbClr val="000000"/>
              </a:solidFill>
              <a:latin typeface="Calibri" pitchFamily="34" charset="0"/>
              <a:cs typeface="Calibri"/>
            </a:endParaRPr>
          </a:p>
          <a:p>
            <a:endParaRPr lang="ru-RU" b="0" dirty="0">
              <a:solidFill>
                <a:srgbClr val="000000"/>
              </a:solidFill>
              <a:latin typeface="Calibri" pitchFamily="34" charset="0"/>
              <a:cs typeface="Calibri"/>
            </a:endParaRPr>
          </a:p>
        </p:txBody>
      </p:sp>
      <p:sp>
        <p:nvSpPr>
          <p:cNvPr id="9" name="Прямоугольник 3"/>
          <p:cNvSpPr>
            <a:spLocks noChangeArrowheads="1"/>
          </p:cNvSpPr>
          <p:nvPr/>
        </p:nvSpPr>
        <p:spPr bwMode="auto">
          <a:xfrm>
            <a:off x="5436096" y="1556792"/>
            <a:ext cx="3563888" cy="40164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000" b="1" dirty="0" smtClean="0"/>
              <a:t>Все расписание на неделю</a:t>
            </a:r>
          </a:p>
          <a:p>
            <a:endParaRPr lang="ru-RU" sz="2000" b="1" dirty="0"/>
          </a:p>
          <a:p>
            <a:endParaRPr lang="ru-RU" sz="2000" b="1" dirty="0" smtClean="0"/>
          </a:p>
          <a:p>
            <a:r>
              <a:rPr lang="ru-RU" sz="2000" b="1" dirty="0" smtClean="0"/>
              <a:t>Расписание нескольких врачей на одном экране</a:t>
            </a:r>
          </a:p>
          <a:p>
            <a:endParaRPr lang="ru-RU" sz="2000" b="1" dirty="0"/>
          </a:p>
          <a:p>
            <a:endParaRPr lang="ru-RU" sz="2000" b="1" dirty="0" smtClean="0"/>
          </a:p>
          <a:p>
            <a:r>
              <a:rPr lang="ru-RU" sz="2000" b="1" dirty="0" smtClean="0"/>
              <a:t>Типы записи</a:t>
            </a:r>
            <a:endParaRPr lang="ru-RU" sz="2000" b="1" dirty="0"/>
          </a:p>
          <a:p>
            <a:pPr marL="800100" lvl="1" indent="-342900">
              <a:buFont typeface="Arial" pitchFamily="34" charset="0"/>
              <a:buChar char="•"/>
            </a:pPr>
            <a:r>
              <a:rPr lang="ru-RU" sz="1900" dirty="0" smtClean="0"/>
              <a:t>Запись по талонам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ru-RU" sz="1900" dirty="0" smtClean="0"/>
              <a:t>Живая очередь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ru-RU" sz="1900" dirty="0" smtClean="0"/>
              <a:t>Запись на период (утро, день, вечер)</a:t>
            </a:r>
          </a:p>
          <a:p>
            <a:pPr marL="800100" lvl="1" indent="-342900">
              <a:buFont typeface="Arial" pitchFamily="34" charset="0"/>
              <a:buChar char="•"/>
            </a:pPr>
            <a:endParaRPr lang="ru-RU" sz="1900" dirty="0"/>
          </a:p>
        </p:txBody>
      </p:sp>
    </p:spTree>
    <p:extLst>
      <p:ext uri="{BB962C8B-B14F-4D97-AF65-F5344CB8AC3E}">
        <p14:creationId xmlns:p14="http://schemas.microsoft.com/office/powerpoint/2010/main" val="284723442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374664" y="220663"/>
            <a:ext cx="5853113" cy="83820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endParaRPr lang="en-US" sz="2800" b="1" dirty="0" smtClean="0">
              <a:solidFill>
                <a:srgbClr val="C00000"/>
              </a:solidFill>
              <a:latin typeface="Verdana" pitchFamily="34" charset="0"/>
            </a:endParaRPr>
          </a:p>
        </p:txBody>
      </p:sp>
      <p:pic>
        <p:nvPicPr>
          <p:cNvPr id="3079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129" y="-44449"/>
            <a:ext cx="3063875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" y="1149349"/>
            <a:ext cx="8915400" cy="19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Прямоугольник 1"/>
          <p:cNvSpPr>
            <a:spLocks noChangeArrowheads="1"/>
          </p:cNvSpPr>
          <p:nvPr/>
        </p:nvSpPr>
        <p:spPr bwMode="auto">
          <a:xfrm>
            <a:off x="609576" y="3924872"/>
            <a:ext cx="281029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endParaRPr lang="ru-RU" dirty="0" smtClean="0">
              <a:solidFill>
                <a:srgbClr val="000000"/>
              </a:solidFill>
              <a:latin typeface="Calibri" pitchFamily="34" charset="0"/>
              <a:cs typeface="Calibri"/>
            </a:endParaRPr>
          </a:p>
          <a:p>
            <a:endParaRPr lang="ru-RU" b="0" dirty="0">
              <a:solidFill>
                <a:srgbClr val="000000"/>
              </a:solidFill>
              <a:latin typeface="Calibri" pitchFamily="34" charset="0"/>
              <a:cs typeface="Calibri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51520" y="77723"/>
            <a:ext cx="581648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8287" lvl="0">
              <a:buClr>
                <a:srgbClr val="C00000"/>
              </a:buClr>
              <a:tabLst>
                <a:tab pos="442913" algn="l"/>
              </a:tabLst>
            </a:pPr>
            <a:r>
              <a:rPr lang="ru-RU" sz="2800" b="1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Регистрация на сайте и личный кабинет пациента</a:t>
            </a:r>
            <a:endParaRPr lang="ru-RU" sz="2800" b="1" dirty="0">
              <a:solidFill>
                <a:srgbClr val="000000"/>
              </a:solidFill>
              <a:latin typeface="Calibri" pitchFamily="34" charset="0"/>
              <a:cs typeface="Calibri"/>
            </a:endParaRPr>
          </a:p>
        </p:txBody>
      </p:sp>
      <p:pic>
        <p:nvPicPr>
          <p:cNvPr id="3" name="Изображение 2" descr="6_form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6" r="5755"/>
          <a:stretch/>
        </p:blipFill>
        <p:spPr>
          <a:xfrm>
            <a:off x="-13217" y="0"/>
            <a:ext cx="9232961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58420" y="124381"/>
            <a:ext cx="68427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8287" lvl="0">
              <a:buClr>
                <a:srgbClr val="C00000"/>
              </a:buClr>
              <a:tabLst>
                <a:tab pos="442913" algn="l"/>
              </a:tabLst>
            </a:pPr>
            <a:r>
              <a:rPr lang="ru-RU" b="1" dirty="0">
                <a:solidFill>
                  <a:schemeClr val="bg1"/>
                </a:solidFill>
                <a:latin typeface="Calibri" pitchFamily="34" charset="0"/>
                <a:cs typeface="Calibri"/>
              </a:rPr>
              <a:t>Регистрация на сайте и личный </a:t>
            </a:r>
            <a:r>
              <a:rPr lang="ru-RU" b="1" dirty="0" smtClean="0">
                <a:solidFill>
                  <a:schemeClr val="bg1"/>
                </a:solidFill>
                <a:latin typeface="Calibri" pitchFamily="34" charset="0"/>
                <a:cs typeface="Calibri"/>
              </a:rPr>
              <a:t>кабинет</a:t>
            </a:r>
            <a:endParaRPr lang="ru-RU" b="1" dirty="0">
              <a:solidFill>
                <a:schemeClr val="bg1"/>
              </a:solidFill>
              <a:latin typeface="Calibri" pitchFamily="34" charset="0"/>
              <a:cs typeface="Calibri"/>
            </a:endParaRPr>
          </a:p>
        </p:txBody>
      </p:sp>
      <p:pic>
        <p:nvPicPr>
          <p:cNvPr id="10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0226" y="30962"/>
            <a:ext cx="1869518" cy="6567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140362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2"/>
          <p:cNvSpPr txBox="1">
            <a:spLocks noChangeArrowheads="1"/>
          </p:cNvSpPr>
          <p:nvPr/>
        </p:nvSpPr>
        <p:spPr>
          <a:xfrm>
            <a:off x="504905" y="11273"/>
            <a:ext cx="4211111" cy="10481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800" b="1" dirty="0" smtClean="0"/>
              <a:t>Личный кабинет</a:t>
            </a:r>
            <a:endParaRPr lang="en-US" sz="2400" b="1" dirty="0" smtClean="0">
              <a:latin typeface="Verdana" pitchFamily="34" charset="0"/>
            </a:endParaRPr>
          </a:p>
        </p:txBody>
      </p:sp>
      <p:pic>
        <p:nvPicPr>
          <p:cNvPr id="11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4"/>
          <p:cNvSpPr>
            <a:spLocks noChangeArrowheads="1"/>
          </p:cNvSpPr>
          <p:nvPr/>
        </p:nvSpPr>
        <p:spPr bwMode="auto">
          <a:xfrm>
            <a:off x="304801" y="1393825"/>
            <a:ext cx="4699247" cy="4598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531813" indent="-531813">
              <a:spcBef>
                <a:spcPct val="15000"/>
              </a:spcBef>
              <a:spcAft>
                <a:spcPct val="15000"/>
              </a:spcAft>
              <a:buClr>
                <a:srgbClr val="FF9900"/>
              </a:buClr>
              <a:buSzPct val="150000"/>
              <a:buBlip>
                <a:blip r:embed="rId4"/>
              </a:buBlip>
              <a:defRPr/>
            </a:pPr>
            <a:r>
              <a:rPr lang="ru-RU" sz="2400" dirty="0" smtClean="0">
                <a:latin typeface="Calibri" pitchFamily="34" charset="0"/>
              </a:rPr>
              <a:t>Управление талонами (просмотр, отмена, возможность вернуть запись, если она свободна)</a:t>
            </a:r>
            <a:endParaRPr lang="ru-RU" sz="2400" dirty="0">
              <a:latin typeface="Calibri" pitchFamily="34" charset="0"/>
            </a:endParaRPr>
          </a:p>
          <a:p>
            <a:pPr marL="531813" indent="-531813">
              <a:spcBef>
                <a:spcPct val="15000"/>
              </a:spcBef>
              <a:spcAft>
                <a:spcPct val="15000"/>
              </a:spcAft>
              <a:buClr>
                <a:srgbClr val="FF9900"/>
              </a:buClr>
              <a:buSzPct val="150000"/>
              <a:buFontTx/>
              <a:buBlip>
                <a:blip r:embed="rId4"/>
              </a:buBlip>
              <a:defRPr/>
            </a:pPr>
            <a:r>
              <a:rPr lang="ru-RU" sz="2400" b="0" dirty="0" smtClean="0">
                <a:latin typeface="Calibri" pitchFamily="34" charset="0"/>
              </a:rPr>
              <a:t>Сервис обращений: задать вопрос, статусы, просмотр вопросов</a:t>
            </a:r>
          </a:p>
          <a:p>
            <a:pPr marL="531813" indent="-531813">
              <a:spcBef>
                <a:spcPct val="15000"/>
              </a:spcBef>
              <a:spcAft>
                <a:spcPct val="15000"/>
              </a:spcAft>
              <a:buClr>
                <a:srgbClr val="FF9900"/>
              </a:buClr>
              <a:buSzPct val="150000"/>
              <a:buFontTx/>
              <a:buBlip>
                <a:blip r:embed="rId4"/>
              </a:buBlip>
              <a:defRPr/>
            </a:pPr>
            <a:r>
              <a:rPr lang="ru-RU" sz="2400" dirty="0" smtClean="0">
                <a:latin typeface="Calibri" pitchFamily="34" charset="0"/>
              </a:rPr>
              <a:t>Перечень услуг (заказанных и тех, что уже оказывались)</a:t>
            </a:r>
          </a:p>
          <a:p>
            <a:pPr marL="531813" indent="-531813">
              <a:spcBef>
                <a:spcPct val="15000"/>
              </a:spcBef>
              <a:spcAft>
                <a:spcPct val="15000"/>
              </a:spcAft>
              <a:buClr>
                <a:srgbClr val="FF9900"/>
              </a:buClr>
              <a:buSzPct val="150000"/>
              <a:buBlip>
                <a:blip r:embed="rId4"/>
              </a:buBlip>
              <a:defRPr/>
            </a:pPr>
            <a:r>
              <a:rPr lang="ru-RU" sz="2400" dirty="0" smtClean="0">
                <a:latin typeface="Calibri" pitchFamily="34" charset="0"/>
              </a:rPr>
              <a:t>Профиль</a:t>
            </a:r>
          </a:p>
          <a:p>
            <a:pPr marL="531813" indent="-531813">
              <a:spcBef>
                <a:spcPct val="15000"/>
              </a:spcBef>
              <a:spcAft>
                <a:spcPct val="15000"/>
              </a:spcAft>
              <a:buClr>
                <a:srgbClr val="FF9900"/>
              </a:buClr>
              <a:buSzPct val="150000"/>
              <a:buBlip>
                <a:blip r:embed="rId4"/>
              </a:buBlip>
              <a:defRPr/>
            </a:pPr>
            <a:r>
              <a:rPr lang="ru-RU" sz="2400" dirty="0" smtClean="0">
                <a:latin typeface="Calibri" pitchFamily="34" charset="0"/>
              </a:rPr>
              <a:t>Мобильная версия</a:t>
            </a:r>
            <a:endParaRPr lang="ru-RU" sz="2400" b="1" dirty="0">
              <a:latin typeface="Calibri" pitchFamily="34" charset="0"/>
            </a:endParaRPr>
          </a:p>
        </p:txBody>
      </p:sp>
      <p:pic>
        <p:nvPicPr>
          <p:cNvPr id="2054" name="Picture 6" descr="C:\Users\Надежда\AppData\Local\Microsoft\Windows\Temporary Internet Files\Content.IE5\C2A9H3I5\MC900359065[1].wm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2348880"/>
            <a:ext cx="2547254" cy="3031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9067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28" t="11396" r="19101" b="7410"/>
          <a:stretch/>
        </p:blipFill>
        <p:spPr bwMode="auto">
          <a:xfrm>
            <a:off x="-1176" y="0"/>
            <a:ext cx="9144784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03777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кругленный прямоугольник 8"/>
          <p:cNvSpPr/>
          <p:nvPr/>
        </p:nvSpPr>
        <p:spPr>
          <a:xfrm>
            <a:off x="-14236" y="-2748"/>
            <a:ext cx="4730251" cy="6860748"/>
          </a:xfrm>
          <a:prstGeom prst="roundRect">
            <a:avLst>
              <a:gd name="adj" fmla="val 0"/>
            </a:avLst>
          </a:prstGeom>
          <a:solidFill>
            <a:srgbClr val="FFFFFF">
              <a:alpha val="8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Rectangle 2"/>
          <p:cNvSpPr txBox="1">
            <a:spLocks noChangeArrowheads="1"/>
          </p:cNvSpPr>
          <p:nvPr/>
        </p:nvSpPr>
        <p:spPr>
          <a:xfrm>
            <a:off x="504905" y="11273"/>
            <a:ext cx="4211111" cy="10481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800" b="1" dirty="0" smtClean="0"/>
              <a:t>Интеграция с МИС</a:t>
            </a:r>
            <a:endParaRPr lang="en-US" sz="2400" b="1" dirty="0" smtClean="0">
              <a:latin typeface="Verdana" pitchFamily="34" charset="0"/>
            </a:endParaRPr>
          </a:p>
        </p:txBody>
      </p:sp>
      <p:pic>
        <p:nvPicPr>
          <p:cNvPr id="11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1196753"/>
            <a:ext cx="2944794" cy="3124450"/>
          </a:xfrm>
          <a:prstGeom prst="rect">
            <a:avLst/>
          </a:prstGeom>
        </p:spPr>
      </p:pic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304801" y="1393825"/>
            <a:ext cx="4699247" cy="417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531813" indent="-531813">
              <a:spcBef>
                <a:spcPct val="15000"/>
              </a:spcBef>
              <a:spcAft>
                <a:spcPct val="15000"/>
              </a:spcAft>
              <a:buClr>
                <a:srgbClr val="FF9900"/>
              </a:buClr>
              <a:buSzPct val="150000"/>
              <a:buBlip>
                <a:blip r:embed="rId5"/>
              </a:buBlip>
              <a:defRPr/>
            </a:pPr>
            <a:r>
              <a:rPr lang="ru-RU" sz="2600" dirty="0" smtClean="0">
                <a:latin typeface="Calibri" pitchFamily="34" charset="0"/>
              </a:rPr>
              <a:t>Открытое и документированное </a:t>
            </a:r>
            <a:br>
              <a:rPr lang="ru-RU" sz="2600" dirty="0" smtClean="0">
                <a:latin typeface="Calibri" pitchFamily="34" charset="0"/>
              </a:rPr>
            </a:br>
            <a:r>
              <a:rPr lang="en-US" sz="2600" dirty="0" smtClean="0">
                <a:latin typeface="Calibri" pitchFamily="34" charset="0"/>
              </a:rPr>
              <a:t>SDK </a:t>
            </a:r>
            <a:r>
              <a:rPr lang="en-US" sz="2600" dirty="0">
                <a:latin typeface="Calibri" pitchFamily="34" charset="0"/>
              </a:rPr>
              <a:t>(API</a:t>
            </a:r>
            <a:r>
              <a:rPr lang="en-US" sz="2600" dirty="0" smtClean="0">
                <a:latin typeface="Calibri" pitchFamily="34" charset="0"/>
              </a:rPr>
              <a:t>)</a:t>
            </a:r>
            <a:endParaRPr lang="ru-RU" sz="2600" dirty="0">
              <a:latin typeface="Calibri" pitchFamily="34" charset="0"/>
            </a:endParaRPr>
          </a:p>
          <a:p>
            <a:pPr marL="531813" indent="-531813">
              <a:spcBef>
                <a:spcPct val="15000"/>
              </a:spcBef>
              <a:spcAft>
                <a:spcPct val="15000"/>
              </a:spcAft>
              <a:buClr>
                <a:srgbClr val="FF9900"/>
              </a:buClr>
              <a:buSzPct val="150000"/>
              <a:buFontTx/>
              <a:buBlip>
                <a:blip r:embed="rId5"/>
              </a:buBlip>
              <a:defRPr/>
            </a:pPr>
            <a:endParaRPr lang="ru-RU" sz="2600" b="0" dirty="0" smtClean="0">
              <a:latin typeface="Calibri" pitchFamily="34" charset="0"/>
            </a:endParaRPr>
          </a:p>
          <a:p>
            <a:pPr marL="531813" indent="-531813">
              <a:spcBef>
                <a:spcPct val="15000"/>
              </a:spcBef>
              <a:spcAft>
                <a:spcPct val="15000"/>
              </a:spcAft>
              <a:buClr>
                <a:srgbClr val="FF9900"/>
              </a:buClr>
              <a:buSzPct val="150000"/>
              <a:buFontTx/>
              <a:buBlip>
                <a:blip r:embed="rId5"/>
              </a:buBlip>
              <a:defRPr/>
            </a:pPr>
            <a:r>
              <a:rPr lang="ru-RU" sz="2600" b="0" dirty="0" smtClean="0">
                <a:latin typeface="Calibri" pitchFamily="34" charset="0"/>
              </a:rPr>
              <a:t>Открытый </a:t>
            </a:r>
            <a:r>
              <a:rPr lang="en-US" sz="2600" b="0" dirty="0" smtClean="0">
                <a:latin typeface="Calibri" pitchFamily="34" charset="0"/>
              </a:rPr>
              <a:t>XML</a:t>
            </a:r>
            <a:r>
              <a:rPr lang="ru-RU" sz="2600" b="0" dirty="0" smtClean="0">
                <a:latin typeface="Calibri" pitchFamily="34" charset="0"/>
              </a:rPr>
              <a:t>-формат </a:t>
            </a:r>
            <a:r>
              <a:rPr lang="ru-RU" sz="2600" dirty="0" smtClean="0">
                <a:latin typeface="Calibri" pitchFamily="34" charset="0"/>
              </a:rPr>
              <a:t>обмена данными (</a:t>
            </a:r>
            <a:r>
              <a:rPr lang="en-US" sz="2600" dirty="0" err="1" smtClean="0">
                <a:latin typeface="Calibri" pitchFamily="34" charset="0"/>
              </a:rPr>
              <a:t>MedML</a:t>
            </a:r>
            <a:r>
              <a:rPr lang="en-US" sz="2600" dirty="0" smtClean="0">
                <a:latin typeface="Calibri" pitchFamily="34" charset="0"/>
              </a:rPr>
              <a:t>)</a:t>
            </a:r>
            <a:endParaRPr lang="ru-RU" sz="2600" dirty="0" smtClean="0">
              <a:latin typeface="Calibri" pitchFamily="34" charset="0"/>
            </a:endParaRPr>
          </a:p>
          <a:p>
            <a:pPr>
              <a:spcBef>
                <a:spcPct val="15000"/>
              </a:spcBef>
              <a:spcAft>
                <a:spcPct val="15000"/>
              </a:spcAft>
              <a:buClr>
                <a:srgbClr val="FF9900"/>
              </a:buClr>
              <a:buSzPct val="150000"/>
              <a:defRPr/>
            </a:pPr>
            <a:endParaRPr lang="ru-RU" sz="2600" dirty="0" smtClean="0">
              <a:latin typeface="Calibri" pitchFamily="34" charset="0"/>
            </a:endParaRPr>
          </a:p>
          <a:p>
            <a:pPr marL="531813" indent="-531813">
              <a:spcBef>
                <a:spcPct val="15000"/>
              </a:spcBef>
              <a:spcAft>
                <a:spcPct val="15000"/>
              </a:spcAft>
              <a:buClr>
                <a:srgbClr val="FF9900"/>
              </a:buClr>
              <a:buSzPct val="150000"/>
              <a:buBlip>
                <a:blip r:embed="rId5"/>
              </a:buBlip>
              <a:defRPr/>
            </a:pPr>
            <a:r>
              <a:rPr lang="ru-RU" sz="2600" b="1" dirty="0" smtClean="0">
                <a:latin typeface="Calibri" pitchFamily="34" charset="0"/>
              </a:rPr>
              <a:t>Готовая </a:t>
            </a:r>
            <a:r>
              <a:rPr lang="ru-RU" sz="2600" b="1" dirty="0">
                <a:latin typeface="Calibri" pitchFamily="34" charset="0"/>
              </a:rPr>
              <a:t>интеграция с р</a:t>
            </a:r>
            <a:r>
              <a:rPr lang="ru-RU" sz="2600" b="1" dirty="0" smtClean="0">
                <a:latin typeface="Calibri" pitchFamily="34" charset="0"/>
              </a:rPr>
              <a:t>ешениями  фирмы 1С</a:t>
            </a:r>
            <a:endParaRPr lang="ru-RU" sz="2600" b="1" dirty="0">
              <a:latin typeface="Calibri" pitchFamily="34" charset="0"/>
            </a:endParaRPr>
          </a:p>
        </p:txBody>
      </p:sp>
      <p:sp>
        <p:nvSpPr>
          <p:cNvPr id="10" name="Скругленный прямоугольник 9"/>
          <p:cNvSpPr>
            <a:spLocks noChangeArrowheads="1"/>
          </p:cNvSpPr>
          <p:nvPr/>
        </p:nvSpPr>
        <p:spPr bwMode="auto">
          <a:xfrm>
            <a:off x="5148064" y="4653136"/>
            <a:ext cx="3240360" cy="1273175"/>
          </a:xfrm>
          <a:prstGeom prst="roundRect">
            <a:avLst>
              <a:gd name="adj" fmla="val 11042"/>
            </a:avLst>
          </a:prstGeom>
          <a:solidFill>
            <a:srgbClr val="FFFF99"/>
          </a:solidFill>
          <a:ln w="25400">
            <a:solidFill>
              <a:srgbClr val="FFC000"/>
            </a:solidFill>
            <a:round/>
            <a:headEnd/>
            <a:tailEnd/>
          </a:ln>
          <a:effectLst>
            <a:outerShdw blurRad="190500" dist="127001" dir="2700000" algn="tl" rotWithShape="0">
              <a:srgbClr val="000000">
                <a:alpha val="39999"/>
              </a:srgbClr>
            </a:outerShdw>
          </a:effectLst>
        </p:spPr>
        <p:txBody>
          <a:bodyPr lIns="180000" tIns="180000" rIns="180000" bIns="180000" anchor="ctr"/>
          <a:lstStyle/>
          <a:p>
            <a:pPr algn="ctr"/>
            <a:r>
              <a:rPr lang="ru-RU" dirty="0" smtClean="0">
                <a:solidFill>
                  <a:srgbClr val="CC3300"/>
                </a:solidFill>
                <a:latin typeface="Calibri" charset="0"/>
              </a:rPr>
              <a:t>Интеграция «из коробки» с 1С:Медицина. Поликлиника и 1С:Медицина.Больница</a:t>
            </a:r>
            <a:endParaRPr lang="ru-RU" dirty="0">
              <a:solidFill>
                <a:srgbClr val="CC3300"/>
              </a:solidFill>
              <a:latin typeface="Calibri" charset="0"/>
            </a:endParaRPr>
          </a:p>
        </p:txBody>
      </p:sp>
      <p:pic>
        <p:nvPicPr>
          <p:cNvPr id="13" name="Изображение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36296" y="5733256"/>
            <a:ext cx="1663080" cy="769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462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9" name="Rectangle 25"/>
          <p:cNvSpPr>
            <a:spLocks noChangeArrowheads="1"/>
          </p:cNvSpPr>
          <p:nvPr/>
        </p:nvSpPr>
        <p:spPr bwMode="auto">
          <a:xfrm>
            <a:off x="254000" y="3025775"/>
            <a:ext cx="3471863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20000"/>
              </a:spcBef>
            </a:pPr>
            <a:endParaRPr lang="ru-RU">
              <a:latin typeface="Verdana" pitchFamily="34" charset="0"/>
            </a:endParaRPr>
          </a:p>
        </p:txBody>
      </p:sp>
      <p:pic>
        <p:nvPicPr>
          <p:cNvPr id="8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83820" y="11273"/>
            <a:ext cx="5996882" cy="997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 smtClean="0"/>
              <a:t>Платформа 1С-Битрикс</a:t>
            </a:r>
            <a:endParaRPr lang="en-US" sz="2800" b="1" dirty="0" smtClean="0">
              <a:latin typeface="Verdana" pitchFamily="34" charset="0"/>
            </a:endParaRPr>
          </a:p>
        </p:txBody>
      </p:sp>
      <p:sp>
        <p:nvSpPr>
          <p:cNvPr id="2" name="AutoShape 2" descr="https://cp.bitrix.ru/company/personal/user/76/files/element/historyget/1096119/%F0%E5%E9%F2%E8%ED%E3%20%E8%FE%EB%FC.jpg?cache_image=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91" r="23571" b="28575"/>
          <a:stretch/>
        </p:blipFill>
        <p:spPr>
          <a:xfrm>
            <a:off x="680169" y="1916832"/>
            <a:ext cx="7827445" cy="417646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58278" y="1412776"/>
            <a:ext cx="44537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/>
              <a:t>Рейтинг платных тиражных</a:t>
            </a:r>
            <a:r>
              <a:rPr lang="en-US" sz="2400" dirty="0" smtClean="0"/>
              <a:t> CMS</a:t>
            </a:r>
            <a:r>
              <a:rPr lang="ru-RU" sz="2400" dirty="0" smtClean="0"/>
              <a:t> 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696371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зображение 2" descr="9281912_print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" y="567101"/>
            <a:ext cx="9107388" cy="6290899"/>
          </a:xfrm>
          <a:prstGeom prst="rect">
            <a:avLst/>
          </a:prstGeom>
        </p:spPr>
      </p:pic>
      <p:pic>
        <p:nvPicPr>
          <p:cNvPr id="5" name="Picture 2" descr="C:\Users\Natalia\Documents\Для презентаций\stickers-bullet\sticker-left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113"/>
            <a:ext cx="3063875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0" y="1052736"/>
            <a:ext cx="9144000" cy="2232248"/>
          </a:xfrm>
          <a:prstGeom prst="rect">
            <a:avLst/>
          </a:prstGeom>
          <a:solidFill>
            <a:srgbClr val="FFFFFF">
              <a:alpha val="8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 bwMode="auto">
          <a:xfrm>
            <a:off x="323528" y="1205736"/>
            <a:ext cx="8307387" cy="1944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/>
            <a:r>
              <a:rPr lang="ru-RU" sz="4400" b="1" dirty="0">
                <a:solidFill>
                  <a:srgbClr val="000000"/>
                </a:solidFill>
                <a:latin typeface="Calibri"/>
                <a:cs typeface="Calibri"/>
              </a:rPr>
              <a:t>Мобильная версия </a:t>
            </a:r>
            <a:r>
              <a:rPr lang="ru-RU" sz="4400" b="1" dirty="0" smtClean="0">
                <a:solidFill>
                  <a:srgbClr val="000000"/>
                </a:solidFill>
                <a:latin typeface="Calibri"/>
                <a:cs typeface="Calibri"/>
              </a:rPr>
              <a:t>сайта</a:t>
            </a:r>
          </a:p>
        </p:txBody>
      </p:sp>
    </p:spTree>
    <p:extLst>
      <p:ext uri="{BB962C8B-B14F-4D97-AF65-F5344CB8AC3E}">
        <p14:creationId xmlns:p14="http://schemas.microsoft.com/office/powerpoint/2010/main" val="2650643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1600200" y="2362200"/>
            <a:ext cx="57912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endParaRPr lang="ru-RU" sz="2000">
              <a:solidFill>
                <a:prstClr val="black"/>
              </a:solidFill>
              <a:latin typeface="Verdana" pitchFamily="34" charset="0"/>
            </a:endParaRPr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465746" y="4437112"/>
            <a:ext cx="8225207" cy="555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268288">
              <a:spcBef>
                <a:spcPct val="15000"/>
              </a:spcBef>
              <a:spcAft>
                <a:spcPct val="15000"/>
              </a:spcAft>
              <a:buClr>
                <a:srgbClr val="FF9900"/>
              </a:buClr>
              <a:buSzPct val="150000"/>
              <a:defRPr/>
            </a:pPr>
            <a:endParaRPr lang="ru-RU" sz="1400" dirty="0" smtClean="0">
              <a:solidFill>
                <a:prstClr val="black"/>
              </a:solidFill>
              <a:latin typeface="Calibri"/>
            </a:endParaRPr>
          </a:p>
          <a:p>
            <a:endParaRPr lang="ru-RU" sz="1400" dirty="0"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395536" y="0"/>
            <a:ext cx="6861632" cy="83820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ru-RU" sz="2800" b="1" dirty="0" smtClean="0">
                <a:solidFill>
                  <a:srgbClr val="000000"/>
                </a:solidFill>
                <a:latin typeface="Calibri"/>
              </a:rPr>
              <a:t>Рост рынка мобильных устройств</a:t>
            </a:r>
            <a:endParaRPr lang="en-US" sz="2800" b="1" dirty="0" smtClean="0">
              <a:solidFill>
                <a:srgbClr val="000000"/>
              </a:solidFill>
              <a:latin typeface="Verdana" pitchFamily="34" charset="0"/>
            </a:endParaRPr>
          </a:p>
        </p:txBody>
      </p:sp>
      <p:pic>
        <p:nvPicPr>
          <p:cNvPr id="3079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129" y="-44449"/>
            <a:ext cx="3063875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" y="1149349"/>
            <a:ext cx="8915400" cy="19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5563"/>
            <a:ext cx="9144000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383196" y="1268760"/>
            <a:ext cx="8225207" cy="2745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266700" indent="-266700">
              <a:spcBef>
                <a:spcPts val="852"/>
              </a:spcBef>
              <a:spcAft>
                <a:spcPts val="852"/>
              </a:spcAft>
              <a:buClr>
                <a:srgbClr val="C00000"/>
              </a:buClr>
              <a:buSzPct val="100000"/>
              <a:buFont typeface="Arial"/>
              <a:buChar char="•"/>
              <a:defRPr/>
            </a:pPr>
            <a:r>
              <a:rPr lang="ru-RU" sz="1600" b="1" dirty="0" smtClean="0">
                <a:solidFill>
                  <a:prstClr val="black"/>
                </a:solidFill>
                <a:latin typeface="Calibri"/>
              </a:rPr>
              <a:t>2013</a:t>
            </a:r>
            <a:r>
              <a:rPr lang="ru-RU" sz="1600" dirty="0" smtClean="0">
                <a:solidFill>
                  <a:prstClr val="black"/>
                </a:solidFill>
                <a:latin typeface="Calibri"/>
              </a:rPr>
              <a:t>  - переломный год по продажам мобильных устройств:  </a:t>
            </a:r>
            <a:r>
              <a:rPr lang="ru-RU" sz="1600" dirty="0">
                <a:solidFill>
                  <a:prstClr val="black"/>
                </a:solidFill>
                <a:latin typeface="Calibri"/>
              </a:rPr>
              <a:t>смартфоны </a:t>
            </a:r>
            <a:r>
              <a:rPr lang="ru-RU" sz="1600" dirty="0" smtClean="0">
                <a:solidFill>
                  <a:prstClr val="black"/>
                </a:solidFill>
                <a:latin typeface="Calibri"/>
              </a:rPr>
              <a:t>более </a:t>
            </a:r>
            <a:r>
              <a:rPr lang="ru-RU" sz="1600" dirty="0">
                <a:solidFill>
                  <a:prstClr val="black"/>
                </a:solidFill>
                <a:latin typeface="Calibri"/>
              </a:rPr>
              <a:t>чем </a:t>
            </a:r>
            <a:r>
              <a:rPr lang="ru-RU" sz="1600" b="1" dirty="0">
                <a:solidFill>
                  <a:prstClr val="black"/>
                </a:solidFill>
                <a:latin typeface="Calibri"/>
              </a:rPr>
              <a:t>50% рынка</a:t>
            </a:r>
            <a:r>
              <a:rPr lang="ru-RU" sz="1600" dirty="0">
                <a:solidFill>
                  <a:prstClr val="black"/>
                </a:solidFill>
                <a:latin typeface="Calibri"/>
              </a:rPr>
              <a:t>, </a:t>
            </a:r>
            <a:r>
              <a:rPr lang="ru-RU" sz="1600" dirty="0" smtClean="0">
                <a:solidFill>
                  <a:prstClr val="black"/>
                </a:solidFill>
                <a:latin typeface="Calibri"/>
              </a:rPr>
              <a:t>планшеты </a:t>
            </a:r>
            <a:r>
              <a:rPr lang="ru-RU" sz="1600" dirty="0">
                <a:solidFill>
                  <a:prstClr val="black"/>
                </a:solidFill>
                <a:latin typeface="Calibri"/>
              </a:rPr>
              <a:t>также </a:t>
            </a:r>
            <a:r>
              <a:rPr lang="ru-RU" sz="1600" dirty="0" smtClean="0">
                <a:solidFill>
                  <a:prstClr val="black"/>
                </a:solidFill>
                <a:latin typeface="Calibri"/>
              </a:rPr>
              <a:t>набирают популярность. </a:t>
            </a:r>
            <a:endParaRPr lang="ru-RU" sz="1600" dirty="0">
              <a:solidFill>
                <a:prstClr val="black"/>
              </a:solidFill>
              <a:latin typeface="Calibri"/>
            </a:endParaRPr>
          </a:p>
          <a:p>
            <a:pPr marL="266700" indent="-266700">
              <a:spcBef>
                <a:spcPts val="852"/>
              </a:spcBef>
              <a:spcAft>
                <a:spcPts val="852"/>
              </a:spcAft>
              <a:buClr>
                <a:srgbClr val="C00000"/>
              </a:buClr>
              <a:buSzPct val="100000"/>
              <a:buFont typeface="Arial"/>
              <a:buChar char="•"/>
              <a:defRPr/>
            </a:pPr>
            <a:r>
              <a:rPr lang="en-US" sz="1600" b="1" dirty="0" smtClean="0">
                <a:solidFill>
                  <a:prstClr val="black"/>
                </a:solidFill>
                <a:latin typeface="Calibri"/>
              </a:rPr>
              <a:t>II </a:t>
            </a:r>
            <a:r>
              <a:rPr lang="ru-RU" sz="1600" b="1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ru-RU" sz="1600" b="1" dirty="0">
                <a:solidFill>
                  <a:prstClr val="black"/>
                </a:solidFill>
                <a:latin typeface="Calibri"/>
              </a:rPr>
              <a:t>квартал 2013г. </a:t>
            </a:r>
            <a:r>
              <a:rPr lang="ru-RU" sz="1600" dirty="0">
                <a:solidFill>
                  <a:prstClr val="black"/>
                </a:solidFill>
                <a:latin typeface="Calibri"/>
              </a:rPr>
              <a:t>- </a:t>
            </a:r>
            <a:r>
              <a:rPr lang="ru-RU" sz="1600" b="1" dirty="0">
                <a:solidFill>
                  <a:prstClr val="black"/>
                </a:solidFill>
                <a:latin typeface="Calibri"/>
              </a:rPr>
              <a:t>Мировой рынок мобильных телефонов вырос на 6% </a:t>
            </a:r>
            <a:r>
              <a:rPr lang="ru-RU" sz="1600" dirty="0">
                <a:solidFill>
                  <a:prstClr val="black"/>
                </a:solidFill>
                <a:latin typeface="Calibri"/>
              </a:rPr>
              <a:t>до 432,1 млн устройств по сравнению с 407,7 млн в аналогичный период прошлого года, сообщает </a:t>
            </a:r>
            <a:r>
              <a:rPr lang="ru-RU" sz="1600" dirty="0" smtClean="0">
                <a:solidFill>
                  <a:prstClr val="black"/>
                </a:solidFill>
                <a:latin typeface="Calibri"/>
              </a:rPr>
              <a:t>IDC</a:t>
            </a:r>
            <a:r>
              <a:rPr lang="en-US" sz="1600" dirty="0" smtClean="0">
                <a:solidFill>
                  <a:prstClr val="black"/>
                </a:solidFill>
                <a:latin typeface="Calibri"/>
              </a:rPr>
              <a:t/>
            </a:r>
            <a:br>
              <a:rPr lang="en-US" sz="1600" dirty="0" smtClean="0">
                <a:solidFill>
                  <a:prstClr val="black"/>
                </a:solidFill>
                <a:latin typeface="Calibri"/>
              </a:rPr>
            </a:br>
            <a:r>
              <a:rPr lang="ru-RU" sz="1600" b="1" dirty="0" smtClean="0">
                <a:solidFill>
                  <a:prstClr val="black"/>
                </a:solidFill>
                <a:latin typeface="Calibri"/>
              </a:rPr>
              <a:t>Смартфоны: </a:t>
            </a:r>
            <a:r>
              <a:rPr lang="ru-RU" sz="1600" dirty="0" smtClean="0">
                <a:solidFill>
                  <a:prstClr val="black"/>
                </a:solidFill>
                <a:latin typeface="Calibri"/>
              </a:rPr>
              <a:t>во II</a:t>
            </a:r>
            <a:r>
              <a:rPr lang="en-US" sz="16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ru-RU" sz="1600" dirty="0" smtClean="0">
                <a:solidFill>
                  <a:prstClr val="black"/>
                </a:solidFill>
                <a:latin typeface="Calibri"/>
              </a:rPr>
              <a:t>квартале2013 г. было поставлено на мировой рынок 237,9 млн штук по сравнению со 156,2 млн в аналогичный период прошлого года. </a:t>
            </a:r>
            <a:r>
              <a:rPr lang="ru-RU" sz="1600" b="1" dirty="0" smtClean="0">
                <a:solidFill>
                  <a:prstClr val="black"/>
                </a:solidFill>
                <a:latin typeface="Calibri"/>
              </a:rPr>
              <a:t>Рост год к году составил 52,3%.</a:t>
            </a:r>
          </a:p>
          <a:p>
            <a:pPr marL="266700" indent="-266700">
              <a:spcBef>
                <a:spcPts val="852"/>
              </a:spcBef>
              <a:spcAft>
                <a:spcPts val="852"/>
              </a:spcAft>
              <a:buClr>
                <a:srgbClr val="C00000"/>
              </a:buClr>
              <a:buSzPct val="100000"/>
              <a:buFont typeface="Arial"/>
              <a:buChar char="•"/>
              <a:defRPr/>
            </a:pPr>
            <a:r>
              <a:rPr lang="ru-RU" sz="1600" b="1" dirty="0" smtClean="0">
                <a:solidFill>
                  <a:prstClr val="black"/>
                </a:solidFill>
                <a:latin typeface="Calibri"/>
              </a:rPr>
              <a:t> Рост рынка смартфонов в России во 2 квартале 2013 г. незначительно обогнал темп роста мирового рынка</a:t>
            </a:r>
            <a:r>
              <a:rPr lang="ru-RU" sz="1600" dirty="0" smtClean="0">
                <a:solidFill>
                  <a:prstClr val="black"/>
                </a:solidFill>
                <a:latin typeface="Calibri"/>
              </a:rPr>
              <a:t> (поставки на российский рынок в этот период </a:t>
            </a:r>
            <a:r>
              <a:rPr lang="ru-RU" sz="1600" u="sng" dirty="0" smtClean="0">
                <a:solidFill>
                  <a:prstClr val="black"/>
                </a:solidFill>
                <a:latin typeface="Calibri"/>
                <a:hlinkClick r:id="rId6"/>
              </a:rPr>
              <a:t>возросли</a:t>
            </a:r>
            <a:r>
              <a:rPr lang="ru-RU" sz="16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ru-RU" sz="1600" b="1" dirty="0" smtClean="0">
                <a:solidFill>
                  <a:prstClr val="black"/>
                </a:solidFill>
                <a:latin typeface="Calibri"/>
              </a:rPr>
              <a:t>на 56,6%)</a:t>
            </a:r>
            <a:endParaRPr lang="ru-RU" sz="1600" dirty="0" smtClean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9" name="Рисунок 8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27584" y="4059676"/>
            <a:ext cx="1638300" cy="212407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Рисунок 10"/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987824" y="4202659"/>
            <a:ext cx="2448272" cy="157997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Рисунок 12" descr="https://encrypted-tbn3.gstatic.com/images?q=tbn:ANd9GcST5YRzvyT75WTSf4yKqmwPd0OwNuXeQYgwCrSGTlYQOrjPU8S7"/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7116" y="4400644"/>
            <a:ext cx="2015480" cy="135776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2398943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90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129" y="11115"/>
            <a:ext cx="3063875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Группа 5"/>
          <p:cNvGrpSpPr/>
          <p:nvPr/>
        </p:nvGrpSpPr>
        <p:grpSpPr>
          <a:xfrm>
            <a:off x="971600" y="1772816"/>
            <a:ext cx="7102590" cy="3315709"/>
            <a:chOff x="1697639" y="1377245"/>
            <a:chExt cx="5818880" cy="2536720"/>
          </a:xfrm>
        </p:grpSpPr>
        <p:pic>
          <p:nvPicPr>
            <p:cNvPr id="7" name="Изображение 6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702741" y="1377245"/>
              <a:ext cx="5813778" cy="2508628"/>
            </a:xfrm>
            <a:prstGeom prst="rect">
              <a:avLst/>
            </a:prstGeom>
          </p:spPr>
        </p:pic>
        <p:sp>
          <p:nvSpPr>
            <p:cNvPr id="8" name="Прямоугольник 7"/>
            <p:cNvSpPr/>
            <p:nvPr/>
          </p:nvSpPr>
          <p:spPr>
            <a:xfrm>
              <a:off x="2474148" y="3678296"/>
              <a:ext cx="526815" cy="17874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3586104" y="3689585"/>
              <a:ext cx="526815" cy="17874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" name="Прямоугольник 12"/>
            <p:cNvSpPr/>
            <p:nvPr/>
          </p:nvSpPr>
          <p:spPr>
            <a:xfrm>
              <a:off x="4705585" y="3670771"/>
              <a:ext cx="1230489" cy="1768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" name="Прямоугольник 13"/>
            <p:cNvSpPr/>
            <p:nvPr/>
          </p:nvSpPr>
          <p:spPr>
            <a:xfrm>
              <a:off x="6427141" y="3651956"/>
              <a:ext cx="526815" cy="17874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2397194" y="3660049"/>
              <a:ext cx="787395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spc="-70" dirty="0" smtClean="0">
                  <a:latin typeface="Calibri"/>
                  <a:cs typeface="Calibri"/>
                </a:rPr>
                <a:t>Consumer PC</a:t>
              </a:r>
              <a:endParaRPr lang="ru-RU" sz="1000" spc="-70" dirty="0">
                <a:latin typeface="Calibri"/>
                <a:cs typeface="Calibri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3527972" y="3660049"/>
              <a:ext cx="774571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spc="-70" dirty="0" smtClean="0">
                  <a:latin typeface="Calibri"/>
                  <a:cs typeface="Calibri"/>
                </a:rPr>
                <a:t>Corporate PC</a:t>
              </a:r>
              <a:endParaRPr lang="ru-RU" sz="1000" spc="-70" dirty="0">
                <a:latin typeface="Calibri"/>
                <a:cs typeface="Calibri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4656863" y="3660049"/>
              <a:ext cx="1522441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spc="-70" dirty="0" smtClean="0">
                  <a:latin typeface="Calibri"/>
                  <a:cs typeface="Calibri"/>
                </a:rPr>
                <a:t>Apple &amp; Android smartphones</a:t>
              </a:r>
              <a:endParaRPr lang="ru-RU" sz="1000" spc="-70" dirty="0">
                <a:latin typeface="Calibri"/>
                <a:cs typeface="Calibri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6369009" y="3660049"/>
              <a:ext cx="518356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spc="-70" dirty="0" smtClean="0">
                  <a:latin typeface="Calibri"/>
                  <a:cs typeface="Calibri"/>
                </a:rPr>
                <a:t>Tablets</a:t>
              </a:r>
              <a:endParaRPr lang="ru-RU" sz="1000" spc="-70" dirty="0">
                <a:latin typeface="Calibri"/>
                <a:cs typeface="Calibri"/>
              </a:endParaRPr>
            </a:p>
          </p:txBody>
        </p:sp>
        <p:pic>
          <p:nvPicPr>
            <p:cNvPr id="19" name="Изображение 18" descr="Снимок экрана 2013-09-24 в 0.56.39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0944" y="1446624"/>
              <a:ext cx="2159000" cy="124413"/>
            </a:xfrm>
            <a:prstGeom prst="rect">
              <a:avLst/>
            </a:prstGeom>
          </p:spPr>
        </p:pic>
        <p:sp>
          <p:nvSpPr>
            <p:cNvPr id="20" name="TextBox 19"/>
            <p:cNvSpPr txBox="1"/>
            <p:nvPr/>
          </p:nvSpPr>
          <p:spPr>
            <a:xfrm>
              <a:off x="1761130" y="1378142"/>
              <a:ext cx="3093092" cy="2119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spc="-70" dirty="0" smtClean="0">
                  <a:latin typeface="Calibri"/>
                  <a:cs typeface="Calibri"/>
                </a:rPr>
                <a:t>Quarterly unit sales (m)   Jun-2007 – Jun-2013</a:t>
              </a:r>
              <a:endParaRPr lang="ru-RU" sz="1200" b="1" spc="-70" dirty="0">
                <a:latin typeface="Calibri"/>
                <a:cs typeface="Calibri"/>
              </a:endParaRPr>
            </a:p>
          </p:txBody>
        </p:sp>
        <p:sp>
          <p:nvSpPr>
            <p:cNvPr id="21" name="Прямоугольник 20"/>
            <p:cNvSpPr/>
            <p:nvPr/>
          </p:nvSpPr>
          <p:spPr>
            <a:xfrm>
              <a:off x="1697639" y="1759185"/>
              <a:ext cx="338666" cy="1561630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1808830" y="1675839"/>
              <a:ext cx="266858" cy="16168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en-US" sz="800" spc="-40" dirty="0" smtClean="0">
                  <a:latin typeface="Calibri"/>
                  <a:cs typeface="Calibri"/>
                </a:rPr>
                <a:t>200</a:t>
              </a:r>
            </a:p>
            <a:p>
              <a:pPr algn="r">
                <a:lnSpc>
                  <a:spcPct val="150000"/>
                </a:lnSpc>
              </a:pPr>
              <a:r>
                <a:rPr lang="en-US" sz="800" spc="-40" dirty="0" smtClean="0">
                  <a:latin typeface="Calibri"/>
                  <a:cs typeface="Calibri"/>
                </a:rPr>
                <a:t>180</a:t>
              </a:r>
            </a:p>
            <a:p>
              <a:pPr algn="r">
                <a:lnSpc>
                  <a:spcPct val="150000"/>
                </a:lnSpc>
              </a:pPr>
              <a:r>
                <a:rPr lang="en-US" sz="800" spc="-40" dirty="0" smtClean="0">
                  <a:latin typeface="Calibri"/>
                  <a:cs typeface="Calibri"/>
                </a:rPr>
                <a:t>160</a:t>
              </a:r>
            </a:p>
            <a:p>
              <a:pPr algn="r">
                <a:lnSpc>
                  <a:spcPct val="150000"/>
                </a:lnSpc>
              </a:pPr>
              <a:r>
                <a:rPr lang="en-US" sz="800" spc="-40" dirty="0" smtClean="0">
                  <a:latin typeface="Calibri"/>
                  <a:cs typeface="Calibri"/>
                </a:rPr>
                <a:t>140</a:t>
              </a:r>
            </a:p>
            <a:p>
              <a:pPr algn="r">
                <a:lnSpc>
                  <a:spcPct val="150000"/>
                </a:lnSpc>
              </a:pPr>
              <a:r>
                <a:rPr lang="en-US" sz="800" spc="-40" dirty="0" smtClean="0">
                  <a:latin typeface="Calibri"/>
                  <a:cs typeface="Calibri"/>
                </a:rPr>
                <a:t>120</a:t>
              </a:r>
            </a:p>
            <a:p>
              <a:pPr algn="r">
                <a:lnSpc>
                  <a:spcPct val="150000"/>
                </a:lnSpc>
              </a:pPr>
              <a:r>
                <a:rPr lang="en-US" sz="800" spc="-40" dirty="0" smtClean="0">
                  <a:latin typeface="Calibri"/>
                  <a:cs typeface="Calibri"/>
                </a:rPr>
                <a:t>100</a:t>
              </a:r>
            </a:p>
            <a:p>
              <a:pPr algn="r">
                <a:lnSpc>
                  <a:spcPct val="140000"/>
                </a:lnSpc>
              </a:pPr>
              <a:r>
                <a:rPr lang="en-US" sz="800" spc="-40" dirty="0" smtClean="0">
                  <a:latin typeface="Calibri"/>
                  <a:cs typeface="Calibri"/>
                </a:rPr>
                <a:t>80</a:t>
              </a:r>
            </a:p>
            <a:p>
              <a:pPr algn="r">
                <a:lnSpc>
                  <a:spcPct val="140000"/>
                </a:lnSpc>
              </a:pPr>
              <a:r>
                <a:rPr lang="en-US" sz="800" spc="-40" dirty="0" smtClean="0">
                  <a:latin typeface="Calibri"/>
                  <a:cs typeface="Calibri"/>
                </a:rPr>
                <a:t>60</a:t>
              </a:r>
            </a:p>
            <a:p>
              <a:pPr algn="r">
                <a:lnSpc>
                  <a:spcPct val="140000"/>
                </a:lnSpc>
              </a:pPr>
              <a:r>
                <a:rPr lang="en-US" sz="800" spc="-40" dirty="0" smtClean="0">
                  <a:latin typeface="Calibri"/>
                  <a:cs typeface="Calibri"/>
                </a:rPr>
                <a:t>40</a:t>
              </a:r>
            </a:p>
            <a:p>
              <a:pPr algn="r">
                <a:lnSpc>
                  <a:spcPct val="140000"/>
                </a:lnSpc>
              </a:pPr>
              <a:r>
                <a:rPr lang="en-US" sz="800" spc="-40" dirty="0" smtClean="0">
                  <a:latin typeface="Calibri"/>
                  <a:cs typeface="Calibri"/>
                </a:rPr>
                <a:t>20</a:t>
              </a:r>
            </a:p>
            <a:p>
              <a:pPr algn="r">
                <a:lnSpc>
                  <a:spcPct val="140000"/>
                </a:lnSpc>
              </a:pPr>
              <a:r>
                <a:rPr lang="en-US" sz="800" spc="-40" dirty="0" smtClean="0">
                  <a:latin typeface="Calibri"/>
                  <a:cs typeface="Calibri"/>
                </a:rPr>
                <a:t>0 </a:t>
              </a:r>
              <a:endParaRPr lang="ru-RU" sz="800" spc="-40" dirty="0">
                <a:latin typeface="Calibri"/>
                <a:cs typeface="Calibri"/>
              </a:endParaRPr>
            </a:p>
          </p:txBody>
        </p:sp>
      </p:grpSp>
      <p:sp>
        <p:nvSpPr>
          <p:cNvPr id="23" name="Rectangle 2"/>
          <p:cNvSpPr txBox="1">
            <a:spLocks noChangeArrowheads="1"/>
          </p:cNvSpPr>
          <p:nvPr/>
        </p:nvSpPr>
        <p:spPr>
          <a:xfrm>
            <a:off x="395536" y="220118"/>
            <a:ext cx="5491125" cy="628650"/>
          </a:xfrm>
          <a:prstGeom prst="rect">
            <a:avLst/>
          </a:prstGeom>
        </p:spPr>
        <p:txBody>
          <a:bodyPr vert="horz" lIns="91438" tIns="45719" rIns="91438" bIns="45719" rtlCol="0" anchor="ctr">
            <a:normAutofit fontScale="6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 smtClean="0">
                <a:latin typeface="Calibri"/>
                <a:cs typeface="Calibri"/>
              </a:rPr>
              <a:t>Объем продаж мобильных устройств </a:t>
            </a:r>
            <a:r>
              <a:rPr lang="en-US" sz="3200" b="1" dirty="0" err="1" smtClean="0">
                <a:latin typeface="Calibri"/>
                <a:cs typeface="Calibri"/>
              </a:rPr>
              <a:t>vs</a:t>
            </a:r>
            <a:r>
              <a:rPr lang="en-US" sz="3200" b="1" dirty="0" smtClean="0">
                <a:latin typeface="Calibri"/>
                <a:cs typeface="Calibri"/>
              </a:rPr>
              <a:t> PC</a:t>
            </a:r>
            <a:r>
              <a:rPr lang="ru-RU" sz="3200" b="1" dirty="0" smtClean="0">
                <a:latin typeface="Calibri"/>
                <a:cs typeface="Calibri"/>
              </a:rPr>
              <a:t> </a:t>
            </a:r>
            <a:endParaRPr lang="en-US" sz="2800" b="1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36968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13376"/>
          </a:xfrm>
          <a:prstGeom prst="rect">
            <a:avLst/>
          </a:prstGeom>
        </p:spPr>
      </p:pic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1600200" y="2362200"/>
            <a:ext cx="57912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endParaRPr lang="ru-RU" sz="2000">
              <a:latin typeface="Verdana" pitchFamily="34" charset="0"/>
            </a:endParaRPr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465746" y="4437112"/>
            <a:ext cx="8225207" cy="555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268288">
              <a:spcBef>
                <a:spcPct val="15000"/>
              </a:spcBef>
              <a:spcAft>
                <a:spcPct val="15000"/>
              </a:spcAft>
              <a:buClr>
                <a:srgbClr val="FF9900"/>
              </a:buClr>
              <a:buSzPct val="150000"/>
              <a:defRPr/>
            </a:pPr>
            <a:endParaRPr lang="ru-RU" sz="1400" dirty="0" smtClean="0"/>
          </a:p>
          <a:p>
            <a:endParaRPr lang="ru-RU" sz="1400" dirty="0" smtClean="0"/>
          </a:p>
        </p:txBody>
      </p:sp>
      <p:pic>
        <p:nvPicPr>
          <p:cNvPr id="12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5563"/>
            <a:ext cx="9144000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-16048" y="0"/>
            <a:ext cx="4804072" cy="6741368"/>
          </a:xfrm>
          <a:prstGeom prst="rect">
            <a:avLst/>
          </a:prstGeom>
          <a:solidFill>
            <a:srgbClr val="FFFFFF">
              <a:alpha val="8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107504" y="1628800"/>
            <a:ext cx="4112603" cy="42734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447675" indent="-266700">
              <a:spcBef>
                <a:spcPct val="15000"/>
              </a:spcBef>
              <a:spcAft>
                <a:spcPct val="15000"/>
              </a:spcAft>
              <a:buClr>
                <a:srgbClr val="C00000"/>
              </a:buClr>
              <a:buSzPct val="100000"/>
              <a:buFont typeface="Arial"/>
              <a:buChar char="•"/>
              <a:defRPr/>
            </a:pPr>
            <a:r>
              <a:rPr lang="ru-RU" sz="2000" dirty="0" smtClean="0">
                <a:cs typeface="Calibri" pitchFamily="34" charset="0"/>
              </a:rPr>
              <a:t>Об учреждении</a:t>
            </a:r>
            <a:endParaRPr lang="ru-RU" sz="2000" dirty="0">
              <a:cs typeface="Calibri" pitchFamily="34" charset="0"/>
            </a:endParaRPr>
          </a:p>
          <a:p>
            <a:pPr marL="447675" indent="-266700">
              <a:spcBef>
                <a:spcPct val="15000"/>
              </a:spcBef>
              <a:spcAft>
                <a:spcPct val="15000"/>
              </a:spcAft>
              <a:buClr>
                <a:srgbClr val="C00000"/>
              </a:buClr>
              <a:buSzPct val="100000"/>
              <a:buFont typeface="Arial"/>
              <a:buChar char="•"/>
              <a:defRPr/>
            </a:pPr>
            <a:r>
              <a:rPr lang="ru-RU" sz="2000" dirty="0" smtClean="0">
                <a:cs typeface="Calibri" pitchFamily="34" charset="0"/>
              </a:rPr>
              <a:t>Услуги</a:t>
            </a:r>
          </a:p>
          <a:p>
            <a:pPr marL="447675" indent="-266700">
              <a:spcBef>
                <a:spcPct val="15000"/>
              </a:spcBef>
              <a:spcAft>
                <a:spcPct val="15000"/>
              </a:spcAft>
              <a:buClr>
                <a:srgbClr val="C00000"/>
              </a:buClr>
              <a:buSzPct val="100000"/>
              <a:buFont typeface="Arial"/>
              <a:buChar char="•"/>
              <a:defRPr/>
            </a:pPr>
            <a:r>
              <a:rPr lang="ru-RU" sz="2000" dirty="0">
                <a:cs typeface="Calibri" pitchFamily="34" charset="0"/>
              </a:rPr>
              <a:t>Специалисты</a:t>
            </a:r>
          </a:p>
          <a:p>
            <a:pPr marL="447675" indent="-266700">
              <a:spcBef>
                <a:spcPct val="15000"/>
              </a:spcBef>
              <a:spcAft>
                <a:spcPct val="15000"/>
              </a:spcAft>
              <a:buClr>
                <a:srgbClr val="C00000"/>
              </a:buClr>
              <a:buSzPct val="100000"/>
              <a:buFont typeface="Arial"/>
              <a:buChar char="•"/>
              <a:defRPr/>
            </a:pPr>
            <a:r>
              <a:rPr lang="ru-RU" sz="2000" dirty="0">
                <a:cs typeface="Calibri" pitchFamily="34" charset="0"/>
              </a:rPr>
              <a:t>Расписание врачей</a:t>
            </a:r>
          </a:p>
          <a:p>
            <a:pPr marL="447675" indent="-266700">
              <a:spcBef>
                <a:spcPct val="15000"/>
              </a:spcBef>
              <a:spcAft>
                <a:spcPct val="15000"/>
              </a:spcAft>
              <a:buClr>
                <a:srgbClr val="C00000"/>
              </a:buClr>
              <a:buSzPct val="100000"/>
              <a:buFont typeface="Arial"/>
              <a:buChar char="•"/>
              <a:defRPr/>
            </a:pPr>
            <a:r>
              <a:rPr lang="ru-RU" sz="2000" dirty="0" smtClean="0">
                <a:cs typeface="Calibri" pitchFamily="34" charset="0"/>
              </a:rPr>
              <a:t>Онлайн-запись </a:t>
            </a:r>
            <a:r>
              <a:rPr lang="ru-RU" sz="2000" dirty="0">
                <a:cs typeface="Calibri" pitchFamily="34" charset="0"/>
              </a:rPr>
              <a:t>на прием к врачу</a:t>
            </a:r>
          </a:p>
          <a:p>
            <a:pPr marL="447675" indent="-266700">
              <a:spcBef>
                <a:spcPct val="15000"/>
              </a:spcBef>
              <a:spcAft>
                <a:spcPct val="15000"/>
              </a:spcAft>
              <a:buClr>
                <a:srgbClr val="C00000"/>
              </a:buClr>
              <a:buSzPct val="100000"/>
              <a:buFont typeface="Arial"/>
              <a:buChar char="•"/>
              <a:defRPr/>
            </a:pPr>
            <a:r>
              <a:rPr lang="ru-RU" sz="2000" dirty="0">
                <a:cs typeface="Calibri" pitchFamily="34" charset="0"/>
              </a:rPr>
              <a:t>Личный кабинет </a:t>
            </a:r>
            <a:r>
              <a:rPr lang="ru-RU" sz="2000" dirty="0" smtClean="0">
                <a:cs typeface="Calibri" pitchFamily="34" charset="0"/>
              </a:rPr>
              <a:t>пациента</a:t>
            </a:r>
          </a:p>
          <a:p>
            <a:pPr marL="447675" indent="-266700">
              <a:spcBef>
                <a:spcPct val="15000"/>
              </a:spcBef>
              <a:spcAft>
                <a:spcPct val="15000"/>
              </a:spcAft>
              <a:buClr>
                <a:srgbClr val="C00000"/>
              </a:buClr>
              <a:buSzPct val="100000"/>
              <a:buFont typeface="Arial"/>
              <a:buChar char="•"/>
              <a:defRPr/>
            </a:pPr>
            <a:r>
              <a:rPr lang="ru-RU" sz="2000" dirty="0" smtClean="0">
                <a:cs typeface="Calibri" pitchFamily="34" charset="0"/>
              </a:rPr>
              <a:t>Интерактивная карта филиалов</a:t>
            </a:r>
            <a:endParaRPr lang="ru-RU" sz="2000" dirty="0">
              <a:cs typeface="Calibri" pitchFamily="34" charset="0"/>
            </a:endParaRPr>
          </a:p>
          <a:p>
            <a:pPr marL="447675" indent="-266700">
              <a:spcBef>
                <a:spcPct val="15000"/>
              </a:spcBef>
              <a:spcAft>
                <a:spcPct val="15000"/>
              </a:spcAft>
              <a:buClr>
                <a:srgbClr val="C00000"/>
              </a:buClr>
              <a:buSzPct val="100000"/>
              <a:buFont typeface="Arial"/>
              <a:buChar char="•"/>
              <a:defRPr/>
            </a:pPr>
            <a:r>
              <a:rPr lang="ru-RU" sz="2000" dirty="0" smtClean="0">
                <a:cs typeface="Calibri" pitchFamily="34" charset="0"/>
              </a:rPr>
              <a:t>Новости и объявления</a:t>
            </a:r>
          </a:p>
          <a:p>
            <a:pPr marL="447675" indent="-266700">
              <a:spcBef>
                <a:spcPct val="15000"/>
              </a:spcBef>
              <a:spcAft>
                <a:spcPct val="15000"/>
              </a:spcAft>
              <a:buClr>
                <a:srgbClr val="C00000"/>
              </a:buClr>
              <a:buSzPct val="100000"/>
              <a:buFont typeface="Arial"/>
              <a:buChar char="•"/>
              <a:defRPr/>
            </a:pPr>
            <a:r>
              <a:rPr lang="ru-RU" sz="2000" dirty="0">
                <a:cs typeface="Calibri" pitchFamily="34" charset="0"/>
              </a:rPr>
              <a:t>Контакты</a:t>
            </a:r>
          </a:p>
          <a:p>
            <a:pPr marL="531813" indent="-531813">
              <a:spcBef>
                <a:spcPct val="15000"/>
              </a:spcBef>
              <a:spcAft>
                <a:spcPct val="15000"/>
              </a:spcAft>
              <a:buClr>
                <a:srgbClr val="FF9900"/>
              </a:buClr>
              <a:buSzPct val="150000"/>
              <a:buBlip>
                <a:blip r:embed="rId5"/>
              </a:buBlip>
              <a:defRPr/>
            </a:pPr>
            <a:endParaRPr lang="ru-RU" dirty="0">
              <a:cs typeface="Calibri" pitchFamily="34" charset="0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364420" y="304862"/>
            <a:ext cx="5853113" cy="1058863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ru-RU" sz="2800" b="1" dirty="0" smtClean="0">
                <a:solidFill>
                  <a:srgbClr val="000000"/>
                </a:solidFill>
              </a:rPr>
              <a:t>Мобильная версия:</a:t>
            </a:r>
            <a:endParaRPr lang="en-US" sz="2800" b="1" dirty="0" smtClean="0">
              <a:solidFill>
                <a:srgbClr val="000000"/>
              </a:solidFill>
            </a:endParaRPr>
          </a:p>
          <a:p>
            <a:pPr algn="l">
              <a:defRPr/>
            </a:pPr>
            <a:r>
              <a:rPr lang="ru-RU" sz="2800" b="1" dirty="0" smtClean="0">
                <a:solidFill>
                  <a:srgbClr val="000000"/>
                </a:solidFill>
              </a:rPr>
              <a:t>структура и сервисы</a:t>
            </a:r>
            <a:endParaRPr lang="en-US" sz="2800" b="1" dirty="0" smtClean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51520" y="5682734"/>
            <a:ext cx="46473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Дизайн разработан компанией «АИС Медиа»</a:t>
            </a:r>
            <a:endParaRPr lang="ru-RU" dirty="0"/>
          </a:p>
        </p:txBody>
      </p:sp>
      <p:pic>
        <p:nvPicPr>
          <p:cNvPr id="3079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918" y="5867400"/>
            <a:ext cx="3063875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4790763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5"/>
          <p:cNvSpPr>
            <a:spLocks noChangeArrowheads="1"/>
          </p:cNvSpPr>
          <p:nvPr/>
        </p:nvSpPr>
        <p:spPr bwMode="auto">
          <a:xfrm>
            <a:off x="253999" y="3028950"/>
            <a:ext cx="3471863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20000"/>
              </a:spcBef>
              <a:spcAft>
                <a:spcPct val="0"/>
              </a:spcAft>
            </a:pPr>
            <a:endParaRPr lang="ru-RU" dirty="0">
              <a:solidFill>
                <a:prstClr val="black"/>
              </a:solidFill>
              <a:latin typeface="Verdana" pitchFamily="34" charset="0"/>
              <a:cs typeface="Calibri"/>
            </a:endParaRPr>
          </a:p>
        </p:txBody>
      </p:sp>
      <p:pic>
        <p:nvPicPr>
          <p:cNvPr id="4104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9650" y="0"/>
            <a:ext cx="3062288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67545" y="1327250"/>
            <a:ext cx="828092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C00000"/>
              </a:buClr>
            </a:pPr>
            <a:r>
              <a:rPr lang="ru-RU" dirty="0" smtClean="0"/>
              <a:t/>
            </a:r>
            <a:br>
              <a:rPr lang="ru-RU" dirty="0" smtClean="0"/>
            </a:br>
            <a:endParaRPr lang="ru-RU" dirty="0" smtClean="0"/>
          </a:p>
          <a:p>
            <a:pPr marL="285750" lvl="0" indent="-285750">
              <a:buClr>
                <a:srgbClr val="C00000"/>
              </a:buClr>
              <a:buFont typeface="Wingdings" pitchFamily="2" charset="2"/>
              <a:buChar char="ü"/>
            </a:pPr>
            <a:endParaRPr lang="ru-RU" sz="1600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07504" y="44624"/>
            <a:ext cx="46085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 smtClean="0">
                <a:solidFill>
                  <a:schemeClr val="bg1"/>
                </a:solidFill>
              </a:rPr>
              <a:t>Запись на прием</a:t>
            </a:r>
            <a:endParaRPr lang="ru-RU" sz="2400" dirty="0">
              <a:solidFill>
                <a:srgbClr val="00000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3738" y="1819728"/>
            <a:ext cx="2788533" cy="493819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622" y="1773526"/>
            <a:ext cx="2801209" cy="496064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3140" y="1819728"/>
            <a:ext cx="2845043" cy="5038272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07504" y="367789"/>
            <a:ext cx="541609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68287">
              <a:buClr>
                <a:srgbClr val="C00000"/>
              </a:buClr>
              <a:tabLst>
                <a:tab pos="442913" algn="l"/>
              </a:tabLst>
            </a:pPr>
            <a:r>
              <a:rPr lang="ru-RU" sz="2800" b="1" dirty="0">
                <a:solidFill>
                  <a:srgbClr val="000000"/>
                </a:solidFill>
                <a:latin typeface="Calibri" pitchFamily="34" charset="0"/>
                <a:cs typeface="Calibri"/>
              </a:rPr>
              <a:t>Интерактивная карта филиалов</a:t>
            </a:r>
            <a:endParaRPr lang="ru-RU" sz="2800" b="1" dirty="0">
              <a:solidFill>
                <a:srgbClr val="C00000"/>
              </a:solidFill>
              <a:latin typeface="Calibri" pitchFamily="34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5398282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94236" cy="6857999"/>
          </a:xfrm>
          <a:prstGeom prst="rect">
            <a:avLst/>
          </a:prstGeom>
        </p:spPr>
      </p:pic>
      <p:sp>
        <p:nvSpPr>
          <p:cNvPr id="4098" name="Rectangle 25"/>
          <p:cNvSpPr>
            <a:spLocks noChangeArrowheads="1"/>
          </p:cNvSpPr>
          <p:nvPr/>
        </p:nvSpPr>
        <p:spPr bwMode="auto">
          <a:xfrm>
            <a:off x="253999" y="3028950"/>
            <a:ext cx="3471863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20000"/>
              </a:spcBef>
              <a:spcAft>
                <a:spcPct val="0"/>
              </a:spcAft>
            </a:pPr>
            <a:endParaRPr lang="ru-RU" dirty="0">
              <a:solidFill>
                <a:prstClr val="black"/>
              </a:solidFill>
              <a:latin typeface="Verdana" pitchFamily="34" charset="0"/>
              <a:cs typeface="Calibri"/>
            </a:endParaRPr>
          </a:p>
        </p:txBody>
      </p:sp>
      <p:pic>
        <p:nvPicPr>
          <p:cNvPr id="4104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9650" y="0"/>
            <a:ext cx="3062288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67545" y="1327250"/>
            <a:ext cx="828092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C00000"/>
              </a:buClr>
            </a:pPr>
            <a:r>
              <a:rPr lang="ru-RU" dirty="0" smtClean="0"/>
              <a:t/>
            </a:r>
            <a:br>
              <a:rPr lang="ru-RU" dirty="0" smtClean="0"/>
            </a:br>
            <a:endParaRPr lang="ru-RU" dirty="0" smtClean="0"/>
          </a:p>
          <a:p>
            <a:pPr marL="285750" lvl="0" indent="-285750">
              <a:buClr>
                <a:srgbClr val="C00000"/>
              </a:buClr>
              <a:buFont typeface="Wingdings" pitchFamily="2" charset="2"/>
              <a:buChar char="ü"/>
            </a:pPr>
            <a:endParaRPr lang="ru-RU" sz="1600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07504" y="44624"/>
            <a:ext cx="46085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 smtClean="0">
                <a:solidFill>
                  <a:schemeClr val="bg1"/>
                </a:solidFill>
              </a:rPr>
              <a:t>Запись на прием</a:t>
            </a:r>
            <a:endParaRPr lang="ru-RU" sz="2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427121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5598" y="0"/>
            <a:ext cx="9169598" cy="6858000"/>
          </a:xfrm>
          <a:prstGeom prst="rect">
            <a:avLst/>
          </a:prstGeom>
        </p:spPr>
      </p:pic>
      <p:sp>
        <p:nvSpPr>
          <p:cNvPr id="4098" name="Rectangle 25"/>
          <p:cNvSpPr>
            <a:spLocks noChangeArrowheads="1"/>
          </p:cNvSpPr>
          <p:nvPr/>
        </p:nvSpPr>
        <p:spPr bwMode="auto">
          <a:xfrm>
            <a:off x="253999" y="3028950"/>
            <a:ext cx="3471863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20000"/>
              </a:spcBef>
              <a:spcAft>
                <a:spcPct val="0"/>
              </a:spcAft>
            </a:pPr>
            <a:endParaRPr lang="ru-RU" dirty="0">
              <a:solidFill>
                <a:prstClr val="black"/>
              </a:solidFill>
              <a:latin typeface="Verdana" pitchFamily="34" charset="0"/>
              <a:cs typeface="Calibri"/>
            </a:endParaRPr>
          </a:p>
        </p:txBody>
      </p:sp>
      <p:pic>
        <p:nvPicPr>
          <p:cNvPr id="4104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9650" y="0"/>
            <a:ext cx="3062288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67545" y="1327250"/>
            <a:ext cx="828092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C00000"/>
              </a:buClr>
            </a:pPr>
            <a:r>
              <a:rPr lang="ru-RU" dirty="0" smtClean="0">
                <a:solidFill>
                  <a:prstClr val="black"/>
                </a:solidFill>
              </a:rPr>
              <a:t/>
            </a:r>
            <a:br>
              <a:rPr lang="ru-RU" dirty="0" smtClean="0">
                <a:solidFill>
                  <a:prstClr val="black"/>
                </a:solidFill>
              </a:rPr>
            </a:br>
            <a:endParaRPr lang="ru-RU" dirty="0" smtClean="0">
              <a:solidFill>
                <a:prstClr val="black"/>
              </a:solidFill>
            </a:endParaRPr>
          </a:p>
          <a:p>
            <a:pPr marL="285750" indent="-285750">
              <a:buClr>
                <a:srgbClr val="C00000"/>
              </a:buClr>
              <a:buFont typeface="Wingdings" pitchFamily="2" charset="2"/>
              <a:buChar char="ü"/>
            </a:pPr>
            <a:endParaRPr lang="ru-RU" sz="1600" dirty="0">
              <a:solidFill>
                <a:prstClr val="black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108800" y="2736562"/>
            <a:ext cx="378368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3200" dirty="0" smtClean="0">
                <a:solidFill>
                  <a:prstClr val="black"/>
                </a:solidFill>
              </a:rPr>
              <a:t>Расписание врачей</a:t>
            </a:r>
            <a:endParaRPr lang="ru-RU" sz="2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883832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098" name="Rectangle 25"/>
          <p:cNvSpPr>
            <a:spLocks noChangeArrowheads="1"/>
          </p:cNvSpPr>
          <p:nvPr/>
        </p:nvSpPr>
        <p:spPr bwMode="auto">
          <a:xfrm>
            <a:off x="253999" y="3028950"/>
            <a:ext cx="3471863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20000"/>
              </a:spcBef>
              <a:spcAft>
                <a:spcPct val="0"/>
              </a:spcAft>
            </a:pPr>
            <a:endParaRPr lang="ru-RU" dirty="0">
              <a:solidFill>
                <a:prstClr val="black"/>
              </a:solidFill>
              <a:latin typeface="Verdana" pitchFamily="34" charset="0"/>
              <a:cs typeface="Calibri"/>
            </a:endParaRPr>
          </a:p>
        </p:txBody>
      </p:sp>
      <p:pic>
        <p:nvPicPr>
          <p:cNvPr id="4104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9650" y="0"/>
            <a:ext cx="3062288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67545" y="1327250"/>
            <a:ext cx="828092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C00000"/>
              </a:buClr>
            </a:pPr>
            <a:r>
              <a:rPr lang="ru-RU" dirty="0" smtClean="0"/>
              <a:t/>
            </a:r>
            <a:br>
              <a:rPr lang="ru-RU" dirty="0" smtClean="0"/>
            </a:br>
            <a:endParaRPr lang="ru-RU" dirty="0" smtClean="0"/>
          </a:p>
          <a:p>
            <a:pPr marL="285750" lvl="0" indent="-285750">
              <a:buClr>
                <a:srgbClr val="C00000"/>
              </a:buClr>
              <a:buFont typeface="Wingdings" pitchFamily="2" charset="2"/>
              <a:buChar char="ü"/>
            </a:pPr>
            <a:endParaRPr lang="ru-RU" sz="1600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79512" y="491550"/>
            <a:ext cx="46085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 smtClean="0">
                <a:solidFill>
                  <a:schemeClr val="bg1"/>
                </a:solidFill>
              </a:rPr>
              <a:t>Личный кабинет</a:t>
            </a:r>
            <a:endParaRPr lang="ru-RU" sz="2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505902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Picture 2" descr="C:\Users\Natalia\Documents\Для презентаций\stickers-bullet\sticker-left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113"/>
            <a:ext cx="3063875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0" y="2312876"/>
            <a:ext cx="9144000" cy="2232248"/>
          </a:xfrm>
          <a:prstGeom prst="rect">
            <a:avLst/>
          </a:prstGeom>
          <a:solidFill>
            <a:srgbClr val="FFFFFF">
              <a:alpha val="7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 bwMode="auto">
          <a:xfrm>
            <a:off x="0" y="2465876"/>
            <a:ext cx="9144000" cy="1944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/>
            <a:r>
              <a:rPr lang="ru-RU" sz="4800" b="1" dirty="0" smtClean="0">
                <a:solidFill>
                  <a:srgbClr val="000000"/>
                </a:solidFill>
                <a:latin typeface="Calibri"/>
                <a:cs typeface="Calibri"/>
              </a:rPr>
              <a:t>Интерфейс для </a:t>
            </a:r>
            <a:r>
              <a:rPr lang="ru-RU" sz="4800" b="1" dirty="0" err="1" smtClean="0">
                <a:solidFill>
                  <a:srgbClr val="000000"/>
                </a:solidFill>
                <a:latin typeface="Calibri"/>
                <a:cs typeface="Calibri"/>
              </a:rPr>
              <a:t>инфоматов</a:t>
            </a:r>
            <a:endParaRPr lang="ru-RU" sz="4800" dirty="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38377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Изображение 2" descr="1413479_print.jpg"/>
          <p:cNvPicPr>
            <a:picLocks noChangeAspect="1"/>
          </p:cNvPicPr>
          <p:nvPr/>
        </p:nvPicPr>
        <p:blipFill rotWithShape="1"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0" y="0"/>
            <a:ext cx="9144000" cy="6871874"/>
          </a:xfrm>
          <a:prstGeom prst="rect">
            <a:avLst/>
          </a:prstGeom>
          <a:solidFill>
            <a:srgbClr val="FFFFFF">
              <a:alpha val="71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" name="Заголовок 1"/>
          <p:cNvSpPr txBox="1">
            <a:spLocks/>
          </p:cNvSpPr>
          <p:nvPr/>
        </p:nvSpPr>
        <p:spPr>
          <a:xfrm>
            <a:off x="179512" y="377553"/>
            <a:ext cx="5112568" cy="79208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800" b="1" dirty="0" smtClean="0">
                <a:solidFill>
                  <a:srgbClr val="000000"/>
                </a:solidFill>
                <a:latin typeface="Calibri"/>
              </a:rPr>
              <a:t>Запись на прием через </a:t>
            </a:r>
            <a:r>
              <a:rPr lang="ru-RU" sz="2800" b="1" dirty="0" err="1" smtClean="0">
                <a:solidFill>
                  <a:srgbClr val="000000"/>
                </a:solidFill>
                <a:latin typeface="Calibri"/>
              </a:rPr>
              <a:t>Инфомат</a:t>
            </a:r>
            <a:endParaRPr lang="ru-RU" sz="2800" b="1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9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35780"/>
            <a:ext cx="3063298" cy="107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95536" y="1514942"/>
            <a:ext cx="532859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250825">
              <a:buClr>
                <a:srgbClr val="C00000"/>
              </a:buClr>
              <a:buFont typeface="Arial" pitchFamily="34" charset="0"/>
              <a:buChar char="•"/>
            </a:pPr>
            <a:r>
              <a:rPr lang="ru-RU" sz="2400" dirty="0"/>
              <a:t>Понятный пошаговый интерфейс записи на прием</a:t>
            </a:r>
          </a:p>
          <a:p>
            <a:pPr marL="342900" lvl="0" indent="-250825">
              <a:buClr>
                <a:srgbClr val="C00000"/>
              </a:buClr>
              <a:buFont typeface="Arial" pitchFamily="34" charset="0"/>
              <a:buChar char="•"/>
            </a:pPr>
            <a:r>
              <a:rPr lang="ru-RU" sz="2400" dirty="0"/>
              <a:t>Два основных сценария записи:</a:t>
            </a:r>
          </a:p>
          <a:p>
            <a:pPr marL="803275" lvl="0" indent="-173038">
              <a:buFont typeface="Symbol" pitchFamily="18" charset="2"/>
              <a:buChar char="-"/>
            </a:pPr>
            <a:r>
              <a:rPr lang="ru-RU" sz="2400" dirty="0"/>
              <a:t> </a:t>
            </a:r>
            <a:r>
              <a:rPr lang="ru-RU" sz="2400" dirty="0" smtClean="0"/>
              <a:t>запись  </a:t>
            </a:r>
            <a:r>
              <a:rPr lang="ru-RU" sz="2400" dirty="0"/>
              <a:t>на желаемую дату и время к специалисту или на услугу</a:t>
            </a:r>
          </a:p>
          <a:p>
            <a:pPr marL="803275" lvl="0" indent="-173038">
              <a:buFont typeface="Symbol" pitchFamily="18" charset="2"/>
              <a:buChar char="-"/>
            </a:pPr>
            <a:r>
              <a:rPr lang="ru-RU" sz="2400" dirty="0"/>
              <a:t> запись к конкретному врачу</a:t>
            </a:r>
          </a:p>
          <a:p>
            <a:pPr marL="342900" lvl="0" indent="-342900">
              <a:buClr>
                <a:srgbClr val="C00000"/>
              </a:buClr>
              <a:buFont typeface="Arial" pitchFamily="34" charset="0"/>
              <a:buChar char="•"/>
            </a:pPr>
            <a:r>
              <a:rPr lang="ru-RU" sz="2400" dirty="0" smtClean="0"/>
              <a:t>Поиск </a:t>
            </a:r>
            <a:r>
              <a:rPr lang="ru-RU" sz="2400" dirty="0"/>
              <a:t>данных</a:t>
            </a:r>
          </a:p>
          <a:p>
            <a:pPr marL="342900" lvl="0" indent="-342900">
              <a:buClr>
                <a:srgbClr val="C00000"/>
              </a:buClr>
              <a:buFont typeface="Arial" pitchFamily="34" charset="0"/>
              <a:buChar char="•"/>
            </a:pPr>
            <a:r>
              <a:rPr lang="ru-RU" sz="2400" dirty="0"/>
              <a:t>Печать талонов</a:t>
            </a:r>
          </a:p>
          <a:p>
            <a:pPr marL="342900" lvl="0" indent="-342900">
              <a:buClr>
                <a:srgbClr val="C00000"/>
              </a:buClr>
              <a:buFont typeface="Arial" pitchFamily="34" charset="0"/>
              <a:buChar char="•"/>
            </a:pPr>
            <a:r>
              <a:rPr lang="ru-RU" sz="2400" dirty="0"/>
              <a:t>Управление шагами записи и расписанием врачей через  панель </a:t>
            </a:r>
            <a:r>
              <a:rPr lang="ru-RU" sz="2400" dirty="0" smtClean="0"/>
              <a:t>администрирования</a:t>
            </a:r>
            <a:endParaRPr lang="ru-RU" sz="2400" dirty="0">
              <a:solidFill>
                <a:srgbClr val="000000"/>
              </a:solidFill>
              <a:cs typeface="Calibri"/>
            </a:endParaRPr>
          </a:p>
        </p:txBody>
      </p:sp>
      <p:pic>
        <p:nvPicPr>
          <p:cNvPr id="9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5563"/>
            <a:ext cx="9144000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477" y="4005064"/>
            <a:ext cx="2442775" cy="1954221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478" y="1514942"/>
            <a:ext cx="2409944" cy="1927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7293017"/>
      </p:ext>
    </p:extLst>
  </p:cSld>
  <p:clrMapOvr>
    <a:masterClrMapping/>
  </p:clrMapOvr>
  <p:transition spd="med" advTm="8095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Изображение 3" descr="5831609_print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6888426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0" y="13874"/>
            <a:ext cx="4355976" cy="6858000"/>
          </a:xfrm>
          <a:prstGeom prst="rect">
            <a:avLst/>
          </a:prstGeom>
          <a:solidFill>
            <a:srgbClr val="FFFFFF">
              <a:alpha val="71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1139" name="Text Box 3"/>
          <p:cNvSpPr txBox="1">
            <a:spLocks noChangeArrowheads="1"/>
          </p:cNvSpPr>
          <p:nvPr/>
        </p:nvSpPr>
        <p:spPr bwMode="auto">
          <a:xfrm>
            <a:off x="179512" y="5562129"/>
            <a:ext cx="4545956" cy="819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ru-RU" sz="2600" dirty="0" smtClean="0">
                <a:solidFill>
                  <a:srgbClr val="000000"/>
                </a:solidFill>
                <a:latin typeface="Calibri"/>
                <a:cs typeface="Calibri"/>
              </a:rPr>
              <a:t>и еще более 700 медицинских организаций</a:t>
            </a:r>
            <a:endParaRPr lang="ru-RU" sz="2600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15" name="Заголовок 1"/>
          <p:cNvSpPr txBox="1">
            <a:spLocks/>
          </p:cNvSpPr>
          <p:nvPr/>
        </p:nvSpPr>
        <p:spPr>
          <a:xfrm>
            <a:off x="179512" y="377553"/>
            <a:ext cx="4176464" cy="79208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800" b="1" dirty="0" smtClean="0">
                <a:solidFill>
                  <a:srgbClr val="000000"/>
                </a:solidFill>
                <a:latin typeface="Calibri"/>
              </a:rPr>
              <a:t>Платформу «1С-Битрикс» выбрали:</a:t>
            </a:r>
            <a:endParaRPr lang="ru-RU" sz="2800" b="1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9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35780"/>
            <a:ext cx="3063298" cy="107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95536" y="1378810"/>
            <a:ext cx="396044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C00000"/>
              </a:buClr>
              <a:buFont typeface="Arial"/>
              <a:buChar char="•"/>
            </a:pPr>
            <a:r>
              <a:rPr lang="ru-RU" sz="2200" dirty="0" err="1" smtClean="0">
                <a:solidFill>
                  <a:prstClr val="black"/>
                </a:solidFill>
                <a:latin typeface="Calibri"/>
              </a:rPr>
              <a:t>Ригла</a:t>
            </a:r>
            <a:endParaRPr lang="ru-RU" sz="2200" dirty="0" smtClean="0">
              <a:solidFill>
                <a:prstClr val="black"/>
              </a:solidFill>
              <a:latin typeface="Calibri"/>
            </a:endParaRPr>
          </a:p>
          <a:p>
            <a:pPr marL="342900" indent="-342900">
              <a:buClr>
                <a:srgbClr val="C00000"/>
              </a:buClr>
              <a:buFont typeface="Arial"/>
              <a:buChar char="•"/>
            </a:pPr>
            <a:r>
              <a:rPr lang="ru-RU" sz="2200" dirty="0">
                <a:solidFill>
                  <a:prstClr val="black"/>
                </a:solidFill>
                <a:latin typeface="Calibri"/>
              </a:rPr>
              <a:t>РКПБ </a:t>
            </a:r>
            <a:r>
              <a:rPr lang="ru-RU" sz="2200" dirty="0" err="1">
                <a:solidFill>
                  <a:prstClr val="black"/>
                </a:solidFill>
                <a:latin typeface="Calibri"/>
              </a:rPr>
              <a:t>им.Бехтерева</a:t>
            </a:r>
            <a:endParaRPr lang="ru-RU" sz="2200" dirty="0">
              <a:solidFill>
                <a:prstClr val="black"/>
              </a:solidFill>
              <a:latin typeface="Calibri"/>
            </a:endParaRPr>
          </a:p>
          <a:p>
            <a:pPr marL="342900" indent="-342900">
              <a:buClr>
                <a:srgbClr val="C00000"/>
              </a:buClr>
              <a:buFont typeface="Arial"/>
              <a:buChar char="•"/>
            </a:pPr>
            <a:r>
              <a:rPr lang="ru-RU" sz="2200" dirty="0" smtClean="0">
                <a:solidFill>
                  <a:prstClr val="black"/>
                </a:solidFill>
                <a:latin typeface="Calibri"/>
              </a:rPr>
              <a:t>ИНВИТРО </a:t>
            </a:r>
            <a:endParaRPr lang="ru-RU" sz="2200" dirty="0">
              <a:solidFill>
                <a:prstClr val="black"/>
              </a:solidFill>
              <a:latin typeface="Calibri"/>
            </a:endParaRPr>
          </a:p>
          <a:p>
            <a:pPr marL="342900" indent="-342900">
              <a:buClr>
                <a:srgbClr val="C00000"/>
              </a:buClr>
              <a:buFont typeface="Arial"/>
              <a:buChar char="•"/>
            </a:pPr>
            <a:r>
              <a:rPr lang="ru-RU" sz="2200" dirty="0" err="1" smtClean="0">
                <a:solidFill>
                  <a:prstClr val="black"/>
                </a:solidFill>
                <a:latin typeface="Calibri"/>
              </a:rPr>
              <a:t>Нормадент</a:t>
            </a:r>
            <a:endParaRPr lang="ru-RU" sz="2200" dirty="0">
              <a:solidFill>
                <a:prstClr val="black"/>
              </a:solidFill>
              <a:latin typeface="Calibri"/>
            </a:endParaRPr>
          </a:p>
          <a:p>
            <a:pPr marL="342900" indent="-342900">
              <a:buClr>
                <a:srgbClr val="C00000"/>
              </a:buClr>
              <a:buFont typeface="Arial"/>
              <a:buChar char="•"/>
            </a:pPr>
            <a:r>
              <a:rPr lang="ru-RU" sz="2200" dirty="0" smtClean="0">
                <a:solidFill>
                  <a:prstClr val="black"/>
                </a:solidFill>
                <a:latin typeface="Calibri"/>
              </a:rPr>
              <a:t>ОАО </a:t>
            </a:r>
            <a:r>
              <a:rPr lang="ru-RU" sz="2200" dirty="0">
                <a:solidFill>
                  <a:prstClr val="black"/>
                </a:solidFill>
                <a:latin typeface="Calibri"/>
              </a:rPr>
              <a:t>«Медицина</a:t>
            </a:r>
            <a:r>
              <a:rPr lang="ru-RU" sz="2200" dirty="0" smtClean="0">
                <a:solidFill>
                  <a:prstClr val="black"/>
                </a:solidFill>
                <a:latin typeface="Calibri"/>
              </a:rPr>
              <a:t>»</a:t>
            </a:r>
          </a:p>
          <a:p>
            <a:pPr marL="342900" indent="-342900">
              <a:buClr>
                <a:srgbClr val="C00000"/>
              </a:buClr>
              <a:buFont typeface="Arial"/>
              <a:buChar char="•"/>
            </a:pPr>
            <a:r>
              <a:rPr lang="ru-RU" sz="2200" dirty="0" err="1" smtClean="0">
                <a:solidFill>
                  <a:prstClr val="black"/>
                </a:solidFill>
                <a:latin typeface="Calibri"/>
              </a:rPr>
              <a:t>МедСи</a:t>
            </a:r>
            <a:endParaRPr lang="en-US" sz="2200" dirty="0" smtClean="0">
              <a:solidFill>
                <a:prstClr val="black"/>
              </a:solidFill>
              <a:latin typeface="Calibri"/>
            </a:endParaRPr>
          </a:p>
          <a:p>
            <a:pPr marL="342900" indent="-342900">
              <a:buClr>
                <a:srgbClr val="C00000"/>
              </a:buClr>
              <a:buFont typeface="Arial"/>
              <a:buChar char="•"/>
            </a:pPr>
            <a:r>
              <a:rPr lang="ru-RU" sz="2200" dirty="0" smtClean="0">
                <a:solidFill>
                  <a:prstClr val="black"/>
                </a:solidFill>
                <a:latin typeface="Calibri"/>
              </a:rPr>
              <a:t>Будь здоров</a:t>
            </a:r>
          </a:p>
          <a:p>
            <a:pPr marL="342900" indent="-342900">
              <a:buClr>
                <a:srgbClr val="C00000"/>
              </a:buClr>
              <a:buFont typeface="Arial"/>
              <a:buChar char="•"/>
            </a:pPr>
            <a:r>
              <a:rPr lang="ru-RU" sz="2200" dirty="0" smtClean="0">
                <a:solidFill>
                  <a:prstClr val="black"/>
                </a:solidFill>
                <a:latin typeface="Calibri"/>
              </a:rPr>
              <a:t>СМ-Клиника</a:t>
            </a:r>
          </a:p>
          <a:p>
            <a:pPr marL="342900" indent="-342900">
              <a:buClr>
                <a:srgbClr val="C00000"/>
              </a:buClr>
              <a:buFont typeface="Arial"/>
              <a:buChar char="•"/>
            </a:pPr>
            <a:r>
              <a:rPr lang="ru-RU" sz="2400" dirty="0">
                <a:solidFill>
                  <a:prstClr val="black"/>
                </a:solidFill>
                <a:latin typeface="Calibri"/>
              </a:rPr>
              <a:t>КБ МГМУ им. Сеченова</a:t>
            </a:r>
            <a:endParaRPr lang="ru-RU" sz="2200" dirty="0">
              <a:solidFill>
                <a:prstClr val="black"/>
              </a:solidFill>
              <a:latin typeface="Calibri"/>
            </a:endParaRPr>
          </a:p>
          <a:p>
            <a:pPr marL="342900" indent="-342900">
              <a:buClr>
                <a:srgbClr val="C00000"/>
              </a:buClr>
              <a:buFont typeface="Arial"/>
              <a:buChar char="•"/>
            </a:pPr>
            <a:r>
              <a:rPr lang="ru-RU" sz="2200" dirty="0" smtClean="0">
                <a:solidFill>
                  <a:prstClr val="black"/>
                </a:solidFill>
                <a:latin typeface="Calibri"/>
              </a:rPr>
              <a:t>НИИ неотложной детской хирургии и травматологии </a:t>
            </a:r>
          </a:p>
          <a:p>
            <a:pPr marL="342900" indent="-342900">
              <a:buClr>
                <a:srgbClr val="C00000"/>
              </a:buClr>
              <a:buFont typeface="Arial"/>
              <a:buChar char="•"/>
            </a:pPr>
            <a:r>
              <a:rPr lang="ru-RU" sz="2200" dirty="0" smtClean="0">
                <a:solidFill>
                  <a:prstClr val="black"/>
                </a:solidFill>
                <a:latin typeface="Calibri"/>
              </a:rPr>
              <a:t>Уро</a:t>
            </a:r>
            <a:r>
              <a:rPr lang="ru-RU" sz="2200" dirty="0">
                <a:solidFill>
                  <a:prstClr val="black"/>
                </a:solidFill>
                <a:latin typeface="Calibri"/>
              </a:rPr>
              <a:t>-</a:t>
            </a:r>
            <a:r>
              <a:rPr lang="ru-RU" sz="2200" dirty="0" smtClean="0">
                <a:solidFill>
                  <a:prstClr val="black"/>
                </a:solidFill>
                <a:latin typeface="Calibri"/>
              </a:rPr>
              <a:t>Про</a:t>
            </a:r>
          </a:p>
          <a:p>
            <a:pPr marL="342900" indent="-342900">
              <a:buFont typeface="Arial"/>
              <a:buChar char="•"/>
            </a:pPr>
            <a:endParaRPr lang="ru-RU" sz="22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79832537"/>
      </p:ext>
    </p:extLst>
  </p:cSld>
  <p:clrMapOvr>
    <a:masterClrMapping/>
  </p:clrMapOvr>
  <p:transition spd="med" advTm="8095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11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11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1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139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1600200" y="2362200"/>
            <a:ext cx="57912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endParaRPr lang="ru-RU" sz="2000">
              <a:latin typeface="Verdana" pitchFamily="34" charset="0"/>
            </a:endParaRPr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465746" y="4437112"/>
            <a:ext cx="8225207" cy="555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268288">
              <a:spcBef>
                <a:spcPct val="15000"/>
              </a:spcBef>
              <a:spcAft>
                <a:spcPct val="15000"/>
              </a:spcAft>
              <a:buClr>
                <a:srgbClr val="FF9900"/>
              </a:buClr>
              <a:buSzPct val="150000"/>
              <a:defRPr/>
            </a:pPr>
            <a:endParaRPr lang="ru-RU" sz="1400" dirty="0" smtClean="0"/>
          </a:p>
          <a:p>
            <a:endParaRPr lang="ru-RU" sz="1400" dirty="0" smtClean="0"/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323528" y="116632"/>
            <a:ext cx="5853113" cy="83820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68287" algn="l">
              <a:buClr>
                <a:srgbClr val="C00000"/>
              </a:buClr>
              <a:tabLst>
                <a:tab pos="442913" algn="l"/>
              </a:tabLst>
            </a:pPr>
            <a:r>
              <a:rPr lang="ru-RU" sz="2400" b="1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Полнофункциональная запись к врачу</a:t>
            </a:r>
            <a:endParaRPr lang="ru-RU" sz="2400" b="1" dirty="0">
              <a:solidFill>
                <a:srgbClr val="000000"/>
              </a:solidFill>
              <a:latin typeface="Calibri" pitchFamily="34" charset="0"/>
              <a:cs typeface="Calibri"/>
            </a:endParaRPr>
          </a:p>
        </p:txBody>
      </p:sp>
      <p:pic>
        <p:nvPicPr>
          <p:cNvPr id="3079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129" y="-44449"/>
            <a:ext cx="3063875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" y="1033685"/>
            <a:ext cx="8915400" cy="19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5563"/>
            <a:ext cx="9144000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Прямоугольник 1"/>
          <p:cNvSpPr>
            <a:spLocks noChangeArrowheads="1"/>
          </p:cNvSpPr>
          <p:nvPr/>
        </p:nvSpPr>
        <p:spPr bwMode="auto">
          <a:xfrm>
            <a:off x="609576" y="3924872"/>
            <a:ext cx="742544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endParaRPr lang="ru-RU" dirty="0" smtClean="0">
              <a:solidFill>
                <a:srgbClr val="000000"/>
              </a:solidFill>
              <a:latin typeface="Calibri" pitchFamily="34" charset="0"/>
              <a:cs typeface="Calibri"/>
            </a:endParaRPr>
          </a:p>
          <a:p>
            <a:endParaRPr lang="ru-RU" b="0" dirty="0">
              <a:solidFill>
                <a:srgbClr val="000000"/>
              </a:solidFill>
              <a:latin typeface="Calibri" pitchFamily="34" charset="0"/>
              <a:cs typeface="Calibri"/>
            </a:endParaRPr>
          </a:p>
        </p:txBody>
      </p:sp>
      <p:pic>
        <p:nvPicPr>
          <p:cNvPr id="1026" name="Picture 2" descr="http://damage.myjino.ru/01_clinics_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197" y="1124744"/>
            <a:ext cx="6598963" cy="5280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877413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1600200" y="2362200"/>
            <a:ext cx="57912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endParaRPr lang="ru-RU" sz="2000">
              <a:latin typeface="Verdana" pitchFamily="34" charset="0"/>
            </a:endParaRPr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465746" y="4437112"/>
            <a:ext cx="8225207" cy="555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268288">
              <a:spcBef>
                <a:spcPct val="15000"/>
              </a:spcBef>
              <a:spcAft>
                <a:spcPct val="15000"/>
              </a:spcAft>
              <a:buClr>
                <a:srgbClr val="FF9900"/>
              </a:buClr>
              <a:buSzPct val="150000"/>
              <a:defRPr/>
            </a:pPr>
            <a:endParaRPr lang="ru-RU" sz="1400" dirty="0" smtClean="0"/>
          </a:p>
          <a:p>
            <a:endParaRPr lang="ru-RU" sz="1400" dirty="0" smtClean="0"/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323528" y="116632"/>
            <a:ext cx="5853113" cy="83820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68287" algn="l">
              <a:buClr>
                <a:srgbClr val="C00000"/>
              </a:buClr>
              <a:tabLst>
                <a:tab pos="442913" algn="l"/>
              </a:tabLst>
            </a:pPr>
            <a:r>
              <a:rPr lang="ru-RU" sz="2400" b="1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Полнофункциональная запись к врачу</a:t>
            </a:r>
            <a:endParaRPr lang="ru-RU" sz="2400" b="1" dirty="0">
              <a:solidFill>
                <a:srgbClr val="000000"/>
              </a:solidFill>
              <a:latin typeface="Calibri" pitchFamily="34" charset="0"/>
              <a:cs typeface="Calibri"/>
            </a:endParaRPr>
          </a:p>
        </p:txBody>
      </p:sp>
      <p:pic>
        <p:nvPicPr>
          <p:cNvPr id="3079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129" y="-44449"/>
            <a:ext cx="3063875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" y="1033685"/>
            <a:ext cx="8915400" cy="19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5563"/>
            <a:ext cx="9144000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Прямоугольник 1"/>
          <p:cNvSpPr>
            <a:spLocks noChangeArrowheads="1"/>
          </p:cNvSpPr>
          <p:nvPr/>
        </p:nvSpPr>
        <p:spPr bwMode="auto">
          <a:xfrm>
            <a:off x="609576" y="3924872"/>
            <a:ext cx="742544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endParaRPr lang="ru-RU" dirty="0" smtClean="0">
              <a:solidFill>
                <a:srgbClr val="000000"/>
              </a:solidFill>
              <a:latin typeface="Calibri" pitchFamily="34" charset="0"/>
              <a:cs typeface="Calibri"/>
            </a:endParaRPr>
          </a:p>
          <a:p>
            <a:endParaRPr lang="ru-RU" b="0" dirty="0">
              <a:solidFill>
                <a:srgbClr val="000000"/>
              </a:solidFill>
              <a:latin typeface="Calibri" pitchFamily="34" charset="0"/>
              <a:cs typeface="Calibri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086" y="1052736"/>
            <a:ext cx="6691032" cy="5352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90855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1600200" y="2362200"/>
            <a:ext cx="57912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endParaRPr lang="ru-RU" sz="2000">
              <a:latin typeface="Verdana" pitchFamily="34" charset="0"/>
            </a:endParaRPr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465746" y="4437112"/>
            <a:ext cx="8225207" cy="555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268288">
              <a:spcBef>
                <a:spcPct val="15000"/>
              </a:spcBef>
              <a:spcAft>
                <a:spcPct val="15000"/>
              </a:spcAft>
              <a:buClr>
                <a:srgbClr val="FF9900"/>
              </a:buClr>
              <a:buSzPct val="150000"/>
              <a:defRPr/>
            </a:pPr>
            <a:endParaRPr lang="ru-RU" sz="1400" dirty="0" smtClean="0"/>
          </a:p>
          <a:p>
            <a:endParaRPr lang="ru-RU" sz="1400" dirty="0" smtClean="0"/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323528" y="116632"/>
            <a:ext cx="5853113" cy="83820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68287" algn="l">
              <a:buClr>
                <a:srgbClr val="C00000"/>
              </a:buClr>
              <a:tabLst>
                <a:tab pos="442913" algn="l"/>
              </a:tabLst>
            </a:pPr>
            <a:r>
              <a:rPr lang="ru-RU" sz="2400" b="1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Полнофункциональная запись к врачу</a:t>
            </a:r>
            <a:endParaRPr lang="ru-RU" sz="2400" b="1" dirty="0">
              <a:solidFill>
                <a:srgbClr val="000000"/>
              </a:solidFill>
              <a:latin typeface="Calibri" pitchFamily="34" charset="0"/>
              <a:cs typeface="Calibri"/>
            </a:endParaRPr>
          </a:p>
        </p:txBody>
      </p:sp>
      <p:pic>
        <p:nvPicPr>
          <p:cNvPr id="3079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129" y="-44449"/>
            <a:ext cx="3063875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" y="1033685"/>
            <a:ext cx="8915400" cy="19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5563"/>
            <a:ext cx="9144000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Прямоугольник 1"/>
          <p:cNvSpPr>
            <a:spLocks noChangeArrowheads="1"/>
          </p:cNvSpPr>
          <p:nvPr/>
        </p:nvSpPr>
        <p:spPr bwMode="auto">
          <a:xfrm>
            <a:off x="609576" y="3924872"/>
            <a:ext cx="742544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endParaRPr lang="ru-RU" dirty="0" smtClean="0">
              <a:solidFill>
                <a:srgbClr val="000000"/>
              </a:solidFill>
              <a:latin typeface="Calibri" pitchFamily="34" charset="0"/>
              <a:cs typeface="Calibri"/>
            </a:endParaRPr>
          </a:p>
          <a:p>
            <a:endParaRPr lang="ru-RU" b="0" dirty="0">
              <a:solidFill>
                <a:srgbClr val="000000"/>
              </a:solidFill>
              <a:latin typeface="Calibri" pitchFamily="34" charset="0"/>
              <a:cs typeface="Calibri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741" y="1052736"/>
            <a:ext cx="6717109" cy="5373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22409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1600200" y="2362200"/>
            <a:ext cx="57912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endParaRPr lang="ru-RU" sz="2000">
              <a:latin typeface="Verdana" pitchFamily="34" charset="0"/>
            </a:endParaRPr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465746" y="4437112"/>
            <a:ext cx="8225207" cy="555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268288">
              <a:spcBef>
                <a:spcPct val="15000"/>
              </a:spcBef>
              <a:spcAft>
                <a:spcPct val="15000"/>
              </a:spcAft>
              <a:buClr>
                <a:srgbClr val="FF9900"/>
              </a:buClr>
              <a:buSzPct val="150000"/>
              <a:defRPr/>
            </a:pPr>
            <a:endParaRPr lang="ru-RU" sz="1400" dirty="0" smtClean="0"/>
          </a:p>
          <a:p>
            <a:endParaRPr lang="ru-RU" sz="1400" dirty="0" smtClean="0"/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323528" y="116632"/>
            <a:ext cx="5853113" cy="83820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68287" algn="l">
              <a:buClr>
                <a:srgbClr val="C00000"/>
              </a:buClr>
              <a:tabLst>
                <a:tab pos="442913" algn="l"/>
              </a:tabLst>
            </a:pPr>
            <a:r>
              <a:rPr lang="ru-RU" sz="2400" b="1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Полнофункциональная запись к врачу</a:t>
            </a:r>
            <a:endParaRPr lang="ru-RU" sz="2400" b="1" dirty="0">
              <a:solidFill>
                <a:srgbClr val="000000"/>
              </a:solidFill>
              <a:latin typeface="Calibri" pitchFamily="34" charset="0"/>
              <a:cs typeface="Calibri"/>
            </a:endParaRPr>
          </a:p>
        </p:txBody>
      </p:sp>
      <p:pic>
        <p:nvPicPr>
          <p:cNvPr id="3079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129" y="-44449"/>
            <a:ext cx="3063875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" y="1033685"/>
            <a:ext cx="8915400" cy="19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5563"/>
            <a:ext cx="9144000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Прямоугольник 1"/>
          <p:cNvSpPr>
            <a:spLocks noChangeArrowheads="1"/>
          </p:cNvSpPr>
          <p:nvPr/>
        </p:nvSpPr>
        <p:spPr bwMode="auto">
          <a:xfrm>
            <a:off x="609576" y="3924872"/>
            <a:ext cx="742544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endParaRPr lang="ru-RU" dirty="0" smtClean="0">
              <a:solidFill>
                <a:srgbClr val="000000"/>
              </a:solidFill>
              <a:latin typeface="Calibri" pitchFamily="34" charset="0"/>
              <a:cs typeface="Calibri"/>
            </a:endParaRPr>
          </a:p>
          <a:p>
            <a:endParaRPr lang="ru-RU" b="0" dirty="0">
              <a:solidFill>
                <a:srgbClr val="000000"/>
              </a:solidFill>
              <a:latin typeface="Calibri" pitchFamily="34" charset="0"/>
              <a:cs typeface="Calibri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256" y="1234515"/>
            <a:ext cx="6463810" cy="5171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01687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1600200" y="2362200"/>
            <a:ext cx="57912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endParaRPr lang="ru-RU" sz="2000">
              <a:latin typeface="Verdana" pitchFamily="34" charset="0"/>
            </a:endParaRPr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465746" y="4437112"/>
            <a:ext cx="8225207" cy="555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268288">
              <a:spcBef>
                <a:spcPct val="15000"/>
              </a:spcBef>
              <a:spcAft>
                <a:spcPct val="15000"/>
              </a:spcAft>
              <a:buClr>
                <a:srgbClr val="FF9900"/>
              </a:buClr>
              <a:buSzPct val="150000"/>
              <a:defRPr/>
            </a:pPr>
            <a:endParaRPr lang="ru-RU" sz="1400" dirty="0" smtClean="0"/>
          </a:p>
          <a:p>
            <a:endParaRPr lang="ru-RU" sz="1400" dirty="0" smtClean="0"/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323528" y="116632"/>
            <a:ext cx="5853113" cy="83820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68287" algn="l">
              <a:buClr>
                <a:srgbClr val="C00000"/>
              </a:buClr>
              <a:tabLst>
                <a:tab pos="442913" algn="l"/>
              </a:tabLst>
            </a:pPr>
            <a:r>
              <a:rPr lang="ru-RU" sz="2400" b="1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Полнофункциональная запись к врачу</a:t>
            </a:r>
            <a:endParaRPr lang="ru-RU" sz="2400" b="1" dirty="0">
              <a:solidFill>
                <a:srgbClr val="000000"/>
              </a:solidFill>
              <a:latin typeface="Calibri" pitchFamily="34" charset="0"/>
              <a:cs typeface="Calibri"/>
            </a:endParaRPr>
          </a:p>
        </p:txBody>
      </p:sp>
      <p:pic>
        <p:nvPicPr>
          <p:cNvPr id="3079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129" y="-44449"/>
            <a:ext cx="3063875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" y="1033685"/>
            <a:ext cx="8915400" cy="19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5563"/>
            <a:ext cx="9144000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Прямоугольник 1"/>
          <p:cNvSpPr>
            <a:spLocks noChangeArrowheads="1"/>
          </p:cNvSpPr>
          <p:nvPr/>
        </p:nvSpPr>
        <p:spPr bwMode="auto">
          <a:xfrm>
            <a:off x="609576" y="3924872"/>
            <a:ext cx="742544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endParaRPr lang="ru-RU" dirty="0" smtClean="0">
              <a:solidFill>
                <a:srgbClr val="000000"/>
              </a:solidFill>
              <a:latin typeface="Calibri" pitchFamily="34" charset="0"/>
              <a:cs typeface="Calibri"/>
            </a:endParaRPr>
          </a:p>
          <a:p>
            <a:endParaRPr lang="ru-RU" b="0" dirty="0">
              <a:solidFill>
                <a:srgbClr val="000000"/>
              </a:solidFill>
              <a:latin typeface="Calibri" pitchFamily="34" charset="0"/>
              <a:cs typeface="Calibri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593" y="1153153"/>
            <a:ext cx="6565513" cy="5252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854945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1600200" y="2362200"/>
            <a:ext cx="57912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endParaRPr lang="ru-RU" sz="2000">
              <a:latin typeface="Verdana" pitchFamily="34" charset="0"/>
            </a:endParaRPr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465746" y="4437112"/>
            <a:ext cx="8225207" cy="555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268288">
              <a:spcBef>
                <a:spcPct val="15000"/>
              </a:spcBef>
              <a:spcAft>
                <a:spcPct val="15000"/>
              </a:spcAft>
              <a:buClr>
                <a:srgbClr val="FF9900"/>
              </a:buClr>
              <a:buSzPct val="150000"/>
              <a:defRPr/>
            </a:pPr>
            <a:endParaRPr lang="ru-RU" sz="1400" dirty="0" smtClean="0"/>
          </a:p>
          <a:p>
            <a:endParaRPr lang="ru-RU" sz="1400" dirty="0" smtClean="0"/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323528" y="116632"/>
            <a:ext cx="5853113" cy="83820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68287" algn="l">
              <a:buClr>
                <a:srgbClr val="C00000"/>
              </a:buClr>
              <a:tabLst>
                <a:tab pos="442913" algn="l"/>
              </a:tabLst>
            </a:pPr>
            <a:r>
              <a:rPr lang="ru-RU" sz="2400" b="1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Полнофункциональная запись к врачу</a:t>
            </a:r>
            <a:endParaRPr lang="ru-RU" sz="2400" b="1" dirty="0">
              <a:solidFill>
                <a:srgbClr val="000000"/>
              </a:solidFill>
              <a:latin typeface="Calibri" pitchFamily="34" charset="0"/>
              <a:cs typeface="Calibri"/>
            </a:endParaRPr>
          </a:p>
        </p:txBody>
      </p:sp>
      <p:pic>
        <p:nvPicPr>
          <p:cNvPr id="3079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129" y="-44449"/>
            <a:ext cx="3063875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" y="1033685"/>
            <a:ext cx="8915400" cy="19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5563"/>
            <a:ext cx="9144000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Прямоугольник 1"/>
          <p:cNvSpPr>
            <a:spLocks noChangeArrowheads="1"/>
          </p:cNvSpPr>
          <p:nvPr/>
        </p:nvSpPr>
        <p:spPr bwMode="auto">
          <a:xfrm>
            <a:off x="609576" y="3924872"/>
            <a:ext cx="742544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endParaRPr lang="ru-RU" dirty="0" smtClean="0">
              <a:solidFill>
                <a:srgbClr val="000000"/>
              </a:solidFill>
              <a:latin typeface="Calibri" pitchFamily="34" charset="0"/>
              <a:cs typeface="Calibri"/>
            </a:endParaRPr>
          </a:p>
          <a:p>
            <a:endParaRPr lang="ru-RU" b="0" dirty="0">
              <a:solidFill>
                <a:srgbClr val="000000"/>
              </a:solidFill>
              <a:latin typeface="Calibri" pitchFamily="34" charset="0"/>
              <a:cs typeface="Calibri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196752"/>
            <a:ext cx="6627980" cy="5302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926047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1600200" y="2362200"/>
            <a:ext cx="57912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endParaRPr lang="ru-RU" sz="2000">
              <a:latin typeface="Verdana" pitchFamily="34" charset="0"/>
            </a:endParaRPr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465746" y="4437112"/>
            <a:ext cx="8225207" cy="555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268288">
              <a:spcBef>
                <a:spcPct val="15000"/>
              </a:spcBef>
              <a:spcAft>
                <a:spcPct val="15000"/>
              </a:spcAft>
              <a:buClr>
                <a:srgbClr val="FF9900"/>
              </a:buClr>
              <a:buSzPct val="150000"/>
              <a:defRPr/>
            </a:pPr>
            <a:endParaRPr lang="ru-RU" sz="1400" dirty="0" smtClean="0"/>
          </a:p>
          <a:p>
            <a:endParaRPr lang="ru-RU" sz="1400" dirty="0" smtClean="0"/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323528" y="116632"/>
            <a:ext cx="5853113" cy="83820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68287" algn="l">
              <a:buClr>
                <a:srgbClr val="C00000"/>
              </a:buClr>
              <a:tabLst>
                <a:tab pos="442913" algn="l"/>
              </a:tabLst>
            </a:pPr>
            <a:r>
              <a:rPr lang="ru-RU" sz="2400" b="1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Полнофункциональная запись к врачу</a:t>
            </a:r>
            <a:endParaRPr lang="ru-RU" sz="2400" b="1" dirty="0">
              <a:solidFill>
                <a:srgbClr val="000000"/>
              </a:solidFill>
              <a:latin typeface="Calibri" pitchFamily="34" charset="0"/>
              <a:cs typeface="Calibri"/>
            </a:endParaRPr>
          </a:p>
        </p:txBody>
      </p:sp>
      <p:pic>
        <p:nvPicPr>
          <p:cNvPr id="3079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129" y="-44449"/>
            <a:ext cx="3063875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" y="1033685"/>
            <a:ext cx="8915400" cy="19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5563"/>
            <a:ext cx="9144000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Прямоугольник 1"/>
          <p:cNvSpPr>
            <a:spLocks noChangeArrowheads="1"/>
          </p:cNvSpPr>
          <p:nvPr/>
        </p:nvSpPr>
        <p:spPr bwMode="auto">
          <a:xfrm>
            <a:off x="609576" y="3924872"/>
            <a:ext cx="742544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endParaRPr lang="ru-RU" dirty="0" smtClean="0">
              <a:solidFill>
                <a:srgbClr val="000000"/>
              </a:solidFill>
              <a:latin typeface="Calibri" pitchFamily="34" charset="0"/>
              <a:cs typeface="Calibri"/>
            </a:endParaRPr>
          </a:p>
          <a:p>
            <a:endParaRPr lang="ru-RU" b="0" dirty="0">
              <a:solidFill>
                <a:srgbClr val="000000"/>
              </a:solidFill>
              <a:latin typeface="Calibri" pitchFamily="34" charset="0"/>
              <a:cs typeface="Calibri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716" y="1073696"/>
            <a:ext cx="6664833" cy="5331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894862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1600200" y="2362200"/>
            <a:ext cx="57912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endParaRPr lang="ru-RU" sz="2000">
              <a:latin typeface="Verdana" pitchFamily="34" charset="0"/>
            </a:endParaRPr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465746" y="4437112"/>
            <a:ext cx="8225207" cy="555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268288">
              <a:spcBef>
                <a:spcPct val="15000"/>
              </a:spcBef>
              <a:spcAft>
                <a:spcPct val="15000"/>
              </a:spcAft>
              <a:buClr>
                <a:srgbClr val="FF9900"/>
              </a:buClr>
              <a:buSzPct val="150000"/>
              <a:defRPr/>
            </a:pPr>
            <a:endParaRPr lang="ru-RU" sz="1400" dirty="0" smtClean="0"/>
          </a:p>
          <a:p>
            <a:endParaRPr lang="ru-RU" sz="1400" dirty="0" smtClean="0"/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374664" y="220663"/>
            <a:ext cx="5853113" cy="83820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ru-RU" sz="1800" b="1" dirty="0" smtClean="0"/>
              <a:t>Внедрение решения в Первом Московском государственном медицинском университете им. И.М. Сеченова</a:t>
            </a:r>
            <a:endParaRPr lang="en-US" sz="1800" b="1" dirty="0" smtClean="0">
              <a:latin typeface="Verdana" pitchFamily="34" charset="0"/>
            </a:endParaRPr>
          </a:p>
        </p:txBody>
      </p:sp>
      <p:pic>
        <p:nvPicPr>
          <p:cNvPr id="3079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129" y="-44449"/>
            <a:ext cx="3063875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" y="1149349"/>
            <a:ext cx="8915400" cy="19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5563"/>
            <a:ext cx="9144000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383196" y="1268760"/>
            <a:ext cx="8225207" cy="11480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268288">
              <a:spcBef>
                <a:spcPct val="15000"/>
              </a:spcBef>
              <a:spcAft>
                <a:spcPct val="15000"/>
              </a:spcAft>
              <a:buClr>
                <a:srgbClr val="FF9900"/>
              </a:buClr>
              <a:buSzPct val="150000"/>
              <a:defRPr/>
            </a:pPr>
            <a:endParaRPr lang="ru-RU" sz="1400" dirty="0" smtClean="0"/>
          </a:p>
          <a:p>
            <a:pPr marL="531813" indent="-531813">
              <a:spcBef>
                <a:spcPct val="15000"/>
              </a:spcBef>
              <a:spcAft>
                <a:spcPct val="15000"/>
              </a:spcAft>
              <a:buClr>
                <a:srgbClr val="FF9900"/>
              </a:buClr>
              <a:buSzPct val="150000"/>
              <a:buBlip>
                <a:blip r:embed="rId6"/>
              </a:buBlip>
              <a:defRPr/>
            </a:pPr>
            <a:endParaRPr lang="ru-RU" sz="1400" dirty="0"/>
          </a:p>
          <a:p>
            <a:pPr marL="531813" lvl="0" indent="-531813">
              <a:spcBef>
                <a:spcPct val="15000"/>
              </a:spcBef>
              <a:spcAft>
                <a:spcPct val="15000"/>
              </a:spcAft>
              <a:buClr>
                <a:srgbClr val="FF9900"/>
              </a:buClr>
              <a:buSzPct val="150000"/>
              <a:buBlip>
                <a:blip r:embed="rId6"/>
              </a:buBlip>
              <a:defRPr/>
            </a:pPr>
            <a:endParaRPr lang="ru-RU" sz="1400" dirty="0"/>
          </a:p>
          <a:p>
            <a:pPr marL="531813" indent="-531813">
              <a:spcBef>
                <a:spcPct val="15000"/>
              </a:spcBef>
              <a:spcAft>
                <a:spcPct val="15000"/>
              </a:spcAft>
              <a:buClr>
                <a:srgbClr val="FF9900"/>
              </a:buClr>
              <a:buSzPct val="150000"/>
              <a:buBlip>
                <a:blip r:embed="rId6"/>
              </a:buBlip>
              <a:defRPr/>
            </a:pPr>
            <a:endParaRPr lang="ru-RU" sz="1400" dirty="0" smtClean="0"/>
          </a:p>
        </p:txBody>
      </p:sp>
      <p:pic>
        <p:nvPicPr>
          <p:cNvPr id="9" name="Рисунок 8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405105" y="1340768"/>
            <a:ext cx="6333790" cy="484187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92367" y="6165304"/>
            <a:ext cx="272920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u="sng" dirty="0" smtClean="0"/>
              <a:t>doctor</a:t>
            </a:r>
            <a:r>
              <a:rPr lang="en-US" sz="2800" u="sng" dirty="0"/>
              <a:t>.</a:t>
            </a:r>
            <a:r>
              <a:rPr lang="en-US" sz="2800" u="sng" dirty="0" smtClean="0"/>
              <a:t>1msmu.ru</a:t>
            </a:r>
            <a:endParaRPr lang="ru-RU" sz="2800" u="sng" dirty="0"/>
          </a:p>
        </p:txBody>
      </p:sp>
    </p:spTree>
    <p:extLst>
      <p:ext uri="{BB962C8B-B14F-4D97-AF65-F5344CB8AC3E}">
        <p14:creationId xmlns:p14="http://schemas.microsoft.com/office/powerpoint/2010/main" val="232510513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Изображение 10" descr="226482_print.jpg"/>
          <p:cNvPicPr>
            <a:picLocks noChangeAspect="1"/>
          </p:cNvPicPr>
          <p:nvPr/>
        </p:nvPicPr>
        <p:blipFill rotWithShape="1">
          <a:blip r:embed="rId3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7023" y="-1"/>
            <a:ext cx="9184535" cy="6874831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-45304" y="1412776"/>
            <a:ext cx="9202816" cy="4680520"/>
          </a:xfrm>
          <a:prstGeom prst="rect">
            <a:avLst/>
          </a:prstGeom>
          <a:solidFill>
            <a:srgbClr val="FFFFFF">
              <a:alpha val="71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467544" y="116632"/>
            <a:ext cx="8229600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0" name="Picture 2" descr="C:\Users\Natalia\Documents\Для презентаций\stickers-bullet\sticker-lef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5235"/>
            <a:ext cx="3063298" cy="107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445183" y="1487159"/>
            <a:ext cx="8225207" cy="4318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15000"/>
              </a:spcBef>
              <a:spcAft>
                <a:spcPct val="15000"/>
              </a:spcAft>
              <a:buClr>
                <a:srgbClr val="C00000"/>
              </a:buClr>
              <a:buSzPct val="150000"/>
              <a:defRPr/>
            </a:pPr>
            <a:r>
              <a:rPr lang="ru-RU" sz="2400" b="1" dirty="0">
                <a:solidFill>
                  <a:srgbClr val="C00000"/>
                </a:solidFill>
              </a:rPr>
              <a:t>Результат </a:t>
            </a:r>
            <a:r>
              <a:rPr lang="ru-RU" sz="2400" b="1" dirty="0" smtClean="0">
                <a:solidFill>
                  <a:srgbClr val="C00000"/>
                </a:solidFill>
              </a:rPr>
              <a:t>внедрения</a:t>
            </a:r>
          </a:p>
          <a:p>
            <a:pPr marL="285750" indent="-285750">
              <a:spcBef>
                <a:spcPct val="15000"/>
              </a:spcBef>
              <a:spcAft>
                <a:spcPct val="15000"/>
              </a:spcAft>
              <a:buClr>
                <a:srgbClr val="C00000"/>
              </a:buClr>
              <a:buSzPct val="150000"/>
              <a:buFont typeface="Arial" pitchFamily="34" charset="0"/>
              <a:buChar char="•"/>
              <a:defRPr/>
            </a:pPr>
            <a:r>
              <a:rPr lang="ru-RU" sz="2000" dirty="0" smtClean="0"/>
              <a:t>Подробная информация </a:t>
            </a:r>
            <a:r>
              <a:rPr lang="ru-RU" sz="2000" dirty="0"/>
              <a:t>о клинике, услугах,  оборудовании; рекомендации пациентам и многое другое всегда в открытом доступе.</a:t>
            </a:r>
          </a:p>
          <a:p>
            <a:pPr marL="285750" indent="-285750">
              <a:spcBef>
                <a:spcPct val="15000"/>
              </a:spcBef>
              <a:spcAft>
                <a:spcPct val="15000"/>
              </a:spcAft>
              <a:buClr>
                <a:srgbClr val="C00000"/>
              </a:buClr>
              <a:buSzPct val="150000"/>
              <a:buFont typeface="Arial" pitchFamily="34" charset="0"/>
              <a:buChar char="•"/>
              <a:defRPr/>
            </a:pPr>
            <a:r>
              <a:rPr lang="ru-RU" sz="2000" dirty="0" smtClean="0"/>
              <a:t>Электронная </a:t>
            </a:r>
            <a:r>
              <a:rPr lang="ru-RU" sz="2000" dirty="0"/>
              <a:t>регистратура: </a:t>
            </a:r>
            <a:r>
              <a:rPr lang="ru-RU" sz="2000" dirty="0" smtClean="0"/>
              <a:t>900 </a:t>
            </a:r>
            <a:r>
              <a:rPr lang="ru-RU" sz="2000" dirty="0"/>
              <a:t>услуг и более 150 специалистов теперь стали доступны для онлайн-записи – возможность записаться в любом месте, в любое время</a:t>
            </a:r>
            <a:r>
              <a:rPr lang="ru-RU" sz="2000" dirty="0" smtClean="0"/>
              <a:t>.</a:t>
            </a:r>
          </a:p>
          <a:p>
            <a:pPr marL="285750" indent="-285750">
              <a:spcBef>
                <a:spcPct val="15000"/>
              </a:spcBef>
              <a:spcAft>
                <a:spcPct val="15000"/>
              </a:spcAft>
              <a:buClr>
                <a:srgbClr val="C00000"/>
              </a:buClr>
              <a:buSzPct val="150000"/>
              <a:buFont typeface="Arial" pitchFamily="34" charset="0"/>
              <a:buChar char="•"/>
              <a:defRPr/>
            </a:pPr>
            <a:r>
              <a:rPr lang="ru-RU" sz="2000" dirty="0"/>
              <a:t>Повышено качество обслуживания </a:t>
            </a:r>
            <a:r>
              <a:rPr lang="ru-RU" sz="2000" dirty="0" smtClean="0"/>
              <a:t>пациентов</a:t>
            </a:r>
          </a:p>
          <a:p>
            <a:pPr marL="285750" indent="-285750">
              <a:spcBef>
                <a:spcPct val="15000"/>
              </a:spcBef>
              <a:spcAft>
                <a:spcPct val="15000"/>
              </a:spcAft>
              <a:buClr>
                <a:srgbClr val="C00000"/>
              </a:buClr>
              <a:buSzPct val="150000"/>
              <a:buFont typeface="Arial" pitchFamily="34" charset="0"/>
              <a:buChar char="•"/>
              <a:defRPr/>
            </a:pPr>
            <a:r>
              <a:rPr lang="ru-RU" sz="2000" dirty="0"/>
              <a:t>Снижены трудозатраты медперсонала регистратуры: автоматизированный процесс обработки большого объема </a:t>
            </a:r>
            <a:r>
              <a:rPr lang="ru-RU" sz="2000" dirty="0" smtClean="0"/>
              <a:t>данных</a:t>
            </a:r>
          </a:p>
          <a:p>
            <a:pPr marL="285750" lvl="0" indent="-285750">
              <a:spcBef>
                <a:spcPct val="15000"/>
              </a:spcBef>
              <a:spcAft>
                <a:spcPct val="15000"/>
              </a:spcAft>
              <a:buClr>
                <a:srgbClr val="C00000"/>
              </a:buClr>
              <a:buSzPct val="150000"/>
              <a:buFont typeface="Arial" pitchFamily="34" charset="0"/>
              <a:buChar char="•"/>
              <a:defRPr/>
            </a:pPr>
            <a:r>
              <a:rPr lang="ru-RU" sz="2000" dirty="0"/>
              <a:t>Единая электронная база клиники:  интеграция с платформой «1С:Медицина. Больница», управление данными через медицинские информационные системы  (МИС </a:t>
            </a:r>
            <a:r>
              <a:rPr lang="ru-RU" sz="2000" dirty="0" smtClean="0"/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1550702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2677">
        <p:fade/>
      </p:transition>
    </mc:Choice>
    <mc:Fallback xmlns="">
      <p:transition spd="med" advTm="12677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1600200" y="2362200"/>
            <a:ext cx="57912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endParaRPr lang="ru-RU" sz="2000">
              <a:latin typeface="Verdana" pitchFamily="34" charset="0"/>
            </a:endParaRPr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465746" y="4437112"/>
            <a:ext cx="8225207" cy="555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268288">
              <a:spcBef>
                <a:spcPct val="15000"/>
              </a:spcBef>
              <a:spcAft>
                <a:spcPct val="15000"/>
              </a:spcAft>
              <a:buClr>
                <a:srgbClr val="FF9900"/>
              </a:buClr>
              <a:buSzPct val="150000"/>
              <a:defRPr/>
            </a:pPr>
            <a:endParaRPr lang="ru-RU" sz="1400" dirty="0" smtClean="0"/>
          </a:p>
          <a:p>
            <a:endParaRPr lang="ru-RU" sz="1400" dirty="0" smtClean="0"/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323528" y="116632"/>
            <a:ext cx="5853113" cy="83820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68287" algn="l">
              <a:buClr>
                <a:srgbClr val="C00000"/>
              </a:buClr>
              <a:tabLst>
                <a:tab pos="442913" algn="l"/>
              </a:tabLst>
            </a:pPr>
            <a:r>
              <a:rPr lang="ru-RU" sz="2000" b="1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Новая версия платформы «1С-Битрикс» 14.5</a:t>
            </a:r>
            <a:endParaRPr lang="ru-RU" sz="2000" b="1" dirty="0">
              <a:solidFill>
                <a:srgbClr val="000000"/>
              </a:solidFill>
              <a:latin typeface="Calibri" pitchFamily="34" charset="0"/>
              <a:cs typeface="Calibri"/>
            </a:endParaRPr>
          </a:p>
        </p:txBody>
      </p:sp>
      <p:pic>
        <p:nvPicPr>
          <p:cNvPr id="3079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129" y="-44449"/>
            <a:ext cx="3063875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" y="1033685"/>
            <a:ext cx="8915400" cy="19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5563"/>
            <a:ext cx="9144000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Прямоугольник 1"/>
          <p:cNvSpPr>
            <a:spLocks noChangeArrowheads="1"/>
          </p:cNvSpPr>
          <p:nvPr/>
        </p:nvSpPr>
        <p:spPr bwMode="auto">
          <a:xfrm>
            <a:off x="609576" y="3924872"/>
            <a:ext cx="742544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endParaRPr lang="ru-RU" dirty="0" smtClean="0">
              <a:solidFill>
                <a:srgbClr val="000000"/>
              </a:solidFill>
              <a:latin typeface="Calibri" pitchFamily="34" charset="0"/>
              <a:cs typeface="Calibri"/>
            </a:endParaRPr>
          </a:p>
          <a:p>
            <a:endParaRPr lang="ru-RU" b="0" dirty="0">
              <a:solidFill>
                <a:srgbClr val="000000"/>
              </a:solidFill>
              <a:latin typeface="Calibri" pitchFamily="34" charset="0"/>
              <a:cs typeface="Calibri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887327" y="1232895"/>
            <a:ext cx="4831938" cy="4527389"/>
          </a:xfrm>
          <a:prstGeom prst="rect">
            <a:avLst/>
          </a:prstGeom>
        </p:spPr>
        <p:txBody>
          <a:bodyPr wrap="square" lIns="91408" tIns="45718" rIns="91408" bIns="45718">
            <a:spAutoFit/>
          </a:bodyPr>
          <a:lstStyle/>
          <a:p>
            <a:pPr marL="214228" indent="-214228">
              <a:lnSpc>
                <a:spcPct val="110000"/>
              </a:lnSpc>
              <a:buFont typeface="Arial"/>
              <a:buChar char="•"/>
            </a:pPr>
            <a:r>
              <a:rPr lang="ru-RU" dirty="0">
                <a:latin typeface="Calibri"/>
                <a:ea typeface="Calibri"/>
                <a:cs typeface="Calibri"/>
              </a:rPr>
              <a:t>Композитный сайт. Новая технология работы сайта</a:t>
            </a:r>
            <a:endParaRPr lang="en-US" dirty="0">
              <a:latin typeface="Calibri"/>
              <a:ea typeface="Calibri"/>
              <a:cs typeface="Calibri"/>
            </a:endParaRPr>
          </a:p>
          <a:p>
            <a:pPr marL="742712" lvl="1" indent="-285737">
              <a:lnSpc>
                <a:spcPct val="110000"/>
              </a:lnSpc>
              <a:buSzPct val="80000"/>
              <a:buFont typeface="Courier New"/>
              <a:buChar char="o"/>
            </a:pPr>
            <a:r>
              <a:rPr lang="en-US" sz="1600" dirty="0">
                <a:latin typeface="Calibri"/>
                <a:ea typeface="Calibri"/>
                <a:cs typeface="Calibri"/>
              </a:rPr>
              <a:t> </a:t>
            </a:r>
            <a:r>
              <a:rPr lang="ru-RU" sz="1600" dirty="0">
                <a:latin typeface="Calibri"/>
                <a:ea typeface="Calibri"/>
                <a:cs typeface="Calibri"/>
              </a:rPr>
              <a:t>Новый типовой интернет-магазин на композитной технологии</a:t>
            </a:r>
          </a:p>
          <a:p>
            <a:pPr marL="214228" indent="-214228">
              <a:lnSpc>
                <a:spcPct val="110000"/>
              </a:lnSpc>
              <a:buFont typeface="Arial"/>
              <a:buChar char="•"/>
            </a:pPr>
            <a:r>
              <a:rPr lang="ru-RU" dirty="0" smtClean="0">
                <a:ea typeface="Calibri"/>
                <a:cs typeface="Calibri"/>
              </a:rPr>
              <a:t>Визуальное </a:t>
            </a:r>
            <a:r>
              <a:rPr lang="ru-RU" dirty="0">
                <a:ea typeface="Calibri"/>
                <a:cs typeface="Calibri"/>
              </a:rPr>
              <a:t>масштабирование</a:t>
            </a:r>
          </a:p>
          <a:p>
            <a:pPr marL="742619" lvl="1" indent="-285644">
              <a:lnSpc>
                <a:spcPct val="110000"/>
              </a:lnSpc>
              <a:buSzPct val="79000"/>
              <a:buFont typeface="Courier New" panose="02070309020205020404" pitchFamily="49" charset="0"/>
              <a:buChar char="o"/>
            </a:pPr>
            <a:r>
              <a:rPr lang="ru-RU" sz="1600" dirty="0">
                <a:ea typeface="Calibri"/>
                <a:cs typeface="Calibri"/>
              </a:rPr>
              <a:t>Система управления и масштабирования виртуальными машинами</a:t>
            </a:r>
            <a:endParaRPr lang="ru-RU" dirty="0">
              <a:latin typeface="Calibri"/>
              <a:ea typeface="Calibri"/>
              <a:cs typeface="Calibri"/>
            </a:endParaRPr>
          </a:p>
          <a:p>
            <a:pPr marL="214228" indent="-214228">
              <a:lnSpc>
                <a:spcPct val="110000"/>
              </a:lnSpc>
              <a:buFont typeface="Arial"/>
              <a:buChar char="•"/>
            </a:pPr>
            <a:r>
              <a:rPr lang="ru-RU" dirty="0" smtClean="0">
                <a:latin typeface="Calibri"/>
                <a:ea typeface="Calibri"/>
                <a:cs typeface="Calibri"/>
              </a:rPr>
              <a:t>Новый </a:t>
            </a:r>
            <a:r>
              <a:rPr lang="ru-RU" dirty="0">
                <a:latin typeface="Calibri"/>
                <a:ea typeface="Calibri"/>
                <a:cs typeface="Calibri"/>
              </a:rPr>
              <a:t>визуальный редактор</a:t>
            </a:r>
          </a:p>
          <a:p>
            <a:pPr marL="214228" indent="-214228">
              <a:lnSpc>
                <a:spcPct val="110000"/>
              </a:lnSpc>
              <a:buFont typeface="Arial"/>
              <a:buChar char="•"/>
            </a:pPr>
            <a:r>
              <a:rPr lang="ru-RU" dirty="0">
                <a:latin typeface="Calibri"/>
                <a:ea typeface="Calibri"/>
                <a:cs typeface="Calibri"/>
              </a:rPr>
              <a:t>Загрузчик файлов и изображений на </a:t>
            </a:r>
            <a:r>
              <a:rPr lang="en-US" dirty="0">
                <a:latin typeface="Calibri"/>
                <a:ea typeface="Calibri"/>
                <a:cs typeface="Calibri"/>
              </a:rPr>
              <a:t>HTML5</a:t>
            </a:r>
            <a:endParaRPr lang="ru-RU" dirty="0">
              <a:latin typeface="Calibri"/>
              <a:ea typeface="Calibri"/>
              <a:cs typeface="Calibri"/>
            </a:endParaRPr>
          </a:p>
          <a:p>
            <a:pPr marL="214228" indent="-214228">
              <a:lnSpc>
                <a:spcPct val="110000"/>
              </a:lnSpc>
              <a:buFont typeface="Arial"/>
              <a:buChar char="•"/>
            </a:pPr>
            <a:r>
              <a:rPr lang="en-US" dirty="0" err="1" smtClean="0">
                <a:ea typeface="Calibri"/>
                <a:cs typeface="Calibri"/>
              </a:rPr>
              <a:t>Highload</a:t>
            </a:r>
            <a:r>
              <a:rPr lang="ru-RU" dirty="0" smtClean="0">
                <a:ea typeface="Calibri"/>
                <a:cs typeface="Calibri"/>
              </a:rPr>
              <a:t> блоки</a:t>
            </a:r>
          </a:p>
          <a:p>
            <a:pPr marL="214228" indent="-214228">
              <a:lnSpc>
                <a:spcPct val="110000"/>
              </a:lnSpc>
              <a:buFont typeface="Arial"/>
              <a:buChar char="•"/>
            </a:pPr>
            <a:r>
              <a:rPr lang="ru-RU" dirty="0" smtClean="0">
                <a:latin typeface="Calibri"/>
                <a:ea typeface="Calibri"/>
                <a:cs typeface="Calibri"/>
              </a:rPr>
              <a:t>Развитие </a:t>
            </a:r>
            <a:r>
              <a:rPr lang="ru-RU" dirty="0">
                <a:latin typeface="Calibri"/>
                <a:ea typeface="Calibri"/>
                <a:cs typeface="Calibri"/>
              </a:rPr>
              <a:t>ядра </a:t>
            </a:r>
            <a:r>
              <a:rPr lang="en-US" dirty="0" smtClean="0">
                <a:latin typeface="Calibri"/>
                <a:ea typeface="Calibri"/>
                <a:cs typeface="Calibri"/>
              </a:rPr>
              <a:t>D7</a:t>
            </a:r>
            <a:endParaRPr lang="ru-RU" dirty="0" smtClean="0">
              <a:latin typeface="Calibri"/>
              <a:ea typeface="Calibri"/>
              <a:cs typeface="Calibri"/>
            </a:endParaRPr>
          </a:p>
          <a:p>
            <a:pPr marL="214228" indent="-214228">
              <a:lnSpc>
                <a:spcPct val="110000"/>
              </a:lnSpc>
              <a:buFont typeface="Arial"/>
              <a:buChar char="•"/>
            </a:pPr>
            <a:r>
              <a:rPr lang="en-US" dirty="0">
                <a:ea typeface="Calibri"/>
                <a:cs typeface="Calibri"/>
              </a:rPr>
              <a:t>Real-time</a:t>
            </a:r>
            <a:r>
              <a:rPr lang="ru-RU" dirty="0">
                <a:ea typeface="Calibri"/>
                <a:cs typeface="Calibri"/>
              </a:rPr>
              <a:t> обмен с 1С </a:t>
            </a:r>
          </a:p>
          <a:p>
            <a:pPr marL="214228" indent="-214228">
              <a:lnSpc>
                <a:spcPct val="110000"/>
              </a:lnSpc>
              <a:buFont typeface="Arial"/>
              <a:buChar char="•"/>
            </a:pPr>
            <a:r>
              <a:rPr lang="ru-RU" dirty="0">
                <a:ea typeface="Calibri"/>
                <a:cs typeface="Calibri"/>
              </a:rPr>
              <a:t>Интернет-торговля</a:t>
            </a:r>
          </a:p>
          <a:p>
            <a:pPr marL="214228" indent="-214228">
              <a:lnSpc>
                <a:spcPct val="110000"/>
              </a:lnSpc>
              <a:buFont typeface="Arial"/>
              <a:buChar char="•"/>
            </a:pPr>
            <a:r>
              <a:rPr lang="ru-RU" dirty="0" smtClean="0">
                <a:latin typeface="Calibri"/>
                <a:ea typeface="Calibri"/>
                <a:cs typeface="Calibri"/>
              </a:rPr>
              <a:t>Изменения в лицензировании</a:t>
            </a:r>
            <a:endParaRPr lang="ru-RU" dirty="0">
              <a:latin typeface="Calibri"/>
              <a:ea typeface="Calibri"/>
              <a:cs typeface="Calibri"/>
            </a:endParaRPr>
          </a:p>
          <a:p>
            <a:pPr marL="214228" indent="-214228">
              <a:lnSpc>
                <a:spcPct val="110000"/>
              </a:lnSpc>
              <a:buFont typeface="Arial"/>
              <a:buChar char="•"/>
            </a:pPr>
            <a:endParaRPr lang="ru-RU" dirty="0">
              <a:latin typeface="Calibri"/>
              <a:ea typeface="Calibri"/>
              <a:cs typeface="Calibri"/>
            </a:endParaRPr>
          </a:p>
        </p:txBody>
      </p:sp>
      <p:pic>
        <p:nvPicPr>
          <p:cNvPr id="14" name="Picture 9" descr="D:\work\Лендинг 1С\bus_14-5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34244"/>
            <a:ext cx="3359821" cy="3802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690685" y="5575618"/>
            <a:ext cx="43443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7"/>
              </a:rPr>
              <a:t>http://www.1c-bitrix.ru/products/cms/new</a:t>
            </a:r>
            <a:r>
              <a:rPr lang="en-US" dirty="0" smtClean="0">
                <a:hlinkClick r:id="rId7"/>
              </a:rPr>
              <a:t>/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6226926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 descr="7110882_l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1563" y="1435601"/>
            <a:ext cx="3564133" cy="5346199"/>
          </a:xfrm>
          <a:prstGeom prst="rect">
            <a:avLst/>
          </a:prstGeom>
        </p:spPr>
      </p:pic>
      <p:pic>
        <p:nvPicPr>
          <p:cNvPr id="2050" name="Picture 2" descr="C:\Users\Аня\AppData\Local\Microsoft\Windows\Temporary Internet Files\Content.Outlook\36VJRQY6\line (2)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75" y="1206350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08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425720" y="221233"/>
            <a:ext cx="5822680" cy="86600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800" dirty="0" smtClean="0">
                <a:solidFill>
                  <a:prstClr val="black"/>
                </a:solidFill>
                <a:latin typeface="Calibri" pitchFamily="34" charset="0"/>
                <a:ea typeface="Verdana" pitchFamily="34" charset="0"/>
                <a:cs typeface="Calibri" pitchFamily="34" charset="0"/>
              </a:rPr>
              <a:t>Знакомо?</a:t>
            </a:r>
            <a:endParaRPr lang="en-US" sz="2800" dirty="0" smtClean="0">
              <a:solidFill>
                <a:prstClr val="black"/>
              </a:solidFill>
              <a:latin typeface="Verdana" pitchFamily="34" charset="0"/>
            </a:endParaRPr>
          </a:p>
        </p:txBody>
      </p:sp>
      <p:sp>
        <p:nvSpPr>
          <p:cNvPr id="3" name="Выноска-облако 2"/>
          <p:cNvSpPr/>
          <p:nvPr/>
        </p:nvSpPr>
        <p:spPr bwMode="auto">
          <a:xfrm>
            <a:off x="152400" y="1321301"/>
            <a:ext cx="3657600" cy="2209800"/>
          </a:xfrm>
          <a:prstGeom prst="cloudCallout">
            <a:avLst>
              <a:gd name="adj1" fmla="val 67963"/>
              <a:gd name="adj2" fmla="val -23419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1200" b="1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476956" y="1556792"/>
            <a:ext cx="2971800" cy="762000"/>
          </a:xfrm>
        </p:spPr>
        <p:txBody>
          <a:bodyPr>
            <a:noAutofit/>
          </a:bodyPr>
          <a:lstStyle/>
          <a:p>
            <a:pPr marL="0" indent="0" algn="ctr">
              <a:lnSpc>
                <a:spcPct val="90000"/>
              </a:lnSpc>
              <a:buNone/>
            </a:pPr>
            <a:r>
              <a:rPr lang="ru-RU" sz="2400" dirty="0" smtClean="0">
                <a:latin typeface="Calibri"/>
                <a:cs typeface="Calibri"/>
              </a:rPr>
              <a:t>Сайт… это сложные технологии, программирование, непонятные термины… </a:t>
            </a:r>
            <a:endParaRPr lang="ru-RU" sz="2400" dirty="0">
              <a:latin typeface="Calibri"/>
              <a:cs typeface="Calibri"/>
            </a:endParaRPr>
          </a:p>
        </p:txBody>
      </p:sp>
      <p:sp>
        <p:nvSpPr>
          <p:cNvPr id="10" name="Выноска-облако 9"/>
          <p:cNvSpPr/>
          <p:nvPr/>
        </p:nvSpPr>
        <p:spPr bwMode="auto">
          <a:xfrm>
            <a:off x="5887156" y="1600200"/>
            <a:ext cx="3048000" cy="1981200"/>
          </a:xfrm>
          <a:prstGeom prst="cloudCallout">
            <a:avLst>
              <a:gd name="adj1" fmla="val -81240"/>
              <a:gd name="adj2" fmla="val -24092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1200" b="1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7" name="Содержимое 1"/>
          <p:cNvSpPr txBox="1">
            <a:spLocks/>
          </p:cNvSpPr>
          <p:nvPr/>
        </p:nvSpPr>
        <p:spPr bwMode="auto">
          <a:xfrm>
            <a:off x="6098823" y="1981200"/>
            <a:ext cx="2667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lnSpc>
                <a:spcPct val="90000"/>
              </a:lnSpc>
              <a:buFontTx/>
              <a:buNone/>
            </a:pPr>
            <a:r>
              <a:rPr lang="ru-RU" sz="2400" dirty="0" smtClean="0">
                <a:solidFill>
                  <a:prstClr val="black"/>
                </a:solidFill>
                <a:latin typeface="Calibri"/>
                <a:cs typeface="Calibri"/>
              </a:rPr>
              <a:t>У меня нет времени в этом разбираться! </a:t>
            </a:r>
            <a:endParaRPr lang="ru-RU" sz="2400" dirty="0">
              <a:solidFill>
                <a:prstClr val="black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22908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1600200" y="2362200"/>
            <a:ext cx="57912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endParaRPr lang="ru-RU" sz="2000">
              <a:latin typeface="Verdana" pitchFamily="34" charset="0"/>
            </a:endParaRPr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465746" y="4437112"/>
            <a:ext cx="8225207" cy="555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268288">
              <a:spcBef>
                <a:spcPct val="15000"/>
              </a:spcBef>
              <a:spcAft>
                <a:spcPct val="15000"/>
              </a:spcAft>
              <a:buClr>
                <a:srgbClr val="FF9900"/>
              </a:buClr>
              <a:buSzPct val="150000"/>
              <a:defRPr/>
            </a:pPr>
            <a:endParaRPr lang="ru-RU" sz="1400" dirty="0" smtClean="0"/>
          </a:p>
          <a:p>
            <a:endParaRPr lang="ru-RU" sz="1400" dirty="0" smtClean="0"/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323528" y="116632"/>
            <a:ext cx="5853113" cy="83820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68287" algn="l">
              <a:buClr>
                <a:srgbClr val="C00000"/>
              </a:buClr>
              <a:tabLst>
                <a:tab pos="442913" algn="l"/>
              </a:tabLst>
            </a:pPr>
            <a:endParaRPr lang="ru-RU" sz="2400" b="1" dirty="0">
              <a:solidFill>
                <a:srgbClr val="000000"/>
              </a:solidFill>
              <a:latin typeface="Calibri" pitchFamily="34" charset="0"/>
              <a:cs typeface="Calibri"/>
            </a:endParaRPr>
          </a:p>
        </p:txBody>
      </p:sp>
      <p:pic>
        <p:nvPicPr>
          <p:cNvPr id="3080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" y="1033685"/>
            <a:ext cx="8915400" cy="19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Прямоугольник 1"/>
          <p:cNvSpPr>
            <a:spLocks noChangeArrowheads="1"/>
          </p:cNvSpPr>
          <p:nvPr/>
        </p:nvSpPr>
        <p:spPr bwMode="auto">
          <a:xfrm>
            <a:off x="609576" y="3924872"/>
            <a:ext cx="742544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endParaRPr lang="ru-RU" dirty="0" smtClean="0">
              <a:solidFill>
                <a:srgbClr val="000000"/>
              </a:solidFill>
              <a:latin typeface="Calibri" pitchFamily="34" charset="0"/>
              <a:cs typeface="Calibri"/>
            </a:endParaRPr>
          </a:p>
          <a:p>
            <a:endParaRPr lang="ru-RU" b="0" dirty="0">
              <a:solidFill>
                <a:srgbClr val="000000"/>
              </a:solidFill>
              <a:latin typeface="Calibri" pitchFamily="34" charset="0"/>
              <a:cs typeface="Calibri"/>
            </a:endParaRPr>
          </a:p>
        </p:txBody>
      </p:sp>
      <p:pic>
        <p:nvPicPr>
          <p:cNvPr id="13" name="Изображение 1"/>
          <p:cNvPicPr>
            <a:picLocks noChangeAspect="1"/>
          </p:cNvPicPr>
          <p:nvPr/>
        </p:nvPicPr>
        <p:blipFill rotWithShape="1">
          <a:blip r:embed="rId4"/>
          <a:srcRect l="4372" r="8909"/>
          <a:stretch/>
        </p:blipFill>
        <p:spPr>
          <a:xfrm>
            <a:off x="0" y="692695"/>
            <a:ext cx="9150352" cy="5830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90898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1600200" y="2362200"/>
            <a:ext cx="57912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endParaRPr lang="ru-RU" sz="2000">
              <a:latin typeface="Verdana" pitchFamily="34" charset="0"/>
            </a:endParaRPr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465746" y="4437112"/>
            <a:ext cx="8225207" cy="555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268288">
              <a:spcBef>
                <a:spcPct val="15000"/>
              </a:spcBef>
              <a:spcAft>
                <a:spcPct val="15000"/>
              </a:spcAft>
              <a:buClr>
                <a:srgbClr val="FF9900"/>
              </a:buClr>
              <a:buSzPct val="150000"/>
              <a:defRPr/>
            </a:pPr>
            <a:endParaRPr lang="ru-RU" sz="1400" dirty="0" smtClean="0"/>
          </a:p>
          <a:p>
            <a:endParaRPr lang="ru-RU" sz="1400" dirty="0" smtClean="0"/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323528" y="116632"/>
            <a:ext cx="5853113" cy="83820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68287" algn="l">
              <a:buClr>
                <a:srgbClr val="C00000"/>
              </a:buClr>
              <a:tabLst>
                <a:tab pos="442913" algn="l"/>
              </a:tabLst>
            </a:pPr>
            <a:endParaRPr lang="ru-RU" sz="2400" b="1" dirty="0">
              <a:solidFill>
                <a:srgbClr val="000000"/>
              </a:solidFill>
              <a:latin typeface="Calibri" pitchFamily="34" charset="0"/>
              <a:cs typeface="Calibri"/>
            </a:endParaRPr>
          </a:p>
        </p:txBody>
      </p:sp>
      <p:pic>
        <p:nvPicPr>
          <p:cNvPr id="3080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" y="1033685"/>
            <a:ext cx="8915400" cy="19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Прямоугольник 1"/>
          <p:cNvSpPr>
            <a:spLocks noChangeArrowheads="1"/>
          </p:cNvSpPr>
          <p:nvPr/>
        </p:nvSpPr>
        <p:spPr bwMode="auto">
          <a:xfrm>
            <a:off x="609576" y="3924872"/>
            <a:ext cx="742544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endParaRPr lang="ru-RU" dirty="0" smtClean="0">
              <a:solidFill>
                <a:srgbClr val="000000"/>
              </a:solidFill>
              <a:latin typeface="Calibri" pitchFamily="34" charset="0"/>
              <a:cs typeface="Calibri"/>
            </a:endParaRPr>
          </a:p>
          <a:p>
            <a:endParaRPr lang="ru-RU" b="0" dirty="0">
              <a:solidFill>
                <a:srgbClr val="000000"/>
              </a:solidFill>
              <a:latin typeface="Calibri" pitchFamily="34" charset="0"/>
              <a:cs typeface="Calibri"/>
            </a:endParaRPr>
          </a:p>
        </p:txBody>
      </p:sp>
      <p:pic>
        <p:nvPicPr>
          <p:cNvPr id="8" name="Изображение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4466" y="1590906"/>
            <a:ext cx="8651584" cy="1782805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253999" y="3363986"/>
            <a:ext cx="2969848" cy="830993"/>
          </a:xfrm>
          <a:prstGeom prst="rect">
            <a:avLst/>
          </a:prstGeom>
        </p:spPr>
        <p:txBody>
          <a:bodyPr wrap="square" lIns="91436" tIns="45718" rIns="91436" bIns="45718">
            <a:spAutoFit/>
          </a:bodyPr>
          <a:lstStyle/>
          <a:p>
            <a:pPr algn="ctr"/>
            <a:r>
              <a:rPr lang="ru-RU" sz="2400" dirty="0">
                <a:solidFill>
                  <a:schemeClr val="bg2">
                    <a:lumMod val="25000"/>
                  </a:schemeClr>
                </a:solidFill>
              </a:rPr>
              <a:t>Отклик сайта в 100 раз быстрее</a:t>
            </a:r>
            <a:endParaRPr lang="en-US" sz="24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580440" y="3374302"/>
            <a:ext cx="2259635" cy="1938988"/>
          </a:xfrm>
          <a:prstGeom prst="rect">
            <a:avLst/>
          </a:prstGeom>
        </p:spPr>
        <p:txBody>
          <a:bodyPr wrap="square" lIns="91436" tIns="45718" rIns="91436" bIns="45718">
            <a:spAutoFit/>
          </a:bodyPr>
          <a:lstStyle/>
          <a:p>
            <a:pPr algn="ctr"/>
            <a:r>
              <a:rPr lang="ru-RU" sz="2400" dirty="0">
                <a:solidFill>
                  <a:schemeClr val="bg2">
                    <a:lumMod val="25000"/>
                  </a:schemeClr>
                </a:solidFill>
              </a:rPr>
              <a:t>Лучшее ранжирование сайтов  в Яндекс и </a:t>
            </a:r>
            <a:r>
              <a:rPr lang="en-US" sz="2400" dirty="0">
                <a:solidFill>
                  <a:schemeClr val="bg2">
                    <a:lumMod val="25000"/>
                  </a:schemeClr>
                </a:solidFill>
              </a:rPr>
              <a:t>Google 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6273586" y="3514555"/>
            <a:ext cx="2762464" cy="830993"/>
          </a:xfrm>
          <a:prstGeom prst="rect">
            <a:avLst/>
          </a:prstGeom>
        </p:spPr>
        <p:txBody>
          <a:bodyPr wrap="square" lIns="91436" tIns="45718" rIns="91436" bIns="45718">
            <a:spAutoFit/>
          </a:bodyPr>
          <a:lstStyle/>
          <a:p>
            <a:pPr algn="ctr"/>
            <a:r>
              <a:rPr lang="ru-RU" sz="2400" dirty="0">
                <a:solidFill>
                  <a:schemeClr val="bg2">
                    <a:lumMod val="25000"/>
                  </a:schemeClr>
                </a:solidFill>
              </a:rPr>
              <a:t>Повышение конверсии </a:t>
            </a:r>
            <a:r>
              <a:rPr lang="ru-RU" sz="2400" dirty="0" smtClean="0">
                <a:solidFill>
                  <a:schemeClr val="bg2">
                    <a:lumMod val="25000"/>
                  </a:schemeClr>
                </a:solidFill>
              </a:rPr>
              <a:t>сайта</a:t>
            </a:r>
            <a:endParaRPr lang="en-US" sz="2400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14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5563"/>
            <a:ext cx="9144000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129" y="-44449"/>
            <a:ext cx="3063875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tangle 2"/>
          <p:cNvSpPr txBox="1">
            <a:spLocks noChangeArrowheads="1"/>
          </p:cNvSpPr>
          <p:nvPr/>
        </p:nvSpPr>
        <p:spPr>
          <a:xfrm>
            <a:off x="475928" y="269032"/>
            <a:ext cx="5853113" cy="83820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68287" algn="l">
              <a:buClr>
                <a:srgbClr val="C00000"/>
              </a:buClr>
              <a:tabLst>
                <a:tab pos="442913" algn="l"/>
              </a:tabLst>
            </a:pPr>
            <a:r>
              <a:rPr lang="ru-RU" sz="2400" b="1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Преимущества композитного сайта</a:t>
            </a:r>
            <a:endParaRPr lang="ru-RU" sz="2400" b="1" dirty="0">
              <a:solidFill>
                <a:srgbClr val="000000"/>
              </a:solidFill>
              <a:latin typeface="Calibri" pitchFamily="34" charset="0"/>
              <a:cs typeface="Calibri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30288" y="5682232"/>
            <a:ext cx="71287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7"/>
              </a:rPr>
              <a:t>http://www.1c-bitrix.ru/products/cms/new/#</a:t>
            </a:r>
            <a:r>
              <a:rPr lang="en-US" dirty="0" smtClean="0">
                <a:hlinkClick r:id="rId7"/>
              </a:rPr>
              <a:t>tab-composite-link</a:t>
            </a:r>
            <a:endParaRPr lang="ru-RU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4103843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1600200" y="2362200"/>
            <a:ext cx="57912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endParaRPr lang="ru-RU" sz="2000">
              <a:latin typeface="Verdana" pitchFamily="34" charset="0"/>
            </a:endParaRPr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465746" y="4437112"/>
            <a:ext cx="8225207" cy="555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268288">
              <a:spcBef>
                <a:spcPct val="15000"/>
              </a:spcBef>
              <a:spcAft>
                <a:spcPct val="15000"/>
              </a:spcAft>
              <a:buClr>
                <a:srgbClr val="FF9900"/>
              </a:buClr>
              <a:buSzPct val="150000"/>
              <a:defRPr/>
            </a:pPr>
            <a:endParaRPr lang="ru-RU" sz="1400" dirty="0" smtClean="0"/>
          </a:p>
          <a:p>
            <a:endParaRPr lang="ru-RU" sz="1400" dirty="0" smtClean="0"/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323528" y="116632"/>
            <a:ext cx="5853113" cy="83820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68287" algn="l">
              <a:buClr>
                <a:srgbClr val="C00000"/>
              </a:buClr>
              <a:tabLst>
                <a:tab pos="442913" algn="l"/>
              </a:tabLst>
            </a:pPr>
            <a:endParaRPr lang="ru-RU" sz="2400" b="1" dirty="0">
              <a:solidFill>
                <a:srgbClr val="000000"/>
              </a:solidFill>
              <a:latin typeface="Calibri" pitchFamily="34" charset="0"/>
              <a:cs typeface="Calibri"/>
            </a:endParaRPr>
          </a:p>
        </p:txBody>
      </p:sp>
      <p:pic>
        <p:nvPicPr>
          <p:cNvPr id="3080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" y="1033685"/>
            <a:ext cx="8915400" cy="19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Прямоугольник 1"/>
          <p:cNvSpPr>
            <a:spLocks noChangeArrowheads="1"/>
          </p:cNvSpPr>
          <p:nvPr/>
        </p:nvSpPr>
        <p:spPr bwMode="auto">
          <a:xfrm>
            <a:off x="609576" y="3924872"/>
            <a:ext cx="742544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endParaRPr lang="ru-RU" dirty="0" smtClean="0">
              <a:solidFill>
                <a:srgbClr val="000000"/>
              </a:solidFill>
              <a:latin typeface="Calibri" pitchFamily="34" charset="0"/>
              <a:cs typeface="Calibri"/>
            </a:endParaRPr>
          </a:p>
          <a:p>
            <a:endParaRPr lang="ru-RU" b="0" dirty="0">
              <a:solidFill>
                <a:srgbClr val="000000"/>
              </a:solidFill>
              <a:latin typeface="Calibri" pitchFamily="34" charset="0"/>
              <a:cs typeface="Calibri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299808" y="2126840"/>
            <a:ext cx="3799898" cy="1046436"/>
          </a:xfrm>
          <a:prstGeom prst="rect">
            <a:avLst/>
          </a:prstGeom>
        </p:spPr>
        <p:txBody>
          <a:bodyPr wrap="square" lIns="91436" tIns="45718" rIns="91436" bIns="45718">
            <a:spAutoFit/>
          </a:bodyPr>
          <a:lstStyle/>
          <a:p>
            <a:pPr marL="457178" indent="-457178">
              <a:buFont typeface="Wingdings" charset="2"/>
              <a:buChar char="ü"/>
            </a:pPr>
            <a:r>
              <a:rPr lang="ru-RU" sz="3100" dirty="0"/>
              <a:t>Преимущества статического сайта</a:t>
            </a:r>
            <a:endParaRPr lang="en-US" sz="31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4716016" y="3431714"/>
            <a:ext cx="3863942" cy="2477597"/>
          </a:xfrm>
          <a:prstGeom prst="rect">
            <a:avLst/>
          </a:prstGeom>
        </p:spPr>
        <p:txBody>
          <a:bodyPr wrap="square" lIns="91436" tIns="45718" rIns="91436" bIns="45718">
            <a:spAutoFit/>
          </a:bodyPr>
          <a:lstStyle/>
          <a:p>
            <a:endParaRPr lang="ru-RU" sz="3100" dirty="0"/>
          </a:p>
          <a:p>
            <a:pPr marL="457178" indent="-457178">
              <a:buFont typeface="Wingdings" charset="2"/>
              <a:buChar char="ü"/>
            </a:pPr>
            <a:r>
              <a:rPr lang="ru-RU" sz="3100" dirty="0">
                <a:solidFill>
                  <a:srgbClr val="000000"/>
                </a:solidFill>
              </a:rPr>
              <a:t>И все возможности динамического сайта</a:t>
            </a:r>
          </a:p>
        </p:txBody>
      </p:sp>
      <p:pic>
        <p:nvPicPr>
          <p:cNvPr id="10" name="Изображение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0939" y="1988840"/>
            <a:ext cx="3041149" cy="1734208"/>
          </a:xfrm>
          <a:prstGeom prst="rect">
            <a:avLst/>
          </a:prstGeom>
        </p:spPr>
      </p:pic>
      <p:pic>
        <p:nvPicPr>
          <p:cNvPr id="12" name="Изображение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576" y="4075987"/>
            <a:ext cx="3377885" cy="1833324"/>
          </a:xfrm>
          <a:prstGeom prst="rect">
            <a:avLst/>
          </a:prstGeom>
        </p:spPr>
      </p:pic>
      <p:pic>
        <p:nvPicPr>
          <p:cNvPr id="14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5563"/>
            <a:ext cx="9144000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129" y="-44449"/>
            <a:ext cx="3063875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1242962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1600200" y="2362200"/>
            <a:ext cx="57912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endParaRPr lang="ru-RU" sz="2000">
              <a:latin typeface="Verdana" pitchFamily="34" charset="0"/>
            </a:endParaRPr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465746" y="4437112"/>
            <a:ext cx="8225207" cy="555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268288">
              <a:spcBef>
                <a:spcPct val="15000"/>
              </a:spcBef>
              <a:spcAft>
                <a:spcPct val="15000"/>
              </a:spcAft>
              <a:buClr>
                <a:srgbClr val="FF9900"/>
              </a:buClr>
              <a:buSzPct val="150000"/>
              <a:defRPr/>
            </a:pPr>
            <a:endParaRPr lang="ru-RU" sz="1400" dirty="0" smtClean="0"/>
          </a:p>
          <a:p>
            <a:endParaRPr lang="ru-RU" sz="1400" dirty="0" smtClean="0"/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323528" y="116632"/>
            <a:ext cx="5853113" cy="83820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68287" algn="l">
              <a:buClr>
                <a:srgbClr val="C00000"/>
              </a:buClr>
              <a:tabLst>
                <a:tab pos="442913" algn="l"/>
              </a:tabLst>
            </a:pPr>
            <a:endParaRPr lang="ru-RU" sz="2400" b="1" dirty="0">
              <a:solidFill>
                <a:srgbClr val="000000"/>
              </a:solidFill>
              <a:latin typeface="Calibri" pitchFamily="34" charset="0"/>
              <a:cs typeface="Calibri"/>
            </a:endParaRPr>
          </a:p>
        </p:txBody>
      </p:sp>
      <p:pic>
        <p:nvPicPr>
          <p:cNvPr id="3080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" y="1033685"/>
            <a:ext cx="8915400" cy="19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Прямоугольник 1"/>
          <p:cNvSpPr>
            <a:spLocks noChangeArrowheads="1"/>
          </p:cNvSpPr>
          <p:nvPr/>
        </p:nvSpPr>
        <p:spPr bwMode="auto">
          <a:xfrm>
            <a:off x="609576" y="3924872"/>
            <a:ext cx="742544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endParaRPr lang="ru-RU" dirty="0" smtClean="0">
              <a:solidFill>
                <a:srgbClr val="000000"/>
              </a:solidFill>
              <a:latin typeface="Calibri" pitchFamily="34" charset="0"/>
              <a:cs typeface="Calibri"/>
            </a:endParaRPr>
          </a:p>
          <a:p>
            <a:endParaRPr lang="ru-RU" b="0" dirty="0">
              <a:solidFill>
                <a:srgbClr val="000000"/>
              </a:solidFill>
              <a:latin typeface="Calibri" pitchFamily="34" charset="0"/>
              <a:cs typeface="Calibri"/>
            </a:endParaRPr>
          </a:p>
        </p:txBody>
      </p:sp>
      <p:sp>
        <p:nvSpPr>
          <p:cNvPr id="13" name="Содержимое 2"/>
          <p:cNvSpPr txBox="1">
            <a:spLocks/>
          </p:cNvSpPr>
          <p:nvPr/>
        </p:nvSpPr>
        <p:spPr>
          <a:xfrm>
            <a:off x="180804" y="1868025"/>
            <a:ext cx="3758700" cy="284685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70000"/>
              </a:lnSpc>
            </a:pPr>
            <a:r>
              <a:rPr lang="ru-RU" sz="2000" dirty="0" smtClean="0">
                <a:solidFill>
                  <a:schemeClr val="tx1"/>
                </a:solidFill>
                <a:latin typeface="Calibri"/>
                <a:cs typeface="Calibri"/>
              </a:rPr>
              <a:t>Разработчик разделяет компоненты на статические и динамические</a:t>
            </a:r>
          </a:p>
          <a:p>
            <a:pPr>
              <a:lnSpc>
                <a:spcPct val="70000"/>
              </a:lnSpc>
            </a:pPr>
            <a:endParaRPr lang="ru-RU" sz="2000" dirty="0" smtClean="0">
              <a:solidFill>
                <a:schemeClr val="tx1"/>
              </a:solidFill>
              <a:latin typeface="Calibri"/>
              <a:cs typeface="Calibri"/>
            </a:endParaRPr>
          </a:p>
          <a:p>
            <a:pPr>
              <a:lnSpc>
                <a:spcPct val="70000"/>
              </a:lnSpc>
            </a:pPr>
            <a:r>
              <a:rPr lang="ru-RU" sz="2000" dirty="0" smtClean="0">
                <a:solidFill>
                  <a:schemeClr val="tx1"/>
                </a:solidFill>
                <a:latin typeface="Calibri"/>
                <a:cs typeface="Calibri"/>
              </a:rPr>
              <a:t>Включает композитный режим</a:t>
            </a:r>
          </a:p>
          <a:p>
            <a:pPr>
              <a:lnSpc>
                <a:spcPct val="70000"/>
              </a:lnSpc>
            </a:pPr>
            <a:endParaRPr lang="ru-RU" sz="2000" dirty="0" smtClean="0">
              <a:solidFill>
                <a:schemeClr val="tx1"/>
              </a:solidFill>
              <a:latin typeface="Calibri"/>
              <a:cs typeface="Calibri"/>
            </a:endParaRPr>
          </a:p>
          <a:p>
            <a:pPr>
              <a:lnSpc>
                <a:spcPct val="70000"/>
              </a:lnSpc>
            </a:pPr>
            <a:r>
              <a:rPr lang="ru-RU" sz="2000" dirty="0" smtClean="0">
                <a:solidFill>
                  <a:schemeClr val="tx1"/>
                </a:solidFill>
                <a:latin typeface="Calibri"/>
                <a:cs typeface="Calibri"/>
              </a:rPr>
              <a:t>При первом запросе готовая </a:t>
            </a:r>
            <a:r>
              <a:rPr lang="en-US" sz="2000" dirty="0" smtClean="0">
                <a:solidFill>
                  <a:schemeClr val="tx1"/>
                </a:solidFill>
                <a:latin typeface="Calibri"/>
                <a:cs typeface="Calibri"/>
              </a:rPr>
              <a:t>html</a:t>
            </a:r>
            <a:r>
              <a:rPr lang="ru-RU" sz="2000" dirty="0" smtClean="0">
                <a:solidFill>
                  <a:schemeClr val="tx1"/>
                </a:solidFill>
                <a:latin typeface="Calibri"/>
                <a:cs typeface="Calibri"/>
              </a:rPr>
              <a:t> страница сохраняется на диск</a:t>
            </a:r>
          </a:p>
          <a:p>
            <a:pPr>
              <a:lnSpc>
                <a:spcPct val="70000"/>
              </a:lnSpc>
            </a:pPr>
            <a:endParaRPr lang="ru-RU" sz="2000" dirty="0" smtClean="0">
              <a:solidFill>
                <a:schemeClr val="tx1"/>
              </a:solidFill>
              <a:latin typeface="Calibri"/>
              <a:cs typeface="Calibri"/>
            </a:endParaRPr>
          </a:p>
          <a:p>
            <a:pPr>
              <a:lnSpc>
                <a:spcPct val="70000"/>
              </a:lnSpc>
            </a:pPr>
            <a:r>
              <a:rPr lang="ru-RU" sz="2000" dirty="0" smtClean="0">
                <a:solidFill>
                  <a:schemeClr val="tx1"/>
                </a:solidFill>
                <a:latin typeface="Calibri"/>
                <a:cs typeface="Calibri"/>
              </a:rPr>
              <a:t>При следующих запросах статическая часть отдается с диска мгновенно, а динамическая подгружается в фоновом режиме</a:t>
            </a:r>
          </a:p>
        </p:txBody>
      </p:sp>
      <p:pic>
        <p:nvPicPr>
          <p:cNvPr id="14" name="Изображение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05672" y="2013697"/>
            <a:ext cx="4378088" cy="2676671"/>
          </a:xfrm>
          <a:prstGeom prst="rect">
            <a:avLst/>
          </a:prstGeom>
          <a:ln>
            <a:solidFill>
              <a:srgbClr val="D9D9D9"/>
            </a:solidFill>
          </a:ln>
        </p:spPr>
      </p:pic>
      <p:pic>
        <p:nvPicPr>
          <p:cNvPr id="15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5563"/>
            <a:ext cx="9144000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129" y="-44449"/>
            <a:ext cx="3063875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2"/>
          <p:cNvSpPr txBox="1">
            <a:spLocks noChangeArrowheads="1"/>
          </p:cNvSpPr>
          <p:nvPr/>
        </p:nvSpPr>
        <p:spPr>
          <a:xfrm>
            <a:off x="475928" y="269032"/>
            <a:ext cx="5853113" cy="83820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68287" algn="l">
              <a:buClr>
                <a:srgbClr val="C00000"/>
              </a:buClr>
              <a:tabLst>
                <a:tab pos="442913" algn="l"/>
              </a:tabLst>
            </a:pPr>
            <a:r>
              <a:rPr lang="ru-RU" sz="2400" b="1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Как сделать сайт композитным</a:t>
            </a:r>
            <a:endParaRPr lang="ru-RU" sz="2400" b="1" dirty="0">
              <a:solidFill>
                <a:srgbClr val="000000"/>
              </a:solidFill>
              <a:latin typeface="Calibri" pitchFamily="34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23540019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1600200" y="2362200"/>
            <a:ext cx="57912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endParaRPr lang="ru-RU" sz="2000">
              <a:latin typeface="Verdana" pitchFamily="34" charset="0"/>
            </a:endParaRPr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465746" y="4437112"/>
            <a:ext cx="8225207" cy="555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268288">
              <a:spcBef>
                <a:spcPct val="15000"/>
              </a:spcBef>
              <a:spcAft>
                <a:spcPct val="15000"/>
              </a:spcAft>
              <a:buClr>
                <a:srgbClr val="FF9900"/>
              </a:buClr>
              <a:buSzPct val="150000"/>
              <a:defRPr/>
            </a:pPr>
            <a:endParaRPr lang="ru-RU" sz="1400" dirty="0" smtClean="0"/>
          </a:p>
          <a:p>
            <a:endParaRPr lang="ru-RU" sz="1400" dirty="0" smtClean="0"/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323528" y="116632"/>
            <a:ext cx="5853113" cy="83820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68287" algn="l">
              <a:buClr>
                <a:srgbClr val="C00000"/>
              </a:buClr>
              <a:tabLst>
                <a:tab pos="442913" algn="l"/>
              </a:tabLst>
            </a:pPr>
            <a:endParaRPr lang="ru-RU" sz="2400" b="1" dirty="0">
              <a:solidFill>
                <a:srgbClr val="000000"/>
              </a:solidFill>
              <a:latin typeface="Calibri" pitchFamily="34" charset="0"/>
              <a:cs typeface="Calibri"/>
            </a:endParaRPr>
          </a:p>
        </p:txBody>
      </p:sp>
      <p:pic>
        <p:nvPicPr>
          <p:cNvPr id="3080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" y="1033685"/>
            <a:ext cx="8915400" cy="19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Прямоугольник 1"/>
          <p:cNvSpPr>
            <a:spLocks noChangeArrowheads="1"/>
          </p:cNvSpPr>
          <p:nvPr/>
        </p:nvSpPr>
        <p:spPr bwMode="auto">
          <a:xfrm>
            <a:off x="609576" y="3924872"/>
            <a:ext cx="742544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endParaRPr lang="ru-RU" dirty="0" smtClean="0">
              <a:solidFill>
                <a:srgbClr val="000000"/>
              </a:solidFill>
              <a:latin typeface="Calibri" pitchFamily="34" charset="0"/>
              <a:cs typeface="Calibri"/>
            </a:endParaRPr>
          </a:p>
          <a:p>
            <a:endParaRPr lang="ru-RU" b="0" dirty="0">
              <a:solidFill>
                <a:srgbClr val="000000"/>
              </a:solidFill>
              <a:latin typeface="Calibri" pitchFamily="34" charset="0"/>
              <a:cs typeface="Calibri"/>
            </a:endParaRPr>
          </a:p>
        </p:txBody>
      </p:sp>
      <p:pic>
        <p:nvPicPr>
          <p:cNvPr id="15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5563"/>
            <a:ext cx="9144000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129" y="-44449"/>
            <a:ext cx="3063875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2"/>
          <p:cNvSpPr txBox="1">
            <a:spLocks noChangeArrowheads="1"/>
          </p:cNvSpPr>
          <p:nvPr/>
        </p:nvSpPr>
        <p:spPr>
          <a:xfrm>
            <a:off x="475928" y="269032"/>
            <a:ext cx="5853113" cy="83820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68287" algn="l">
              <a:buClr>
                <a:srgbClr val="C00000"/>
              </a:buClr>
              <a:tabLst>
                <a:tab pos="442913" algn="l"/>
              </a:tabLst>
            </a:pPr>
            <a:r>
              <a:rPr lang="ru-RU" sz="2400" b="1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Стоимость</a:t>
            </a:r>
            <a:endParaRPr lang="ru-RU" sz="2400" b="1" dirty="0">
              <a:solidFill>
                <a:srgbClr val="000000"/>
              </a:solidFill>
              <a:latin typeface="Calibri" pitchFamily="34" charset="0"/>
              <a:cs typeface="Calibri"/>
            </a:endParaRPr>
          </a:p>
        </p:txBody>
      </p:sp>
      <p:sp>
        <p:nvSpPr>
          <p:cNvPr id="12" name="Название 1"/>
          <p:cNvSpPr txBox="1">
            <a:spLocks/>
          </p:cNvSpPr>
          <p:nvPr/>
        </p:nvSpPr>
        <p:spPr>
          <a:xfrm>
            <a:off x="323528" y="1618830"/>
            <a:ext cx="6800464" cy="11434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3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18" name="Изображение 4"/>
          <p:cNvPicPr>
            <a:picLocks noChangeAspect="1"/>
          </p:cNvPicPr>
          <p:nvPr/>
        </p:nvPicPr>
        <p:blipFill rotWithShape="1">
          <a:blip r:embed="rId6"/>
          <a:srcRect r="30666"/>
          <a:stretch/>
        </p:blipFill>
        <p:spPr>
          <a:xfrm>
            <a:off x="351790" y="2446228"/>
            <a:ext cx="8453120" cy="2957287"/>
          </a:xfrm>
          <a:prstGeom prst="rect">
            <a:avLst/>
          </a:prstGeom>
        </p:spPr>
      </p:pic>
      <p:sp>
        <p:nvSpPr>
          <p:cNvPr id="19" name="Прямоугольник 18"/>
          <p:cNvSpPr/>
          <p:nvPr/>
        </p:nvSpPr>
        <p:spPr>
          <a:xfrm>
            <a:off x="473056" y="5661248"/>
            <a:ext cx="75619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cs typeface="Calibri"/>
              </a:rPr>
              <a:t>В решении «1С-Битрикс: Сайт медицинской организации» </a:t>
            </a:r>
            <a:r>
              <a:rPr lang="ru-RU" b="1" dirty="0" smtClean="0">
                <a:cs typeface="Calibri"/>
              </a:rPr>
              <a:t>технология включена (демонстрационный режим)!</a:t>
            </a:r>
            <a:endParaRPr lang="ru-RU" b="1" dirty="0">
              <a:cs typeface="Calibri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475927" y="1601163"/>
            <a:ext cx="821502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dirty="0" smtClean="0">
                <a:cs typeface="Calibri"/>
              </a:rPr>
              <a:t>демонстрационный режим - бесплатно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dirty="0" smtClean="0">
                <a:cs typeface="Calibri"/>
              </a:rPr>
              <a:t>расширение (предусмотрена возможность скрыть кнопку) - 300 000 руб.</a:t>
            </a:r>
            <a:endParaRPr lang="ru-RU" b="1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8884454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193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675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9650" y="0"/>
            <a:ext cx="3062288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0" y="20638"/>
            <a:ext cx="4716463" cy="6858000"/>
          </a:xfrm>
          <a:prstGeom prst="rect">
            <a:avLst/>
          </a:prstGeom>
          <a:solidFill>
            <a:schemeClr val="bg1">
              <a:alpha val="7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6" name="Прямоугольник 3"/>
          <p:cNvSpPr>
            <a:spLocks noChangeArrowheads="1"/>
          </p:cNvSpPr>
          <p:nvPr/>
        </p:nvSpPr>
        <p:spPr bwMode="auto">
          <a:xfrm>
            <a:off x="309563" y="1268413"/>
            <a:ext cx="4524375" cy="56169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0"/>
              </a:spcAft>
              <a:buFontTx/>
              <a:buBlip>
                <a:blip r:embed="rId4"/>
              </a:buBlip>
              <a:defRPr/>
            </a:pPr>
            <a:r>
              <a:rPr lang="ru-RU" sz="1900" dirty="0">
                <a:latin typeface="+mn-lt"/>
              </a:rPr>
              <a:t>Проактивный фильтр защиты от атак </a:t>
            </a:r>
            <a:r>
              <a:rPr lang="ru-RU" sz="1900" dirty="0">
                <a:latin typeface="+mn-lt"/>
                <a:ea typeface="Verdana" pitchFamily="34" charset="0"/>
                <a:cs typeface="Verdana" pitchFamily="34" charset="0"/>
              </a:rPr>
              <a:t> (</a:t>
            </a:r>
            <a:r>
              <a:rPr lang="en-US" sz="1900" dirty="0">
                <a:latin typeface="+mn-lt"/>
                <a:ea typeface="Verdana" pitchFamily="34" charset="0"/>
                <a:cs typeface="Verdana" pitchFamily="34" charset="0"/>
              </a:rPr>
              <a:t>Web Application </a:t>
            </a:r>
            <a:r>
              <a:rPr lang="en-US" sz="1900" dirty="0" err="1">
                <a:latin typeface="+mn-lt"/>
                <a:ea typeface="Verdana" pitchFamily="34" charset="0"/>
                <a:cs typeface="Verdana" pitchFamily="34" charset="0"/>
              </a:rPr>
              <a:t>FireWall</a:t>
            </a:r>
            <a:r>
              <a:rPr lang="ru-RU" sz="1900" dirty="0">
                <a:latin typeface="+mn-lt"/>
                <a:ea typeface="Verdana" pitchFamily="34" charset="0"/>
                <a:cs typeface="Verdana" pitchFamily="34" charset="0"/>
              </a:rPr>
              <a:t>)</a:t>
            </a:r>
            <a:endParaRPr lang="ru-RU" sz="1900" dirty="0">
              <a:latin typeface="+mn-lt"/>
            </a:endParaRPr>
          </a:p>
          <a:p>
            <a:pPr marL="285750" indent="-285750">
              <a:spcBef>
                <a:spcPts val="600"/>
              </a:spcBef>
              <a:spcAft>
                <a:spcPts val="0"/>
              </a:spcAft>
              <a:buFontTx/>
              <a:buBlip>
                <a:blip r:embed="rId4"/>
              </a:buBlip>
              <a:defRPr/>
            </a:pPr>
            <a:r>
              <a:rPr lang="ru-RU" sz="1900" dirty="0">
                <a:latin typeface="+mn-lt"/>
              </a:rPr>
              <a:t>Аутентификация и система составных паролей (</a:t>
            </a:r>
            <a:r>
              <a:rPr lang="en-US" sz="1900" dirty="0">
                <a:latin typeface="+mn-lt"/>
              </a:rPr>
              <a:t>OTP)</a:t>
            </a:r>
            <a:endParaRPr lang="ru-RU" sz="1900" dirty="0">
              <a:latin typeface="+mn-lt"/>
            </a:endParaRPr>
          </a:p>
          <a:p>
            <a:pPr marL="285750" indent="-285750">
              <a:spcBef>
                <a:spcPts val="600"/>
              </a:spcBef>
              <a:spcAft>
                <a:spcPts val="0"/>
              </a:spcAft>
              <a:buFontTx/>
              <a:buBlip>
                <a:blip r:embed="rId4"/>
              </a:buBlip>
              <a:defRPr/>
            </a:pPr>
            <a:r>
              <a:rPr lang="ru-RU" sz="1900" dirty="0">
                <a:latin typeface="+mn-lt"/>
              </a:rPr>
              <a:t>Технология защиты сессии пользователя</a:t>
            </a:r>
          </a:p>
          <a:p>
            <a:pPr marL="285750" indent="-285750">
              <a:spcBef>
                <a:spcPts val="600"/>
              </a:spcBef>
              <a:spcAft>
                <a:spcPts val="0"/>
              </a:spcAft>
              <a:buFontTx/>
              <a:buBlip>
                <a:blip r:embed="rId4"/>
              </a:buBlip>
              <a:defRPr/>
            </a:pPr>
            <a:r>
              <a:rPr lang="ru-RU" sz="1900" dirty="0">
                <a:latin typeface="+mn-lt"/>
              </a:rPr>
              <a:t>Активная реакция на вторжение</a:t>
            </a:r>
          </a:p>
          <a:p>
            <a:pPr marL="285750" indent="-285750">
              <a:spcBef>
                <a:spcPts val="600"/>
              </a:spcBef>
              <a:spcAft>
                <a:spcPts val="0"/>
              </a:spcAft>
              <a:buFontTx/>
              <a:buBlip>
                <a:blip r:embed="rId4"/>
              </a:buBlip>
              <a:defRPr/>
            </a:pPr>
            <a:r>
              <a:rPr lang="ru-RU" sz="1900" dirty="0">
                <a:latin typeface="+mn-lt"/>
              </a:rPr>
              <a:t>Контроль целостности системы</a:t>
            </a:r>
          </a:p>
          <a:p>
            <a:pPr marL="285750" indent="-285750">
              <a:spcBef>
                <a:spcPts val="600"/>
              </a:spcBef>
              <a:spcAft>
                <a:spcPts val="0"/>
              </a:spcAft>
              <a:buFontTx/>
              <a:buBlip>
                <a:blip r:embed="rId4"/>
              </a:buBlip>
              <a:defRPr/>
            </a:pPr>
            <a:r>
              <a:rPr lang="ru-RU" sz="1900" dirty="0">
                <a:latin typeface="+mn-lt"/>
              </a:rPr>
              <a:t>Защита от </a:t>
            </a:r>
            <a:r>
              <a:rPr lang="ru-RU" sz="1900" dirty="0" err="1">
                <a:latin typeface="+mn-lt"/>
              </a:rPr>
              <a:t>фишинга</a:t>
            </a:r>
            <a:endParaRPr lang="ru-RU" sz="1900" dirty="0">
              <a:latin typeface="+mn-lt"/>
            </a:endParaRPr>
          </a:p>
          <a:p>
            <a:pPr marL="285750" indent="-285750">
              <a:spcBef>
                <a:spcPts val="600"/>
              </a:spcBef>
              <a:spcAft>
                <a:spcPts val="0"/>
              </a:spcAft>
              <a:buFontTx/>
              <a:buBlip>
                <a:blip r:embed="rId4"/>
              </a:buBlip>
              <a:defRPr/>
            </a:pPr>
            <a:r>
              <a:rPr lang="ru-RU" sz="1900" dirty="0">
                <a:latin typeface="+mn-lt"/>
              </a:rPr>
              <a:t>Шифрование данных</a:t>
            </a:r>
          </a:p>
          <a:p>
            <a:pPr marL="285750" indent="-285750">
              <a:spcBef>
                <a:spcPts val="600"/>
              </a:spcBef>
              <a:spcAft>
                <a:spcPts val="0"/>
              </a:spcAft>
              <a:buFontTx/>
              <a:buBlip>
                <a:blip r:embed="rId4"/>
              </a:buBlip>
              <a:defRPr/>
            </a:pPr>
            <a:r>
              <a:rPr lang="ru-RU" sz="1900" dirty="0">
                <a:latin typeface="+mn-lt"/>
              </a:rPr>
              <a:t>Групповые политики безопасности </a:t>
            </a:r>
          </a:p>
          <a:p>
            <a:pPr marL="285750" indent="-285750">
              <a:spcBef>
                <a:spcPts val="600"/>
              </a:spcBef>
              <a:spcAft>
                <a:spcPts val="0"/>
              </a:spcAft>
              <a:buFontTx/>
              <a:buBlip>
                <a:blip r:embed="rId4"/>
              </a:buBlip>
              <a:defRPr/>
            </a:pPr>
            <a:r>
              <a:rPr lang="ru-RU" sz="1900" dirty="0">
                <a:latin typeface="+mn-lt"/>
              </a:rPr>
              <a:t>Защита при регистрации и авторизации</a:t>
            </a:r>
          </a:p>
          <a:p>
            <a:pPr marL="285750" indent="-285750">
              <a:spcBef>
                <a:spcPts val="600"/>
              </a:spcBef>
              <a:spcAft>
                <a:spcPts val="0"/>
              </a:spcAft>
              <a:buFontTx/>
              <a:buBlip>
                <a:blip r:embed="rId4"/>
              </a:buBlip>
              <a:defRPr/>
            </a:pPr>
            <a:r>
              <a:rPr lang="ru-RU" sz="1900" dirty="0">
                <a:latin typeface="+mn-lt"/>
              </a:rPr>
              <a:t>Журнал событий</a:t>
            </a:r>
          </a:p>
          <a:p>
            <a:pPr marL="285750" indent="-285750">
              <a:spcBef>
                <a:spcPts val="600"/>
              </a:spcBef>
              <a:spcAft>
                <a:spcPts val="0"/>
              </a:spcAft>
              <a:buFontTx/>
              <a:buBlip>
                <a:blip r:embed="rId4"/>
              </a:buBlip>
              <a:defRPr/>
            </a:pPr>
            <a:r>
              <a:rPr lang="ru-RU" sz="1900" dirty="0" smtClean="0">
                <a:latin typeface="+mn-lt"/>
              </a:rPr>
              <a:t>Веб-антивирус </a:t>
            </a:r>
          </a:p>
          <a:p>
            <a:pPr marL="285750" indent="-285750">
              <a:spcBef>
                <a:spcPts val="600"/>
              </a:spcBef>
              <a:spcAft>
                <a:spcPts val="0"/>
              </a:spcAft>
              <a:buFontTx/>
              <a:buBlip>
                <a:blip r:embed="rId4"/>
              </a:buBlip>
              <a:defRPr/>
            </a:pPr>
            <a:r>
              <a:rPr lang="ru-RU" sz="1900" dirty="0" smtClean="0">
                <a:latin typeface="+mn-lt"/>
              </a:rPr>
              <a:t>Сертификат ФСТЭК</a:t>
            </a:r>
            <a:endParaRPr lang="ru-RU" sz="1900" dirty="0">
              <a:latin typeface="+mn-lt"/>
            </a:endParaRPr>
          </a:p>
        </p:txBody>
      </p:sp>
      <p:sp>
        <p:nvSpPr>
          <p:cNvPr id="28678" name="Rectangle 2"/>
          <p:cNvSpPr txBox="1">
            <a:spLocks noChangeArrowheads="1"/>
          </p:cNvSpPr>
          <p:nvPr/>
        </p:nvSpPr>
        <p:spPr bwMode="auto">
          <a:xfrm>
            <a:off x="338138" y="115888"/>
            <a:ext cx="4532312" cy="966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 sz="3000" b="1">
                <a:latin typeface="Calibri" pitchFamily="34" charset="0"/>
              </a:rPr>
              <a:t>Безопасность сайта. Проактивная защита</a:t>
            </a:r>
            <a:endParaRPr lang="en-US" altLang="ru-RU" sz="3000" b="1"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3020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08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57200" y="249591"/>
            <a:ext cx="5371148" cy="795316"/>
          </a:xfrm>
        </p:spPr>
        <p:txBody>
          <a:bodyPr/>
          <a:lstStyle/>
          <a:p>
            <a:pPr algn="l" eaLnBrk="1" hangingPunct="1"/>
            <a:r>
              <a:rPr lang="ru-RU" sz="3200" b="1" dirty="0" smtClean="0">
                <a:solidFill>
                  <a:srgbClr val="00091A"/>
                </a:solidFill>
                <a:latin typeface="Calibri" pitchFamily="34" charset="0"/>
                <a:ea typeface="Verdana" pitchFamily="34" charset="0"/>
                <a:cs typeface="Calibri" pitchFamily="34" charset="0"/>
              </a:rPr>
              <a:t>«Облачный» </a:t>
            </a:r>
            <a:r>
              <a:rPr lang="ru-RU" sz="3200" b="1" dirty="0" err="1" smtClean="0">
                <a:solidFill>
                  <a:srgbClr val="00091A"/>
                </a:solidFill>
                <a:latin typeface="Calibri" pitchFamily="34" charset="0"/>
                <a:ea typeface="Verdana" pitchFamily="34" charset="0"/>
                <a:cs typeface="Calibri" pitchFamily="34" charset="0"/>
              </a:rPr>
              <a:t>бэкап</a:t>
            </a:r>
            <a:endParaRPr lang="en-US" sz="3200" b="1" dirty="0" smtClean="0">
              <a:solidFill>
                <a:srgbClr val="00091A"/>
              </a:solidFill>
              <a:latin typeface="Calibri" pitchFamily="34" charset="0"/>
              <a:ea typeface="Verdana" pitchFamily="34" charset="0"/>
              <a:cs typeface="Calibri" pitchFamily="34" charset="0"/>
            </a:endParaRPr>
          </a:p>
        </p:txBody>
      </p:sp>
      <p:pic>
        <p:nvPicPr>
          <p:cNvPr id="11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586504" y="1481584"/>
            <a:ext cx="8377984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800" dirty="0" smtClean="0">
                <a:solidFill>
                  <a:srgbClr val="000000"/>
                </a:solidFill>
                <a:latin typeface="Calibri"/>
                <a:cs typeface="Arial" charset="0"/>
              </a:rPr>
              <a:t>Резервное копирование сайта </a:t>
            </a:r>
            <a:r>
              <a:rPr lang="ru-RU" sz="2800" dirty="0">
                <a:solidFill>
                  <a:srgbClr val="000000"/>
                </a:solidFill>
                <a:latin typeface="Calibri"/>
                <a:cs typeface="Arial" charset="0"/>
              </a:rPr>
              <a:t>в </a:t>
            </a:r>
            <a:r>
              <a:rPr lang="ru-RU" sz="2800" dirty="0" smtClean="0">
                <a:solidFill>
                  <a:srgbClr val="000000"/>
                </a:solidFill>
                <a:latin typeface="Calibri"/>
                <a:cs typeface="Arial" charset="0"/>
              </a:rPr>
              <a:t>«облако» </a:t>
            </a:r>
            <a:r>
              <a:rPr lang="ru-RU" sz="2800" dirty="0">
                <a:solidFill>
                  <a:srgbClr val="000000"/>
                </a:solidFill>
                <a:latin typeface="Calibri"/>
                <a:cs typeface="Arial" charset="0"/>
              </a:rPr>
              <a:t>и </a:t>
            </a:r>
            <a:r>
              <a:rPr lang="ru-RU" sz="2800" dirty="0" smtClean="0">
                <a:solidFill>
                  <a:srgbClr val="000000"/>
                </a:solidFill>
                <a:latin typeface="Calibri"/>
                <a:cs typeface="Arial" charset="0"/>
              </a:rPr>
              <a:t>восстановление из «облака</a:t>
            </a:r>
            <a:r>
              <a:rPr lang="ru-RU" sz="2800" dirty="0">
                <a:solidFill>
                  <a:srgbClr val="000000"/>
                </a:solidFill>
                <a:latin typeface="Calibri"/>
                <a:cs typeface="Arial" charset="0"/>
              </a:rPr>
              <a:t>» </a:t>
            </a:r>
            <a:r>
              <a:rPr lang="ru-RU" sz="1400" dirty="0">
                <a:solidFill>
                  <a:srgbClr val="000000"/>
                </a:solidFill>
                <a:latin typeface="Calibri"/>
                <a:cs typeface="Arial" charset="0"/>
              </a:rPr>
              <a:t>(в России облачные хранилища поддерживают </a:t>
            </a:r>
            <a:r>
              <a:rPr lang="en-US" sz="1400" dirty="0" err="1">
                <a:solidFill>
                  <a:srgbClr val="000000"/>
                </a:solidFill>
                <a:latin typeface="Calibri"/>
                <a:cs typeface="Arial" charset="0"/>
              </a:rPr>
              <a:t>Clodo</a:t>
            </a:r>
            <a:r>
              <a:rPr lang="en-US" sz="1400" dirty="0">
                <a:solidFill>
                  <a:srgbClr val="000000"/>
                </a:solidFill>
                <a:latin typeface="Calibri"/>
                <a:cs typeface="Arial" charset="0"/>
              </a:rPr>
              <a:t> </a:t>
            </a:r>
            <a:r>
              <a:rPr lang="ru-RU" sz="1400" dirty="0">
                <a:solidFill>
                  <a:srgbClr val="000000"/>
                </a:solidFill>
                <a:latin typeface="Calibri"/>
                <a:cs typeface="Arial" charset="0"/>
              </a:rPr>
              <a:t>и </a:t>
            </a:r>
            <a:r>
              <a:rPr lang="en-US" sz="1400" dirty="0" err="1">
                <a:solidFill>
                  <a:srgbClr val="000000"/>
                </a:solidFill>
                <a:latin typeface="Calibri"/>
                <a:cs typeface="Arial" charset="0"/>
              </a:rPr>
              <a:t>Selectel</a:t>
            </a:r>
            <a:r>
              <a:rPr lang="ru-RU" sz="1400" dirty="0" smtClean="0">
                <a:solidFill>
                  <a:srgbClr val="000000"/>
                </a:solidFill>
                <a:latin typeface="Calibri"/>
                <a:cs typeface="Arial" charset="0"/>
              </a:rPr>
              <a:t>)</a:t>
            </a:r>
            <a:endParaRPr lang="ru-RU" sz="1400" dirty="0">
              <a:solidFill>
                <a:srgbClr val="000000"/>
              </a:solidFill>
              <a:latin typeface="Calibri"/>
              <a:cs typeface="Arial" charset="0"/>
            </a:endParaRPr>
          </a:p>
        </p:txBody>
      </p:sp>
      <p:pic>
        <p:nvPicPr>
          <p:cNvPr id="14" name="Picture 3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896" y="1622444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Облако 14"/>
          <p:cNvSpPr/>
          <p:nvPr/>
        </p:nvSpPr>
        <p:spPr>
          <a:xfrm>
            <a:off x="5412904" y="2931418"/>
            <a:ext cx="2664296" cy="1689554"/>
          </a:xfrm>
          <a:prstGeom prst="cloud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z="120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" name="Облако 15"/>
          <p:cNvSpPr/>
          <p:nvPr/>
        </p:nvSpPr>
        <p:spPr>
          <a:xfrm>
            <a:off x="3972744" y="4587602"/>
            <a:ext cx="1872208" cy="1203598"/>
          </a:xfrm>
          <a:prstGeom prst="cloud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z="120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7" name="Изображение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64432" y="3003426"/>
            <a:ext cx="1934438" cy="1296144"/>
          </a:xfrm>
          <a:prstGeom prst="rect">
            <a:avLst/>
          </a:prstGeom>
        </p:spPr>
      </p:pic>
      <p:sp>
        <p:nvSpPr>
          <p:cNvPr id="18" name="Прямоугольник 17"/>
          <p:cNvSpPr/>
          <p:nvPr/>
        </p:nvSpPr>
        <p:spPr>
          <a:xfrm>
            <a:off x="5988968" y="3435474"/>
            <a:ext cx="144779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dirty="0">
                <a:solidFill>
                  <a:srgbClr val="000000"/>
                </a:solidFill>
                <a:latin typeface="Calibri"/>
                <a:cs typeface="Arial" charset="0"/>
              </a:rPr>
              <a:t>Облачное </a:t>
            </a:r>
            <a:r>
              <a:rPr lang="ru-RU" sz="1400" dirty="0" smtClean="0">
                <a:solidFill>
                  <a:srgbClr val="000000"/>
                </a:solidFill>
                <a:latin typeface="Calibri"/>
                <a:cs typeface="Arial" charset="0"/>
              </a:rPr>
              <a:t>хранилище (</a:t>
            </a:r>
            <a:r>
              <a:rPr lang="ru-RU" sz="1400" dirty="0" err="1" smtClean="0">
                <a:solidFill>
                  <a:srgbClr val="000000"/>
                </a:solidFill>
                <a:latin typeface="Calibri"/>
                <a:cs typeface="Arial" charset="0"/>
              </a:rPr>
              <a:t>бэкап</a:t>
            </a:r>
            <a:r>
              <a:rPr lang="ru-RU" sz="1400" dirty="0" smtClean="0">
                <a:solidFill>
                  <a:srgbClr val="000000"/>
                </a:solidFill>
                <a:latin typeface="Calibri"/>
                <a:cs typeface="Arial" charset="0"/>
              </a:rPr>
              <a:t>)</a:t>
            </a:r>
            <a:endParaRPr lang="ru-RU" sz="1400" dirty="0">
              <a:solidFill>
                <a:srgbClr val="000000"/>
              </a:solidFill>
              <a:latin typeface="Calibri"/>
              <a:cs typeface="Arial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4192080" y="4814575"/>
            <a:ext cx="144779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dirty="0">
                <a:solidFill>
                  <a:srgbClr val="000000"/>
                </a:solidFill>
                <a:latin typeface="Calibri"/>
                <a:cs typeface="Arial" charset="0"/>
              </a:rPr>
              <a:t>Облачное </a:t>
            </a:r>
            <a:r>
              <a:rPr lang="ru-RU" sz="1400" dirty="0" smtClean="0">
                <a:solidFill>
                  <a:srgbClr val="000000"/>
                </a:solidFill>
                <a:latin typeface="Calibri"/>
                <a:cs typeface="Arial" charset="0"/>
              </a:rPr>
              <a:t>хранилище (файлы)</a:t>
            </a:r>
            <a:endParaRPr lang="ru-RU" sz="1400" dirty="0">
              <a:solidFill>
                <a:srgbClr val="000000"/>
              </a:solidFill>
              <a:latin typeface="Calibri"/>
              <a:cs typeface="Arial" charset="0"/>
            </a:endParaRPr>
          </a:p>
        </p:txBody>
      </p:sp>
      <p:cxnSp>
        <p:nvCxnSpPr>
          <p:cNvPr id="20" name="Прямая со стрелкой 19"/>
          <p:cNvCxnSpPr/>
          <p:nvPr/>
        </p:nvCxnSpPr>
        <p:spPr>
          <a:xfrm>
            <a:off x="3396680" y="3507482"/>
            <a:ext cx="180020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 flipH="1">
            <a:off x="3396680" y="3867522"/>
            <a:ext cx="180020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Прямоугольник 21"/>
          <p:cNvSpPr/>
          <p:nvPr/>
        </p:nvSpPr>
        <p:spPr>
          <a:xfrm>
            <a:off x="3464060" y="3250808"/>
            <a:ext cx="1680030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 smtClean="0">
                <a:solidFill>
                  <a:srgbClr val="000000"/>
                </a:solidFill>
                <a:latin typeface="Calibri"/>
                <a:cs typeface="Arial" charset="0"/>
              </a:rPr>
              <a:t>Резервное копирование </a:t>
            </a:r>
            <a:endParaRPr lang="ru-RU" sz="1100" dirty="0">
              <a:solidFill>
                <a:srgbClr val="000000"/>
              </a:solidFill>
              <a:latin typeface="Calibri"/>
              <a:cs typeface="Arial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3678156" y="3821936"/>
            <a:ext cx="1176455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 smtClean="0">
                <a:solidFill>
                  <a:srgbClr val="000000"/>
                </a:solidFill>
                <a:latin typeface="Calibri"/>
                <a:cs typeface="Arial" charset="0"/>
              </a:rPr>
              <a:t>Восстановление</a:t>
            </a:r>
            <a:endParaRPr lang="ru-RU" sz="1100" dirty="0">
              <a:solidFill>
                <a:srgbClr val="000000"/>
              </a:solidFill>
              <a:latin typeface="Calibri"/>
              <a:cs typeface="Arial" charset="0"/>
            </a:endParaRPr>
          </a:p>
        </p:txBody>
      </p:sp>
      <p:cxnSp>
        <p:nvCxnSpPr>
          <p:cNvPr id="24" name="Прямая со стрелкой 23"/>
          <p:cNvCxnSpPr/>
          <p:nvPr/>
        </p:nvCxnSpPr>
        <p:spPr>
          <a:xfrm rot="887806">
            <a:off x="2070686" y="4745472"/>
            <a:ext cx="180020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 стрелкой 24"/>
          <p:cNvCxnSpPr/>
          <p:nvPr/>
        </p:nvCxnSpPr>
        <p:spPr>
          <a:xfrm rot="887806" flipH="1">
            <a:off x="2070686" y="5105512"/>
            <a:ext cx="180020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Прямоугольник 25"/>
          <p:cNvSpPr/>
          <p:nvPr/>
        </p:nvSpPr>
        <p:spPr>
          <a:xfrm rot="887806">
            <a:off x="2121122" y="4488798"/>
            <a:ext cx="1680030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 smtClean="0">
                <a:solidFill>
                  <a:srgbClr val="000000"/>
                </a:solidFill>
                <a:latin typeface="Calibri"/>
                <a:cs typeface="Arial" charset="0"/>
              </a:rPr>
              <a:t>Резервное копирование </a:t>
            </a:r>
            <a:endParaRPr lang="ru-RU" sz="1100" dirty="0">
              <a:solidFill>
                <a:srgbClr val="000000"/>
              </a:solidFill>
              <a:latin typeface="Calibri"/>
              <a:cs typeface="Arial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 rot="887806">
            <a:off x="2343277" y="5059926"/>
            <a:ext cx="1176455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 smtClean="0">
                <a:solidFill>
                  <a:srgbClr val="000000"/>
                </a:solidFill>
                <a:latin typeface="Calibri"/>
                <a:cs typeface="Arial" charset="0"/>
              </a:rPr>
              <a:t>Восстановление</a:t>
            </a:r>
            <a:endParaRPr lang="ru-RU" sz="1100" dirty="0">
              <a:solidFill>
                <a:srgbClr val="000000"/>
              </a:solidFill>
              <a:latin typeface="Calibri"/>
              <a:cs typeface="Arial" charset="0"/>
            </a:endParaRPr>
          </a:p>
        </p:txBody>
      </p:sp>
      <p:pic>
        <p:nvPicPr>
          <p:cNvPr id="28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089877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6110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2500" y="2405044"/>
            <a:ext cx="7239000" cy="4452957"/>
          </a:xfrm>
          <a:prstGeom prst="rect">
            <a:avLst/>
          </a:prstGeom>
        </p:spPr>
      </p:pic>
      <p:sp>
        <p:nvSpPr>
          <p:cNvPr id="788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57204" y="30480"/>
            <a:ext cx="5763903" cy="960120"/>
          </a:xfrm>
        </p:spPr>
        <p:txBody>
          <a:bodyPr/>
          <a:lstStyle/>
          <a:p>
            <a:pPr algn="l" eaLnBrk="1" hangingPunct="1"/>
            <a:r>
              <a:rPr lang="ru-RU" sz="2800" b="1" dirty="0" smtClean="0">
                <a:solidFill>
                  <a:srgbClr val="00091A"/>
                </a:solidFill>
                <a:latin typeface="Calibri" pitchFamily="34" charset="0"/>
                <a:cs typeface="Calibri" pitchFamily="34" charset="0"/>
              </a:rPr>
              <a:t>Система обновлений </a:t>
            </a:r>
            <a:r>
              <a:rPr lang="en-US" sz="2800" b="1" dirty="0" smtClean="0">
                <a:solidFill>
                  <a:schemeClr val="accent4"/>
                </a:solidFill>
                <a:latin typeface="Calibri" pitchFamily="34" charset="0"/>
                <a:cs typeface="Calibri" pitchFamily="34" charset="0"/>
              </a:rPr>
              <a:t>SiteUpdate</a:t>
            </a:r>
          </a:p>
        </p:txBody>
      </p:sp>
      <p:sp>
        <p:nvSpPr>
          <p:cNvPr id="78851" name="Прямоугольник 5"/>
          <p:cNvSpPr>
            <a:spLocks noChangeArrowheads="1"/>
          </p:cNvSpPr>
          <p:nvPr/>
        </p:nvSpPr>
        <p:spPr bwMode="auto">
          <a:xfrm>
            <a:off x="457200" y="1371602"/>
            <a:ext cx="83820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2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Уникальная технология SiteUpdate позволяет без дополнительных расходов скачивать обновления </a:t>
            </a:r>
            <a:r>
              <a:rPr lang="ru-RU" sz="2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системы.</a:t>
            </a:r>
            <a:endParaRPr lang="ru-RU" sz="2200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08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7842" y="-45720"/>
            <a:ext cx="3063298" cy="107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473092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Аня\AppData\Local\Microsoft\Windows\Temporary Internet Files\Content.Outlook\36VJRQY6\line (2)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75" y="1206349"/>
            <a:ext cx="8915400" cy="19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1220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-15875"/>
            <a:ext cx="9177338" cy="6873875"/>
          </a:xfrm>
          <a:prstGeom prst="rect">
            <a:avLst/>
          </a:prstGeom>
          <a:solidFill>
            <a:schemeClr val="bg1">
              <a:alpha val="78038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Rectangle 3"/>
          <p:cNvSpPr>
            <a:spLocks noChangeArrowheads="1"/>
          </p:cNvSpPr>
          <p:nvPr/>
        </p:nvSpPr>
        <p:spPr bwMode="auto">
          <a:xfrm>
            <a:off x="1600200" y="2362200"/>
            <a:ext cx="5791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endParaRPr lang="ru-RU" sz="2000">
              <a:solidFill>
                <a:prstClr val="black"/>
              </a:solidFill>
              <a:latin typeface="Verdana" pitchFamily="34" charset="0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-12700" y="-15875"/>
            <a:ext cx="4356100" cy="1006475"/>
          </a:xfrm>
          <a:prstGeom prst="rect">
            <a:avLst/>
          </a:prstGeom>
          <a:solidFill>
            <a:schemeClr val="bg1">
              <a:alpha val="78000"/>
            </a:schemeClr>
          </a:solidFill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en-US" sz="3200" dirty="0" smtClean="0">
                <a:latin typeface="Calibri" pitchFamily="34" charset="0"/>
              </a:rPr>
              <a:t>    </a:t>
            </a:r>
            <a:r>
              <a:rPr lang="ru-RU" sz="3200" dirty="0" smtClean="0">
                <a:latin typeface="Calibri" pitchFamily="34" charset="0"/>
              </a:rPr>
              <a:t>Сайт </a:t>
            </a:r>
            <a:r>
              <a:rPr lang="ru-RU" sz="3200" dirty="0">
                <a:latin typeface="Calibri" pitchFamily="34" charset="0"/>
              </a:rPr>
              <a:t>создали. </a:t>
            </a:r>
            <a:endParaRPr lang="en-US" sz="3200" dirty="0" smtClean="0">
              <a:latin typeface="Calibri" pitchFamily="34" charset="0"/>
            </a:endParaRPr>
          </a:p>
          <a:p>
            <a:pPr algn="l">
              <a:defRPr/>
            </a:pPr>
            <a:r>
              <a:rPr lang="en-US" sz="3200" dirty="0" smtClean="0">
                <a:latin typeface="Calibri" pitchFamily="34" charset="0"/>
              </a:rPr>
              <a:t>    </a:t>
            </a:r>
            <a:r>
              <a:rPr lang="ru-RU" sz="3200" dirty="0" smtClean="0">
                <a:latin typeface="Calibri" pitchFamily="34" charset="0"/>
              </a:rPr>
              <a:t>Что </a:t>
            </a:r>
            <a:r>
              <a:rPr lang="ru-RU" sz="3200" dirty="0">
                <a:latin typeface="Calibri" pitchFamily="34" charset="0"/>
              </a:rPr>
              <a:t>дальше?</a:t>
            </a:r>
            <a:endParaRPr lang="en-US" sz="3200" dirty="0" smtClean="0">
              <a:latin typeface="Verdana" pitchFamily="34" charset="0"/>
            </a:endParaRPr>
          </a:p>
        </p:txBody>
      </p:sp>
      <p:sp>
        <p:nvSpPr>
          <p:cNvPr id="13317" name="Прямоугольник 10"/>
          <p:cNvSpPr>
            <a:spLocks noChangeArrowheads="1"/>
          </p:cNvSpPr>
          <p:nvPr/>
        </p:nvSpPr>
        <p:spPr bwMode="auto">
          <a:xfrm>
            <a:off x="-12700" y="990600"/>
            <a:ext cx="4356100" cy="5867400"/>
          </a:xfrm>
          <a:prstGeom prst="rect">
            <a:avLst/>
          </a:prstGeom>
          <a:solidFill>
            <a:schemeClr val="bg1">
              <a:alpha val="78038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4800" y="1574800"/>
            <a:ext cx="4038600" cy="4524375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ru-RU" sz="2400" dirty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Осталось:</a:t>
            </a:r>
          </a:p>
          <a:p>
            <a:pPr marL="285750" indent="-285750">
              <a:buFontTx/>
              <a:buBlip>
                <a:blip r:embed="rId4"/>
              </a:buBlip>
              <a:defRPr/>
            </a:pPr>
            <a:r>
              <a:rPr lang="ru-RU" sz="2400" dirty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 убрать ненужное</a:t>
            </a:r>
          </a:p>
          <a:p>
            <a:pPr marL="285750" indent="-285750">
              <a:buFontTx/>
              <a:buBlip>
                <a:blip r:embed="rId4"/>
              </a:buBlip>
              <a:defRPr/>
            </a:pPr>
            <a:r>
              <a:rPr lang="ru-RU" sz="2400" dirty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 добавить необходимое</a:t>
            </a:r>
          </a:p>
          <a:p>
            <a:pPr>
              <a:defRPr/>
            </a:pPr>
            <a:endParaRPr lang="ru-RU" sz="2400" dirty="0">
              <a:solidFill>
                <a:prstClr val="black"/>
              </a:solidFill>
              <a:latin typeface="Calibri" pitchFamily="34" charset="0"/>
              <a:cs typeface="Calibri" pitchFamily="34" charset="0"/>
            </a:endParaRPr>
          </a:p>
          <a:p>
            <a:pPr>
              <a:defRPr/>
            </a:pPr>
            <a:r>
              <a:rPr lang="ru-RU" sz="2400" dirty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В основе решения - полноценный «1С-Битрикс: управление сайтом», поэтому:</a:t>
            </a:r>
          </a:p>
          <a:p>
            <a:pPr marL="285750" indent="-285750">
              <a:buFontTx/>
              <a:buBlip>
                <a:blip r:embed="rId4"/>
              </a:buBlip>
              <a:defRPr/>
            </a:pPr>
            <a:r>
              <a:rPr lang="ru-RU" sz="2400" dirty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 можно модифицировать что угодно и как угодно</a:t>
            </a:r>
          </a:p>
          <a:p>
            <a:pPr marL="285750" indent="-285750">
              <a:buFontTx/>
              <a:buBlip>
                <a:blip r:embed="rId4"/>
              </a:buBlip>
              <a:defRPr/>
            </a:pPr>
            <a:r>
              <a:rPr lang="ru-RU" sz="2400" dirty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 управлять так же просто, как и создавать</a:t>
            </a:r>
          </a:p>
        </p:txBody>
      </p:sp>
    </p:spTree>
    <p:extLst>
      <p:ext uri="{BB962C8B-B14F-4D97-AF65-F5344CB8AC3E}">
        <p14:creationId xmlns:p14="http://schemas.microsoft.com/office/powerpoint/2010/main" val="396637722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Изображение 6" descr="10788888_l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8" r="6797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 bwMode="auto">
          <a:xfrm>
            <a:off x="3957" y="1981200"/>
            <a:ext cx="9140044" cy="3048000"/>
          </a:xfrm>
          <a:prstGeom prst="rect">
            <a:avLst/>
          </a:prstGeom>
          <a:solidFill>
            <a:srgbClr val="FFFFFF">
              <a:alpha val="74902"/>
            </a:srgb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457200" y="2420888"/>
            <a:ext cx="8686800" cy="2303512"/>
          </a:xfrm>
        </p:spPr>
        <p:txBody>
          <a:bodyPr/>
          <a:lstStyle/>
          <a:p>
            <a: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dirty="0" smtClean="0">
                <a:latin typeface="Calibri"/>
                <a:cs typeface="Calibri"/>
              </a:rPr>
              <a:t>Закажите внедрение </a:t>
            </a:r>
            <a:r>
              <a:rPr lang="ru-RU" sz="2800" smtClean="0">
                <a:latin typeface="Calibri"/>
                <a:cs typeface="Calibri"/>
              </a:rPr>
              <a:t>сайта и </a:t>
            </a:r>
            <a:r>
              <a:rPr lang="ru-RU" sz="2800" dirty="0" smtClean="0">
                <a:latin typeface="Calibri"/>
                <a:cs typeface="Calibri"/>
              </a:rPr>
              <a:t>доработки у партнеров «1С-Битрикс»</a:t>
            </a:r>
          </a:p>
          <a:p>
            <a: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dirty="0">
                <a:latin typeface="Calibri"/>
                <a:cs typeface="Calibri"/>
              </a:rPr>
              <a:t/>
            </a:r>
            <a:br>
              <a:rPr lang="ru-RU" sz="2800" dirty="0">
                <a:latin typeface="Calibri"/>
                <a:cs typeface="Calibri"/>
              </a:rPr>
            </a:br>
            <a:r>
              <a:rPr lang="ru-RU" sz="2800" dirty="0" smtClean="0">
                <a:latin typeface="Calibri"/>
                <a:cs typeface="Calibri"/>
                <a:hlinkClick r:id="rId4"/>
              </a:rPr>
              <a:t>Список партнеров</a:t>
            </a:r>
            <a:r>
              <a:rPr lang="ru-RU" sz="2800" dirty="0" smtClean="0">
                <a:latin typeface="Calibri"/>
                <a:cs typeface="Calibri"/>
              </a:rPr>
              <a:t> </a:t>
            </a:r>
            <a:endParaRPr lang="ru-RU" sz="2800" dirty="0">
              <a:latin typeface="Calibri"/>
              <a:cs typeface="Calibri"/>
            </a:endParaRPr>
          </a:p>
        </p:txBody>
      </p:sp>
      <p:pic>
        <p:nvPicPr>
          <p:cNvPr id="15" name="Picture 2" descr="C:\Users\Natalia\Documents\Для презентаций\stickers-bullet\sticker-lef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6336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1600200" y="2362200"/>
            <a:ext cx="57912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endParaRPr lang="ru-RU" sz="2000">
              <a:solidFill>
                <a:prstClr val="black"/>
              </a:solidFill>
              <a:latin typeface="Verdana" pitchFamily="34" charset="0"/>
            </a:endParaRPr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251520" y="1268760"/>
            <a:ext cx="5112568" cy="5276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15000"/>
              </a:spcBef>
              <a:spcAft>
                <a:spcPct val="15000"/>
              </a:spcAft>
              <a:defRPr/>
            </a:pPr>
            <a:r>
              <a:rPr lang="ru-RU" sz="2200" dirty="0" smtClean="0">
                <a:solidFill>
                  <a:prstClr val="black"/>
                </a:solidFill>
                <a:latin typeface="Calibri" pitchFamily="34" charset="0"/>
              </a:rPr>
              <a:t>Нужно </a:t>
            </a:r>
            <a:r>
              <a:rPr lang="ru-RU" sz="2200" dirty="0">
                <a:solidFill>
                  <a:prstClr val="black"/>
                </a:solidFill>
                <a:latin typeface="Calibri" pitchFamily="34" charset="0"/>
              </a:rPr>
              <a:t>выделить много организационных ресурсов на непрофильную деятельность.</a:t>
            </a:r>
          </a:p>
          <a:p>
            <a:pPr>
              <a:spcBef>
                <a:spcPct val="15000"/>
              </a:spcBef>
              <a:spcAft>
                <a:spcPct val="15000"/>
              </a:spcAft>
              <a:defRPr/>
            </a:pPr>
            <a:endParaRPr lang="ru-RU" sz="2200" dirty="0">
              <a:solidFill>
                <a:prstClr val="black"/>
              </a:solidFill>
              <a:latin typeface="Calibri" pitchFamily="34" charset="0"/>
            </a:endParaRPr>
          </a:p>
          <a:p>
            <a:pPr marL="342900" indent="-342900">
              <a:spcBef>
                <a:spcPct val="15000"/>
              </a:spcBef>
              <a:spcAft>
                <a:spcPct val="15000"/>
              </a:spcAft>
              <a:buClr>
                <a:srgbClr val="FF9900"/>
              </a:buClr>
              <a:buSzPct val="150000"/>
              <a:buFontTx/>
              <a:buBlip>
                <a:blip r:embed="rId3"/>
              </a:buBlip>
              <a:defRPr/>
            </a:pPr>
            <a:r>
              <a:rPr lang="ru-RU" sz="2000" dirty="0" smtClean="0">
                <a:solidFill>
                  <a:prstClr val="black"/>
                </a:solidFill>
                <a:latin typeface="Calibri" pitchFamily="34" charset="0"/>
              </a:rPr>
              <a:t>Какие </a:t>
            </a:r>
            <a:r>
              <a:rPr lang="ru-RU" sz="2000" dirty="0">
                <a:solidFill>
                  <a:prstClr val="black"/>
                </a:solidFill>
                <a:latin typeface="Calibri" pitchFamily="34" charset="0"/>
              </a:rPr>
              <a:t>разделы нужно сделать? Как сделать структуру сайта понятной и удобной посетителю?</a:t>
            </a:r>
          </a:p>
          <a:p>
            <a:pPr marL="342900" indent="-342900">
              <a:spcBef>
                <a:spcPct val="15000"/>
              </a:spcBef>
              <a:spcAft>
                <a:spcPct val="15000"/>
              </a:spcAft>
              <a:buClr>
                <a:srgbClr val="FF9900"/>
              </a:buClr>
              <a:buSzPct val="150000"/>
              <a:buFontTx/>
              <a:buBlip>
                <a:blip r:embed="rId3"/>
              </a:buBlip>
              <a:defRPr/>
            </a:pPr>
            <a:r>
              <a:rPr lang="ru-RU" sz="2000" dirty="0" smtClean="0">
                <a:solidFill>
                  <a:prstClr val="black"/>
                </a:solidFill>
                <a:latin typeface="Calibri" pitchFamily="34" charset="0"/>
              </a:rPr>
              <a:t>Какие </a:t>
            </a:r>
            <a:r>
              <a:rPr lang="ru-RU" sz="2000" dirty="0">
                <a:solidFill>
                  <a:prstClr val="black"/>
                </a:solidFill>
                <a:latin typeface="Calibri" pitchFamily="34" charset="0"/>
              </a:rPr>
              <a:t>нужны материалы и откуда их взять?</a:t>
            </a:r>
          </a:p>
          <a:p>
            <a:pPr marL="342900" indent="-342900">
              <a:spcBef>
                <a:spcPct val="15000"/>
              </a:spcBef>
              <a:spcAft>
                <a:spcPct val="15000"/>
              </a:spcAft>
              <a:buClr>
                <a:srgbClr val="FF9900"/>
              </a:buClr>
              <a:buSzPct val="150000"/>
              <a:buFontTx/>
              <a:buBlip>
                <a:blip r:embed="rId3"/>
              </a:buBlip>
              <a:defRPr/>
            </a:pPr>
            <a:r>
              <a:rPr lang="ru-RU" sz="2000" dirty="0" smtClean="0">
                <a:solidFill>
                  <a:prstClr val="black"/>
                </a:solidFill>
                <a:latin typeface="Calibri" pitchFamily="34" charset="0"/>
              </a:rPr>
              <a:t>Каким </a:t>
            </a:r>
            <a:r>
              <a:rPr lang="ru-RU" sz="2000" dirty="0">
                <a:solidFill>
                  <a:prstClr val="black"/>
                </a:solidFill>
                <a:latin typeface="Calibri" pitchFamily="34" charset="0"/>
              </a:rPr>
              <a:t>должен быть дизайн? </a:t>
            </a:r>
          </a:p>
          <a:p>
            <a:pPr marL="342900" indent="-342900">
              <a:spcBef>
                <a:spcPct val="15000"/>
              </a:spcBef>
              <a:spcAft>
                <a:spcPct val="15000"/>
              </a:spcAft>
              <a:buClr>
                <a:srgbClr val="FF9900"/>
              </a:buClr>
              <a:buSzPct val="150000"/>
              <a:buFontTx/>
              <a:buBlip>
                <a:blip r:embed="rId3"/>
              </a:buBlip>
              <a:defRPr/>
            </a:pPr>
            <a:r>
              <a:rPr lang="ru-RU" sz="2000" dirty="0" smtClean="0">
                <a:solidFill>
                  <a:prstClr val="black"/>
                </a:solidFill>
                <a:latin typeface="Calibri" pitchFamily="34" charset="0"/>
              </a:rPr>
              <a:t>Какие сервисы нужны</a:t>
            </a:r>
            <a:r>
              <a:rPr lang="ru-RU" sz="2000" dirty="0">
                <a:solidFill>
                  <a:prstClr val="black"/>
                </a:solidFill>
                <a:latin typeface="Calibri" pitchFamily="34" charset="0"/>
              </a:rPr>
              <a:t>? </a:t>
            </a:r>
            <a:endParaRPr lang="ru-RU" sz="2000" dirty="0" smtClean="0">
              <a:solidFill>
                <a:prstClr val="black"/>
              </a:solidFill>
              <a:latin typeface="Calibri" pitchFamily="34" charset="0"/>
            </a:endParaRPr>
          </a:p>
          <a:p>
            <a:pPr marL="342900" indent="-342900">
              <a:spcBef>
                <a:spcPct val="15000"/>
              </a:spcBef>
              <a:spcAft>
                <a:spcPct val="15000"/>
              </a:spcAft>
              <a:buClr>
                <a:srgbClr val="FF9900"/>
              </a:buClr>
              <a:buSzPct val="150000"/>
              <a:buFontTx/>
              <a:buBlip>
                <a:blip r:embed="rId3"/>
              </a:buBlip>
              <a:defRPr/>
            </a:pPr>
            <a:r>
              <a:rPr lang="ru-RU" sz="2000" dirty="0" smtClean="0">
                <a:solidFill>
                  <a:prstClr val="black"/>
                </a:solidFill>
                <a:latin typeface="Calibri" pitchFamily="34" charset="0"/>
              </a:rPr>
              <a:t>Как соответствовать законодательству?</a:t>
            </a:r>
          </a:p>
          <a:p>
            <a:pPr marL="342900" indent="-342900">
              <a:spcBef>
                <a:spcPct val="15000"/>
              </a:spcBef>
              <a:spcAft>
                <a:spcPct val="15000"/>
              </a:spcAft>
              <a:buClr>
                <a:srgbClr val="FF9900"/>
              </a:buClr>
              <a:buSzPct val="150000"/>
              <a:buFontTx/>
              <a:buBlip>
                <a:blip r:embed="rId3"/>
              </a:buBlip>
              <a:defRPr/>
            </a:pPr>
            <a:r>
              <a:rPr lang="ru-RU" sz="2000" dirty="0" smtClean="0">
                <a:solidFill>
                  <a:prstClr val="black"/>
                </a:solidFill>
                <a:latin typeface="Calibri" pitchFamily="34" charset="0"/>
              </a:rPr>
              <a:t>Как найти и контролировать подрядчика?</a:t>
            </a:r>
            <a:endParaRPr lang="ru-RU" sz="2000" dirty="0">
              <a:solidFill>
                <a:prstClr val="black"/>
              </a:solidFill>
              <a:latin typeface="Calibri" pitchFamily="34" charset="0"/>
            </a:endParaRPr>
          </a:p>
          <a:p>
            <a:pPr marL="342900" indent="-342900">
              <a:spcBef>
                <a:spcPct val="15000"/>
              </a:spcBef>
              <a:spcAft>
                <a:spcPct val="15000"/>
              </a:spcAft>
              <a:buClr>
                <a:srgbClr val="FF9900"/>
              </a:buClr>
              <a:buSzPct val="150000"/>
              <a:buFontTx/>
              <a:buBlip>
                <a:blip r:embed="rId3"/>
              </a:buBlip>
              <a:defRPr/>
            </a:pPr>
            <a:r>
              <a:rPr lang="ru-RU" sz="2000" dirty="0" smtClean="0">
                <a:solidFill>
                  <a:prstClr val="black"/>
                </a:solidFill>
                <a:latin typeface="Calibri" pitchFamily="34" charset="0"/>
              </a:rPr>
              <a:t>Кто </a:t>
            </a:r>
            <a:r>
              <a:rPr lang="ru-RU" sz="2000" dirty="0">
                <a:solidFill>
                  <a:prstClr val="black"/>
                </a:solidFill>
                <a:latin typeface="Calibri" pitchFamily="34" charset="0"/>
              </a:rPr>
              <a:t>этим всем будет заниматься?</a:t>
            </a:r>
          </a:p>
        </p:txBody>
      </p:sp>
      <p:pic>
        <p:nvPicPr>
          <p:cNvPr id="3077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5563"/>
            <a:ext cx="9144000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251534" y="220663"/>
            <a:ext cx="5853113" cy="83820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ru-RU" sz="3200" b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Calibri" pitchFamily="34" charset="0"/>
              </a:rPr>
              <a:t>Сделать хороший сайт сложно</a:t>
            </a:r>
            <a:endParaRPr lang="en-US" sz="3200" b="1" dirty="0" smtClean="0">
              <a:solidFill>
                <a:prstClr val="black">
                  <a:lumMod val="95000"/>
                  <a:lumOff val="5000"/>
                </a:prstClr>
              </a:solidFill>
              <a:latin typeface="Verdana" pitchFamily="34" charset="0"/>
            </a:endParaRPr>
          </a:p>
        </p:txBody>
      </p:sp>
      <p:pic>
        <p:nvPicPr>
          <p:cNvPr id="3079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129" y="-44449"/>
            <a:ext cx="3063875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" y="1149349"/>
            <a:ext cx="8915400" cy="19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Изображение 8" descr="11049393_l.jpg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931"/>
          <a:stretch/>
        </p:blipFill>
        <p:spPr>
          <a:xfrm>
            <a:off x="4788024" y="1120288"/>
            <a:ext cx="4373498" cy="4990273"/>
          </a:xfrm>
          <a:prstGeom prst="rect">
            <a:avLst/>
          </a:prstGeom>
          <a:ln>
            <a:noFill/>
          </a:ln>
          <a:effectLst>
            <a:softEdge rad="330200"/>
          </a:effectLst>
        </p:spPr>
      </p:pic>
    </p:spTree>
    <p:extLst>
      <p:ext uri="{BB962C8B-B14F-4D97-AF65-F5344CB8AC3E}">
        <p14:creationId xmlns:p14="http://schemas.microsoft.com/office/powerpoint/2010/main" val="9328152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956"/>
            <a:ext cx="9144000" cy="68619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Скругленный прямоугольник 10"/>
          <p:cNvSpPr/>
          <p:nvPr/>
        </p:nvSpPr>
        <p:spPr bwMode="auto">
          <a:xfrm>
            <a:off x="0" y="0"/>
            <a:ext cx="4724400" cy="6858000"/>
          </a:xfrm>
          <a:prstGeom prst="roundRect">
            <a:avLst>
              <a:gd name="adj" fmla="val 0"/>
            </a:avLst>
          </a:prstGeom>
          <a:solidFill>
            <a:srgbClr val="FFFFFF">
              <a:alpha val="80000"/>
            </a:srgb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1200" b="1" smtClean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3789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-197168" y="134645"/>
            <a:ext cx="5431633" cy="645129"/>
          </a:xfrm>
        </p:spPr>
        <p:txBody>
          <a:bodyPr/>
          <a:lstStyle/>
          <a:p>
            <a:pPr eaLnBrk="1" hangingPunct="1"/>
            <a:r>
              <a:rPr lang="ru-RU" sz="28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Техническая поддержка</a:t>
            </a:r>
            <a:endParaRPr lang="en-US" sz="2800" b="1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7892" name="Прямоугольник 6"/>
          <p:cNvSpPr>
            <a:spLocks noChangeArrowheads="1"/>
          </p:cNvSpPr>
          <p:nvPr/>
        </p:nvSpPr>
        <p:spPr bwMode="auto">
          <a:xfrm>
            <a:off x="228600" y="1143000"/>
            <a:ext cx="3886200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4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Направьте вопрос специалистам технической поддержки и </a:t>
            </a:r>
            <a:r>
              <a:rPr lang="ru-RU" sz="24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получите квалифицированную консультацию.</a:t>
            </a:r>
            <a:endParaRPr lang="ru-RU" sz="2400" b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400" b="1" dirty="0" smtClean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  <a:hlinkClick r:id="rId4"/>
              </a:rPr>
              <a:t>http://www.1c-bitrix.ru/support</a:t>
            </a:r>
            <a:r>
              <a:rPr lang="en-US" sz="24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hlinkClick r:id="rId4"/>
              </a:rPr>
              <a:t>/</a:t>
            </a:r>
            <a:endParaRPr lang="ru-RU" sz="2400" b="1" smtClean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400" b="1" dirty="0" smtClean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9" name="Picture 4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48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1592" y="-45720"/>
            <a:ext cx="3063298" cy="107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0464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3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81071" y="1983422"/>
            <a:ext cx="4216400" cy="3200400"/>
          </a:xfrm>
          <a:prstGeom prst="rect">
            <a:avLst/>
          </a:prstGeom>
          <a:ln>
            <a:noFill/>
          </a:ln>
          <a:effectLst/>
        </p:spPr>
      </p:pic>
      <p:sp>
        <p:nvSpPr>
          <p:cNvPr id="4" name="Прямоугольник 3"/>
          <p:cNvSpPr>
            <a:spLocks noChangeArrowheads="1"/>
          </p:cNvSpPr>
          <p:nvPr/>
        </p:nvSpPr>
        <p:spPr bwMode="auto">
          <a:xfrm>
            <a:off x="539552" y="2514600"/>
            <a:ext cx="3962400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500" dirty="0">
                <a:solidFill>
                  <a:srgbClr val="000000"/>
                </a:solidFill>
                <a:latin typeface="Calibri"/>
                <a:cs typeface="Arial" charset="0"/>
              </a:rPr>
              <a:t>Компания «1С-Битрикс» проводит </a:t>
            </a:r>
            <a:r>
              <a:rPr lang="ru-RU" sz="1500" b="1" dirty="0">
                <a:solidFill>
                  <a:srgbClr val="000000"/>
                </a:solidFill>
                <a:latin typeface="Calibri"/>
                <a:cs typeface="Arial" charset="0"/>
              </a:rPr>
              <a:t>бесплатное онлайн-обучение </a:t>
            </a:r>
            <a:r>
              <a:rPr lang="ru-RU" sz="1500" dirty="0">
                <a:solidFill>
                  <a:srgbClr val="000000"/>
                </a:solidFill>
                <a:latin typeface="Calibri"/>
                <a:cs typeface="Arial" charset="0"/>
              </a:rPr>
              <a:t>и сертификацию пользователей программного продукта «1С-Битрикс: Управление сайтом». Курсы могут пройти все желающие бесплатно на сайте </a:t>
            </a:r>
            <a:r>
              <a:rPr lang="en-US" sz="1500" dirty="0">
                <a:solidFill>
                  <a:srgbClr val="1E427C"/>
                </a:solidFill>
                <a:latin typeface="Calibri"/>
                <a:cs typeface="Arial" charset="0"/>
              </a:rPr>
              <a:t>www.1c-bitrix.ru</a:t>
            </a:r>
            <a:r>
              <a:rPr lang="ru-RU" sz="1500" dirty="0">
                <a:solidFill>
                  <a:srgbClr val="000000"/>
                </a:solidFill>
                <a:latin typeface="Calibri"/>
                <a:cs typeface="Arial" charset="0"/>
              </a:rPr>
              <a:t>. </a:t>
            </a:r>
          </a:p>
        </p:txBody>
      </p:sp>
      <p:sp>
        <p:nvSpPr>
          <p:cNvPr id="5" name="Прямоугольник 4"/>
          <p:cNvSpPr>
            <a:spLocks noChangeArrowheads="1"/>
          </p:cNvSpPr>
          <p:nvPr/>
        </p:nvSpPr>
        <p:spPr bwMode="auto">
          <a:xfrm>
            <a:off x="507707" y="1629409"/>
            <a:ext cx="38100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95250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>
                <a:solidFill>
                  <a:srgbClr val="000000"/>
                </a:solidFill>
                <a:latin typeface="Arial" charset="0"/>
                <a:cs typeface="Arial" charset="0"/>
              </a:rPr>
              <a:t>Учебные онлайн-курсы для пользователей</a:t>
            </a:r>
          </a:p>
        </p:txBody>
      </p:sp>
      <p:sp>
        <p:nvSpPr>
          <p:cNvPr id="6" name="Прямоугольник 5"/>
          <p:cNvSpPr>
            <a:spLocks noChangeArrowheads="1"/>
          </p:cNvSpPr>
          <p:nvPr/>
        </p:nvSpPr>
        <p:spPr bwMode="auto">
          <a:xfrm>
            <a:off x="515938" y="4038600"/>
            <a:ext cx="3810000" cy="70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95250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>
                <a:solidFill>
                  <a:srgbClr val="000000"/>
                </a:solidFill>
                <a:latin typeface="Arial" charset="0"/>
                <a:cs typeface="Arial" charset="0"/>
              </a:rPr>
              <a:t>Сертифицированные учебные центры</a:t>
            </a:r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auto">
          <a:xfrm>
            <a:off x="515938" y="4899025"/>
            <a:ext cx="39624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500" dirty="0">
                <a:solidFill>
                  <a:srgbClr val="000000"/>
                </a:solidFill>
                <a:latin typeface="Calibri"/>
                <a:cs typeface="Arial" charset="0"/>
              </a:rPr>
              <a:t>Авторизованные учебные центры проводят платные учебные курсы в России и СНГ. Расписание ближайших курсов вы найдете на сайте </a:t>
            </a:r>
            <a:r>
              <a:rPr lang="en-US" sz="1500" dirty="0">
                <a:solidFill>
                  <a:srgbClr val="1E427C"/>
                </a:solidFill>
                <a:latin typeface="Calibri"/>
                <a:cs typeface="Arial" charset="0"/>
              </a:rPr>
              <a:t>www.1c-bitrix.ru</a:t>
            </a:r>
            <a:r>
              <a:rPr lang="ru-RU" sz="1500" dirty="0">
                <a:solidFill>
                  <a:srgbClr val="000000"/>
                </a:solidFill>
                <a:latin typeface="Calibri"/>
                <a:cs typeface="Arial" charset="0"/>
              </a:rPr>
              <a:t>. </a:t>
            </a: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425720" y="244983"/>
            <a:ext cx="6758528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ru-RU" sz="36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Обучение</a:t>
            </a:r>
            <a:endParaRPr lang="en-US" sz="3200" b="1" dirty="0" smtClean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2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320" y="1699514"/>
            <a:ext cx="234388" cy="234388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593" y="4157430"/>
            <a:ext cx="234388" cy="234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335296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Аня\AppData\Local\Microsoft\Windows\Temporary Internet Files\Content.Outlook\36VJRQY6\line (2)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75" y="1206350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08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425720" y="221233"/>
            <a:ext cx="5822680" cy="86600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800" dirty="0" smtClean="0">
                <a:latin typeface="Calibri" pitchFamily="34" charset="0"/>
                <a:ea typeface="Verdana" pitchFamily="34" charset="0"/>
                <a:cs typeface="Calibri" pitchFamily="34" charset="0"/>
              </a:rPr>
              <a:t>Веб-приложения для сайта</a:t>
            </a:r>
            <a:endParaRPr lang="en-US" sz="2800" b="1" dirty="0" smtClean="0">
              <a:latin typeface="Verdana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828800" y="5477471"/>
            <a:ext cx="7010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0" i="1" dirty="0" smtClean="0">
                <a:latin typeface="Calibri"/>
                <a:cs typeface="Calibri"/>
              </a:rPr>
              <a:t>Новые возможности и сервисы для администраторов и посетителей Вашего сайта</a:t>
            </a:r>
            <a:endParaRPr lang="ru-RU" sz="2400" b="0" i="1" dirty="0">
              <a:latin typeface="Calibri"/>
              <a:cs typeface="Calibri"/>
            </a:endParaRPr>
          </a:p>
        </p:txBody>
      </p:sp>
      <p:pic>
        <p:nvPicPr>
          <p:cNvPr id="10" name="Изображение 9" descr="11263319_m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306" y="5410201"/>
            <a:ext cx="1197494" cy="1066799"/>
          </a:xfrm>
          <a:prstGeom prst="rect">
            <a:avLst/>
          </a:prstGeom>
        </p:spPr>
      </p:pic>
      <p:pic>
        <p:nvPicPr>
          <p:cNvPr id="4" name="Изображение 3" descr="Снимок экрана 2012-09-19 в 1.27.18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600201"/>
            <a:ext cx="4050805" cy="1142860"/>
          </a:xfrm>
          <a:prstGeom prst="rect">
            <a:avLst/>
          </a:prstGeom>
        </p:spPr>
      </p:pic>
      <p:pic>
        <p:nvPicPr>
          <p:cNvPr id="11" name="Изображение 10" descr="Снимок экрана 2012-09-19 в 1.32.16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95400"/>
            <a:ext cx="3978470" cy="2677525"/>
          </a:xfrm>
          <a:prstGeom prst="rect">
            <a:avLst/>
          </a:prstGeom>
        </p:spPr>
      </p:pic>
      <p:pic>
        <p:nvPicPr>
          <p:cNvPr id="5" name="Изображение 4" descr="Снимок экрана 2012-09-19 в 1.36.08.png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3" r="4627"/>
          <a:stretch/>
        </p:blipFill>
        <p:spPr>
          <a:xfrm>
            <a:off x="4850207" y="2844902"/>
            <a:ext cx="3531794" cy="820196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81000" y="4280796"/>
            <a:ext cx="83058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0" dirty="0">
                <a:latin typeface="Calibri"/>
                <a:cs typeface="Calibri"/>
              </a:rPr>
              <a:t>В каталоге «1C-Битрикс: </a:t>
            </a:r>
            <a:r>
              <a:rPr lang="ru-RU" sz="2000" b="0" dirty="0" err="1">
                <a:latin typeface="Calibri"/>
                <a:cs typeface="Calibri"/>
              </a:rPr>
              <a:t>Маркетплейс</a:t>
            </a:r>
            <a:r>
              <a:rPr lang="ru-RU" sz="2000" b="0" dirty="0">
                <a:latin typeface="Calibri"/>
                <a:cs typeface="Calibri"/>
              </a:rPr>
              <a:t>» - более </a:t>
            </a:r>
            <a:r>
              <a:rPr lang="ru-RU" sz="2000" dirty="0">
                <a:latin typeface="Calibri"/>
                <a:cs typeface="Calibri"/>
              </a:rPr>
              <a:t>9</a:t>
            </a:r>
            <a:r>
              <a:rPr lang="ru-RU" sz="2000" b="0" dirty="0" smtClean="0">
                <a:latin typeface="Calibri"/>
                <a:cs typeface="Calibri"/>
              </a:rPr>
              <a:t>00 </a:t>
            </a:r>
            <a:r>
              <a:rPr lang="ru-RU" sz="2000" b="0" dirty="0">
                <a:latin typeface="Calibri"/>
                <a:cs typeface="Calibri"/>
              </a:rPr>
              <a:t>веб-приложений для сайтов на платформе  «1C-Битрикс». Веб-приложения разработаны партнерами компании «1С-Битрикс». 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4597658" y="3714690"/>
            <a:ext cx="269399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0" u="sng" dirty="0" smtClean="0">
                <a:solidFill>
                  <a:srgbClr val="CE2E1A"/>
                </a:solidFill>
                <a:latin typeface="Calibri"/>
                <a:cs typeface="Calibri"/>
              </a:rPr>
              <a:t>marketplace</a:t>
            </a:r>
            <a:r>
              <a:rPr lang="en-US" sz="2000" b="0" u="sng" dirty="0">
                <a:solidFill>
                  <a:srgbClr val="CE2E1A"/>
                </a:solidFill>
                <a:latin typeface="Calibri"/>
                <a:cs typeface="Calibri"/>
              </a:rPr>
              <a:t>.1c-</a:t>
            </a:r>
            <a:r>
              <a:rPr lang="en-US" sz="2000" b="0" u="sng" dirty="0" smtClean="0">
                <a:solidFill>
                  <a:srgbClr val="CE2E1A"/>
                </a:solidFill>
                <a:latin typeface="Calibri"/>
                <a:cs typeface="Calibri"/>
              </a:rPr>
              <a:t>bitrix.ru</a:t>
            </a:r>
            <a:endParaRPr lang="ru-RU" sz="2000" b="0" u="sng" dirty="0">
              <a:solidFill>
                <a:srgbClr val="CE2E1A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3057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526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27"/>
          <a:stretch/>
        </p:blipFill>
        <p:spPr bwMode="auto">
          <a:xfrm>
            <a:off x="-13204" y="0"/>
            <a:ext cx="9199189" cy="69016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4280481" y="-1804"/>
            <a:ext cx="4902963" cy="6895335"/>
          </a:xfrm>
          <a:prstGeom prst="rect">
            <a:avLst/>
          </a:prstGeom>
          <a:solidFill>
            <a:srgbClr val="FFFFFF">
              <a:alpha val="85000"/>
            </a:srgb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280481" y="116633"/>
            <a:ext cx="4863519" cy="970604"/>
          </a:xfrm>
        </p:spPr>
        <p:txBody>
          <a:bodyPr>
            <a:normAutofit/>
          </a:bodyPr>
          <a:lstStyle/>
          <a:p>
            <a:pPr algn="l" eaLnBrk="1" hangingPunct="1"/>
            <a:r>
              <a:rPr lang="ru-RU" sz="2400" b="1" dirty="0" smtClean="0">
                <a:latin typeface="Calibri" pitchFamily="34" charset="0"/>
                <a:cs typeface="Calibri" pitchFamily="34" charset="0"/>
              </a:rPr>
              <a:t>Изменения</a:t>
            </a:r>
            <a:br>
              <a:rPr lang="ru-RU" sz="2400" b="1" dirty="0" smtClean="0">
                <a:latin typeface="Calibri" pitchFamily="34" charset="0"/>
                <a:cs typeface="Calibri" pitchFamily="34" charset="0"/>
              </a:rPr>
            </a:br>
            <a:r>
              <a:rPr lang="ru-RU" sz="2400" b="1" dirty="0" smtClean="0">
                <a:latin typeface="Calibri" pitchFamily="34" charset="0"/>
                <a:cs typeface="Calibri" pitchFamily="34" charset="0"/>
              </a:rPr>
              <a:t> в Лицензионной политике</a:t>
            </a:r>
            <a:endParaRPr lang="en-US" sz="1800" b="1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4574221" y="1178807"/>
            <a:ext cx="4504070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5600" indent="-355600" fontAlgn="base">
              <a:spcBef>
                <a:spcPct val="0"/>
              </a:spcBef>
              <a:spcAft>
                <a:spcPct val="0"/>
              </a:spcAft>
              <a:buFontTx/>
              <a:buBlip>
                <a:blip r:embed="rId5"/>
              </a:buBlip>
              <a:defRPr/>
            </a:pPr>
            <a:r>
              <a:rPr lang="ru-RU" sz="2800" dirty="0">
                <a:latin typeface="Calibri" pitchFamily="34" charset="0"/>
                <a:cs typeface="Calibri" pitchFamily="34" charset="0"/>
              </a:rPr>
              <a:t>Новая версия </a:t>
            </a:r>
            <a:r>
              <a:rPr lang="ru-RU" sz="2800" dirty="0" smtClean="0">
                <a:latin typeface="Calibri" pitchFamily="34" charset="0"/>
                <a:cs typeface="Calibri" pitchFamily="34" charset="0"/>
              </a:rPr>
              <a:t>доступна в </a:t>
            </a:r>
            <a:r>
              <a:rPr lang="ru-RU" sz="2800" dirty="0" err="1" smtClean="0">
                <a:latin typeface="Calibri" pitchFamily="34" charset="0"/>
                <a:cs typeface="Calibri" pitchFamily="34" charset="0"/>
                <a:hlinkClick r:id="rId6"/>
              </a:rPr>
              <a:t>Маркетплейсе</a:t>
            </a:r>
            <a:endParaRPr lang="ru-RU" sz="2800" dirty="0" smtClean="0">
              <a:solidFill>
                <a:prstClr val="black"/>
              </a:solidFill>
              <a:latin typeface="Calibri" pitchFamily="34" charset="0"/>
              <a:cs typeface="Calibri" pitchFamily="34" charset="0"/>
            </a:endParaRPr>
          </a:p>
          <a:p>
            <a:pPr marL="355600" indent="-355600" fontAlgn="base">
              <a:spcBef>
                <a:spcPct val="0"/>
              </a:spcBef>
              <a:spcAft>
                <a:spcPct val="0"/>
              </a:spcAft>
              <a:buFontTx/>
              <a:buBlip>
                <a:blip r:embed="rId5"/>
              </a:buBlip>
              <a:defRPr/>
            </a:pPr>
            <a:r>
              <a:rPr lang="ru-RU" sz="2800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Возможность выбрать версию платформы «1С-Битрикс»</a:t>
            </a:r>
          </a:p>
          <a:p>
            <a:pPr marL="355600" indent="-355600" fontAlgn="base">
              <a:spcBef>
                <a:spcPct val="0"/>
              </a:spcBef>
              <a:spcAft>
                <a:spcPct val="0"/>
              </a:spcAft>
              <a:buFontTx/>
              <a:buBlip>
                <a:blip r:embed="rId5"/>
              </a:buBlip>
              <a:defRPr/>
            </a:pPr>
            <a:r>
              <a:rPr lang="ru-RU" sz="2800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Простые переходы между редакциями</a:t>
            </a:r>
          </a:p>
          <a:p>
            <a:pPr marL="355600" indent="-355600" fontAlgn="base">
              <a:spcBef>
                <a:spcPct val="0"/>
              </a:spcBef>
              <a:spcAft>
                <a:spcPct val="0"/>
              </a:spcAft>
              <a:buFontTx/>
              <a:buBlip>
                <a:blip r:embed="rId5"/>
              </a:buBlip>
              <a:defRPr/>
            </a:pPr>
            <a:r>
              <a:rPr lang="ru-RU" sz="2800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Бесплатная пробная </a:t>
            </a:r>
            <a:r>
              <a:rPr lang="ru-RU" sz="2800" dirty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версия на 3</a:t>
            </a:r>
            <a:r>
              <a:rPr lang="ru-RU" sz="2800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0 дней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2400" u="sng" dirty="0" smtClean="0">
              <a:solidFill>
                <a:srgbClr val="1E427C"/>
              </a:solidFill>
              <a:latin typeface="Calibri" pitchFamily="34" charset="0"/>
              <a:cs typeface="Calibri" pitchFamily="34" charset="0"/>
            </a:endParaRPr>
          </a:p>
          <a:p>
            <a:pPr marL="355600" indent="-355600" fontAlgn="base">
              <a:spcBef>
                <a:spcPct val="0"/>
              </a:spcBef>
              <a:spcAft>
                <a:spcPct val="0"/>
              </a:spcAft>
              <a:buFontTx/>
              <a:buBlip>
                <a:blip r:embed="rId5"/>
              </a:buBlip>
              <a:defRPr/>
            </a:pPr>
            <a:r>
              <a:rPr lang="ru-RU" sz="2800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Документация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u="sng" dirty="0">
                <a:solidFill>
                  <a:srgbClr val="1E427C"/>
                </a:solidFill>
                <a:latin typeface="Calibri" pitchFamily="34" charset="0"/>
                <a:cs typeface="Calibri" pitchFamily="34" charset="0"/>
                <a:hlinkClick r:id="rId7"/>
              </a:rPr>
              <a:t>https://</a:t>
            </a:r>
            <a:r>
              <a:rPr lang="en-US" sz="2400" u="sng" dirty="0" smtClean="0">
                <a:solidFill>
                  <a:srgbClr val="1E427C"/>
                </a:solidFill>
                <a:latin typeface="Calibri" pitchFamily="34" charset="0"/>
                <a:cs typeface="Calibri" pitchFamily="34" charset="0"/>
                <a:hlinkClick r:id="rId7"/>
              </a:rPr>
              <a:t>www.1c-bitrix.ru/download/files/manuals/ru/solution/medsite_tutorial.pdf</a:t>
            </a:r>
            <a:endParaRPr lang="ru-RU" sz="2400" u="sng" dirty="0" smtClean="0">
              <a:solidFill>
                <a:srgbClr val="1E427C"/>
              </a:solidFill>
              <a:latin typeface="Calibri" pitchFamily="34" charset="0"/>
              <a:cs typeface="Calibri" pitchFamily="34" charset="0"/>
            </a:endParaRP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endParaRPr lang="ru-RU" sz="2400" u="sng" dirty="0">
              <a:solidFill>
                <a:srgbClr val="1E427C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9" name="Picture 2" descr="C:\Users\Natalia\Documents\Для презентаций\stickers-bullet\sticker-left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204" y="11273"/>
            <a:ext cx="3063298" cy="107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2459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Изображение 10" descr="226482_print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7023" y="-1"/>
            <a:ext cx="9184535" cy="6874831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-27023" y="1412776"/>
            <a:ext cx="9171023" cy="4104456"/>
          </a:xfrm>
          <a:prstGeom prst="rect">
            <a:avLst/>
          </a:prstGeom>
          <a:solidFill>
            <a:srgbClr val="FFFFFF">
              <a:alpha val="71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323528" y="2420888"/>
            <a:ext cx="8691093" cy="2545969"/>
          </a:xfrm>
          <a:prstGeom prst="rect">
            <a:avLst/>
          </a:prstGeom>
          <a:noFill/>
        </p:spPr>
        <p:txBody>
          <a:bodyPr wrap="square" lIns="82945" tIns="41473" rIns="82945" bIns="41473">
            <a:spAutoFit/>
          </a:bodyPr>
          <a:lstStyle/>
          <a:p>
            <a:pPr lvl="0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</a:pPr>
            <a:r>
              <a:rPr lang="ru-RU" sz="2200" b="1" dirty="0" smtClean="0"/>
              <a:t>Базовый функционал</a:t>
            </a:r>
            <a:br>
              <a:rPr lang="ru-RU" sz="2200" b="1" dirty="0" smtClean="0"/>
            </a:br>
            <a:r>
              <a:rPr lang="ru-RU" sz="2200" dirty="0" smtClean="0"/>
              <a:t>Для </a:t>
            </a:r>
            <a:r>
              <a:rPr lang="ru-RU" sz="2200" dirty="0"/>
              <a:t>создания </a:t>
            </a:r>
            <a:r>
              <a:rPr lang="ru-RU" sz="2200" dirty="0" smtClean="0"/>
              <a:t>сайта-визитки. </a:t>
            </a:r>
            <a:r>
              <a:rPr lang="ru-RU" sz="2200" dirty="0"/>
              <a:t>Включено: мобильная версия</a:t>
            </a:r>
            <a:endParaRPr lang="ru-RU" sz="2200" b="1" dirty="0"/>
          </a:p>
          <a:p>
            <a:pPr marL="457200" lvl="0" indent="-457200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Arial"/>
              <a:buChar char="•"/>
            </a:pPr>
            <a:r>
              <a:rPr lang="ru-RU" sz="2400" dirty="0" smtClean="0"/>
              <a:t>«</a:t>
            </a:r>
            <a:r>
              <a:rPr lang="ru-RU" sz="2400" dirty="0"/>
              <a:t>1С-Битрикс: Сайт  медицинской организации</a:t>
            </a:r>
            <a:r>
              <a:rPr lang="ru-RU" sz="2400" dirty="0" smtClean="0"/>
              <a:t>»</a:t>
            </a:r>
            <a:br>
              <a:rPr lang="ru-RU" sz="2400" dirty="0" smtClean="0"/>
            </a:br>
            <a:r>
              <a:rPr lang="ru-RU" sz="2400" dirty="0" smtClean="0"/>
              <a:t> </a:t>
            </a:r>
            <a:r>
              <a:rPr lang="ru-RU" sz="2400" dirty="0"/>
              <a:t>+ «1С-Битрикс: Управление сайтом - </a:t>
            </a:r>
            <a:r>
              <a:rPr lang="ru-RU" sz="2400" dirty="0" smtClean="0"/>
              <a:t>Старт» -     </a:t>
            </a:r>
            <a:r>
              <a:rPr lang="ru-RU" sz="2400" b="1" dirty="0" smtClean="0"/>
              <a:t>19 800р.</a:t>
            </a:r>
          </a:p>
          <a:p>
            <a:pPr marL="457200" lvl="0" indent="-457200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Arial"/>
              <a:buChar char="•"/>
            </a:pPr>
            <a:r>
              <a:rPr lang="ru-RU" sz="2400" dirty="0"/>
              <a:t>«1С-Битрикс: Сайт  медицинской организации</a:t>
            </a:r>
            <a:r>
              <a:rPr lang="ru-RU" sz="2400" dirty="0" smtClean="0"/>
              <a:t>»</a:t>
            </a:r>
            <a:br>
              <a:rPr lang="ru-RU" sz="2400" dirty="0" smtClean="0"/>
            </a:br>
            <a:r>
              <a:rPr lang="ru-RU" sz="2400" dirty="0" smtClean="0"/>
              <a:t> </a:t>
            </a:r>
            <a:r>
              <a:rPr lang="ru-RU" sz="2400" dirty="0"/>
              <a:t>+ «1С-Битрикс: Управление сайтом - </a:t>
            </a:r>
            <a:r>
              <a:rPr lang="ru-RU" sz="2400" dirty="0" smtClean="0"/>
              <a:t>Стандарт» -    </a:t>
            </a:r>
            <a:r>
              <a:rPr lang="ru-RU" sz="2400" b="1" dirty="0" smtClean="0"/>
              <a:t>28 800р.</a:t>
            </a: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467544" y="116632"/>
            <a:ext cx="8229600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54316" y="1654696"/>
            <a:ext cx="86603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92075" algn="l"/>
              </a:tabLst>
            </a:pPr>
            <a:r>
              <a:rPr lang="ru-RU" sz="2800" dirty="0" smtClean="0"/>
              <a:t>«</a:t>
            </a:r>
            <a:r>
              <a:rPr lang="ru-RU" sz="2800" b="1" dirty="0" smtClean="0"/>
              <a:t>1С-Битрикс: Сайт медицинской организации»</a:t>
            </a:r>
            <a:endParaRPr lang="ru-RU" sz="2800" b="1" dirty="0"/>
          </a:p>
        </p:txBody>
      </p:sp>
      <p:pic>
        <p:nvPicPr>
          <p:cNvPr id="10" name="Picture 2" descr="C:\Users\Natalia\Documents\Для презентаций\stickers-bullet\sticker-lef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" y="11273"/>
            <a:ext cx="3063298" cy="107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1875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2677">
        <p:fade/>
      </p:transition>
    </mc:Choice>
    <mc:Fallback xmlns="">
      <p:transition spd="med" advTm="12677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Изображение 10" descr="226482_print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7023" y="-1"/>
            <a:ext cx="9184535" cy="6874831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-27023" y="989256"/>
            <a:ext cx="9171023" cy="5894102"/>
          </a:xfrm>
          <a:prstGeom prst="rect">
            <a:avLst/>
          </a:prstGeom>
          <a:solidFill>
            <a:srgbClr val="FFFFFF">
              <a:alpha val="71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236797" y="1654344"/>
            <a:ext cx="8691093" cy="4084851"/>
          </a:xfrm>
          <a:prstGeom prst="rect">
            <a:avLst/>
          </a:prstGeom>
          <a:noFill/>
        </p:spPr>
        <p:txBody>
          <a:bodyPr wrap="square" lIns="82945" tIns="41473" rIns="82945" bIns="41473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</a:pPr>
            <a:r>
              <a:rPr lang="ru-RU" sz="2200" b="1" dirty="0" smtClean="0"/>
              <a:t>Расширенный функционал</a:t>
            </a:r>
            <a:br>
              <a:rPr lang="ru-RU" sz="2200" b="1" dirty="0" smtClean="0"/>
            </a:br>
            <a:r>
              <a:rPr lang="ru-RU" sz="2000" dirty="0" smtClean="0"/>
              <a:t>Включено:  </a:t>
            </a:r>
            <a:r>
              <a:rPr lang="en-US" sz="2000" dirty="0" smtClean="0"/>
              <a:t>on-line</a:t>
            </a:r>
            <a:r>
              <a:rPr lang="ru-RU" sz="2000" dirty="0" smtClean="0"/>
              <a:t> запись,  карта объектов (</a:t>
            </a:r>
            <a:r>
              <a:rPr lang="ru-RU" sz="2000" dirty="0"/>
              <a:t>интегрирован модуль </a:t>
            </a:r>
            <a:r>
              <a:rPr lang="ru-RU" sz="2000" dirty="0">
                <a:hlinkClick r:id="rId4"/>
              </a:rPr>
              <a:t>«1С-Битрикс: Интерактивная карта объектов»</a:t>
            </a:r>
            <a:r>
              <a:rPr lang="ru-RU" sz="2000" dirty="0"/>
              <a:t> </a:t>
            </a:r>
            <a:r>
              <a:rPr lang="ru-RU" sz="1400" dirty="0" smtClean="0"/>
              <a:t>Отдельно </a:t>
            </a:r>
            <a:r>
              <a:rPr lang="ru-RU" sz="1400" dirty="0"/>
              <a:t>покупать модуль карт не нужно</a:t>
            </a:r>
            <a:r>
              <a:rPr lang="ru-RU" sz="1400" dirty="0" smtClean="0"/>
              <a:t>!</a:t>
            </a:r>
            <a:r>
              <a:rPr lang="ru-RU" sz="2200" dirty="0" smtClean="0"/>
              <a:t>), мобильная версия, запись через </a:t>
            </a:r>
            <a:r>
              <a:rPr lang="ru-RU" sz="2200" dirty="0" err="1" smtClean="0"/>
              <a:t>инфомат</a:t>
            </a:r>
            <a:r>
              <a:rPr lang="ru-RU" sz="2200" dirty="0" smtClean="0"/>
              <a:t> и многое другое.</a:t>
            </a:r>
          </a:p>
          <a:p>
            <a:pPr marL="457200" lvl="0" indent="-457200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Arial"/>
              <a:buChar char="•"/>
            </a:pPr>
            <a:r>
              <a:rPr lang="ru-RU" sz="2400" dirty="0" smtClean="0"/>
              <a:t>«</a:t>
            </a:r>
            <a:r>
              <a:rPr lang="ru-RU" sz="2400" dirty="0"/>
              <a:t>1С-Битрикс: Сайт  медицинской организации</a:t>
            </a:r>
            <a:r>
              <a:rPr lang="ru-RU" sz="2400" dirty="0" smtClean="0"/>
              <a:t>»</a:t>
            </a:r>
            <a:br>
              <a:rPr lang="ru-RU" sz="2400" dirty="0" smtClean="0"/>
            </a:br>
            <a:r>
              <a:rPr lang="ru-RU" sz="2400" dirty="0" smtClean="0"/>
              <a:t> </a:t>
            </a:r>
            <a:r>
              <a:rPr lang="ru-RU" sz="2400" dirty="0"/>
              <a:t>+ «1С-Битрикс: Управление сайтом - Эксперт</a:t>
            </a:r>
            <a:r>
              <a:rPr lang="ru-RU" sz="2400" dirty="0" smtClean="0"/>
              <a:t>» -     </a:t>
            </a:r>
            <a:r>
              <a:rPr lang="ru-RU" sz="2400" b="1" dirty="0" smtClean="0"/>
              <a:t>55 800р.</a:t>
            </a:r>
          </a:p>
          <a:p>
            <a:pPr marL="457200" lvl="0" indent="-457200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Arial"/>
              <a:buChar char="•"/>
            </a:pPr>
            <a:r>
              <a:rPr lang="ru-RU" sz="2400" dirty="0"/>
              <a:t>«1С-Битрикс: Сайт  медицинской организации</a:t>
            </a:r>
            <a:r>
              <a:rPr lang="ru-RU" sz="2400" dirty="0" smtClean="0"/>
              <a:t>»</a:t>
            </a:r>
            <a:br>
              <a:rPr lang="ru-RU" sz="2400" dirty="0" smtClean="0"/>
            </a:br>
            <a:r>
              <a:rPr lang="ru-RU" sz="2400" dirty="0" smtClean="0"/>
              <a:t> </a:t>
            </a:r>
            <a:r>
              <a:rPr lang="ru-RU" sz="2400" dirty="0"/>
              <a:t>+ «1С-Битрикс: Управление сайтом - Бизнес</a:t>
            </a:r>
            <a:r>
              <a:rPr lang="ru-RU" sz="2400" dirty="0" smtClean="0"/>
              <a:t>» -       </a:t>
            </a:r>
            <a:r>
              <a:rPr lang="ru-RU" sz="2400" b="1" dirty="0" smtClean="0"/>
              <a:t>71 800р.</a:t>
            </a:r>
          </a:p>
          <a:p>
            <a:pPr marL="457200" lvl="0" indent="-457200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Arial"/>
              <a:buChar char="•"/>
            </a:pPr>
            <a:r>
              <a:rPr lang="ru-RU" sz="2400" dirty="0"/>
              <a:t>«1С-Битрикс: Сайт  медицинской организации</a:t>
            </a:r>
            <a:r>
              <a:rPr lang="ru-RU" sz="2400" dirty="0" smtClean="0"/>
              <a:t>»</a:t>
            </a:r>
            <a:br>
              <a:rPr lang="ru-RU" sz="2400" dirty="0" smtClean="0"/>
            </a:br>
            <a:r>
              <a:rPr lang="ru-RU" sz="2400" dirty="0" smtClean="0"/>
              <a:t> </a:t>
            </a:r>
            <a:r>
              <a:rPr lang="ru-RU" sz="2400" dirty="0"/>
              <a:t>+ «1С-Битрикс: Управление сайтом - Веб-кластер</a:t>
            </a:r>
            <a:r>
              <a:rPr lang="ru-RU" sz="2400" dirty="0" smtClean="0"/>
              <a:t>» - </a:t>
            </a:r>
            <a:r>
              <a:rPr lang="ru-RU" sz="2400" b="1" dirty="0"/>
              <a:t>144 </a:t>
            </a:r>
            <a:r>
              <a:rPr lang="ru-RU" sz="2400" b="1" dirty="0" smtClean="0"/>
              <a:t>800р.</a:t>
            </a: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467544" y="116632"/>
            <a:ext cx="8229600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23528" y="1130092"/>
            <a:ext cx="86603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92075" algn="l"/>
              </a:tabLst>
            </a:pPr>
            <a:r>
              <a:rPr lang="ru-RU" sz="2800" dirty="0" smtClean="0"/>
              <a:t>«</a:t>
            </a:r>
            <a:r>
              <a:rPr lang="ru-RU" sz="2800" b="1" dirty="0" smtClean="0"/>
              <a:t>1С-Битрикс: Сайт медицинской организации»</a:t>
            </a:r>
            <a:endParaRPr lang="ru-RU" sz="2800" b="1" dirty="0"/>
          </a:p>
        </p:txBody>
      </p:sp>
      <p:pic>
        <p:nvPicPr>
          <p:cNvPr id="10" name="Picture 2" descr="C:\Users\Natalia\Documents\Для презентаций\stickers-bullet\sticker-lef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" y="11273"/>
            <a:ext cx="3063298" cy="107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5629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2677">
        <p:fade/>
      </p:transition>
    </mc:Choice>
    <mc:Fallback xmlns="">
      <p:transition spd="med" advTm="12677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Изображение 10" descr="226482_print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7023" y="-1"/>
            <a:ext cx="9184535" cy="6874831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-27023" y="1412776"/>
            <a:ext cx="9171023" cy="5328592"/>
          </a:xfrm>
          <a:prstGeom prst="rect">
            <a:avLst/>
          </a:prstGeom>
          <a:solidFill>
            <a:srgbClr val="FFFFFF">
              <a:alpha val="71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244201" y="2636912"/>
            <a:ext cx="8763101" cy="3577020"/>
          </a:xfrm>
          <a:prstGeom prst="rect">
            <a:avLst/>
          </a:prstGeom>
          <a:noFill/>
        </p:spPr>
        <p:txBody>
          <a:bodyPr wrap="square" lIns="82945" tIns="41473" rIns="82945" bIns="41473">
            <a:spAutoFit/>
          </a:bodyPr>
          <a:lstStyle/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ru-RU" sz="2000" b="1" dirty="0"/>
              <a:t>Продление лицензии «1С-Битрикс: Управление сайтом» .</a:t>
            </a:r>
            <a:r>
              <a:rPr lang="ru-RU" sz="2000" dirty="0"/>
              <a:t> В течение одного месяца с момента завершения срока действия лицензии Вы можете приобрести льготное продление за 22% от цены Вашей редакции. Срок действия лицензии продляется ровно на один год с момента завершения срока действия этой лицензии</a:t>
            </a:r>
            <a:r>
              <a:rPr lang="ru-RU" sz="2000" dirty="0" smtClean="0"/>
              <a:t>.</a:t>
            </a:r>
          </a:p>
          <a:p>
            <a:pPr lvl="0"/>
            <a:endParaRPr lang="ru-RU" sz="2000" dirty="0"/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ru-RU" sz="2000" b="1" dirty="0" smtClean="0"/>
              <a:t>Обновление </a:t>
            </a:r>
            <a:r>
              <a:rPr lang="ru-RU" sz="2000" b="1" dirty="0"/>
              <a:t>решения «1С-Битрикс: Сайт медицинской организации»</a:t>
            </a:r>
            <a:r>
              <a:rPr lang="ru-RU" sz="2000" dirty="0"/>
              <a:t> . Стоимость обновления (перехода на новую версию решения) согласно правилам </a:t>
            </a:r>
            <a:r>
              <a:rPr lang="ru-RU" sz="2000" u="sng" dirty="0">
                <a:hlinkClick r:id="rId4"/>
              </a:rPr>
              <a:t>«1С-Битрикс: </a:t>
            </a:r>
            <a:r>
              <a:rPr lang="ru-RU" sz="2000" u="sng" dirty="0" err="1">
                <a:hlinkClick r:id="rId4"/>
              </a:rPr>
              <a:t>Маркетплейс</a:t>
            </a:r>
            <a:r>
              <a:rPr lang="ru-RU" sz="2000" u="sng" dirty="0">
                <a:hlinkClick r:id="rId4"/>
              </a:rPr>
              <a:t>»</a:t>
            </a:r>
            <a:r>
              <a:rPr lang="ru-RU" sz="2000" dirty="0"/>
              <a:t> составляет 50% от стоимости решения «1С-Битрикс: Сайт медицинской организации») – </a:t>
            </a:r>
            <a:r>
              <a:rPr lang="ru-RU" sz="2000" b="1" dirty="0"/>
              <a:t>7 450 руб</a:t>
            </a:r>
            <a:r>
              <a:rPr lang="ru-RU" sz="2000" dirty="0"/>
              <a:t>. </a:t>
            </a:r>
          </a:p>
          <a:p>
            <a:pPr marL="457200" lvl="0" indent="-457200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Arial"/>
              <a:buChar char="•"/>
            </a:pPr>
            <a:endParaRPr lang="ru-RU" sz="2200" b="1" dirty="0" smtClean="0"/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467544" y="116632"/>
            <a:ext cx="8229600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51520" y="1654696"/>
            <a:ext cx="87323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«</a:t>
            </a:r>
            <a:r>
              <a:rPr lang="ru-RU" sz="2400" b="1" dirty="0" smtClean="0"/>
              <a:t>1С-Битрикс: Сайт медицинской организации»</a:t>
            </a:r>
          </a:p>
          <a:p>
            <a:r>
              <a:rPr lang="ru-RU" sz="2400" b="1" dirty="0" smtClean="0"/>
              <a:t>Продления и обновления для владельцев новой лицензии</a:t>
            </a:r>
            <a:endParaRPr lang="ru-RU" sz="2400" b="1" dirty="0"/>
          </a:p>
        </p:txBody>
      </p:sp>
      <p:pic>
        <p:nvPicPr>
          <p:cNvPr id="10" name="Picture 2" descr="C:\Users\Natalia\Documents\Для презентаций\stickers-bullet\sticker-lef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" y="11273"/>
            <a:ext cx="3063298" cy="107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7455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2677">
        <p:fade/>
      </p:transition>
    </mc:Choice>
    <mc:Fallback xmlns="">
      <p:transition spd="med" advTm="12677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Изображение 10" descr="226482_print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7023" y="-1"/>
            <a:ext cx="9184535" cy="6874831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-27023" y="-1"/>
            <a:ext cx="9171023" cy="6741369"/>
          </a:xfrm>
          <a:prstGeom prst="rect">
            <a:avLst/>
          </a:prstGeom>
          <a:solidFill>
            <a:srgbClr val="FFFFFF">
              <a:alpha val="71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467544" y="116632"/>
            <a:ext cx="8229600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980728"/>
            <a:ext cx="87323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«</a:t>
            </a:r>
            <a:r>
              <a:rPr lang="ru-RU" sz="2400" b="1" dirty="0" smtClean="0"/>
              <a:t>1С-Битрикс: Сайт медицинской организации»</a:t>
            </a:r>
          </a:p>
          <a:p>
            <a:r>
              <a:rPr lang="ru-RU" sz="2400" b="1" dirty="0" smtClean="0"/>
              <a:t>Продления и обновления для владельцев старой лицензии</a:t>
            </a:r>
            <a:endParaRPr lang="ru-RU" sz="2400" b="1" dirty="0"/>
          </a:p>
        </p:txBody>
      </p:sp>
      <p:pic>
        <p:nvPicPr>
          <p:cNvPr id="10" name="Picture 2" descr="C:\Users\Natalia\Documents\Для презентаций\stickers-bullet\sticker-lef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" y="11273"/>
            <a:ext cx="3063298" cy="107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72046850"/>
              </p:ext>
            </p:extLst>
          </p:nvPr>
        </p:nvGraphicFramePr>
        <p:xfrm>
          <a:off x="179512" y="1916832"/>
          <a:ext cx="8136904" cy="414451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838092"/>
                <a:gridCol w="2723319"/>
                <a:gridCol w="2575493"/>
              </a:tblGrid>
              <a:tr h="526499">
                <a:tc>
                  <a:txBody>
                    <a:bodyPr/>
                    <a:lstStyle/>
                    <a:p>
                      <a:pPr marR="381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Старая Лицензия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Новая лицензия</a:t>
                      </a:r>
                      <a:r>
                        <a:rPr lang="ru-RU" sz="2000" dirty="0">
                          <a:solidFill>
                            <a:schemeClr val="accent2"/>
                          </a:solidFill>
                          <a:effectLst/>
                        </a:rPr>
                        <a:t>** </a:t>
                      </a:r>
                      <a:endParaRPr lang="ru-RU" sz="2000" dirty="0">
                        <a:solidFill>
                          <a:schemeClr val="accent2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Стоимость перехода на новую лицензию</a:t>
                      </a:r>
                      <a:r>
                        <a:rPr lang="ru-RU" sz="2000" dirty="0">
                          <a:solidFill>
                            <a:schemeClr val="accent2"/>
                          </a:solidFill>
                          <a:effectLst/>
                        </a:rPr>
                        <a:t>*</a:t>
                      </a:r>
                      <a:endParaRPr lang="ru-RU" sz="2000" dirty="0">
                        <a:solidFill>
                          <a:schemeClr val="accent2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06889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«1С-Битрикс: Сайт  медицинской организации (базовый)»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659255" algn="l"/>
                          <a:tab pos="1746250" algn="l"/>
                        </a:tabLst>
                      </a:pPr>
                      <a:r>
                        <a:rPr lang="ru-RU" sz="2000" dirty="0">
                          <a:effectLst/>
                        </a:rPr>
                        <a:t>«1С-Битрикс: Сайт  медицинской организации»- </a:t>
                      </a:r>
                      <a:r>
                        <a:rPr lang="ru-RU" sz="2000" dirty="0" smtClean="0">
                          <a:effectLst/>
                        </a:rPr>
                        <a:t>+ «</a:t>
                      </a:r>
                      <a:r>
                        <a:rPr lang="ru-RU" sz="2000" dirty="0">
                          <a:effectLst/>
                        </a:rPr>
                        <a:t>1С-Битрикс: Управление сайтом- «Старт»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</a:rPr>
                        <a:t>3 </a:t>
                      </a:r>
                      <a:r>
                        <a:rPr lang="ru-RU" sz="2000" b="1" dirty="0" smtClean="0">
                          <a:effectLst/>
                        </a:rPr>
                        <a:t>498 руб</a:t>
                      </a:r>
                      <a:r>
                        <a:rPr lang="ru-RU" sz="2000" b="1" dirty="0">
                          <a:effectLst/>
                        </a:rPr>
                        <a:t>.</a:t>
                      </a:r>
                      <a:br>
                        <a:rPr lang="ru-RU" sz="2000" b="1" dirty="0">
                          <a:effectLst/>
                        </a:rPr>
                      </a:br>
                      <a:r>
                        <a:rPr lang="ru-RU" sz="2000" dirty="0" smtClean="0">
                          <a:effectLst/>
                          <a:hlinkClick r:id="rId5"/>
                        </a:rPr>
                        <a:t>Купить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06889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«1С-Битрикс: Сайт  медицинской организации (расширенный)»</a:t>
                      </a:r>
                      <a:endParaRPr lang="ru-RU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659255" algn="l"/>
                          <a:tab pos="1746250" algn="l"/>
                        </a:tabLst>
                      </a:pPr>
                      <a:r>
                        <a:rPr lang="ru-RU" sz="2000" dirty="0">
                          <a:effectLst/>
                        </a:rPr>
                        <a:t>«1С-Битрикс: Сайт  медицинской организации» +«1С-Битрикс: Управление сайтом- «Эксперт»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</a:rPr>
                        <a:t>10 </a:t>
                      </a:r>
                      <a:r>
                        <a:rPr lang="ru-RU" sz="2000" b="1" dirty="0" smtClean="0">
                          <a:effectLst/>
                        </a:rPr>
                        <a:t>978 руб</a:t>
                      </a:r>
                      <a:r>
                        <a:rPr lang="ru-RU" sz="2000" b="1" dirty="0">
                          <a:effectLst/>
                        </a:rPr>
                        <a:t>.</a:t>
                      </a:r>
                      <a:br>
                        <a:rPr lang="ru-RU" sz="2000" b="1" dirty="0">
                          <a:effectLst/>
                        </a:rPr>
                      </a:br>
                      <a:r>
                        <a:rPr lang="ru-RU" sz="2000" dirty="0" smtClean="0">
                          <a:effectLst/>
                          <a:hlinkClick r:id="rId5"/>
                        </a:rPr>
                        <a:t>Купить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72871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2677">
        <p:fade/>
      </p:transition>
    </mc:Choice>
    <mc:Fallback xmlns="">
      <p:transition spd="med" advTm="12677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Изображение 10" descr="226482_print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7023" y="-1"/>
            <a:ext cx="9184535" cy="6874831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-27023" y="-1"/>
            <a:ext cx="9171023" cy="6874831"/>
          </a:xfrm>
          <a:prstGeom prst="rect">
            <a:avLst/>
          </a:prstGeom>
          <a:solidFill>
            <a:srgbClr val="FFFFFF">
              <a:alpha val="71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630238"/>
            <a:endParaRPr lang="ru-RU" b="1" dirty="0" smtClean="0">
              <a:solidFill>
                <a:schemeClr val="tx1"/>
              </a:solidFill>
            </a:endParaRPr>
          </a:p>
          <a:p>
            <a:pPr marL="630238"/>
            <a:endParaRPr lang="ru-RU" b="1" dirty="0">
              <a:solidFill>
                <a:schemeClr val="tx1"/>
              </a:solidFill>
            </a:endParaRPr>
          </a:p>
          <a:p>
            <a:pPr marL="630238"/>
            <a:endParaRPr lang="ru-RU" b="1" dirty="0" smtClean="0">
              <a:solidFill>
                <a:schemeClr val="tx1"/>
              </a:solidFill>
            </a:endParaRPr>
          </a:p>
          <a:p>
            <a:pPr marL="630238"/>
            <a:endParaRPr lang="ru-RU" b="1" dirty="0">
              <a:solidFill>
                <a:schemeClr val="tx1"/>
              </a:solidFill>
            </a:endParaRPr>
          </a:p>
          <a:p>
            <a:pPr marL="630238"/>
            <a:endParaRPr lang="ru-RU" b="1" dirty="0" smtClean="0">
              <a:solidFill>
                <a:schemeClr val="tx1"/>
              </a:solidFill>
            </a:endParaRPr>
          </a:p>
          <a:p>
            <a:pPr marL="630238"/>
            <a:endParaRPr lang="ru-RU" b="1" dirty="0">
              <a:solidFill>
                <a:schemeClr val="tx1"/>
              </a:solidFill>
            </a:endParaRPr>
          </a:p>
          <a:p>
            <a:pPr marL="630238"/>
            <a:endParaRPr lang="ru-RU" b="1" dirty="0" smtClean="0">
              <a:solidFill>
                <a:schemeClr val="tx1"/>
              </a:solidFill>
            </a:endParaRPr>
          </a:p>
          <a:p>
            <a:pPr marL="630238"/>
            <a:endParaRPr lang="ru-RU" sz="1200" b="1" dirty="0" smtClean="0">
              <a:solidFill>
                <a:schemeClr val="tx1"/>
              </a:solidFill>
            </a:endParaRPr>
          </a:p>
          <a:p>
            <a:pPr marL="630238"/>
            <a:r>
              <a:rPr lang="ru-RU" b="1" dirty="0" smtClean="0">
                <a:solidFill>
                  <a:schemeClr val="tx1"/>
                </a:solidFill>
              </a:rPr>
              <a:t>Примечания</a:t>
            </a:r>
            <a:r>
              <a:rPr lang="ru-RU" dirty="0" smtClean="0">
                <a:solidFill>
                  <a:schemeClr val="tx1"/>
                </a:solidFill>
              </a:rPr>
              <a:t> </a:t>
            </a:r>
            <a:r>
              <a:rPr lang="ru-RU" dirty="0">
                <a:solidFill>
                  <a:schemeClr val="tx1"/>
                </a:solidFill>
              </a:rPr>
              <a:t/>
            </a:r>
            <a:br>
              <a:rPr lang="ru-RU" dirty="0">
                <a:solidFill>
                  <a:schemeClr val="tx1"/>
                </a:solidFill>
              </a:rPr>
            </a:br>
            <a:r>
              <a:rPr lang="ru-RU" b="1" dirty="0">
                <a:solidFill>
                  <a:schemeClr val="accent2"/>
                </a:solidFill>
              </a:rPr>
              <a:t>*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dirty="0">
                <a:solidFill>
                  <a:schemeClr val="tx1"/>
                </a:solidFill>
              </a:rPr>
              <a:t>Стоимость включает переход на новую версию и продление на 1 год</a:t>
            </a:r>
          </a:p>
          <a:p>
            <a:pPr marL="630238"/>
            <a:r>
              <a:rPr lang="ru-RU" dirty="0">
                <a:solidFill>
                  <a:schemeClr val="tx1"/>
                </a:solidFill>
              </a:rPr>
              <a:t>Владельцы старых лицензий с истекшим сроком активности обновлений до конца 2014 года могут перейти на новую версию </a:t>
            </a:r>
            <a:r>
              <a:rPr lang="ru-RU" b="1" dirty="0">
                <a:solidFill>
                  <a:schemeClr val="tx1"/>
                </a:solidFill>
              </a:rPr>
              <a:t>по льготной цене 22% от прежней стоимости лицензии (см таблицу). </a:t>
            </a:r>
            <a:endParaRPr lang="ru-RU" b="1" dirty="0" smtClean="0">
              <a:solidFill>
                <a:schemeClr val="tx1"/>
              </a:solidFill>
            </a:endParaRPr>
          </a:p>
          <a:p>
            <a:pPr marL="630238"/>
            <a:endParaRPr lang="ru-RU" sz="1200" dirty="0">
              <a:solidFill>
                <a:schemeClr val="tx1"/>
              </a:solidFill>
            </a:endParaRPr>
          </a:p>
          <a:p>
            <a:pPr marL="630238"/>
            <a:r>
              <a:rPr lang="ru-RU" b="1" dirty="0">
                <a:solidFill>
                  <a:schemeClr val="accent2"/>
                </a:solidFill>
              </a:rPr>
              <a:t>**</a:t>
            </a:r>
            <a:r>
              <a:rPr lang="ru-RU" b="1" dirty="0">
                <a:solidFill>
                  <a:schemeClr val="tx1"/>
                </a:solidFill>
              </a:rPr>
              <a:t> Новая лицензия включает:</a:t>
            </a:r>
            <a:endParaRPr lang="ru-RU" dirty="0">
              <a:solidFill>
                <a:schemeClr val="tx1"/>
              </a:solidFill>
            </a:endParaRPr>
          </a:p>
          <a:p>
            <a:pPr marL="630238" lvl="0"/>
            <a:r>
              <a:rPr lang="ru-RU" dirty="0" smtClean="0">
                <a:solidFill>
                  <a:schemeClr val="tx1"/>
                </a:solidFill>
              </a:rPr>
              <a:t>1) Лицензию </a:t>
            </a:r>
            <a:r>
              <a:rPr lang="ru-RU" dirty="0">
                <a:solidFill>
                  <a:schemeClr val="tx1"/>
                </a:solidFill>
              </a:rPr>
              <a:t>на решение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dirty="0">
                <a:solidFill>
                  <a:schemeClr val="tx1"/>
                </a:solidFill>
              </a:rPr>
              <a:t>«1С-Битрикс: Сайт  медицинской организации»</a:t>
            </a:r>
          </a:p>
          <a:p>
            <a:pPr marL="630238" lvl="0"/>
            <a:r>
              <a:rPr lang="ru-RU" dirty="0" smtClean="0">
                <a:solidFill>
                  <a:schemeClr val="tx1"/>
                </a:solidFill>
              </a:rPr>
              <a:t>2) Лицензию </a:t>
            </a:r>
            <a:r>
              <a:rPr lang="ru-RU" dirty="0">
                <a:solidFill>
                  <a:schemeClr val="tx1"/>
                </a:solidFill>
              </a:rPr>
              <a:t>на платформа «1С-Битрикс: Управление сайтом» соответствующей </a:t>
            </a:r>
            <a:r>
              <a:rPr lang="ru-RU" dirty="0" smtClean="0">
                <a:solidFill>
                  <a:schemeClr val="tx1"/>
                </a:solidFill>
              </a:rPr>
              <a:t>редакции</a:t>
            </a:r>
          </a:p>
          <a:p>
            <a:pPr marL="630238" lvl="0"/>
            <a:endParaRPr lang="ru-RU" sz="1200" dirty="0">
              <a:solidFill>
                <a:schemeClr val="tx1"/>
              </a:solidFill>
            </a:endParaRPr>
          </a:p>
          <a:p>
            <a:pPr marL="630238"/>
            <a:r>
              <a:rPr lang="ru-RU" dirty="0">
                <a:solidFill>
                  <a:schemeClr val="tx1"/>
                </a:solidFill>
              </a:rPr>
              <a:t>После перехода на новую лицензию и по истечении срока ее действия продления и обновления будут  доступны согласно новым правилам лицензионной политики (см.п.4.1</a:t>
            </a:r>
            <a:r>
              <a:rPr lang="ru-RU" dirty="0" smtClean="0">
                <a:solidFill>
                  <a:schemeClr val="tx1"/>
                </a:solidFill>
              </a:rPr>
              <a:t>)</a:t>
            </a:r>
            <a:br>
              <a:rPr lang="ru-RU" dirty="0" smtClean="0">
                <a:solidFill>
                  <a:schemeClr val="tx1"/>
                </a:solidFill>
              </a:rPr>
            </a:br>
            <a:r>
              <a:rPr lang="ru-RU" b="1" dirty="0" smtClean="0">
                <a:solidFill>
                  <a:schemeClr val="tx1"/>
                </a:solidFill>
              </a:rPr>
              <a:t>Старая </a:t>
            </a:r>
            <a:r>
              <a:rPr lang="ru-RU" b="1" dirty="0">
                <a:solidFill>
                  <a:schemeClr val="tx1"/>
                </a:solidFill>
              </a:rPr>
              <a:t>версия решения</a:t>
            </a:r>
          </a:p>
          <a:p>
            <a:pPr marL="630238"/>
            <a:r>
              <a:rPr lang="ru-RU" dirty="0">
                <a:solidFill>
                  <a:schemeClr val="tx1"/>
                </a:solidFill>
              </a:rPr>
              <a:t>1С-Битрикс прекращает развитие и обновление старой версии решения, техническая поддержка старой версии будет оказываться  до 01.08.2015</a:t>
            </a:r>
            <a:r>
              <a:rPr lang="ru-RU" dirty="0" smtClean="0">
                <a:solidFill>
                  <a:schemeClr val="tx1"/>
                </a:solidFill>
              </a:rPr>
              <a:t>.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467544" y="116632"/>
            <a:ext cx="8229600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44" y="908720"/>
            <a:ext cx="873231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«</a:t>
            </a:r>
            <a:r>
              <a:rPr lang="ru-RU" sz="2400" b="1" dirty="0" smtClean="0"/>
              <a:t>1С-Битрикс: Сайт медицинской организации»</a:t>
            </a:r>
          </a:p>
          <a:p>
            <a:r>
              <a:rPr lang="ru-RU" sz="2400" b="1" dirty="0" smtClean="0"/>
              <a:t>Продления и обновления для владельцев старой лицензии (продолжение)</a:t>
            </a:r>
            <a:endParaRPr lang="ru-RU" sz="2400" b="1" dirty="0"/>
          </a:p>
        </p:txBody>
      </p:sp>
      <p:pic>
        <p:nvPicPr>
          <p:cNvPr id="10" name="Picture 2" descr="C:\Users\Natalia\Documents\Для презентаций\stickers-bullet\sticker-lef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" y="11273"/>
            <a:ext cx="3063298" cy="107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9655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2677">
        <p:fade/>
      </p:transition>
    </mc:Choice>
    <mc:Fallback xmlns="">
      <p:transition spd="med" advTm="12677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4" y="0"/>
            <a:ext cx="914355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44" y="4941168"/>
            <a:ext cx="9143556" cy="1916832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12" name="Picture 4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951" y="5572472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2"/>
          <p:cNvSpPr txBox="1">
            <a:spLocks noChangeArrowheads="1"/>
          </p:cNvSpPr>
          <p:nvPr/>
        </p:nvSpPr>
        <p:spPr>
          <a:xfrm>
            <a:off x="681412" y="5373216"/>
            <a:ext cx="8499100" cy="122413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4000" dirty="0" smtClean="0">
                <a:solidFill>
                  <a:srgbClr val="000000"/>
                </a:solidFill>
                <a:latin typeface="Arial"/>
              </a:rPr>
              <a:t>Как сделать сайт медицинской организации еще лучше? </a:t>
            </a:r>
            <a:endParaRPr lang="ru-RU" sz="4000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4" name="Picture 2" descr="C:\Users\Natalia\Documents\Для презентаций\stickers-bullet\sticker-lef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9947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" y="1149350"/>
            <a:ext cx="8915400" cy="1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5563"/>
            <a:ext cx="9144000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6" name="Rectangle 2"/>
          <p:cNvSpPr txBox="1">
            <a:spLocks noChangeArrowheads="1"/>
          </p:cNvSpPr>
          <p:nvPr/>
        </p:nvSpPr>
        <p:spPr bwMode="auto">
          <a:xfrm>
            <a:off x="481013" y="152400"/>
            <a:ext cx="6757987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sz="320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Сайт – это часть бизнеса!</a:t>
            </a:r>
            <a:endParaRPr lang="en-US" sz="280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8197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125" y="11113"/>
            <a:ext cx="3063875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8" name="Rectangle 3"/>
          <p:cNvSpPr>
            <a:spLocks noChangeArrowheads="1"/>
          </p:cNvSpPr>
          <p:nvPr/>
        </p:nvSpPr>
        <p:spPr bwMode="auto">
          <a:xfrm>
            <a:off x="5000625" y="2393950"/>
            <a:ext cx="3471863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20000"/>
              </a:spcBef>
              <a:spcAft>
                <a:spcPct val="0"/>
              </a:spcAft>
            </a:pPr>
            <a:endParaRPr lang="ru-RU" sz="120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8199" name="Прямоугольник 4"/>
          <p:cNvSpPr>
            <a:spLocks noChangeArrowheads="1"/>
          </p:cNvSpPr>
          <p:nvPr/>
        </p:nvSpPr>
        <p:spPr bwMode="auto">
          <a:xfrm>
            <a:off x="609600" y="5511800"/>
            <a:ext cx="83820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3200" b="1" i="1" dirty="0" smtClean="0">
                <a:solidFill>
                  <a:srgbClr val="000000"/>
                </a:solidFill>
                <a:latin typeface="Calibri" pitchFamily="34" charset="0"/>
              </a:rPr>
              <a:t>«Если </a:t>
            </a:r>
            <a:r>
              <a:rPr lang="ru-RU" sz="3200" b="1" i="1" dirty="0">
                <a:solidFill>
                  <a:srgbClr val="000000"/>
                </a:solidFill>
                <a:latin typeface="Calibri" pitchFamily="34" charset="0"/>
              </a:rPr>
              <a:t>вас нет в интернете – </a:t>
            </a:r>
            <a:r>
              <a:rPr lang="ru-RU" sz="3200" b="1" i="1" dirty="0" smtClean="0">
                <a:solidFill>
                  <a:srgbClr val="000000"/>
                </a:solidFill>
                <a:latin typeface="Calibri" pitchFamily="34" charset="0"/>
              </a:rPr>
              <a:t/>
            </a:r>
            <a:br>
              <a:rPr lang="ru-RU" sz="3200" b="1" i="1" dirty="0" smtClean="0">
                <a:solidFill>
                  <a:srgbClr val="000000"/>
                </a:solidFill>
                <a:latin typeface="Calibri" pitchFamily="34" charset="0"/>
              </a:rPr>
            </a:br>
            <a:r>
              <a:rPr lang="ru-RU" sz="3200" b="1" i="1" dirty="0" smtClean="0">
                <a:solidFill>
                  <a:srgbClr val="000000"/>
                </a:solidFill>
                <a:latin typeface="Calibri" pitchFamily="34" charset="0"/>
              </a:rPr>
              <a:t>				вас </a:t>
            </a:r>
            <a:r>
              <a:rPr lang="ru-RU" sz="3200" b="1" i="1" dirty="0">
                <a:solidFill>
                  <a:srgbClr val="000000"/>
                </a:solidFill>
                <a:latin typeface="Calibri" pitchFamily="34" charset="0"/>
              </a:rPr>
              <a:t>нет в бизнесе</a:t>
            </a:r>
            <a:r>
              <a:rPr lang="ru-RU" sz="3200" b="1" i="1" dirty="0" smtClean="0">
                <a:solidFill>
                  <a:srgbClr val="000000"/>
                </a:solidFill>
                <a:latin typeface="Calibri" pitchFamily="34" charset="0"/>
              </a:rPr>
              <a:t>…»</a:t>
            </a:r>
            <a:endParaRPr lang="ru-RU" sz="3200" b="1" i="1" dirty="0">
              <a:solidFill>
                <a:srgbClr val="000000"/>
              </a:solidFill>
              <a:latin typeface="Calibri" pitchFamily="34" charset="0"/>
            </a:endParaRPr>
          </a:p>
        </p:txBody>
      </p:sp>
      <p:pic>
        <p:nvPicPr>
          <p:cNvPr id="820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524000"/>
            <a:ext cx="5378450" cy="375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5900" y="1447800"/>
            <a:ext cx="582930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2" name="Picture 3" descr="C:\Users\Аня\AppData\Local\Microsoft\Windows\Temporary Internet Files\Content.Outlook\36VJRQY6\arrow (3)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" y="457200"/>
            <a:ext cx="266700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38926034"/>
      </p:ext>
    </p:extLst>
  </p:cSld>
  <p:clrMapOvr>
    <a:masterClrMapping/>
  </p:clrMapOvr>
  <p:transition spd="med" advTm="7879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Box 10"/>
          <p:cNvSpPr txBox="1">
            <a:spLocks noChangeArrowheads="1"/>
          </p:cNvSpPr>
          <p:nvPr/>
        </p:nvSpPr>
        <p:spPr bwMode="auto">
          <a:xfrm>
            <a:off x="539552" y="1916832"/>
            <a:ext cx="4824536" cy="2800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4400" dirty="0" smtClean="0">
                <a:solidFill>
                  <a:srgbClr val="000000"/>
                </a:solidFill>
                <a:latin typeface="Arial"/>
              </a:rPr>
              <a:t>Дайте как можно больше информации об учреждении</a:t>
            </a:r>
          </a:p>
        </p:txBody>
      </p:sp>
      <p:pic>
        <p:nvPicPr>
          <p:cNvPr id="7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Natalia\Documents\Для презентаций\stickers-bullet\sticker-lef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Изображение 3" descr="13847886_l.jpg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53" b="45687"/>
          <a:stretch/>
        </p:blipFill>
        <p:spPr>
          <a:xfrm>
            <a:off x="5674534" y="1916832"/>
            <a:ext cx="3493399" cy="3190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484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Temp\2\Snap5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95" y="836712"/>
            <a:ext cx="9084562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4877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Temp\1\Snap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910" y="473220"/>
            <a:ext cx="8070850" cy="5540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4855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Temp\1\Snap25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92696"/>
            <a:ext cx="8546447" cy="5165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8237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Temp\1\Snap2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896" y="836712"/>
            <a:ext cx="8918721" cy="482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4790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Temp\1\Snap6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692696"/>
            <a:ext cx="8944172" cy="518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9847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Temp\1\Snap1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37" y="1196752"/>
            <a:ext cx="8931275" cy="3910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412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Temp\1\Snap2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906163"/>
            <a:ext cx="8752070" cy="4608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3691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Box 10"/>
          <p:cNvSpPr txBox="1">
            <a:spLocks noChangeArrowheads="1"/>
          </p:cNvSpPr>
          <p:nvPr/>
        </p:nvSpPr>
        <p:spPr bwMode="auto">
          <a:xfrm>
            <a:off x="539552" y="1916832"/>
            <a:ext cx="5833938" cy="2800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4400" dirty="0" smtClean="0">
                <a:solidFill>
                  <a:srgbClr val="000000"/>
                </a:solidFill>
                <a:latin typeface="Arial"/>
              </a:rPr>
              <a:t>Пишите тексты так, чтобы они были понятны пользователю</a:t>
            </a:r>
          </a:p>
        </p:txBody>
      </p:sp>
      <p:pic>
        <p:nvPicPr>
          <p:cNvPr id="7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Natalia\Documents\Для презентаций\stickers-bullet\sticker-lef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Изображение 5" descr="7695979_m.jpg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902" b="99855" l="10694" r="90029">
                        <a14:foregroundMark x1="45954" y1="94798" x2="45954" y2="94798"/>
                        <a14:foregroundMark x1="44220" y1="93642" x2="44220" y2="93642"/>
                        <a14:foregroundMark x1="34104" y1="92630" x2="34104" y2="92630"/>
                        <a14:foregroundMark x1="21965" y1="92197" x2="21965" y2="92197"/>
                        <a14:foregroundMark x1="24711" y1="91618" x2="24711" y2="91618"/>
                        <a14:foregroundMark x1="27601" y1="91329" x2="27601" y2="91329"/>
                        <a14:foregroundMark x1="66040" y1="88006" x2="66040" y2="88006"/>
                        <a14:foregroundMark x1="60694" y1="85549" x2="60694" y2="85549"/>
                        <a14:foregroundMark x1="62139" y1="84827" x2="62139" y2="84827"/>
                        <a14:foregroundMark x1="41329" y1="89306" x2="41329" y2="89306"/>
                        <a14:foregroundMark x1="41763" y1="90751" x2="41763" y2="90751"/>
                        <a14:foregroundMark x1="15896" y1="62283" x2="15896" y2="62283"/>
                        <a14:foregroundMark x1="83960" y1="52890" x2="83960" y2="52890"/>
                        <a14:foregroundMark x1="80491" y1="55347" x2="80491" y2="55347"/>
                        <a14:foregroundMark x1="17341" y1="63584" x2="17341" y2="63584"/>
                        <a14:backgroundMark x1="64017" y1="84827" x2="64017" y2="84827"/>
                        <a14:backgroundMark x1="36561" y1="89740" x2="36561" y2="897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00" t="4115" r="10082"/>
          <a:stretch/>
        </p:blipFill>
        <p:spPr>
          <a:xfrm>
            <a:off x="6084168" y="3429000"/>
            <a:ext cx="2494873" cy="3019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4355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89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8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425720" y="221233"/>
            <a:ext cx="1909065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 smtClean="0">
                <a:solidFill>
                  <a:prstClr val="black"/>
                </a:solidFill>
                <a:latin typeface="Calibri"/>
              </a:rPr>
              <a:t>Что это?</a:t>
            </a:r>
            <a:endParaRPr lang="en-US" sz="3200" b="1" dirty="0" smtClean="0">
              <a:solidFill>
                <a:prstClr val="black"/>
              </a:solidFill>
              <a:latin typeface="Verdana" pitchFamily="34" charset="0"/>
            </a:endParaRPr>
          </a:p>
        </p:txBody>
      </p:sp>
      <p:pic>
        <p:nvPicPr>
          <p:cNvPr id="10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4"/>
          <p:cNvSpPr>
            <a:spLocks noChangeArrowheads="1"/>
          </p:cNvSpPr>
          <p:nvPr/>
        </p:nvSpPr>
        <p:spPr bwMode="auto">
          <a:xfrm>
            <a:off x="313595" y="1700808"/>
            <a:ext cx="4042381" cy="4499693"/>
          </a:xfrm>
          <a:prstGeom prst="rect">
            <a:avLst/>
          </a:prstGeom>
          <a:solidFill>
            <a:srgbClr val="0066CC"/>
          </a:solidFill>
          <a:ln/>
          <a:ex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531813" indent="-531813">
              <a:spcBef>
                <a:spcPct val="15000"/>
              </a:spcBef>
              <a:spcAft>
                <a:spcPct val="15000"/>
              </a:spcAft>
              <a:buClr>
                <a:srgbClr val="C00000"/>
              </a:buClr>
              <a:buSzPct val="150000"/>
              <a:buFont typeface="Arial" panose="020B0604020202020204" pitchFamily="34" charset="0"/>
              <a:buChar char="•"/>
              <a:defRPr/>
            </a:pPr>
            <a:endParaRPr lang="ru-RU" sz="1200" b="1" dirty="0" smtClean="0">
              <a:latin typeface="Calibri" pitchFamily="34" charset="0"/>
            </a:endParaRPr>
          </a:p>
          <a:p>
            <a:pPr marL="531813" indent="-531813">
              <a:spcBef>
                <a:spcPct val="15000"/>
              </a:spcBef>
              <a:spcAft>
                <a:spcPct val="15000"/>
              </a:spcAft>
              <a:buClr>
                <a:srgbClr val="C00000"/>
              </a:buClr>
              <a:buSzPct val="150000"/>
              <a:buFont typeface="Arial" panose="020B0604020202020204" pitchFamily="34" charset="0"/>
              <a:buChar char="•"/>
              <a:defRPr/>
            </a:pPr>
            <a:r>
              <a:rPr lang="ru-RU" sz="2400" b="1" dirty="0" smtClean="0">
                <a:latin typeface="Calibri" pitchFamily="34" charset="0"/>
              </a:rPr>
              <a:t>Лечение кариеса</a:t>
            </a:r>
            <a:endParaRPr lang="ru-RU" sz="2400" b="1" dirty="0">
              <a:latin typeface="Calibri" pitchFamily="34" charset="0"/>
            </a:endParaRPr>
          </a:p>
          <a:p>
            <a:pPr marL="531813" indent="-531813">
              <a:spcBef>
                <a:spcPct val="15000"/>
              </a:spcBef>
              <a:spcAft>
                <a:spcPct val="15000"/>
              </a:spcAft>
              <a:buClr>
                <a:srgbClr val="C00000"/>
              </a:buClr>
              <a:buSzPct val="150000"/>
              <a:buFont typeface="Arial" panose="020B0604020202020204" pitchFamily="34" charset="0"/>
              <a:buChar char="•"/>
              <a:defRPr/>
            </a:pPr>
            <a:r>
              <a:rPr lang="ru-RU" sz="2400" b="1" dirty="0" err="1">
                <a:latin typeface="Calibri" pitchFamily="34" charset="0"/>
              </a:rPr>
              <a:t>Эндодонтия</a:t>
            </a:r>
            <a:endParaRPr lang="ru-RU" sz="2400" b="1" dirty="0">
              <a:latin typeface="Calibri" pitchFamily="34" charset="0"/>
            </a:endParaRPr>
          </a:p>
          <a:p>
            <a:pPr marL="531813" indent="-531813">
              <a:spcBef>
                <a:spcPct val="15000"/>
              </a:spcBef>
              <a:spcAft>
                <a:spcPct val="15000"/>
              </a:spcAft>
              <a:buClr>
                <a:srgbClr val="C00000"/>
              </a:buClr>
              <a:buSzPct val="150000"/>
              <a:buFont typeface="Arial" panose="020B0604020202020204" pitchFamily="34" charset="0"/>
              <a:buChar char="•"/>
              <a:defRPr/>
            </a:pPr>
            <a:r>
              <a:rPr lang="ru-RU" sz="2400" b="1" dirty="0" err="1" smtClean="0">
                <a:latin typeface="Calibri" pitchFamily="34" charset="0"/>
              </a:rPr>
              <a:t>Прадонтология</a:t>
            </a:r>
            <a:endParaRPr lang="ru-RU" sz="2400" b="1" dirty="0" smtClean="0">
              <a:latin typeface="Calibri" pitchFamily="34" charset="0"/>
            </a:endParaRPr>
          </a:p>
          <a:p>
            <a:pPr marL="531813" indent="-531813">
              <a:spcBef>
                <a:spcPct val="15000"/>
              </a:spcBef>
              <a:spcAft>
                <a:spcPct val="15000"/>
              </a:spcAft>
              <a:buClr>
                <a:srgbClr val="C00000"/>
              </a:buClr>
              <a:buSzPct val="150000"/>
              <a:buFont typeface="Arial" panose="020B0604020202020204" pitchFamily="34" charset="0"/>
              <a:buChar char="•"/>
              <a:defRPr/>
            </a:pPr>
            <a:r>
              <a:rPr lang="ru-RU" sz="2400" b="1" dirty="0" smtClean="0">
                <a:latin typeface="Calibri" pitchFamily="34" charset="0"/>
              </a:rPr>
              <a:t>Протезирование</a:t>
            </a:r>
          </a:p>
          <a:p>
            <a:pPr marL="531813" indent="-531813">
              <a:spcBef>
                <a:spcPct val="15000"/>
              </a:spcBef>
              <a:spcAft>
                <a:spcPct val="15000"/>
              </a:spcAft>
              <a:buClr>
                <a:srgbClr val="C00000"/>
              </a:buClr>
              <a:buSzPct val="150000"/>
              <a:buFont typeface="Arial" panose="020B0604020202020204" pitchFamily="34" charset="0"/>
              <a:buChar char="•"/>
              <a:defRPr/>
            </a:pPr>
            <a:r>
              <a:rPr lang="ru-RU" sz="2400" b="1" dirty="0" err="1" smtClean="0">
                <a:latin typeface="Calibri" pitchFamily="34" charset="0"/>
              </a:rPr>
              <a:t>Имплантология</a:t>
            </a:r>
            <a:endParaRPr lang="ru-RU" sz="2400" b="1" dirty="0" smtClean="0">
              <a:latin typeface="Calibri" pitchFamily="34" charset="0"/>
            </a:endParaRPr>
          </a:p>
          <a:p>
            <a:pPr marL="531813" indent="-531813">
              <a:spcBef>
                <a:spcPct val="15000"/>
              </a:spcBef>
              <a:spcAft>
                <a:spcPct val="15000"/>
              </a:spcAft>
              <a:buClr>
                <a:srgbClr val="C00000"/>
              </a:buClr>
              <a:buSzPct val="150000"/>
              <a:buFont typeface="Arial" panose="020B0604020202020204" pitchFamily="34" charset="0"/>
              <a:buChar char="•"/>
              <a:defRPr/>
            </a:pPr>
            <a:r>
              <a:rPr lang="ru-RU" sz="2400" b="1" dirty="0" smtClean="0">
                <a:latin typeface="Calibri" pitchFamily="34" charset="0"/>
              </a:rPr>
              <a:t>Хирургия</a:t>
            </a:r>
          </a:p>
          <a:p>
            <a:pPr marL="531813" indent="-531813">
              <a:spcBef>
                <a:spcPct val="15000"/>
              </a:spcBef>
              <a:spcAft>
                <a:spcPct val="15000"/>
              </a:spcAft>
              <a:buClr>
                <a:srgbClr val="C00000"/>
              </a:buClr>
              <a:buSzPct val="150000"/>
              <a:buFont typeface="Arial" panose="020B0604020202020204" pitchFamily="34" charset="0"/>
              <a:buChar char="•"/>
              <a:defRPr/>
            </a:pPr>
            <a:r>
              <a:rPr lang="ru-RU" sz="2400" b="1" dirty="0" smtClean="0">
                <a:latin typeface="Calibri" pitchFamily="34" charset="0"/>
              </a:rPr>
              <a:t>Ортодонтия</a:t>
            </a:r>
          </a:p>
          <a:p>
            <a:pPr marL="531813" indent="-531813">
              <a:spcBef>
                <a:spcPct val="15000"/>
              </a:spcBef>
              <a:spcAft>
                <a:spcPct val="15000"/>
              </a:spcAft>
              <a:buClr>
                <a:srgbClr val="C00000"/>
              </a:buClr>
              <a:buSzPct val="150000"/>
              <a:buFont typeface="Arial" panose="020B0604020202020204" pitchFamily="34" charset="0"/>
              <a:buChar char="•"/>
              <a:defRPr/>
            </a:pPr>
            <a:r>
              <a:rPr lang="ru-RU" sz="2400" b="1" dirty="0" err="1" smtClean="0">
                <a:latin typeface="Calibri" pitchFamily="34" charset="0"/>
              </a:rPr>
              <a:t>Ортопантомограмма</a:t>
            </a:r>
            <a:endParaRPr lang="ru-RU" sz="2400" b="1" dirty="0" smtClean="0"/>
          </a:p>
          <a:p>
            <a:pPr marL="531813" indent="-531813">
              <a:spcBef>
                <a:spcPct val="15000"/>
              </a:spcBef>
              <a:spcAft>
                <a:spcPct val="15000"/>
              </a:spcAft>
              <a:buClr>
                <a:srgbClr val="FF9900"/>
              </a:buClr>
              <a:buSzPct val="150000"/>
              <a:buBlip>
                <a:blip r:embed="rId4"/>
              </a:buBlip>
              <a:defRPr/>
            </a:pPr>
            <a:endParaRPr lang="ru-RU" sz="2000" dirty="0"/>
          </a:p>
        </p:txBody>
      </p:sp>
      <p:sp>
        <p:nvSpPr>
          <p:cNvPr id="12" name="Rectangle 4"/>
          <p:cNvSpPr>
            <a:spLocks noChangeArrowheads="1"/>
          </p:cNvSpPr>
          <p:nvPr/>
        </p:nvSpPr>
        <p:spPr bwMode="auto">
          <a:xfrm>
            <a:off x="4833187" y="1670029"/>
            <a:ext cx="3657678" cy="4561249"/>
          </a:xfrm>
          <a:prstGeom prst="rect">
            <a:avLst/>
          </a:prstGeom>
          <a:solidFill>
            <a:srgbClr val="FF6600"/>
          </a:solidFill>
          <a:ln/>
          <a:extLst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531813" indent="-531813">
              <a:spcBef>
                <a:spcPct val="15000"/>
              </a:spcBef>
              <a:spcAft>
                <a:spcPct val="15000"/>
              </a:spcAft>
              <a:buSzPct val="150000"/>
              <a:buFont typeface="Arial" panose="020B0604020202020204" pitchFamily="34" charset="0"/>
              <a:buChar char="•"/>
              <a:defRPr/>
            </a:pPr>
            <a:r>
              <a:rPr lang="ru-RU" sz="2400" b="1" dirty="0">
                <a:solidFill>
                  <a:prstClr val="black"/>
                </a:solidFill>
                <a:latin typeface="Calibri" pitchFamily="34" charset="0"/>
              </a:rPr>
              <a:t>Лечение </a:t>
            </a:r>
            <a:r>
              <a:rPr lang="ru-RU" sz="2400" b="1" dirty="0" smtClean="0">
                <a:solidFill>
                  <a:prstClr val="black"/>
                </a:solidFill>
                <a:latin typeface="Calibri" pitchFamily="34" charset="0"/>
              </a:rPr>
              <a:t>зубов</a:t>
            </a:r>
            <a:endParaRPr lang="ru-RU" sz="2400" b="1" dirty="0">
              <a:solidFill>
                <a:prstClr val="black"/>
              </a:solidFill>
              <a:latin typeface="Calibri" pitchFamily="34" charset="0"/>
            </a:endParaRPr>
          </a:p>
          <a:p>
            <a:pPr marL="531813" indent="-531813">
              <a:spcBef>
                <a:spcPct val="15000"/>
              </a:spcBef>
              <a:spcAft>
                <a:spcPct val="15000"/>
              </a:spcAft>
              <a:buSzPct val="150000"/>
              <a:buFont typeface="Arial" panose="020B0604020202020204" pitchFamily="34" charset="0"/>
              <a:buChar char="•"/>
              <a:defRPr/>
            </a:pPr>
            <a:r>
              <a:rPr lang="ru-RU" sz="2400" b="1" dirty="0" smtClean="0">
                <a:solidFill>
                  <a:prstClr val="black"/>
                </a:solidFill>
                <a:latin typeface="Calibri" pitchFamily="34" charset="0"/>
              </a:rPr>
              <a:t>Лечение зубных каналов</a:t>
            </a:r>
            <a:endParaRPr lang="ru-RU" sz="2400" b="1" dirty="0">
              <a:solidFill>
                <a:prstClr val="black"/>
              </a:solidFill>
              <a:latin typeface="Calibri" pitchFamily="34" charset="0"/>
            </a:endParaRPr>
          </a:p>
          <a:p>
            <a:pPr marL="531813" indent="-531813">
              <a:spcBef>
                <a:spcPct val="15000"/>
              </a:spcBef>
              <a:spcAft>
                <a:spcPct val="15000"/>
              </a:spcAft>
              <a:buSzPct val="150000"/>
              <a:buFont typeface="Arial" panose="020B0604020202020204" pitchFamily="34" charset="0"/>
              <a:buChar char="•"/>
              <a:defRPr/>
            </a:pPr>
            <a:r>
              <a:rPr lang="ru-RU" sz="2400" b="1" dirty="0" smtClean="0">
                <a:solidFill>
                  <a:prstClr val="black"/>
                </a:solidFill>
                <a:latin typeface="Calibri" pitchFamily="34" charset="0"/>
              </a:rPr>
              <a:t>Лечение десен</a:t>
            </a:r>
          </a:p>
          <a:p>
            <a:pPr marL="531813" indent="-531813">
              <a:spcBef>
                <a:spcPct val="15000"/>
              </a:spcBef>
              <a:spcAft>
                <a:spcPct val="15000"/>
              </a:spcAft>
              <a:buSzPct val="150000"/>
              <a:buFont typeface="Arial" panose="020B0604020202020204" pitchFamily="34" charset="0"/>
              <a:buChar char="•"/>
              <a:defRPr/>
            </a:pPr>
            <a:r>
              <a:rPr lang="ru-RU" sz="2400" b="1" dirty="0" smtClean="0">
                <a:solidFill>
                  <a:prstClr val="black"/>
                </a:solidFill>
                <a:latin typeface="Calibri" pitchFamily="34" charset="0"/>
              </a:rPr>
              <a:t>Протезирование </a:t>
            </a:r>
          </a:p>
          <a:p>
            <a:pPr marL="531813" indent="-531813">
              <a:spcBef>
                <a:spcPct val="15000"/>
              </a:spcBef>
              <a:spcAft>
                <a:spcPct val="15000"/>
              </a:spcAft>
              <a:buSzPct val="150000"/>
              <a:buFont typeface="Arial" panose="020B0604020202020204" pitchFamily="34" charset="0"/>
              <a:buChar char="•"/>
              <a:defRPr/>
            </a:pPr>
            <a:r>
              <a:rPr lang="ru-RU" sz="2400" b="1" dirty="0" smtClean="0">
                <a:solidFill>
                  <a:prstClr val="black"/>
                </a:solidFill>
                <a:latin typeface="Calibri" pitchFamily="34" charset="0"/>
              </a:rPr>
              <a:t>Имплантация </a:t>
            </a:r>
          </a:p>
          <a:p>
            <a:pPr marL="531813" indent="-531813">
              <a:spcBef>
                <a:spcPct val="15000"/>
              </a:spcBef>
              <a:spcAft>
                <a:spcPct val="15000"/>
              </a:spcAft>
              <a:buSzPct val="150000"/>
              <a:buFont typeface="Arial" panose="020B0604020202020204" pitchFamily="34" charset="0"/>
              <a:buChar char="•"/>
              <a:defRPr/>
            </a:pPr>
            <a:r>
              <a:rPr lang="ru-RU" sz="2400" b="1" dirty="0" smtClean="0">
                <a:solidFill>
                  <a:prstClr val="black"/>
                </a:solidFill>
                <a:latin typeface="Calibri" pitchFamily="34" charset="0"/>
              </a:rPr>
              <a:t>Удаление зубов</a:t>
            </a:r>
          </a:p>
          <a:p>
            <a:pPr marL="531813" indent="-531813">
              <a:spcBef>
                <a:spcPct val="15000"/>
              </a:spcBef>
              <a:spcAft>
                <a:spcPct val="15000"/>
              </a:spcAft>
              <a:buSzPct val="150000"/>
              <a:buFont typeface="Arial" panose="020B0604020202020204" pitchFamily="34" charset="0"/>
              <a:buChar char="•"/>
              <a:defRPr/>
            </a:pPr>
            <a:r>
              <a:rPr lang="ru-RU" sz="2400" b="1" dirty="0" smtClean="0">
                <a:solidFill>
                  <a:prstClr val="black"/>
                </a:solidFill>
                <a:latin typeface="Calibri" pitchFamily="34" charset="0"/>
              </a:rPr>
              <a:t>Исправление прикуса</a:t>
            </a:r>
          </a:p>
          <a:p>
            <a:pPr marL="531813" indent="-531813">
              <a:spcBef>
                <a:spcPct val="15000"/>
              </a:spcBef>
              <a:spcAft>
                <a:spcPct val="15000"/>
              </a:spcAft>
              <a:buSzPct val="150000"/>
              <a:buFont typeface="Arial" panose="020B0604020202020204" pitchFamily="34" charset="0"/>
              <a:buChar char="•"/>
              <a:defRPr/>
            </a:pPr>
            <a:r>
              <a:rPr lang="ru-RU" sz="2400" b="1" dirty="0" err="1" smtClean="0">
                <a:solidFill>
                  <a:prstClr val="black"/>
                </a:solidFill>
                <a:latin typeface="Calibri" pitchFamily="34" charset="0"/>
              </a:rPr>
              <a:t>Ортопантомограмма</a:t>
            </a:r>
            <a:r>
              <a:rPr lang="ru-RU" sz="2400" b="1" dirty="0" smtClean="0">
                <a:solidFill>
                  <a:prstClr val="black"/>
                </a:solidFill>
                <a:latin typeface="Calibri" pitchFamily="34" charset="0"/>
              </a:rPr>
              <a:t> (снимок всех зубов</a:t>
            </a:r>
            <a:r>
              <a:rPr lang="ru-RU" sz="2400" dirty="0" smtClean="0">
                <a:solidFill>
                  <a:prstClr val="black"/>
                </a:solidFill>
                <a:latin typeface="Calibri" pitchFamily="34" charset="0"/>
              </a:rPr>
              <a:t>)</a:t>
            </a:r>
            <a:endParaRPr lang="ru-RU" sz="2000" dirty="0"/>
          </a:p>
        </p:txBody>
      </p:sp>
      <p:pic>
        <p:nvPicPr>
          <p:cNvPr id="2050" name="Picture 2" descr="https://encrypted-tbn2.gstatic.com/images?q=tbn:ANd9GcR4MYlz0WogyhrgEtl3YNUQuYn3bW_LA7aXrgSzjQzIyrzwDpR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4785" y="198942"/>
            <a:ext cx="1320080" cy="1223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2592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47"/>
    </mc:Choice>
    <mc:Fallback xmlns="">
      <p:transition spd="slow" advTm="79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1600200" y="2362200"/>
            <a:ext cx="5791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endParaRPr lang="ru-RU" sz="2000">
              <a:latin typeface="Verdana" pitchFamily="34" charset="0"/>
            </a:endParaRPr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304800" y="1393825"/>
            <a:ext cx="6386513" cy="3511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15000"/>
              </a:spcBef>
              <a:spcAft>
                <a:spcPct val="15000"/>
              </a:spcAft>
              <a:defRPr/>
            </a:pPr>
            <a:r>
              <a:rPr lang="ru-RU" sz="2200" b="1" dirty="0" smtClean="0">
                <a:latin typeface="Calibri" pitchFamily="34" charset="0"/>
              </a:rPr>
              <a:t>Стационары и госпитали</a:t>
            </a:r>
            <a:endParaRPr lang="ru-RU" sz="2200" dirty="0" smtClean="0">
              <a:latin typeface="Calibri" pitchFamily="34" charset="0"/>
            </a:endParaRPr>
          </a:p>
          <a:p>
            <a:pPr>
              <a:spcBef>
                <a:spcPct val="15000"/>
              </a:spcBef>
              <a:spcAft>
                <a:spcPct val="15000"/>
              </a:spcAft>
              <a:defRPr/>
            </a:pPr>
            <a:r>
              <a:rPr lang="ru-RU" sz="2200" dirty="0" smtClean="0">
                <a:latin typeface="Calibri" pitchFamily="34" charset="0"/>
              </a:rPr>
              <a:t>Сайтов нет у 46% учреждений</a:t>
            </a:r>
            <a:endParaRPr lang="ru-RU" sz="2200" dirty="0">
              <a:latin typeface="Calibri" pitchFamily="34" charset="0"/>
            </a:endParaRPr>
          </a:p>
          <a:p>
            <a:pPr>
              <a:spcBef>
                <a:spcPct val="15000"/>
              </a:spcBef>
              <a:spcAft>
                <a:spcPct val="15000"/>
              </a:spcAft>
              <a:defRPr/>
            </a:pPr>
            <a:endParaRPr lang="ru-RU" sz="2200" dirty="0">
              <a:latin typeface="Calibri" pitchFamily="34" charset="0"/>
            </a:endParaRPr>
          </a:p>
          <a:p>
            <a:pPr>
              <a:spcBef>
                <a:spcPct val="15000"/>
              </a:spcBef>
              <a:spcAft>
                <a:spcPct val="15000"/>
              </a:spcAft>
              <a:defRPr/>
            </a:pPr>
            <a:r>
              <a:rPr lang="ru-RU" sz="2200" b="1" dirty="0" smtClean="0">
                <a:latin typeface="Calibri" pitchFamily="34" charset="0"/>
              </a:rPr>
              <a:t>Диагностические центры</a:t>
            </a:r>
            <a:endParaRPr lang="ru-RU" sz="2200" dirty="0" smtClean="0">
              <a:latin typeface="Calibri" pitchFamily="34" charset="0"/>
            </a:endParaRPr>
          </a:p>
          <a:p>
            <a:pPr>
              <a:spcBef>
                <a:spcPct val="15000"/>
              </a:spcBef>
              <a:spcAft>
                <a:spcPct val="15000"/>
              </a:spcAft>
              <a:defRPr/>
            </a:pPr>
            <a:r>
              <a:rPr lang="ru-RU" sz="2200" dirty="0" smtClean="0">
                <a:latin typeface="Calibri" pitchFamily="34" charset="0"/>
              </a:rPr>
              <a:t>Только 3 рабочих сайта (13%) из 23 центров</a:t>
            </a:r>
            <a:endParaRPr lang="ru-RU" sz="2200" dirty="0">
              <a:latin typeface="Calibri" pitchFamily="34" charset="0"/>
            </a:endParaRPr>
          </a:p>
          <a:p>
            <a:pPr>
              <a:spcBef>
                <a:spcPct val="15000"/>
              </a:spcBef>
              <a:spcAft>
                <a:spcPct val="15000"/>
              </a:spcAft>
              <a:defRPr/>
            </a:pPr>
            <a:endParaRPr lang="ru-RU" sz="2200" dirty="0">
              <a:latin typeface="Calibri" pitchFamily="34" charset="0"/>
            </a:endParaRPr>
          </a:p>
          <a:p>
            <a:pPr>
              <a:spcBef>
                <a:spcPct val="15000"/>
              </a:spcBef>
              <a:spcAft>
                <a:spcPct val="15000"/>
              </a:spcAft>
              <a:defRPr/>
            </a:pPr>
            <a:r>
              <a:rPr lang="ru-RU" sz="2200" b="1" dirty="0" smtClean="0">
                <a:latin typeface="Calibri" pitchFamily="34" charset="0"/>
              </a:rPr>
              <a:t>Родильные дома</a:t>
            </a:r>
            <a:endParaRPr lang="ru-RU" sz="2200" b="1" dirty="0">
              <a:latin typeface="Calibri" pitchFamily="34" charset="0"/>
            </a:endParaRPr>
          </a:p>
          <a:p>
            <a:pPr>
              <a:spcBef>
                <a:spcPct val="15000"/>
              </a:spcBef>
              <a:spcAft>
                <a:spcPct val="15000"/>
              </a:spcAft>
              <a:defRPr/>
            </a:pPr>
            <a:r>
              <a:rPr lang="ru-RU" sz="2200" b="0" dirty="0" smtClean="0">
                <a:latin typeface="Calibri" pitchFamily="34" charset="0"/>
              </a:rPr>
              <a:t>40% вообще не имеют сайта...</a:t>
            </a:r>
            <a:endParaRPr lang="ru-RU" sz="2200" b="0" dirty="0">
              <a:latin typeface="Calibri" pitchFamily="34" charset="0"/>
            </a:endParaRPr>
          </a:p>
        </p:txBody>
      </p:sp>
      <p:pic>
        <p:nvPicPr>
          <p:cNvPr id="3077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5563"/>
            <a:ext cx="9144000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374650" y="220663"/>
            <a:ext cx="5853113" cy="83820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ru-RU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</a:rPr>
              <a:t>Даже в Москве…</a:t>
            </a:r>
            <a:endParaRPr lang="en-US" sz="3200" b="1" dirty="0" smtClean="0">
              <a:solidFill>
                <a:schemeClr val="tx1">
                  <a:lumMod val="95000"/>
                  <a:lumOff val="5000"/>
                </a:schemeClr>
              </a:solidFill>
              <a:latin typeface="Verdana" pitchFamily="34" charset="0"/>
            </a:endParaRPr>
          </a:p>
        </p:txBody>
      </p:sp>
      <p:pic>
        <p:nvPicPr>
          <p:cNvPr id="3079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125" y="-44450"/>
            <a:ext cx="3063875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" y="1149350"/>
            <a:ext cx="8915400" cy="1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1943200" y="5517232"/>
            <a:ext cx="7200800" cy="819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lnSpc>
                <a:spcPct val="90000"/>
              </a:lnSpc>
            </a:pPr>
            <a:r>
              <a:rPr lang="ru-RU" sz="2600" dirty="0" smtClean="0">
                <a:solidFill>
                  <a:srgbClr val="C00000"/>
                </a:solidFill>
              </a:rPr>
              <a:t>Большинство медицинских учреждений </a:t>
            </a:r>
            <a:br>
              <a:rPr lang="ru-RU" sz="2600" dirty="0" smtClean="0">
                <a:solidFill>
                  <a:srgbClr val="C00000"/>
                </a:solidFill>
              </a:rPr>
            </a:br>
            <a:r>
              <a:rPr lang="ru-RU" sz="2600" dirty="0" smtClean="0">
                <a:solidFill>
                  <a:srgbClr val="C00000"/>
                </a:solidFill>
              </a:rPr>
              <a:t>не имеют своего сайта </a:t>
            </a:r>
            <a:endParaRPr lang="ru-RU" sz="2600" dirty="0">
              <a:solidFill>
                <a:srgbClr val="C00000"/>
              </a:solidFill>
            </a:endParaRPr>
          </a:p>
        </p:txBody>
      </p:sp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12360" y="1196752"/>
            <a:ext cx="803920" cy="95130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2420888"/>
            <a:ext cx="1803927" cy="11879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1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3861048"/>
            <a:ext cx="3977651" cy="1461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95071336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Box 10"/>
          <p:cNvSpPr txBox="1">
            <a:spLocks noChangeArrowheads="1"/>
          </p:cNvSpPr>
          <p:nvPr/>
        </p:nvSpPr>
        <p:spPr bwMode="auto">
          <a:xfrm>
            <a:off x="539552" y="2626539"/>
            <a:ext cx="5833938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4400" dirty="0" smtClean="0">
                <a:solidFill>
                  <a:srgbClr val="000000"/>
                </a:solidFill>
                <a:latin typeface="Arial"/>
              </a:rPr>
              <a:t>Избегайте  страшных картинок</a:t>
            </a:r>
          </a:p>
        </p:txBody>
      </p:sp>
      <p:pic>
        <p:nvPicPr>
          <p:cNvPr id="7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Natalia\Documents\Для презентаций\stickers-bullet\sticker-lef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Изображение 5" descr="7695979_m.jpg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902" b="99855" l="10694" r="90029">
                        <a14:foregroundMark x1="45954" y1="94798" x2="45954" y2="94798"/>
                        <a14:foregroundMark x1="44220" y1="93642" x2="44220" y2="93642"/>
                        <a14:foregroundMark x1="34104" y1="92630" x2="34104" y2="92630"/>
                        <a14:foregroundMark x1="21965" y1="92197" x2="21965" y2="92197"/>
                        <a14:foregroundMark x1="24711" y1="91618" x2="24711" y2="91618"/>
                        <a14:foregroundMark x1="27601" y1="91329" x2="27601" y2="91329"/>
                        <a14:foregroundMark x1="66040" y1="88006" x2="66040" y2="88006"/>
                        <a14:foregroundMark x1="60694" y1="85549" x2="60694" y2="85549"/>
                        <a14:foregroundMark x1="62139" y1="84827" x2="62139" y2="84827"/>
                        <a14:foregroundMark x1="41329" y1="89306" x2="41329" y2="89306"/>
                        <a14:foregroundMark x1="41763" y1="90751" x2="41763" y2="90751"/>
                        <a14:foregroundMark x1="15896" y1="62283" x2="15896" y2="62283"/>
                        <a14:foregroundMark x1="83960" y1="52890" x2="83960" y2="52890"/>
                        <a14:foregroundMark x1="80491" y1="55347" x2="80491" y2="55347"/>
                        <a14:foregroundMark x1="17341" y1="63584" x2="17341" y2="63584"/>
                        <a14:backgroundMark x1="64017" y1="84827" x2="64017" y2="84827"/>
                        <a14:backgroundMark x1="36561" y1="89740" x2="36561" y2="897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00" t="4115" r="10082"/>
          <a:stretch/>
        </p:blipFill>
        <p:spPr>
          <a:xfrm>
            <a:off x="6084168" y="3429000"/>
            <a:ext cx="2494873" cy="3019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0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4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2628D42-B50C-4519-ADCF-28839E69E7B2}" type="slidenum">
              <a:rPr lang="ru-RU" smtClean="0"/>
              <a:pPr/>
              <a:t>91</a:t>
            </a:fld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1" name="Picture 4" descr="http://www.dialdent.ru/nstomatol/pages/s374/file.files/image006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15"/>
          <a:stretch/>
        </p:blipFill>
        <p:spPr bwMode="auto">
          <a:xfrm>
            <a:off x="450595" y="1600200"/>
            <a:ext cx="3136752" cy="1938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http://www.dial-dent.ru/patient/works/foto_works/work133/after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595" y="4157459"/>
            <a:ext cx="3136752" cy="1972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8" descr="koronki2n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7" y="1600200"/>
            <a:ext cx="2981325" cy="1981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0" descr="koronki3n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7200" y="4157460"/>
            <a:ext cx="3026353" cy="2023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129" y="-44449"/>
            <a:ext cx="3063875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Rectangle 2"/>
          <p:cNvSpPr txBox="1">
            <a:spLocks noChangeArrowheads="1"/>
          </p:cNvSpPr>
          <p:nvPr/>
        </p:nvSpPr>
        <p:spPr>
          <a:xfrm>
            <a:off x="425720" y="221233"/>
            <a:ext cx="5654409" cy="9755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 smtClean="0">
                <a:solidFill>
                  <a:prstClr val="black"/>
                </a:solidFill>
                <a:latin typeface="Calibri"/>
              </a:rPr>
              <a:t>Не пугайте меня, мне и так страшно…</a:t>
            </a:r>
            <a:endParaRPr lang="ru-RU" sz="3200" b="1" dirty="0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9" name="Прямая соединительная линия 8"/>
          <p:cNvCxnSpPr>
            <a:stCxn id="6" idx="0"/>
            <a:endCxn id="6" idx="2"/>
          </p:cNvCxnSpPr>
          <p:nvPr/>
        </p:nvCxnSpPr>
        <p:spPr>
          <a:xfrm>
            <a:off x="4572000" y="1600200"/>
            <a:ext cx="0" cy="4525963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76162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Box 10"/>
          <p:cNvSpPr txBox="1">
            <a:spLocks noChangeArrowheads="1"/>
          </p:cNvSpPr>
          <p:nvPr/>
        </p:nvSpPr>
        <p:spPr bwMode="auto">
          <a:xfrm>
            <a:off x="539552" y="1916832"/>
            <a:ext cx="5833938" cy="2123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4400" dirty="0" smtClean="0">
                <a:solidFill>
                  <a:srgbClr val="000000"/>
                </a:solidFill>
                <a:latin typeface="Arial"/>
              </a:rPr>
              <a:t>Найдите новые способы рассказать </a:t>
            </a:r>
            <a:br>
              <a:rPr lang="ru-RU" sz="4400" dirty="0" smtClean="0">
                <a:solidFill>
                  <a:srgbClr val="000000"/>
                </a:solidFill>
                <a:latin typeface="Arial"/>
              </a:rPr>
            </a:br>
            <a:r>
              <a:rPr lang="ru-RU" sz="4400" dirty="0" smtClean="0">
                <a:solidFill>
                  <a:srgbClr val="000000"/>
                </a:solidFill>
                <a:latin typeface="Arial"/>
              </a:rPr>
              <a:t>об услугах</a:t>
            </a:r>
          </a:p>
        </p:txBody>
      </p:sp>
      <p:pic>
        <p:nvPicPr>
          <p:cNvPr id="7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Natalia\Documents\Для презентаций\stickers-bullet\sticker-lef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Изображение 5" descr="7695979_m.jpg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902" b="99855" l="10694" r="90029">
                        <a14:foregroundMark x1="45954" y1="94798" x2="45954" y2="94798"/>
                        <a14:foregroundMark x1="44220" y1="93642" x2="44220" y2="93642"/>
                        <a14:foregroundMark x1="34104" y1="92630" x2="34104" y2="92630"/>
                        <a14:foregroundMark x1="21965" y1="92197" x2="21965" y2="92197"/>
                        <a14:foregroundMark x1="24711" y1="91618" x2="24711" y2="91618"/>
                        <a14:foregroundMark x1="27601" y1="91329" x2="27601" y2="91329"/>
                        <a14:foregroundMark x1="66040" y1="88006" x2="66040" y2="88006"/>
                        <a14:foregroundMark x1="60694" y1="85549" x2="60694" y2="85549"/>
                        <a14:foregroundMark x1="62139" y1="84827" x2="62139" y2="84827"/>
                        <a14:foregroundMark x1="41329" y1="89306" x2="41329" y2="89306"/>
                        <a14:foregroundMark x1="41763" y1="90751" x2="41763" y2="90751"/>
                        <a14:foregroundMark x1="15896" y1="62283" x2="15896" y2="62283"/>
                        <a14:foregroundMark x1="83960" y1="52890" x2="83960" y2="52890"/>
                        <a14:foregroundMark x1="80491" y1="55347" x2="80491" y2="55347"/>
                        <a14:foregroundMark x1="17341" y1="63584" x2="17341" y2="63584"/>
                        <a14:backgroundMark x1="64017" y1="84827" x2="64017" y2="84827"/>
                        <a14:backgroundMark x1="36561" y1="89740" x2="36561" y2="897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00" t="4115" r="10082"/>
          <a:stretch/>
        </p:blipFill>
        <p:spPr>
          <a:xfrm>
            <a:off x="6084168" y="3429000"/>
            <a:ext cx="2494873" cy="3019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500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Temp\1\Snap1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908720"/>
            <a:ext cx="8753271" cy="4680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2876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Temp\1\Snap2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717404"/>
            <a:ext cx="8648701" cy="5341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2868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Temp\1\Snap17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633" y="917082"/>
            <a:ext cx="8474075" cy="529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3009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Temp\1\Snap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865" y="692696"/>
            <a:ext cx="8664858" cy="5510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725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C:\Temp\1\Snap18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381" y="548680"/>
            <a:ext cx="8908115" cy="5616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5872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Temp\1\Snap7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548680"/>
            <a:ext cx="8849656" cy="5328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8231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C:\Temp\1\Snap9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7" y="1268760"/>
            <a:ext cx="7668851" cy="4248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2722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1|2.7|3.5|3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1|5.1|4.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1|5.1|4.6"/>
</p:tagLst>
</file>

<file path=ppt/theme/theme1.xml><?xml version="1.0" encoding="utf-8"?>
<a:theme xmlns:a="http://schemas.openxmlformats.org/drawingml/2006/main" name="Тема1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4_Тема1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5_Тема1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10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540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540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1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540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540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Модуль Планирование и бюджетирование для ББУ">
  <a:themeElements>
    <a:clrScheme name="Модуль Планирование и бюджетирование для ББУ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Модуль Планирование и бюджетирование для ББУ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Модуль Планирование и бюджетирование для ББУ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Модуль Планирование и бюджетирование для ББУ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Модуль Планирование и бюджетирование для ББУ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Модуль Планирование и бюджетирование для ББУ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Модуль Планирование и бюджетирование для ББУ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Модуль Планирование и бюджетирование для ББУ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Модуль Планирование и бюджетирование для ББУ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Тема1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6_Тема1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7_Тема1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8_Тема1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9_Тема1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10_Тема1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540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540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8851</TotalTime>
  <Words>2658</Words>
  <Application>Microsoft Office PowerPoint</Application>
  <PresentationFormat>Экран (4:3)</PresentationFormat>
  <Paragraphs>589</Paragraphs>
  <Slides>100</Slides>
  <Notes>89</Notes>
  <HiddenSlides>0</HiddenSlides>
  <MMClips>0</MMClips>
  <ScaleCrop>false</ScaleCrop>
  <HeadingPairs>
    <vt:vector size="4" baseType="variant">
      <vt:variant>
        <vt:lpstr>Тема</vt:lpstr>
      </vt:variant>
      <vt:variant>
        <vt:i4>13</vt:i4>
      </vt:variant>
      <vt:variant>
        <vt:lpstr>Заголовки слайдов</vt:lpstr>
      </vt:variant>
      <vt:variant>
        <vt:i4>100</vt:i4>
      </vt:variant>
    </vt:vector>
  </HeadingPairs>
  <TitlesOfParts>
    <vt:vector size="113" baseType="lpstr">
      <vt:lpstr>Тема1</vt:lpstr>
      <vt:lpstr>Модуль Планирование и бюджетирование для ББУ</vt:lpstr>
      <vt:lpstr>2_Тема1</vt:lpstr>
      <vt:lpstr>6_Тема1</vt:lpstr>
      <vt:lpstr>7_Тема1</vt:lpstr>
      <vt:lpstr>8_Тема1</vt:lpstr>
      <vt:lpstr>9_Тема1</vt:lpstr>
      <vt:lpstr>10_Тема1</vt:lpstr>
      <vt:lpstr>1_Default Design</vt:lpstr>
      <vt:lpstr>4_Тема1</vt:lpstr>
      <vt:lpstr>5_Тема1</vt:lpstr>
      <vt:lpstr>10_Default Design</vt:lpstr>
      <vt:lpstr>12_Default Design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Созданные сайты – набор запчастей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Управление сайтом</vt:lpstr>
      <vt:lpstr>Презентация PowerPoint</vt:lpstr>
      <vt:lpstr>Визуальный редактор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«Облачный» бэкап</vt:lpstr>
      <vt:lpstr>Система обновлений SiteUpdate</vt:lpstr>
      <vt:lpstr>Презентация PowerPoint</vt:lpstr>
      <vt:lpstr>Презентация PowerPoint</vt:lpstr>
      <vt:lpstr>Техническая поддержка</vt:lpstr>
      <vt:lpstr>Презентация PowerPoint</vt:lpstr>
      <vt:lpstr>Презентация PowerPoint</vt:lpstr>
      <vt:lpstr>Изменения  в Лицензионной политике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Решения для государственных организаций</dc:title>
  <dc:creator>goover</dc:creator>
  <cp:lastModifiedBy>Надежда</cp:lastModifiedBy>
  <cp:revision>693</cp:revision>
  <dcterms:created xsi:type="dcterms:W3CDTF">2010-07-29T09:25:57Z</dcterms:created>
  <dcterms:modified xsi:type="dcterms:W3CDTF">2014-07-29T06:48:28Z</dcterms:modified>
</cp:coreProperties>
</file>