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8"/>
  </p:notesMasterIdLst>
  <p:sldIdLst>
    <p:sldId id="387" r:id="rId3"/>
    <p:sldId id="446" r:id="rId4"/>
    <p:sldId id="447" r:id="rId5"/>
    <p:sldId id="448" r:id="rId6"/>
    <p:sldId id="406" r:id="rId7"/>
    <p:sldId id="405" r:id="rId8"/>
    <p:sldId id="456" r:id="rId9"/>
    <p:sldId id="396" r:id="rId10"/>
    <p:sldId id="397" r:id="rId11"/>
    <p:sldId id="389" r:id="rId12"/>
    <p:sldId id="411" r:id="rId13"/>
    <p:sldId id="409" r:id="rId14"/>
    <p:sldId id="412" r:id="rId15"/>
    <p:sldId id="413" r:id="rId16"/>
    <p:sldId id="414" r:id="rId17"/>
    <p:sldId id="415" r:id="rId18"/>
    <p:sldId id="416" r:id="rId19"/>
    <p:sldId id="417" r:id="rId20"/>
    <p:sldId id="418" r:id="rId21"/>
    <p:sldId id="419" r:id="rId22"/>
    <p:sldId id="420" r:id="rId23"/>
    <p:sldId id="421" r:id="rId24"/>
    <p:sldId id="422" r:id="rId25"/>
    <p:sldId id="423" r:id="rId26"/>
    <p:sldId id="424" r:id="rId27"/>
    <p:sldId id="425" r:id="rId28"/>
    <p:sldId id="426" r:id="rId29"/>
    <p:sldId id="427" r:id="rId30"/>
    <p:sldId id="428" r:id="rId31"/>
    <p:sldId id="429" r:id="rId32"/>
    <p:sldId id="430" r:id="rId33"/>
    <p:sldId id="431" r:id="rId34"/>
    <p:sldId id="432" r:id="rId35"/>
    <p:sldId id="433" r:id="rId36"/>
    <p:sldId id="434" r:id="rId37"/>
    <p:sldId id="435" r:id="rId38"/>
    <p:sldId id="457" r:id="rId39"/>
    <p:sldId id="436" r:id="rId40"/>
    <p:sldId id="437" r:id="rId41"/>
    <p:sldId id="438" r:id="rId42"/>
    <p:sldId id="439" r:id="rId43"/>
    <p:sldId id="440" r:id="rId44"/>
    <p:sldId id="442" r:id="rId45"/>
    <p:sldId id="444" r:id="rId46"/>
    <p:sldId id="445" r:id="rId47"/>
    <p:sldId id="386" r:id="rId48"/>
    <p:sldId id="449" r:id="rId49"/>
    <p:sldId id="450" r:id="rId50"/>
    <p:sldId id="453" r:id="rId51"/>
    <p:sldId id="451" r:id="rId52"/>
    <p:sldId id="454" r:id="rId53"/>
    <p:sldId id="452" r:id="rId54"/>
    <p:sldId id="392" r:id="rId55"/>
    <p:sldId id="385" r:id="rId56"/>
    <p:sldId id="455" r:id="rId5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33CC"/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9167" autoAdjust="0"/>
  </p:normalViewPr>
  <p:slideViewPr>
    <p:cSldViewPr>
      <p:cViewPr varScale="1">
        <p:scale>
          <a:sx n="69" d="100"/>
          <a:sy n="69" d="100"/>
        </p:scale>
        <p:origin x="-132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B91F392-EEF7-431B-B602-B988F8DBA7A3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50B70FC-56E8-488A-B0CE-47434B7E09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8408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77914B0-3D01-4728-A178-DC6BB3A56C33}" type="slidenum">
              <a:rPr kumimoji="0" lang="ru-RU" altLang="ru-RU" sz="1200">
                <a:latin typeface="Calibri" pitchFamily="34" charset="0"/>
              </a:rPr>
              <a:pPr/>
              <a:t>12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1753C438-700B-421A-A30A-0E9A099F2114}" type="slidenum">
              <a:rPr kumimoji="0" lang="ru-RU" altLang="ru-RU" sz="1200">
                <a:latin typeface="Calibri" pitchFamily="34" charset="0"/>
              </a:rPr>
              <a:pPr/>
              <a:t>13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73B44EB-7AD7-4C06-BC47-682DA4CB6479}" type="slidenum">
              <a:rPr kumimoji="0" lang="ru-RU" altLang="ru-RU" sz="1200">
                <a:latin typeface="Calibri" pitchFamily="34" charset="0"/>
              </a:rPr>
              <a:pPr/>
              <a:t>14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96EDBE81-82D9-4A7A-A92D-C579FCB1155B}" type="slidenum">
              <a:rPr kumimoji="0" lang="ru-RU" altLang="ru-RU" sz="1200">
                <a:latin typeface="Calibri" pitchFamily="34" charset="0"/>
              </a:rPr>
              <a:pPr/>
              <a:t>15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19313EC-DEE0-4BEB-B1E7-51AE51F182AF}" type="slidenum">
              <a:rPr kumimoji="0" lang="ru-RU" altLang="ru-RU" sz="1200">
                <a:latin typeface="Calibri" pitchFamily="34" charset="0"/>
              </a:rPr>
              <a:pPr/>
              <a:t>16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C96B75F-F9A9-4C86-A1E4-1032EE8D8CC2}" type="slidenum">
              <a:rPr kumimoji="0" lang="ru-RU" altLang="ru-RU" sz="1200">
                <a:latin typeface="Calibri" pitchFamily="34" charset="0"/>
              </a:rPr>
              <a:pPr/>
              <a:t>17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D9B78CB8-E5C3-40AE-85E7-EF6D893F7754}" type="slidenum">
              <a:rPr kumimoji="0" lang="ru-RU" altLang="ru-RU" sz="1200">
                <a:latin typeface="Calibri" pitchFamily="34" charset="0"/>
              </a:rPr>
              <a:pPr/>
              <a:t>18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32E4C82D-21BD-4E9C-85A2-D87AAD55B76D}" type="slidenum">
              <a:rPr kumimoji="0" lang="ru-RU" altLang="ru-RU" sz="1200">
                <a:latin typeface="Calibri" pitchFamily="34" charset="0"/>
              </a:rPr>
              <a:pPr/>
              <a:t>19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97463231-B114-4B02-89F5-1C3195475A3E}" type="slidenum">
              <a:rPr kumimoji="0" lang="ru-RU" altLang="ru-RU" sz="1200">
                <a:latin typeface="Calibri" pitchFamily="34" charset="0"/>
              </a:rPr>
              <a:pPr/>
              <a:t>20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E30A137-E266-428B-982E-DC55B84E29E5}" type="slidenum">
              <a:rPr kumimoji="0" lang="ru-RU" altLang="ru-RU" sz="1200">
                <a:latin typeface="Calibri" pitchFamily="34" charset="0"/>
              </a:rPr>
              <a:pPr/>
              <a:t>21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29675A2-E07B-4A5D-89DB-0D0E4D5901FC}" type="slidenum">
              <a:rPr kumimoji="0" lang="ru-RU" altLang="ru-RU" sz="1200">
                <a:latin typeface="Calibri" pitchFamily="34" charset="0"/>
              </a:rPr>
              <a:pPr/>
              <a:t>22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512E48A-2C4C-42CA-B317-A51EC5EC4B19}" type="slidenum">
              <a:rPr kumimoji="0" lang="ru-RU" altLang="ru-RU" sz="1200">
                <a:latin typeface="Calibri" pitchFamily="34" charset="0"/>
              </a:rPr>
              <a:pPr/>
              <a:t>23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F68F6067-83BA-4BFE-8DCF-A3DA9EC3D060}" type="slidenum">
              <a:rPr kumimoji="0" lang="ru-RU" altLang="ru-RU" sz="1200">
                <a:latin typeface="Calibri" pitchFamily="34" charset="0"/>
              </a:rPr>
              <a:pPr/>
              <a:t>24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C1253C20-97F8-48E8-A559-74CCF0E0E5DA}" type="slidenum">
              <a:rPr kumimoji="0" lang="ru-RU" altLang="ru-RU" sz="1200">
                <a:latin typeface="Calibri" pitchFamily="34" charset="0"/>
              </a:rPr>
              <a:pPr/>
              <a:t>27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05738C4C-02A5-4904-8458-F34F4DB3A87B}" type="slidenum">
              <a:rPr kumimoji="0" lang="ru-RU" altLang="ru-RU" sz="1200">
                <a:latin typeface="Calibri" pitchFamily="34" charset="0"/>
              </a:rPr>
              <a:pPr/>
              <a:t>30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E6B25487-D471-4405-A4E2-4BA4C33D3E0A}" type="slidenum">
              <a:rPr kumimoji="0" lang="ru-RU" altLang="ru-RU" sz="1200">
                <a:latin typeface="Calibri" pitchFamily="34" charset="0"/>
              </a:rPr>
              <a:pPr/>
              <a:t>31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BFBE15A-63D5-4223-8D0A-7901848A6ECF}" type="slidenum">
              <a:rPr kumimoji="0" lang="ru-RU" altLang="ru-RU" sz="1200">
                <a:latin typeface="Calibri" pitchFamily="34" charset="0"/>
              </a:rPr>
              <a:pPr/>
              <a:t>32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101CCF2F-BC17-428C-80AB-C3F1984E7CA9}" type="slidenum">
              <a:rPr kumimoji="0" lang="en-US" altLang="ru-RU" sz="1200">
                <a:solidFill>
                  <a:srgbClr val="000000"/>
                </a:solidFill>
                <a:latin typeface="Times New Roman" pitchFamily="18" charset="0"/>
              </a:rPr>
              <a:pPr/>
              <a:t>33</a:t>
            </a:fld>
            <a:endParaRPr kumimoji="0" lang="en-US" alt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1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C32DBD1B-40ED-4D2C-8DD0-3FDAA42F0D33}" type="slidenum">
              <a:rPr kumimoji="0" lang="ru-RU" altLang="ru-RU" sz="1200">
                <a:latin typeface="Calibri" pitchFamily="34" charset="0"/>
              </a:rPr>
              <a:pPr/>
              <a:t>34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37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ru-RU" alt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DE38F716-ED5E-F24C-9F11-68AE7FA5EB92}" type="slidenum">
              <a:rPr lang="ru-RU" b="0"/>
              <a:pPr eaLnBrk="1" hangingPunct="1"/>
              <a:t>46</a:t>
            </a:fld>
            <a:endParaRPr lang="ru-RU" b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48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C3EBA6-9F86-42F0-9A17-40EE5C7C3989}" type="slidenum">
              <a:rPr lang="ru-RU" b="0" smtClean="0">
                <a:solidFill>
                  <a:prstClr val="black"/>
                </a:solidFill>
              </a:rPr>
              <a:pPr eaLnBrk="1" hangingPunct="1"/>
              <a:t>50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19C78A0B-23BE-6C4C-A313-6E4E411849EA}" type="slidenum">
              <a:rPr lang="ru-RU">
                <a:solidFill>
                  <a:srgbClr val="000000"/>
                </a:solidFill>
              </a:rPr>
              <a:pPr eaLnBrk="1" hangingPunct="1"/>
              <a:t>53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0B70FC-56E8-488A-B0CE-47434B7E095E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097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CDFCF6C-6514-4455-ACF1-E20298BA4C03}" type="slidenum">
              <a:rPr lang="ru-RU" b="0" smtClean="0"/>
              <a:pPr eaLnBrk="1" hangingPunct="1">
                <a:defRPr/>
              </a:pPr>
              <a:t>7</a:t>
            </a:fld>
            <a:endParaRPr lang="ru-RU" b="0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8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9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10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3040F36C-4C1B-49C8-8479-E4D8E409F186}" type="slidenum">
              <a:rPr kumimoji="0" lang="ru-RU" altLang="ru-RU" sz="1200">
                <a:latin typeface="Calibri" pitchFamily="34" charset="0"/>
              </a:rPr>
              <a:pPr/>
              <a:t>11</a:t>
            </a:fld>
            <a:endParaRPr kumimoji="0" lang="ru-RU" altLang="ru-RU" sz="1200">
              <a:latin typeface="Calibri" pitchFamily="34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E218F-863D-4C7A-BB9D-3F42782E91F6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92070-F07B-4A2B-BD0D-599B8155DA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21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97ECD-C46F-44D0-B0C9-B8A1B77798A5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28322-767E-476B-AF7B-830456D5FE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228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CCC81-1673-4B7B-9131-878D4C956472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7A582-BE99-4BDC-A675-43B3FC3522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763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FA57E80C-8194-41D2-867B-DF050D23E02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72719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649D0-8378-45BF-A24D-7DBEF48804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448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E2556-DF52-4378-B8AB-B2F5FEB107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312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C9DFA-282E-45C5-B2A7-3727683F6A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914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638C9-1098-4F8A-9F68-DEAD807255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301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ED02C-96C2-4F16-9DB1-BC323DAB32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036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3D339-A940-4CAD-82D3-F5C2368D98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90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2F6FB-AC41-4BBC-81A9-18A0356977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9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FBE43-C38F-40B9-BA03-6BF73B345666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25A5E-807A-4E86-8F77-53CC567435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206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A0285-0FC9-4EE0-92CA-16198678FA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657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6A74A-E8F8-4E7A-A05B-9F261F5787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097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BCE2B-BC58-44CE-984B-E0908EBB05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999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E7B5F-1418-4222-A0D0-B5045E7615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1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FCE0D-6884-4E65-86E9-B4C68A665382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70E31-870D-4720-B131-E967EF1382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00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33584-230D-4CC4-8F7A-8F1326331B39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A52AD-FEDD-4E19-8211-FA38B4EF75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351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AC051-D0FA-44E1-A972-9ED242057ABE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55281-1694-4786-8178-ED8A09E451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65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EA2EA-1843-4913-BC9A-5F4E41DCE5B6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26DA0-2F89-4E84-8588-068B890B05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668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D1F2F-55C8-440A-B217-5189BDA355F8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78EB4-1148-4DBA-9D8A-F20F28FB1E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734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7AF74-7A7D-48B9-988B-F8C2E9547419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20239-8808-4CAD-9F7E-3737A0EBCD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33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D81F9-5E5D-4BDD-B9DE-239E99096915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B4E2E-077C-4111-A74C-2E647254C2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951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26E6933-1EF6-4081-AE4B-29321134B914}" type="datetimeFigureOut">
              <a:rPr lang="ru-RU"/>
              <a:pPr>
                <a:defRPr/>
              </a:pPr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F048CE3-7E1C-4CEF-9347-D097AF4B7F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5669472-BB0F-4F64-B127-A0827078EA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1c-bitrix.ru/products/intranet/index.php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4.png"/><Relationship Id="rId10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9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5.png"/><Relationship Id="rId9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c-bitrix.ru/partners/index.php?country=19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1c-bitrix.ru/support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://www.1c-bitrix.ru/" TargetMode="External"/><Relationship Id="rId4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ns@1c-bitrix.ru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://www.1c-bitrix.ru/solutions/ed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0762997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57512" cy="68715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4800" b="0" dirty="0" smtClean="0">
                <a:latin typeface="Calibri" pitchFamily="34" charset="0"/>
                <a:cs typeface="Calibri" pitchFamily="34" charset="0"/>
              </a:rPr>
              <a:t>Решения «1С-Битрикс» для образовательных учреждений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5292080" y="5107240"/>
            <a:ext cx="3857766" cy="1363883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Содержимое 1"/>
          <p:cNvSpPr txBox="1">
            <a:spLocks/>
          </p:cNvSpPr>
          <p:nvPr/>
        </p:nvSpPr>
        <p:spPr bwMode="auto">
          <a:xfrm>
            <a:off x="5493876" y="5107240"/>
            <a:ext cx="332967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Надежда Шикина,</a:t>
            </a:r>
          </a:p>
          <a:p>
            <a:pPr algn="r"/>
            <a:r>
              <a:rPr lang="ru-RU" sz="2400" dirty="0" smtClean="0">
                <a:latin typeface="Calibri" pitchFamily="34" charset="0"/>
                <a:cs typeface="Calibri" pitchFamily="34" charset="0"/>
              </a:rPr>
              <a:t>менеджер по развитию отраслевых решений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27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5105400" cy="6858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latin typeface="Calibri" charset="0"/>
                <a:ea typeface="Verdana" charset="0"/>
                <a:cs typeface="Calibri" charset="0"/>
              </a:rPr>
              <a:t>Сайт Вуза, Колледжа</a:t>
            </a:r>
            <a:endParaRPr lang="en-US" sz="3200" b="1" dirty="0">
              <a:latin typeface="Calibri" charset="0"/>
              <a:ea typeface="Verdana" charset="0"/>
              <a:cs typeface="Calibri" charset="0"/>
            </a:endParaRPr>
          </a:p>
        </p:txBody>
      </p:sp>
      <p:pic>
        <p:nvPicPr>
          <p:cNvPr id="1843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249363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1" y="6411135"/>
            <a:ext cx="91868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1600200"/>
            <a:ext cx="4191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dirty="0" smtClean="0">
                <a:latin typeface="Calibri"/>
                <a:cs typeface="Calibri"/>
              </a:rPr>
              <a:t>Структура решения: </a:t>
            </a:r>
          </a:p>
          <a:p>
            <a:endParaRPr lang="ru-RU" sz="2000" b="0" dirty="0" smtClean="0">
              <a:latin typeface="Calibri"/>
              <a:cs typeface="Calibri"/>
            </a:endParaRPr>
          </a:p>
          <a:p>
            <a:pPr marL="539750" indent="-363538"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О ВУЗе  </a:t>
            </a:r>
          </a:p>
          <a:p>
            <a:pPr marL="539750" indent="-363538"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Абитуриентам  </a:t>
            </a:r>
          </a:p>
          <a:p>
            <a:pPr marL="539750" indent="-363538"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Студентам  </a:t>
            </a:r>
          </a:p>
          <a:p>
            <a:pPr marL="539750" indent="-363538"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Научная деятельность </a:t>
            </a:r>
          </a:p>
          <a:p>
            <a:pPr marL="539750" indent="-363538"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Выпускникам </a:t>
            </a:r>
          </a:p>
          <a:p>
            <a:pPr marL="539750" indent="-363538"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Дополнительное образование</a:t>
            </a:r>
          </a:p>
          <a:p>
            <a:pPr marL="539750" indent="-363538"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Документы</a:t>
            </a:r>
          </a:p>
          <a:p>
            <a:pPr marL="539750" indent="-363538"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Общение</a:t>
            </a:r>
            <a:endParaRPr lang="ru-RU" sz="2000" b="0" dirty="0">
              <a:latin typeface="Calibri"/>
              <a:cs typeface="Calibri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24000"/>
            <a:ext cx="3864564" cy="4818441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57200" y="5181600"/>
            <a:ext cx="4343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dirty="0" smtClean="0">
                <a:latin typeface="Calibri"/>
                <a:cs typeface="Calibri"/>
              </a:rPr>
              <a:t>Демонстрационная структура и все </a:t>
            </a:r>
            <a:r>
              <a:rPr lang="ru-RU" sz="1600" b="0" dirty="0" err="1" smtClean="0">
                <a:latin typeface="Calibri"/>
                <a:cs typeface="Calibri"/>
              </a:rPr>
              <a:t>демоданные</a:t>
            </a:r>
            <a:r>
              <a:rPr lang="ru-RU" sz="1600" b="0" dirty="0" smtClean="0">
                <a:latin typeface="Calibri"/>
                <a:cs typeface="Calibri"/>
              </a:rPr>
              <a:t> соответствуют требованиям размещения в сети Интернет информации об образовательном учреждении.</a:t>
            </a:r>
            <a:endParaRPr lang="ru-RU" sz="16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56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kumimoji="0" lang="ru-RU" altLang="ru-RU" sz="1800">
              <a:latin typeface="Verdana" pitchFamily="34" charset="0"/>
            </a:endParaRPr>
          </a:p>
        </p:txBody>
      </p:sp>
      <p:pic>
        <p:nvPicPr>
          <p:cNvPr id="4198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2"/>
          <p:cNvSpPr txBox="1">
            <a:spLocks noChangeArrowheads="1"/>
          </p:cNvSpPr>
          <p:nvPr/>
        </p:nvSpPr>
        <p:spPr bwMode="auto">
          <a:xfrm>
            <a:off x="395288" y="188913"/>
            <a:ext cx="568483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>
                <a:latin typeface="Calibri" pitchFamily="34" charset="0"/>
              </a:rPr>
              <a:t>1С-Битрикс:</a:t>
            </a:r>
            <a:r>
              <a:rPr kumimoji="0" lang="en-US" altLang="ru-RU" sz="3200" b="1">
                <a:latin typeface="Calibri" pitchFamily="34" charset="0"/>
              </a:rPr>
              <a:t> </a:t>
            </a:r>
            <a:r>
              <a:rPr kumimoji="0" lang="ru-RU" altLang="ru-RU" sz="3200" b="1">
                <a:latin typeface="Calibri" pitchFamily="34" charset="0"/>
              </a:rPr>
              <a:t>Внутренний портал учебного заведения</a:t>
            </a:r>
            <a:endParaRPr kumimoji="0" lang="en-US" altLang="ru-RU" sz="3200" b="1">
              <a:latin typeface="Calibri" pitchFamily="34" charset="0"/>
            </a:endParaRPr>
          </a:p>
        </p:txBody>
      </p:sp>
      <p:pic>
        <p:nvPicPr>
          <p:cNvPr id="4198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1573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2" descr="https://www.1c-bitrix.ru/upload/medialibrary/6d6/portal_pov_kvalifikaci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519238"/>
            <a:ext cx="266541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Прямоугольник 1"/>
          <p:cNvSpPr>
            <a:spLocks noChangeArrowheads="1"/>
          </p:cNvSpPr>
          <p:nvPr/>
        </p:nvSpPr>
        <p:spPr bwMode="auto">
          <a:xfrm>
            <a:off x="3559175" y="1509713"/>
            <a:ext cx="54768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dirty="0">
                <a:latin typeface="Calibri" pitchFamily="34" charset="0"/>
              </a:rPr>
              <a:t>Портальное решение для образовательных учреждений, позволяющее одновременно создать: </a:t>
            </a:r>
          </a:p>
          <a:p>
            <a:endParaRPr kumimoji="0" lang="ru-RU" altLang="ru-RU" dirty="0">
              <a:latin typeface="Calibri" pitchFamily="34" charset="0"/>
            </a:endParaRPr>
          </a:p>
        </p:txBody>
      </p:sp>
      <p:sp>
        <p:nvSpPr>
          <p:cNvPr id="41992" name="Прямоугольник 2"/>
          <p:cNvSpPr>
            <a:spLocks noChangeArrowheads="1"/>
          </p:cNvSpPr>
          <p:nvPr/>
        </p:nvSpPr>
        <p:spPr bwMode="auto">
          <a:xfrm>
            <a:off x="3902075" y="2935288"/>
            <a:ext cx="4572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kumimoji="0" lang="ru-RU" altLang="ru-RU" sz="1800" dirty="0">
                <a:latin typeface="Calibri" pitchFamily="34" charset="0"/>
              </a:rPr>
              <a:t>Внутренний корпоративный (</a:t>
            </a:r>
            <a:r>
              <a:rPr kumimoji="0" lang="ru-RU" altLang="ru-RU" sz="1800" dirty="0" err="1">
                <a:latin typeface="Calibri" pitchFamily="34" charset="0"/>
              </a:rPr>
              <a:t>интранет</a:t>
            </a:r>
            <a:r>
              <a:rPr kumimoji="0" lang="ru-RU" altLang="ru-RU" sz="1800" dirty="0">
                <a:latin typeface="Calibri" pitchFamily="34" charset="0"/>
              </a:rPr>
              <a:t>) портал, предназначенный </a:t>
            </a:r>
            <a:r>
              <a:rPr kumimoji="0" lang="ru-RU" altLang="ru-RU" sz="1800" b="1" dirty="0">
                <a:latin typeface="Calibri" pitchFamily="34" charset="0"/>
              </a:rPr>
              <a:t>для сотрудников</a:t>
            </a:r>
            <a:r>
              <a:rPr kumimoji="0" lang="ru-RU" altLang="ru-RU" sz="1800" dirty="0">
                <a:latin typeface="Calibri" pitchFamily="34" charset="0"/>
              </a:rPr>
              <a:t> организации; </a:t>
            </a:r>
          </a:p>
          <a:p>
            <a:pPr>
              <a:buFont typeface="Arial" pitchFamily="34" charset="0"/>
              <a:buChar char="•"/>
            </a:pPr>
            <a:endParaRPr kumimoji="0" lang="ru-RU" altLang="ru-RU" sz="18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kumimoji="0" lang="ru-RU" altLang="ru-RU" sz="1800" dirty="0">
                <a:latin typeface="Calibri" pitchFamily="34" charset="0"/>
              </a:rPr>
              <a:t>Портал </a:t>
            </a:r>
            <a:r>
              <a:rPr kumimoji="0" lang="ru-RU" altLang="ru-RU" sz="1800" b="1" dirty="0">
                <a:latin typeface="Calibri" pitchFamily="34" charset="0"/>
              </a:rPr>
              <a:t>для учащихся </a:t>
            </a:r>
            <a:r>
              <a:rPr kumimoji="0" lang="ru-RU" altLang="ru-RU" sz="1800" dirty="0">
                <a:latin typeface="Calibri" pitchFamily="34" charset="0"/>
              </a:rPr>
              <a:t>для онлайн-поддержки образовательного процесса, организации совместной работы, коммуникаций с преподавателями и учащихся между собой. </a:t>
            </a:r>
          </a:p>
        </p:txBody>
      </p:sp>
      <p:pic>
        <p:nvPicPr>
          <p:cNvPr id="4199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Прямоугольник 3"/>
          <p:cNvSpPr>
            <a:spLocks noChangeArrowheads="1"/>
          </p:cNvSpPr>
          <p:nvPr/>
        </p:nvSpPr>
        <p:spPr bwMode="auto">
          <a:xfrm>
            <a:off x="350838" y="4116388"/>
            <a:ext cx="3267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1600" i="1" dirty="0">
                <a:latin typeface="Calibri" pitchFamily="34" charset="0"/>
              </a:rPr>
              <a:t>Решение построено на основе продукта </a:t>
            </a:r>
            <a:r>
              <a:rPr kumimoji="0" lang="ru-RU" altLang="ru-RU" sz="1600" i="1" dirty="0">
                <a:latin typeface="Calibri" pitchFamily="34" charset="0"/>
                <a:hlinkClick r:id="rId8"/>
              </a:rPr>
              <a:t>«1С-Битрикс: Корпоративный портал»</a:t>
            </a:r>
            <a:endParaRPr kumimoji="0" lang="ru-RU" altLang="ru-RU" sz="1600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5636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1" descr="C:\Users\Аня\Downloads\7271412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3213100"/>
            <a:ext cx="242887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kumimoji="0" lang="ru-RU" altLang="ru-RU" sz="1800">
              <a:latin typeface="Verdana" pitchFamily="34" charset="0"/>
            </a:endParaRPr>
          </a:p>
        </p:txBody>
      </p:sp>
      <p:pic>
        <p:nvPicPr>
          <p:cNvPr id="3993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2"/>
          <p:cNvSpPr txBox="1">
            <a:spLocks noChangeArrowheads="1"/>
          </p:cNvSpPr>
          <p:nvPr/>
        </p:nvSpPr>
        <p:spPr bwMode="auto">
          <a:xfrm>
            <a:off x="395288" y="188913"/>
            <a:ext cx="568483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>
                <a:latin typeface="Calibri" pitchFamily="34" charset="0"/>
              </a:rPr>
              <a:t>Взаимодействие учащихся с ВУЗом</a:t>
            </a:r>
            <a:endParaRPr kumimoji="0" lang="en-US" altLang="ru-RU" sz="3200" b="1">
              <a:latin typeface="Calibri" pitchFamily="34" charset="0"/>
            </a:endParaRPr>
          </a:p>
        </p:txBody>
      </p:sp>
      <p:pic>
        <p:nvPicPr>
          <p:cNvPr id="3994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4208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Прямоугольник 10"/>
          <p:cNvSpPr>
            <a:spLocks noChangeArrowheads="1"/>
          </p:cNvSpPr>
          <p:nvPr/>
        </p:nvSpPr>
        <p:spPr bwMode="auto">
          <a:xfrm>
            <a:off x="611188" y="1412875"/>
            <a:ext cx="60007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kumimoji="0" lang="ru-RU" altLang="ru-RU" sz="2000" dirty="0">
                <a:latin typeface="Calibri" pitchFamily="34" charset="0"/>
              </a:rPr>
              <a:t>Недостаточное информирование студентов по новостям и событиям учебного заведения; </a:t>
            </a:r>
          </a:p>
          <a:p>
            <a:pPr>
              <a:buFont typeface="Arial" pitchFamily="34" charset="0"/>
              <a:buChar char="•"/>
            </a:pP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kumimoji="0" lang="ru-RU" altLang="ru-RU" sz="2000" dirty="0">
                <a:latin typeface="Calibri" pitchFamily="34" charset="0"/>
              </a:rPr>
              <a:t>Много вопросов по обучению и сопровождению, не всегда понятно как решать</a:t>
            </a:r>
          </a:p>
          <a:p>
            <a:pPr>
              <a:buFont typeface="Arial" pitchFamily="34" charset="0"/>
              <a:buChar char="•"/>
            </a:pP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kumimoji="0" lang="ru-RU" altLang="ru-RU" sz="2000" dirty="0">
                <a:latin typeface="Calibri" pitchFamily="34" charset="0"/>
              </a:rPr>
              <a:t>Проблема найти контакты: учащихся, преподавателей, администрации</a:t>
            </a:r>
            <a:r>
              <a:rPr kumimoji="0" lang="en-US" altLang="ru-RU" sz="2000" dirty="0">
                <a:latin typeface="Calibri" pitchFamily="34" charset="0"/>
              </a:rPr>
              <a:t>;</a:t>
            </a: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kumimoji="0" lang="ru-RU" altLang="ru-RU" sz="2000" dirty="0">
                <a:latin typeface="Calibri" pitchFamily="34" charset="0"/>
              </a:rPr>
              <a:t>Нет единой электронной площадки для взаимодействия с преподавателями</a:t>
            </a:r>
            <a:r>
              <a:rPr kumimoji="0" lang="en-US" altLang="ru-RU" sz="2000" dirty="0">
                <a:latin typeface="Calibri" pitchFamily="34" charset="0"/>
              </a:rPr>
              <a:t>;</a:t>
            </a: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kumimoji="0" lang="ru-RU" altLang="ru-RU" sz="2000" dirty="0">
                <a:latin typeface="Calibri" pitchFamily="34" charset="0"/>
              </a:rPr>
              <a:t>Нет или неудобны хранилища документов по предметам</a:t>
            </a:r>
            <a:r>
              <a:rPr kumimoji="0" lang="en-US" altLang="ru-RU" sz="2000" dirty="0">
                <a:latin typeface="Calibri" pitchFamily="34" charset="0"/>
              </a:rPr>
              <a:t>;</a:t>
            </a: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kumimoji="0" lang="ru-RU" altLang="ru-RU" sz="20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kumimoji="0" lang="ru-RU" altLang="ru-RU" sz="2000" dirty="0">
                <a:latin typeface="Calibri" pitchFamily="34" charset="0"/>
              </a:rPr>
              <a:t>Классические инструменты неудобны</a:t>
            </a:r>
          </a:p>
        </p:txBody>
      </p:sp>
    </p:spTree>
    <p:extLst>
      <p:ext uri="{BB962C8B-B14F-4D97-AF65-F5344CB8AC3E}">
        <p14:creationId xmlns:p14="http://schemas.microsoft.com/office/powerpoint/2010/main" val="20794610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kumimoji="0" lang="ru-RU" altLang="ru-RU" sz="1800">
              <a:latin typeface="Verdana" pitchFamily="34" charset="0"/>
            </a:endParaRPr>
          </a:p>
        </p:txBody>
      </p:sp>
      <p:pic>
        <p:nvPicPr>
          <p:cNvPr id="4403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2"/>
          <p:cNvSpPr txBox="1">
            <a:spLocks noChangeArrowheads="1"/>
          </p:cNvSpPr>
          <p:nvPr/>
        </p:nvSpPr>
        <p:spPr bwMode="auto">
          <a:xfrm>
            <a:off x="395288" y="188913"/>
            <a:ext cx="568483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>
                <a:latin typeface="Calibri" pitchFamily="34" charset="0"/>
              </a:rPr>
              <a:t>Интранет для сотрудников</a:t>
            </a:r>
            <a:endParaRPr kumimoji="0" lang="en-US" altLang="ru-RU" sz="3200" b="1">
              <a:latin typeface="Calibri" pitchFamily="34" charset="0"/>
            </a:endParaRPr>
          </a:p>
        </p:txBody>
      </p:sp>
      <p:pic>
        <p:nvPicPr>
          <p:cNvPr id="4403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Изображение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133600"/>
            <a:ext cx="37258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Изображение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160713"/>
            <a:ext cx="915988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Прямоугольник 50"/>
          <p:cNvSpPr>
            <a:spLocks noChangeArrowheads="1"/>
          </p:cNvSpPr>
          <p:nvPr/>
        </p:nvSpPr>
        <p:spPr bwMode="auto">
          <a:xfrm>
            <a:off x="4576763" y="2571750"/>
            <a:ext cx="370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>
                <a:latin typeface="Calibri" pitchFamily="34" charset="0"/>
              </a:rPr>
              <a:t>Задачи</a:t>
            </a:r>
          </a:p>
        </p:txBody>
      </p:sp>
      <p:sp>
        <p:nvSpPr>
          <p:cNvPr id="44040" name="Прямоугольник 51"/>
          <p:cNvSpPr>
            <a:spLocks noChangeArrowheads="1"/>
          </p:cNvSpPr>
          <p:nvPr/>
        </p:nvSpPr>
        <p:spPr bwMode="auto">
          <a:xfrm>
            <a:off x="4576763" y="1619250"/>
            <a:ext cx="370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 dirty="0">
                <a:latin typeface="Calibri" pitchFamily="34" charset="0"/>
              </a:rPr>
              <a:t>Социальная сеть</a:t>
            </a:r>
            <a:endParaRPr kumimoji="0" lang="en-US" altLang="ru-RU" sz="1800" dirty="0">
              <a:latin typeface="Calibri" pitchFamily="34" charset="0"/>
            </a:endParaRPr>
          </a:p>
        </p:txBody>
      </p:sp>
      <p:sp>
        <p:nvSpPr>
          <p:cNvPr id="44041" name="Прямоугольник 52"/>
          <p:cNvSpPr>
            <a:spLocks noChangeArrowheads="1"/>
          </p:cNvSpPr>
          <p:nvPr/>
        </p:nvSpPr>
        <p:spPr bwMode="auto">
          <a:xfrm>
            <a:off x="7004050" y="2584450"/>
            <a:ext cx="2124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>
                <a:latin typeface="Calibri" pitchFamily="34" charset="0"/>
              </a:rPr>
              <a:t>Битрикс24.Диск</a:t>
            </a:r>
          </a:p>
        </p:txBody>
      </p:sp>
      <p:sp>
        <p:nvSpPr>
          <p:cNvPr id="44042" name="Прямоугольник 53"/>
          <p:cNvSpPr>
            <a:spLocks noChangeArrowheads="1"/>
          </p:cNvSpPr>
          <p:nvPr/>
        </p:nvSpPr>
        <p:spPr bwMode="auto">
          <a:xfrm>
            <a:off x="7004050" y="3551238"/>
            <a:ext cx="1498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en-US" altLang="ru-RU" sz="1800">
                <a:latin typeface="Calibri" pitchFamily="34" charset="0"/>
              </a:rPr>
              <a:t>CRM</a:t>
            </a:r>
          </a:p>
        </p:txBody>
      </p:sp>
      <p:sp>
        <p:nvSpPr>
          <p:cNvPr id="44043" name="Прямоугольник 54"/>
          <p:cNvSpPr>
            <a:spLocks noChangeArrowheads="1"/>
          </p:cNvSpPr>
          <p:nvPr/>
        </p:nvSpPr>
        <p:spPr bwMode="auto">
          <a:xfrm>
            <a:off x="7004050" y="4516438"/>
            <a:ext cx="2124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>
                <a:latin typeface="Calibri" pitchFamily="34" charset="0"/>
              </a:rPr>
              <a:t>Бизнес-процессы</a:t>
            </a:r>
            <a:endParaRPr kumimoji="0" lang="en-US" altLang="ru-RU" sz="1800">
              <a:latin typeface="Calibri" pitchFamily="34" charset="0"/>
            </a:endParaRPr>
          </a:p>
          <a:p>
            <a:pPr>
              <a:lnSpc>
                <a:spcPct val="70000"/>
              </a:lnSpc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>
                <a:latin typeface="Calibri" pitchFamily="34" charset="0"/>
              </a:rPr>
              <a:t>и списки</a:t>
            </a:r>
            <a:endParaRPr kumimoji="0" lang="en-US" altLang="ru-RU" sz="1800">
              <a:latin typeface="Calibri" pitchFamily="34" charset="0"/>
            </a:endParaRPr>
          </a:p>
        </p:txBody>
      </p:sp>
      <p:sp>
        <p:nvSpPr>
          <p:cNvPr id="44044" name="Прямоугольник 55"/>
          <p:cNvSpPr>
            <a:spLocks noChangeArrowheads="1"/>
          </p:cNvSpPr>
          <p:nvPr/>
        </p:nvSpPr>
        <p:spPr bwMode="auto">
          <a:xfrm>
            <a:off x="4576763" y="4476750"/>
            <a:ext cx="370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>
                <a:latin typeface="Calibri" pitchFamily="34" charset="0"/>
              </a:rPr>
              <a:t>Отчеты</a:t>
            </a:r>
          </a:p>
        </p:txBody>
      </p:sp>
      <p:sp>
        <p:nvSpPr>
          <p:cNvPr id="44045" name="Прямоугольник 56"/>
          <p:cNvSpPr>
            <a:spLocks noChangeArrowheads="1"/>
          </p:cNvSpPr>
          <p:nvPr/>
        </p:nvSpPr>
        <p:spPr bwMode="auto">
          <a:xfrm>
            <a:off x="7004050" y="1619250"/>
            <a:ext cx="2035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>
                <a:latin typeface="Calibri" pitchFamily="34" charset="0"/>
              </a:rPr>
              <a:t>Чат</a:t>
            </a:r>
            <a:r>
              <a:rPr kumimoji="0" lang="en-US" altLang="ru-RU" sz="1800">
                <a:latin typeface="Calibri" pitchFamily="34" charset="0"/>
              </a:rPr>
              <a:t> </a:t>
            </a:r>
            <a:r>
              <a:rPr kumimoji="0" lang="ru-RU" altLang="ru-RU" sz="1800">
                <a:latin typeface="Calibri" pitchFamily="34" charset="0"/>
              </a:rPr>
              <a:t>и видео</a:t>
            </a:r>
          </a:p>
        </p:txBody>
      </p:sp>
      <p:sp>
        <p:nvSpPr>
          <p:cNvPr id="44046" name="Прямоугольник 57"/>
          <p:cNvSpPr>
            <a:spLocks noChangeArrowheads="1"/>
          </p:cNvSpPr>
          <p:nvPr/>
        </p:nvSpPr>
        <p:spPr bwMode="auto">
          <a:xfrm>
            <a:off x="4576763" y="3524250"/>
            <a:ext cx="2397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900"/>
              </a:spcBef>
              <a:buFont typeface="Arial" pitchFamily="34" charset="0"/>
              <a:buNone/>
            </a:pPr>
            <a:r>
              <a:rPr kumimoji="0" lang="ru-RU" altLang="ru-RU" sz="1800">
                <a:latin typeface="Calibri" pitchFamily="34" charset="0"/>
              </a:rPr>
              <a:t>Календари</a:t>
            </a:r>
            <a:endParaRPr kumimoji="0" lang="en-US" altLang="ru-RU" sz="1800">
              <a:latin typeface="Calibri" pitchFamily="34" charset="0"/>
            </a:endParaRPr>
          </a:p>
        </p:txBody>
      </p:sp>
      <p:pic>
        <p:nvPicPr>
          <p:cNvPr id="44047" name="Изображение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2579688"/>
            <a:ext cx="401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Изображение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2617788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Прямая соединительная линия 60"/>
          <p:cNvCxnSpPr/>
          <p:nvPr/>
        </p:nvCxnSpPr>
        <p:spPr>
          <a:xfrm>
            <a:off x="4017963" y="3335338"/>
            <a:ext cx="4386262" cy="3175"/>
          </a:xfrm>
          <a:prstGeom prst="line">
            <a:avLst/>
          </a:prstGeom>
          <a:ln w="3175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4017963" y="4295775"/>
            <a:ext cx="4397375" cy="53975"/>
          </a:xfrm>
          <a:prstGeom prst="line">
            <a:avLst/>
          </a:prstGeom>
          <a:ln w="3175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V="1">
            <a:off x="4017963" y="2312988"/>
            <a:ext cx="4386262" cy="34925"/>
          </a:xfrm>
          <a:prstGeom prst="line">
            <a:avLst/>
          </a:prstGeom>
          <a:ln w="3175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052" name="Изображение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1662113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3" name="Изображение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4468813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4" name="Изображение 6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3471863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5" name="Изображение 6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3575050"/>
            <a:ext cx="5032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6" name="Изображение 6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4530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7" name="Изображение 6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1584325"/>
            <a:ext cx="5048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6707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Прямоугольник 9"/>
          <p:cNvSpPr>
            <a:spLocks noChangeArrowheads="1"/>
          </p:cNvSpPr>
          <p:nvPr/>
        </p:nvSpPr>
        <p:spPr bwMode="auto">
          <a:xfrm>
            <a:off x="0" y="2327275"/>
            <a:ext cx="9144000" cy="2203450"/>
          </a:xfrm>
          <a:prstGeom prst="rect">
            <a:avLst/>
          </a:prstGeom>
          <a:solidFill>
            <a:srgbClr val="FFFFFF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kumimoji="0" lang="ru-RU" altLang="ru-RU" sz="1200" b="1"/>
          </a:p>
        </p:txBody>
      </p:sp>
      <p:sp>
        <p:nvSpPr>
          <p:cNvPr id="46084" name="Rectangle 2"/>
          <p:cNvSpPr txBox="1">
            <a:spLocks noChangeArrowheads="1"/>
          </p:cNvSpPr>
          <p:nvPr/>
        </p:nvSpPr>
        <p:spPr bwMode="auto">
          <a:xfrm>
            <a:off x="-79375" y="2654300"/>
            <a:ext cx="851217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kumimoji="0" lang="ru-RU" altLang="ru-RU" sz="4000">
                <a:latin typeface="Calibri" pitchFamily="34" charset="0"/>
              </a:rPr>
              <a:t>Портал для учащихся (Экстранет)</a:t>
            </a:r>
            <a:endParaRPr kumimoji="0" lang="en-US" altLang="ru-RU" sz="4000">
              <a:latin typeface="Verdana" pitchFamily="34" charset="0"/>
            </a:endParaRPr>
          </a:p>
        </p:txBody>
      </p:sp>
      <p:pic>
        <p:nvPicPr>
          <p:cNvPr id="46085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2625725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0653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2"/>
          <p:cNvSpPr txBox="1">
            <a:spLocks noChangeArrowheads="1"/>
          </p:cNvSpPr>
          <p:nvPr/>
        </p:nvSpPr>
        <p:spPr bwMode="auto">
          <a:xfrm>
            <a:off x="395288" y="188913"/>
            <a:ext cx="5832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>
                <a:latin typeface="Calibri" pitchFamily="34" charset="0"/>
              </a:rPr>
              <a:t>Экстранет</a:t>
            </a:r>
            <a:endParaRPr kumimoji="0" lang="en-US" altLang="ru-RU" sz="3200" b="1">
              <a:latin typeface="Verdana" pitchFamily="34" charset="0"/>
            </a:endParaRPr>
          </a:p>
        </p:txBody>
      </p:sp>
      <p:sp>
        <p:nvSpPr>
          <p:cNvPr id="48133" name="Прямоугольник 3"/>
          <p:cNvSpPr>
            <a:spLocks noChangeArrowheads="1"/>
          </p:cNvSpPr>
          <p:nvPr/>
        </p:nvSpPr>
        <p:spPr bwMode="auto">
          <a:xfrm>
            <a:off x="842963" y="1331913"/>
            <a:ext cx="79438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2000" dirty="0" err="1">
                <a:latin typeface="Calibri" pitchFamily="34" charset="0"/>
              </a:rPr>
              <a:t>Экстранет</a:t>
            </a:r>
            <a:r>
              <a:rPr kumimoji="0" lang="ru-RU" altLang="ru-RU" sz="2000" dirty="0">
                <a:latin typeface="Calibri" pitchFamily="34" charset="0"/>
              </a:rPr>
              <a:t> - это часть корпоративного портала для общения сотрудников и преподавателей с учащимися.</a:t>
            </a:r>
          </a:p>
          <a:p>
            <a:endParaRPr kumimoji="0" lang="ru-RU" altLang="ru-RU" sz="2000" dirty="0">
              <a:latin typeface="Calibri" pitchFamily="34" charset="0"/>
            </a:endParaRPr>
          </a:p>
          <a:p>
            <a:r>
              <a:rPr kumimoji="0" lang="ru-RU" altLang="ru-RU" sz="2000" dirty="0">
                <a:latin typeface="Calibri" pitchFamily="34" charset="0"/>
              </a:rPr>
              <a:t> Учащиеся и выпускники имеют доступ только к порталу для учащихся, в то время как сотрудники и преподаватели могут одновременно работать и в корпоративном портале и в </a:t>
            </a:r>
            <a:r>
              <a:rPr kumimoji="0" lang="ru-RU" altLang="ru-RU" sz="2000" dirty="0" err="1">
                <a:latin typeface="Calibri" pitchFamily="34" charset="0"/>
              </a:rPr>
              <a:t>экстранете</a:t>
            </a:r>
            <a:r>
              <a:rPr kumimoji="0" lang="ru-RU" altLang="ru-RU" sz="2000" dirty="0">
                <a:latin typeface="Calibri" pitchFamily="34" charset="0"/>
              </a:rPr>
              <a:t>. </a:t>
            </a:r>
          </a:p>
        </p:txBody>
      </p:sp>
      <p:pic>
        <p:nvPicPr>
          <p:cNvPr id="48134" name="Picture 11" descr="http://www.1c-bitrix.ru/solutions/edu/university/Snap2_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3429000"/>
            <a:ext cx="5122862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13" descr="http://d2qxp7dnfavdz7.cloudfront.net/images/products/intranet/icons/extrane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373188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540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Прямоугольник 3"/>
          <p:cNvSpPr>
            <a:spLocks noChangeArrowheads="1"/>
          </p:cNvSpPr>
          <p:nvPr/>
        </p:nvSpPr>
        <p:spPr bwMode="auto">
          <a:xfrm>
            <a:off x="700088" y="1327150"/>
            <a:ext cx="5380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>
                <a:latin typeface="Calibri" pitchFamily="34" charset="0"/>
              </a:rPr>
              <a:t>Описание</a:t>
            </a:r>
          </a:p>
        </p:txBody>
      </p:sp>
      <p:pic>
        <p:nvPicPr>
          <p:cNvPr id="5017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01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395288" y="203200"/>
            <a:ext cx="5832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>
                <a:latin typeface="Calibri" pitchFamily="34" charset="0"/>
              </a:rPr>
              <a:t>Учебное заведение</a:t>
            </a:r>
            <a:endParaRPr kumimoji="0" lang="en-US" altLang="ru-RU" sz="3200" b="1">
              <a:latin typeface="Verdana" pitchFamily="34" charset="0"/>
            </a:endParaRPr>
          </a:p>
        </p:txBody>
      </p:sp>
      <p:pic>
        <p:nvPicPr>
          <p:cNvPr id="50183" name="Picture 9" descr="C:\Мои доки\Скриншоты по ВУЗпорталу\Snap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916113"/>
            <a:ext cx="7864475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952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C:\Мои доки\Скриншоты по ВУЗпорталу\Snap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916113"/>
            <a:ext cx="7878762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Прямоугольник 3"/>
          <p:cNvSpPr>
            <a:spLocks noChangeArrowheads="1"/>
          </p:cNvSpPr>
          <p:nvPr/>
        </p:nvSpPr>
        <p:spPr bwMode="auto">
          <a:xfrm>
            <a:off x="700088" y="1327150"/>
            <a:ext cx="5380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>
                <a:latin typeface="Calibri" pitchFamily="34" charset="0"/>
              </a:rPr>
              <a:t>Структура</a:t>
            </a:r>
          </a:p>
        </p:txBody>
      </p:sp>
      <p:pic>
        <p:nvPicPr>
          <p:cNvPr id="5222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01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Rectangle 2"/>
          <p:cNvSpPr txBox="1">
            <a:spLocks noChangeArrowheads="1"/>
          </p:cNvSpPr>
          <p:nvPr/>
        </p:nvSpPr>
        <p:spPr bwMode="auto">
          <a:xfrm>
            <a:off x="395288" y="203200"/>
            <a:ext cx="5832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>
                <a:latin typeface="Calibri" pitchFamily="34" charset="0"/>
              </a:rPr>
              <a:t>Учебное заведение</a:t>
            </a:r>
            <a:endParaRPr kumimoji="0" lang="en-US" altLang="ru-RU" sz="3200" b="1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419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Мои доки\Скриншоты по ВУЗпорталу\Snap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906588"/>
            <a:ext cx="7845425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Прямоугольник 3"/>
          <p:cNvSpPr>
            <a:spLocks noChangeArrowheads="1"/>
          </p:cNvSpPr>
          <p:nvPr/>
        </p:nvSpPr>
        <p:spPr bwMode="auto">
          <a:xfrm>
            <a:off x="700088" y="1327150"/>
            <a:ext cx="5380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dirty="0">
                <a:latin typeface="Calibri" pitchFamily="34" charset="0"/>
              </a:rPr>
              <a:t>Новости и события</a:t>
            </a:r>
          </a:p>
        </p:txBody>
      </p:sp>
      <p:pic>
        <p:nvPicPr>
          <p:cNvPr id="5427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01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Rectangle 2"/>
          <p:cNvSpPr txBox="1">
            <a:spLocks noChangeArrowheads="1"/>
          </p:cNvSpPr>
          <p:nvPr/>
        </p:nvSpPr>
        <p:spPr bwMode="auto">
          <a:xfrm>
            <a:off x="395288" y="203200"/>
            <a:ext cx="5832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>
                <a:latin typeface="Calibri" pitchFamily="34" charset="0"/>
              </a:rPr>
              <a:t>Учебное заведение</a:t>
            </a:r>
            <a:endParaRPr kumimoji="0" lang="en-US" altLang="ru-RU" sz="3200" b="1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9288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Прямоугольник 3"/>
          <p:cNvSpPr>
            <a:spLocks noChangeArrowheads="1"/>
          </p:cNvSpPr>
          <p:nvPr/>
        </p:nvSpPr>
        <p:spPr bwMode="auto">
          <a:xfrm>
            <a:off x="700088" y="1327150"/>
            <a:ext cx="8120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>
                <a:latin typeface="Calibri" pitchFamily="34" charset="0"/>
              </a:rPr>
              <a:t>Разделы по факультетам</a:t>
            </a:r>
            <a:r>
              <a:rPr kumimoji="0" lang="en-US" altLang="ru-RU">
                <a:latin typeface="Calibri" pitchFamily="34" charset="0"/>
              </a:rPr>
              <a:t>:</a:t>
            </a:r>
          </a:p>
        </p:txBody>
      </p:sp>
      <p:pic>
        <p:nvPicPr>
          <p:cNvPr id="5632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01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Rectangle 2"/>
          <p:cNvSpPr txBox="1">
            <a:spLocks noChangeArrowheads="1"/>
          </p:cNvSpPr>
          <p:nvPr/>
        </p:nvSpPr>
        <p:spPr bwMode="auto">
          <a:xfrm>
            <a:off x="395288" y="203200"/>
            <a:ext cx="5832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>
                <a:latin typeface="Calibri" pitchFamily="34" charset="0"/>
              </a:rPr>
              <a:t>Учебное заведение</a:t>
            </a:r>
            <a:endParaRPr kumimoji="0" lang="en-US" altLang="ru-RU" sz="3200" b="1">
              <a:latin typeface="Verdana" pitchFamily="34" charset="0"/>
            </a:endParaRPr>
          </a:p>
        </p:txBody>
      </p:sp>
      <p:pic>
        <p:nvPicPr>
          <p:cNvPr id="137218" name="Picture 2" descr="C:\Мои доки\Скриншоты по ВУЗпорталу\Snap1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2616200"/>
            <a:ext cx="6823075" cy="3527425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  <a:extLst/>
        </p:spPr>
      </p:pic>
      <p:sp>
        <p:nvSpPr>
          <p:cNvPr id="56328" name="Прямоугольник 1"/>
          <p:cNvSpPr>
            <a:spLocks noChangeArrowheads="1"/>
          </p:cNvSpPr>
          <p:nvPr/>
        </p:nvSpPr>
        <p:spPr bwMode="auto">
          <a:xfrm>
            <a:off x="900113" y="1804988"/>
            <a:ext cx="698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3525" indent="-263525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kumimoji="0" lang="ru-RU" altLang="ru-RU" sz="1800" dirty="0">
                <a:latin typeface="Calibri" pitchFamily="34" charset="0"/>
              </a:rPr>
              <a:t>каждый факультет или кафедра могут иметь индивидуальный раздел с произвольной структурой страниц</a:t>
            </a:r>
          </a:p>
        </p:txBody>
      </p:sp>
    </p:spTree>
    <p:extLst>
      <p:ext uri="{BB962C8B-B14F-4D97-AF65-F5344CB8AC3E}">
        <p14:creationId xmlns:p14="http://schemas.microsoft.com/office/powerpoint/2010/main" val="42841401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479366" y="404664"/>
            <a:ext cx="4956729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10 000+ партнеров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100 000+ сайтов 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" y="4808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92604"/>
            <a:ext cx="1804590" cy="43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6804248" y="3056905"/>
            <a:ext cx="21534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2006 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2011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76" descr="1c-bitrix-logo-ve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1" y="4455090"/>
            <a:ext cx="2743200" cy="17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1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 descr="C:\Мои доки\Скриншоты по ВУЗпорталу\Snap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1906588"/>
            <a:ext cx="7743825" cy="408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Прямоугольник 3"/>
          <p:cNvSpPr>
            <a:spLocks noChangeArrowheads="1"/>
          </p:cNvSpPr>
          <p:nvPr/>
        </p:nvSpPr>
        <p:spPr bwMode="auto">
          <a:xfrm>
            <a:off x="700088" y="1327150"/>
            <a:ext cx="5380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>
                <a:latin typeface="Calibri" pitchFamily="34" charset="0"/>
              </a:rPr>
              <a:t>Контакты</a:t>
            </a:r>
          </a:p>
        </p:txBody>
      </p:sp>
      <p:pic>
        <p:nvPicPr>
          <p:cNvPr id="5837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01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Rectangle 2"/>
          <p:cNvSpPr txBox="1">
            <a:spLocks noChangeArrowheads="1"/>
          </p:cNvSpPr>
          <p:nvPr/>
        </p:nvSpPr>
        <p:spPr bwMode="auto">
          <a:xfrm>
            <a:off x="395288" y="203200"/>
            <a:ext cx="5832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>
                <a:latin typeface="Calibri" pitchFamily="34" charset="0"/>
              </a:rPr>
              <a:t>Преподаватели и сотрудники</a:t>
            </a:r>
            <a:endParaRPr kumimoji="0" lang="en-US" altLang="ru-RU" sz="3200" b="1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420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Прямоугольник 3"/>
          <p:cNvSpPr>
            <a:spLocks noChangeArrowheads="1"/>
          </p:cNvSpPr>
          <p:nvPr/>
        </p:nvSpPr>
        <p:spPr bwMode="auto">
          <a:xfrm>
            <a:off x="700088" y="1327150"/>
            <a:ext cx="5380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>
                <a:latin typeface="Calibri" pitchFamily="34" charset="0"/>
              </a:rPr>
              <a:t>Отсутствия</a:t>
            </a:r>
          </a:p>
        </p:txBody>
      </p:sp>
      <p:pic>
        <p:nvPicPr>
          <p:cNvPr id="6041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01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Rectangle 2"/>
          <p:cNvSpPr txBox="1">
            <a:spLocks noChangeArrowheads="1"/>
          </p:cNvSpPr>
          <p:nvPr/>
        </p:nvSpPr>
        <p:spPr bwMode="auto">
          <a:xfrm>
            <a:off x="395288" y="203200"/>
            <a:ext cx="5832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>
                <a:latin typeface="Calibri" pitchFamily="34" charset="0"/>
              </a:rPr>
              <a:t>Преподаватели и сотрудники</a:t>
            </a:r>
            <a:endParaRPr kumimoji="0" lang="en-US" altLang="ru-RU" sz="3200" b="1">
              <a:latin typeface="Verdana" pitchFamily="34" charset="0"/>
            </a:endParaRPr>
          </a:p>
        </p:txBody>
      </p:sp>
      <p:pic>
        <p:nvPicPr>
          <p:cNvPr id="139266" name="Picture 2" descr="C:\Мои доки\Скриншоты по ВУЗпорталу\Snap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906588"/>
            <a:ext cx="7651750" cy="4087812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314757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Прямоугольник 3"/>
          <p:cNvSpPr>
            <a:spLocks noChangeArrowheads="1"/>
          </p:cNvSpPr>
          <p:nvPr/>
        </p:nvSpPr>
        <p:spPr bwMode="auto">
          <a:xfrm>
            <a:off x="700088" y="1327150"/>
            <a:ext cx="5380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>
                <a:latin typeface="Calibri" pitchFamily="34" charset="0"/>
              </a:rPr>
              <a:t>Дни Рождения</a:t>
            </a:r>
          </a:p>
        </p:txBody>
      </p:sp>
      <p:pic>
        <p:nvPicPr>
          <p:cNvPr id="6246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01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2"/>
          <p:cNvSpPr txBox="1">
            <a:spLocks noChangeArrowheads="1"/>
          </p:cNvSpPr>
          <p:nvPr/>
        </p:nvSpPr>
        <p:spPr bwMode="auto">
          <a:xfrm>
            <a:off x="395288" y="203200"/>
            <a:ext cx="5832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>
                <a:latin typeface="Calibri" pitchFamily="34" charset="0"/>
              </a:rPr>
              <a:t>Преподаватели и сотрудники</a:t>
            </a:r>
            <a:endParaRPr kumimoji="0" lang="en-US" altLang="ru-RU" sz="3200" b="1">
              <a:latin typeface="Verdana" pitchFamily="34" charset="0"/>
            </a:endParaRPr>
          </a:p>
        </p:txBody>
      </p:sp>
      <p:pic>
        <p:nvPicPr>
          <p:cNvPr id="140290" name="Picture 2" descr="C:\Мои доки\Скриншоты по ВУЗпорталу\Snap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914525"/>
            <a:ext cx="7629525" cy="4100513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2554695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C:\Мои доки\Скриншоты по ВУЗпорталу\Snap14_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914525"/>
            <a:ext cx="7740650" cy="4122738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  <a:extLst/>
        </p:spPr>
      </p:pic>
      <p:sp>
        <p:nvSpPr>
          <p:cNvPr id="64514" name="Прямоугольник 3"/>
          <p:cNvSpPr>
            <a:spLocks noChangeArrowheads="1"/>
          </p:cNvSpPr>
          <p:nvPr/>
        </p:nvSpPr>
        <p:spPr bwMode="auto">
          <a:xfrm>
            <a:off x="700088" y="1327150"/>
            <a:ext cx="5380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>
                <a:latin typeface="Calibri" pitchFamily="34" charset="0"/>
              </a:rPr>
              <a:t>Контакты и поиск учащихся</a:t>
            </a:r>
          </a:p>
        </p:txBody>
      </p:sp>
      <p:pic>
        <p:nvPicPr>
          <p:cNvPr id="6451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01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Rectangle 2"/>
          <p:cNvSpPr txBox="1">
            <a:spLocks noChangeArrowheads="1"/>
          </p:cNvSpPr>
          <p:nvPr/>
        </p:nvSpPr>
        <p:spPr bwMode="auto">
          <a:xfrm>
            <a:off x="395288" y="203200"/>
            <a:ext cx="5832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>
                <a:latin typeface="Calibri" pitchFamily="34" charset="0"/>
              </a:rPr>
              <a:t>Учащиеся</a:t>
            </a:r>
            <a:endParaRPr kumimoji="0" lang="en-US" altLang="ru-RU" sz="3200" b="1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250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C:\Мои доки\Скриншоты по ВУЗпорталу\Snap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914525"/>
            <a:ext cx="7572375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Прямоугольник 3"/>
          <p:cNvSpPr>
            <a:spLocks noChangeArrowheads="1"/>
          </p:cNvSpPr>
          <p:nvPr/>
        </p:nvSpPr>
        <p:spPr bwMode="auto">
          <a:xfrm>
            <a:off x="700088" y="1327150"/>
            <a:ext cx="5380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>
                <a:latin typeface="Calibri" pitchFamily="34" charset="0"/>
              </a:rPr>
              <a:t>Личная страница учащегося</a:t>
            </a:r>
          </a:p>
        </p:txBody>
      </p:sp>
      <p:pic>
        <p:nvPicPr>
          <p:cNvPr id="6656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01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Rectangle 2"/>
          <p:cNvSpPr txBox="1">
            <a:spLocks noChangeArrowheads="1"/>
          </p:cNvSpPr>
          <p:nvPr/>
        </p:nvSpPr>
        <p:spPr bwMode="auto">
          <a:xfrm>
            <a:off x="395288" y="203200"/>
            <a:ext cx="5832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>
                <a:latin typeface="Calibri" pitchFamily="34" charset="0"/>
              </a:rPr>
              <a:t>Учащиеся</a:t>
            </a:r>
            <a:endParaRPr kumimoji="0" lang="en-US" altLang="ru-RU" sz="3200" b="1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2837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Изображение 2" descr="9786248_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0"/>
          <a:stretch>
            <a:fillRect/>
          </a:stretch>
        </p:blipFill>
        <p:spPr bwMode="auto">
          <a:xfrm>
            <a:off x="0" y="-85725"/>
            <a:ext cx="91440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779588"/>
            <a:ext cx="9144000" cy="3241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8611" name="Rectangle 2"/>
          <p:cNvSpPr txBox="1">
            <a:spLocks noChangeArrowheads="1"/>
          </p:cNvSpPr>
          <p:nvPr/>
        </p:nvSpPr>
        <p:spPr bwMode="auto">
          <a:xfrm>
            <a:off x="161925" y="3030538"/>
            <a:ext cx="86772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4000" b="1">
                <a:latin typeface="Calibri" pitchFamily="34" charset="0"/>
              </a:rPr>
              <a:t>«Живая лента» - единый центр коммуникаций</a:t>
            </a:r>
            <a:endParaRPr kumimoji="0" lang="en-US" altLang="ru-RU" sz="4000" b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86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0603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ive.mp4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7651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9116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01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2"/>
          <p:cNvSpPr txBox="1">
            <a:spLocks noChangeArrowheads="1"/>
          </p:cNvSpPr>
          <p:nvPr/>
        </p:nvSpPr>
        <p:spPr bwMode="auto">
          <a:xfrm>
            <a:off x="395288" y="203200"/>
            <a:ext cx="5832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>
                <a:latin typeface="Calibri" pitchFamily="34" charset="0"/>
              </a:rPr>
              <a:t>Работа с документами</a:t>
            </a:r>
            <a:endParaRPr kumimoji="0" lang="en-US" altLang="ru-RU" sz="3200" b="1">
              <a:latin typeface="Verdana" pitchFamily="34" charset="0"/>
            </a:endParaRPr>
          </a:p>
        </p:txBody>
      </p:sp>
      <p:pic>
        <p:nvPicPr>
          <p:cNvPr id="71686" name="Picture 2" descr="C:\Мои доки\Скриншоты по ВУЗпорталу\Snap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12875"/>
            <a:ext cx="7910513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256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едактирование документов.mp4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549275"/>
            <a:ext cx="9132887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378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3450"/>
            <a:ext cx="9144000" cy="4614863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100" b="1">
                <a:solidFill>
                  <a:srgbClr val="000000"/>
                </a:solidFill>
                <a:latin typeface="Calibri" pitchFamily="34" charset="0"/>
              </a:rPr>
              <a:t>Мгновенный поиск</a:t>
            </a:r>
            <a:endParaRPr kumimoji="0" lang="en-US" altLang="ru-RU" sz="27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0825" y="1155700"/>
            <a:ext cx="8281988" cy="8318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>
                <a:solidFill>
                  <a:srgbClr val="000000"/>
                </a:solidFill>
                <a:latin typeface="Calibri" pitchFamily="34" charset="0"/>
              </a:rPr>
              <a:t>Встроенная поисковая системе моментальная индексирует обновленные и новые документы.</a:t>
            </a:r>
          </a:p>
        </p:txBody>
      </p:sp>
    </p:spTree>
    <p:extLst>
      <p:ext uri="{BB962C8B-B14F-4D97-AF65-F5344CB8AC3E}">
        <p14:creationId xmlns:p14="http://schemas.microsoft.com/office/powerpoint/2010/main" val="18498884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Платформа 1С-Битрикс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73533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1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C:\Мои доки\Скриншоты по ВУЗпорталу\Snap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914525"/>
            <a:ext cx="7570787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01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Rectangle 2"/>
          <p:cNvSpPr txBox="1">
            <a:spLocks noChangeArrowheads="1"/>
          </p:cNvSpPr>
          <p:nvPr/>
        </p:nvSpPr>
        <p:spPr bwMode="auto">
          <a:xfrm>
            <a:off x="395288" y="203200"/>
            <a:ext cx="5832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>
                <a:latin typeface="Calibri" pitchFamily="34" charset="0"/>
              </a:rPr>
              <a:t>Группы и сообщества</a:t>
            </a:r>
            <a:endParaRPr kumimoji="0" lang="en-US" altLang="ru-RU" sz="3200" b="1">
              <a:latin typeface="Verdana" pitchFamily="34" charset="0"/>
            </a:endParaRPr>
          </a:p>
        </p:txBody>
      </p:sp>
      <p:sp>
        <p:nvSpPr>
          <p:cNvPr id="75783" name="Прямоугольник 3"/>
          <p:cNvSpPr>
            <a:spLocks noChangeArrowheads="1"/>
          </p:cNvSpPr>
          <p:nvPr/>
        </p:nvSpPr>
        <p:spPr bwMode="auto">
          <a:xfrm>
            <a:off x="700088" y="1327150"/>
            <a:ext cx="5380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>
                <a:latin typeface="Calibri" pitchFamily="34" charset="0"/>
              </a:rPr>
              <a:t>Учебные группы</a:t>
            </a:r>
          </a:p>
        </p:txBody>
      </p:sp>
    </p:spTree>
    <p:extLst>
      <p:ext uri="{BB962C8B-B14F-4D97-AF65-F5344CB8AC3E}">
        <p14:creationId xmlns:p14="http://schemas.microsoft.com/office/powerpoint/2010/main" val="18116194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C:\Мои доки\Скриншоты по ВУЗпорталу\Snap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928813"/>
            <a:ext cx="7643812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01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Rectangle 2"/>
          <p:cNvSpPr txBox="1">
            <a:spLocks noChangeArrowheads="1"/>
          </p:cNvSpPr>
          <p:nvPr/>
        </p:nvSpPr>
        <p:spPr bwMode="auto">
          <a:xfrm>
            <a:off x="395288" y="203200"/>
            <a:ext cx="5832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>
                <a:latin typeface="Calibri" pitchFamily="34" charset="0"/>
              </a:rPr>
              <a:t>Группы и сообщества</a:t>
            </a:r>
            <a:endParaRPr kumimoji="0" lang="en-US" altLang="ru-RU" sz="3200" b="1">
              <a:latin typeface="Verdana" pitchFamily="34" charset="0"/>
            </a:endParaRPr>
          </a:p>
        </p:txBody>
      </p:sp>
      <p:sp>
        <p:nvSpPr>
          <p:cNvPr id="77831" name="Прямоугольник 3"/>
          <p:cNvSpPr>
            <a:spLocks noChangeArrowheads="1"/>
          </p:cNvSpPr>
          <p:nvPr/>
        </p:nvSpPr>
        <p:spPr bwMode="auto">
          <a:xfrm>
            <a:off x="700088" y="1327150"/>
            <a:ext cx="5380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>
                <a:latin typeface="Calibri" pitchFamily="34" charset="0"/>
              </a:rPr>
              <a:t>Группы по предметам</a:t>
            </a:r>
          </a:p>
        </p:txBody>
      </p:sp>
    </p:spTree>
    <p:extLst>
      <p:ext uri="{BB962C8B-B14F-4D97-AF65-F5344CB8AC3E}">
        <p14:creationId xmlns:p14="http://schemas.microsoft.com/office/powerpoint/2010/main" val="3409253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C:\Мои доки\Скриншоты по ВУЗпорталу\Snap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928813"/>
            <a:ext cx="79978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01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Rectangle 2"/>
          <p:cNvSpPr txBox="1">
            <a:spLocks noChangeArrowheads="1"/>
          </p:cNvSpPr>
          <p:nvPr/>
        </p:nvSpPr>
        <p:spPr bwMode="auto">
          <a:xfrm>
            <a:off x="395288" y="203200"/>
            <a:ext cx="5832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>
                <a:latin typeface="Calibri" pitchFamily="34" charset="0"/>
              </a:rPr>
              <a:t>Группы и сообщества</a:t>
            </a:r>
            <a:endParaRPr kumimoji="0" lang="en-US" altLang="ru-RU" sz="3200" b="1">
              <a:latin typeface="Verdana" pitchFamily="34" charset="0"/>
            </a:endParaRPr>
          </a:p>
        </p:txBody>
      </p:sp>
      <p:sp>
        <p:nvSpPr>
          <p:cNvPr id="79879" name="Прямоугольник 3"/>
          <p:cNvSpPr>
            <a:spLocks noChangeArrowheads="1"/>
          </p:cNvSpPr>
          <p:nvPr/>
        </p:nvSpPr>
        <p:spPr bwMode="auto">
          <a:xfrm>
            <a:off x="700088" y="1327150"/>
            <a:ext cx="5380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>
                <a:latin typeface="Calibri" pitchFamily="34" charset="0"/>
              </a:rPr>
              <a:t>Другие группы</a:t>
            </a:r>
          </a:p>
        </p:txBody>
      </p:sp>
    </p:spTree>
    <p:extLst>
      <p:ext uri="{BB962C8B-B14F-4D97-AF65-F5344CB8AC3E}">
        <p14:creationId xmlns:p14="http://schemas.microsoft.com/office/powerpoint/2010/main" val="4171130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8469313" cy="4545013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8316912" cy="374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57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68313" y="109538"/>
            <a:ext cx="5472112" cy="77152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100">
                <a:solidFill>
                  <a:srgbClr val="000000"/>
                </a:solidFill>
                <a:latin typeface="Calibri" pitchFamily="34" charset="0"/>
              </a:rPr>
              <a:t>Задачи и отчетность</a:t>
            </a:r>
            <a:endParaRPr kumimoji="0" lang="en-US" altLang="ru-RU" sz="27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1981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561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Мои доки\Скриншоты по ВУЗпорталу\Snap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1430338"/>
            <a:ext cx="8191500" cy="4167187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</a:ln>
          <a:extLst/>
        </p:spPr>
      </p:pic>
      <p:pic>
        <p:nvPicPr>
          <p:cNvPr id="8192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01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2"/>
          <p:cNvSpPr txBox="1">
            <a:spLocks noChangeArrowheads="1"/>
          </p:cNvSpPr>
          <p:nvPr/>
        </p:nvSpPr>
        <p:spPr bwMode="auto">
          <a:xfrm>
            <a:off x="395288" y="203200"/>
            <a:ext cx="5832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200" b="1">
                <a:latin typeface="Calibri" pitchFamily="34" charset="0"/>
              </a:rPr>
              <a:t>Онлайн курсы</a:t>
            </a:r>
            <a:endParaRPr kumimoji="0" lang="en-US" altLang="ru-RU" sz="3200" b="1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0607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963" y="125413"/>
            <a:ext cx="5278437" cy="771525"/>
          </a:xfrm>
          <a:prstGeom prst="rect">
            <a:avLst/>
          </a:prstGeom>
        </p:spPr>
        <p:txBody>
          <a:bodyPr lIns="91420" tIns="45711" rIns="91420" bIns="45711"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2700">
                <a:latin typeface="Verdana" pitchFamily="34" charset="0"/>
              </a:rPr>
              <a:t>Обращения (поддержка)</a:t>
            </a:r>
            <a:endParaRPr kumimoji="0" lang="en-US" altLang="ru-RU" sz="2700">
              <a:latin typeface="Verdana" pitchFamily="34" charset="0"/>
            </a:endParaRPr>
          </a:p>
        </p:txBody>
      </p:sp>
      <p:pic>
        <p:nvPicPr>
          <p:cNvPr id="120837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57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77925"/>
            <a:ext cx="7607300" cy="4244975"/>
          </a:xfrm>
          <a:prstGeom prst="rect">
            <a:avLst/>
          </a:prstGeom>
          <a:noFill/>
          <a:ln>
            <a:noFill/>
          </a:ln>
          <a:effectLst>
            <a:outerShdw dist="101823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331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0839" name="Rectangle 2"/>
          <p:cNvSpPr txBox="1">
            <a:spLocks noChangeArrowheads="1"/>
          </p:cNvSpPr>
          <p:nvPr/>
        </p:nvSpPr>
        <p:spPr bwMode="auto">
          <a:xfrm>
            <a:off x="660400" y="5373688"/>
            <a:ext cx="82327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kumimoji="0" lang="ru-RU" altLang="ru-RU" sz="2800">
                <a:latin typeface="Calibri" pitchFamily="34" charset="0"/>
              </a:rPr>
              <a:t>Оперативное решение вопросов.</a:t>
            </a:r>
          </a:p>
          <a:p>
            <a:pPr algn="ctr"/>
            <a:r>
              <a:rPr kumimoji="0" lang="ru-RU" altLang="ru-RU" sz="2800">
                <a:latin typeface="Calibri" pitchFamily="34" charset="0"/>
              </a:rPr>
              <a:t>Единый центр контроля статусов обработки</a:t>
            </a:r>
          </a:p>
        </p:txBody>
      </p:sp>
    </p:spTree>
    <p:extLst>
      <p:ext uri="{BB962C8B-B14F-4D97-AF65-F5344CB8AC3E}">
        <p14:creationId xmlns:p14="http://schemas.microsoft.com/office/powerpoint/2010/main" val="19940518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Изображение 4" descr="7467637_pri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992313"/>
            <a:ext cx="9144000" cy="287337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3971" name="Rectangle 2"/>
          <p:cNvSpPr txBox="1">
            <a:spLocks noChangeArrowheads="1"/>
          </p:cNvSpPr>
          <p:nvPr/>
        </p:nvSpPr>
        <p:spPr bwMode="auto">
          <a:xfrm>
            <a:off x="161925" y="3001963"/>
            <a:ext cx="86772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4000" b="1">
                <a:latin typeface="Calibri" pitchFamily="34" charset="0"/>
              </a:rPr>
              <a:t>Коммуникации чат/видео</a:t>
            </a:r>
            <a:endParaRPr kumimoji="0" lang="en-US" altLang="ru-RU" sz="4000" b="1">
              <a:latin typeface="Calibri" pitchFamily="34" charset="0"/>
            </a:endParaRPr>
          </a:p>
        </p:txBody>
      </p:sp>
      <p:pic>
        <p:nvPicPr>
          <p:cNvPr id="8397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5637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Версия 14.0</a:t>
            </a:r>
            <a:endParaRPr lang="en-US" sz="3200" b="1" dirty="0">
              <a:latin typeface="Verdana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52516" y="1484784"/>
            <a:ext cx="3627396" cy="4320480"/>
            <a:chOff x="258314" y="1001334"/>
            <a:chExt cx="3386684" cy="3919802"/>
          </a:xfrm>
        </p:grpSpPr>
        <p:pic>
          <p:nvPicPr>
            <p:cNvPr id="8" name="Изображение 7"/>
            <p:cNvPicPr>
              <a:picLocks noChangeAspect="1"/>
            </p:cNvPicPr>
            <p:nvPr/>
          </p:nvPicPr>
          <p:blipFill rotWithShape="1">
            <a:blip r:embed="rId6"/>
            <a:srcRect t="3139" b="40245"/>
            <a:stretch/>
          </p:blipFill>
          <p:spPr>
            <a:xfrm>
              <a:off x="258314" y="1001334"/>
              <a:ext cx="3386627" cy="3919802"/>
            </a:xfrm>
            <a:prstGeom prst="roundRect">
              <a:avLst>
                <a:gd name="adj" fmla="val 1496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Изображение 8" descr="Снимок экрана 2013-09-24 в 11.41.32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27"/>
            <a:stretch/>
          </p:blipFill>
          <p:spPr>
            <a:xfrm>
              <a:off x="2901086" y="2830239"/>
              <a:ext cx="743912" cy="1006647"/>
            </a:xfrm>
            <a:prstGeom prst="rect">
              <a:avLst/>
            </a:prstGeom>
          </p:spPr>
        </p:pic>
        <p:pic>
          <p:nvPicPr>
            <p:cNvPr id="10" name="Изображение 9" descr="Снимок экрана 2013-09-24 в 12.03.55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926"/>
            <a:stretch/>
          </p:blipFill>
          <p:spPr>
            <a:xfrm>
              <a:off x="947694" y="2921526"/>
              <a:ext cx="1948298" cy="1984432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3897202" y="1722145"/>
            <a:ext cx="4794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 smtClean="0">
                <a:latin typeface="Calibri"/>
                <a:cs typeface="Calibri"/>
              </a:rPr>
              <a:t>Редактирование и создание документов онлайн</a:t>
            </a:r>
            <a:endParaRPr lang="ru-RU" sz="1600" dirty="0">
              <a:latin typeface="Calibri"/>
              <a:cs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97202" y="2099716"/>
            <a:ext cx="2648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 smtClean="0">
                <a:latin typeface="Calibri"/>
                <a:cs typeface="Calibri"/>
              </a:rPr>
              <a:t>Групповые </a:t>
            </a:r>
            <a:r>
              <a:rPr lang="ru-RU" sz="1600" dirty="0" err="1" smtClean="0">
                <a:latin typeface="Calibri"/>
                <a:cs typeface="Calibri"/>
              </a:rPr>
              <a:t>видеозвонки</a:t>
            </a:r>
            <a:endParaRPr lang="ru-RU" sz="1600" dirty="0">
              <a:latin typeface="Calibri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97203" y="2477287"/>
            <a:ext cx="466473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Пульс и </a:t>
            </a:r>
            <a:r>
              <a:rPr lang="ru-RU" sz="1600" dirty="0" err="1">
                <a:latin typeface="Calibri"/>
                <a:cs typeface="Calibri"/>
              </a:rPr>
              <a:t>инфографика</a:t>
            </a:r>
            <a:r>
              <a:rPr lang="ru-RU" sz="1600" dirty="0">
                <a:latin typeface="Calibri"/>
                <a:cs typeface="Calibri"/>
              </a:rPr>
              <a:t>: инструменты внедрения «Битрикс24» в компании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897203" y="3024135"/>
            <a:ext cx="42837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Новая «живая лента» в реальном времени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97203" y="3401706"/>
            <a:ext cx="36033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Новая версия десктоп-приложения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897203" y="3779277"/>
            <a:ext cx="51603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Управление задачами и проектами: счетчики и роли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897202" y="4156848"/>
            <a:ext cx="23080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Интеграция с почтой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897203" y="4534419"/>
            <a:ext cx="5265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Обновление CRM, редактирование в мобильной CRM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97203" y="4911987"/>
            <a:ext cx="18893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alibri"/>
                <a:cs typeface="Calibri"/>
              </a:rPr>
              <a:t>Маркетплейс24</a:t>
            </a:r>
          </a:p>
        </p:txBody>
      </p:sp>
      <p:pic>
        <p:nvPicPr>
          <p:cNvPr id="20" name="Изображение 19" descr="Снимок экрана 2013-09-24 в 16.48.29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10974" r="11236" b="11478"/>
          <a:stretch/>
        </p:blipFill>
        <p:spPr>
          <a:xfrm>
            <a:off x="395536" y="2204864"/>
            <a:ext cx="2824205" cy="1618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84759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Видео-чат-v1.mp4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6921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741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750"/>
            <a:ext cx="91424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1119188"/>
            <a:ext cx="668655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4800" y="98425"/>
            <a:ext cx="6637338" cy="838200"/>
          </a:xfrm>
          <a:prstGeom prst="rect">
            <a:avLst/>
          </a:prstGeom>
        </p:spPr>
        <p:txBody>
          <a:bodyPr lIns="91438" tIns="45719" rIns="91438" bIns="45719"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2700" b="1">
                <a:solidFill>
                  <a:srgbClr val="000000"/>
                </a:solidFill>
                <a:latin typeface="Calibri" pitchFamily="34" charset="0"/>
              </a:rPr>
              <a:t>Мобильное приложение</a:t>
            </a:r>
            <a:endParaRPr kumimoji="0" lang="en-US" altLang="ru-RU" sz="23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33875" y="1362075"/>
            <a:ext cx="4079875" cy="4478338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kumimoji="0" lang="ru-RU" altLang="ru-RU">
                <a:latin typeface="Calibri" pitchFamily="34" charset="0"/>
              </a:rPr>
              <a:t>Живая лента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kumimoji="0" lang="ru-RU" altLang="ru-RU">
                <a:latin typeface="Calibri" pitchFamily="34" charset="0"/>
              </a:rPr>
              <a:t>Управление задачами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kumimoji="0" lang="ru-RU" altLang="ru-RU">
                <a:latin typeface="Calibri" pitchFamily="34" charset="0"/>
              </a:rPr>
              <a:t>Работа с файлами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altLang="ru-RU">
                <a:latin typeface="Calibri" pitchFamily="34" charset="0"/>
              </a:rPr>
              <a:t>CRM</a:t>
            </a:r>
            <a:endParaRPr kumimoji="0" lang="ru-RU" altLang="ru-RU">
              <a:latin typeface="Calibri" pitchFamily="34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kumimoji="0" lang="ru-RU" altLang="ru-RU">
                <a:latin typeface="Calibri" pitchFamily="34" charset="0"/>
              </a:rPr>
              <a:t>Мгновенные сообщения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kumimoji="0" lang="ru-RU" altLang="ru-RU">
                <a:latin typeface="Calibri" pitchFamily="34" charset="0"/>
              </a:rPr>
              <a:t>Контакты сотрудников</a:t>
            </a:r>
            <a:endParaRPr kumimoji="0" lang="en-US" altLang="ru-RU">
              <a:latin typeface="Calibri" pitchFamily="34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kumimoji="0" lang="ru-RU" altLang="ru-RU">
                <a:latin typeface="Calibri" pitchFamily="34" charset="0"/>
              </a:rPr>
              <a:t>Рабочие группы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kumimoji="0" lang="ru-RU" altLang="ru-RU">
                <a:latin typeface="Calibri" pitchFamily="34" charset="0"/>
              </a:rPr>
              <a:t>Push-уведомления</a:t>
            </a:r>
          </a:p>
          <a:p>
            <a:pPr>
              <a:spcBef>
                <a:spcPts val="600"/>
              </a:spcBef>
            </a:pPr>
            <a:r>
              <a:rPr kumimoji="0" lang="ru-RU" altLang="ru-RU">
                <a:latin typeface="Calibri" pitchFamily="34" charset="0"/>
              </a:rPr>
              <a:t>  </a:t>
            </a:r>
          </a:p>
          <a:p>
            <a:pPr>
              <a:spcBef>
                <a:spcPts val="600"/>
              </a:spcBef>
            </a:pPr>
            <a:endParaRPr kumimoji="0" lang="ru-RU" altLang="ru-RU">
              <a:solidFill>
                <a:srgbClr val="F53830"/>
              </a:solidFill>
              <a:latin typeface="Calibri" pitchFamily="34" charset="0"/>
            </a:endParaRPr>
          </a:p>
        </p:txBody>
      </p:sp>
      <p:pic>
        <p:nvPicPr>
          <p:cNvPr id="8704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Изображение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445125"/>
            <a:ext cx="15224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Изображение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95925"/>
            <a:ext cx="14160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Изображение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501775"/>
            <a:ext cx="20066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Изображение 23" descr="фото 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15287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50" name="Группа 24"/>
          <p:cNvGrpSpPr>
            <a:grpSpLocks/>
          </p:cNvGrpSpPr>
          <p:nvPr/>
        </p:nvGrpSpPr>
        <p:grpSpPr bwMode="auto">
          <a:xfrm>
            <a:off x="1173163" y="2965450"/>
            <a:ext cx="1200150" cy="2365375"/>
            <a:chOff x="392186" y="1064149"/>
            <a:chExt cx="1596758" cy="3147911"/>
          </a:xfrm>
        </p:grpSpPr>
        <p:grpSp>
          <p:nvGrpSpPr>
            <p:cNvPr id="87054" name="Группа 25"/>
            <p:cNvGrpSpPr>
              <a:grpSpLocks/>
            </p:cNvGrpSpPr>
            <p:nvPr/>
          </p:nvGrpSpPr>
          <p:grpSpPr bwMode="auto">
            <a:xfrm>
              <a:off x="392186" y="1064149"/>
              <a:ext cx="1596758" cy="3147911"/>
              <a:chOff x="956307" y="57150"/>
              <a:chExt cx="2609008" cy="5143500"/>
            </a:xfrm>
          </p:grpSpPr>
          <p:pic>
            <p:nvPicPr>
              <p:cNvPr id="28" name="Изображение 11" descr="df9a60c34480833348edd9f5a957a41a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56307" y="57150"/>
                <a:ext cx="2609008" cy="5143500"/>
              </a:xfrm>
              <a:prstGeom prst="roundRect">
                <a:avLst>
                  <a:gd name="adj" fmla="val 21930"/>
                </a:avLst>
              </a:prstGeom>
            </p:spPr>
          </p:pic>
          <p:pic>
            <p:nvPicPr>
              <p:cNvPr id="87057" name="Изображение 12" descr="Screenshot_2012-11-27-21-12-04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1376" y="571158"/>
                <a:ext cx="2282621" cy="40439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7055" name="Изображение 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045" y="1366493"/>
              <a:ext cx="1413413" cy="2468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7051" name="Группа 29"/>
          <p:cNvGrpSpPr>
            <a:grpSpLocks/>
          </p:cNvGrpSpPr>
          <p:nvPr/>
        </p:nvGrpSpPr>
        <p:grpSpPr bwMode="auto">
          <a:xfrm>
            <a:off x="2535238" y="2851150"/>
            <a:ext cx="1165225" cy="2273300"/>
            <a:chOff x="2738738" y="2516533"/>
            <a:chExt cx="1164446" cy="2273196"/>
          </a:xfrm>
        </p:grpSpPr>
        <p:pic>
          <p:nvPicPr>
            <p:cNvPr id="87052" name="Изображение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738" y="2516533"/>
              <a:ext cx="1164446" cy="2273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3" name="Изображение 31" descr="фото 2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4438" y="2912185"/>
              <a:ext cx="980769" cy="1493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18848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профессиональная система </a:t>
            </a:r>
            <a:r>
              <a:rPr lang="ru-RU" sz="2000" dirty="0">
                <a:latin typeface="+mj-lt"/>
              </a:rPr>
              <a:t>управления веб-проектами для </a:t>
            </a:r>
            <a:r>
              <a:rPr lang="ru-RU" sz="2000" dirty="0" smtClean="0">
                <a:latin typeface="+mj-lt"/>
              </a:rPr>
              <a:t>создания: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корпоративных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 smtClean="0">
                <a:latin typeface="+mj-lt"/>
              </a:rPr>
              <a:t>интернет-магазинов</a:t>
            </a:r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социальных сетей </a:t>
            </a:r>
            <a:endParaRPr lang="ru-RU" sz="2000" dirty="0" smtClean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 smtClean="0">
                <a:latin typeface="+mj-lt"/>
              </a:rPr>
              <a:t>и </a:t>
            </a:r>
            <a:r>
              <a:rPr lang="ru-RU" sz="2000" dirty="0">
                <a:latin typeface="+mj-lt"/>
              </a:rPr>
              <a:t>других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en-US" sz="280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963" y="125413"/>
            <a:ext cx="4559300" cy="771525"/>
          </a:xfrm>
          <a:prstGeom prst="rect">
            <a:avLst/>
          </a:prstGeom>
        </p:spPr>
        <p:txBody>
          <a:bodyPr lIns="91420" tIns="45711" rIns="91420" bIns="45711"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100">
                <a:latin typeface="Calibri" pitchFamily="34" charset="0"/>
              </a:rPr>
              <a:t>Пример внедрения</a:t>
            </a:r>
            <a:endParaRPr kumimoji="0" lang="en-US" altLang="ru-RU" sz="2700">
              <a:latin typeface="Verdana" pitchFamily="34" charset="0"/>
            </a:endParaRPr>
          </a:p>
        </p:txBody>
      </p:sp>
      <p:sp>
        <p:nvSpPr>
          <p:cNvPr id="121861" name="Rectangle 2"/>
          <p:cNvSpPr txBox="1">
            <a:spLocks noChangeArrowheads="1"/>
          </p:cNvSpPr>
          <p:nvPr/>
        </p:nvSpPr>
        <p:spPr bwMode="auto">
          <a:xfrm>
            <a:off x="4211638" y="1341438"/>
            <a:ext cx="5003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>
            <a:lvl1pPr marL="341313" indent="-341313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altLang="ru-RU" sz="2800" b="1">
                <a:latin typeface="Calibri" pitchFamily="34" charset="0"/>
              </a:rPr>
              <a:t>50 филиалов</a:t>
            </a:r>
            <a:r>
              <a:rPr kumimoji="0" lang="ru-RU" altLang="ru-RU" sz="2800">
                <a:latin typeface="Calibri" pitchFamily="34" charset="0"/>
              </a:rPr>
              <a:t> и представительств в регионах России, 15 представительств в Московской области.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altLang="ru-RU" sz="2800" b="1">
                <a:latin typeface="Calibri" pitchFamily="34" charset="0"/>
              </a:rPr>
              <a:t>более 60 тысяч студентов</a:t>
            </a:r>
            <a:r>
              <a:rPr kumimoji="0" lang="ru-RU" altLang="ru-RU" sz="2800">
                <a:latin typeface="Calibri" pitchFamily="34" charset="0"/>
              </a:rPr>
              <a:t>, 30 тысяч из которых получают образование в Москве.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altLang="ru-RU" sz="2800" b="1">
                <a:latin typeface="Calibri" pitchFamily="34" charset="0"/>
              </a:rPr>
              <a:t>более 3 тысяч</a:t>
            </a:r>
            <a:r>
              <a:rPr kumimoji="0" lang="ru-RU" altLang="ru-RU" sz="2800">
                <a:latin typeface="Calibri" pitchFamily="34" charset="0"/>
              </a:rPr>
              <a:t> преподавателей и сотрудников.</a:t>
            </a:r>
          </a:p>
        </p:txBody>
      </p:sp>
      <p:pic>
        <p:nvPicPr>
          <p:cNvPr id="12186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57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3846512" cy="12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751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963" y="125413"/>
            <a:ext cx="5135562" cy="771525"/>
          </a:xfrm>
          <a:prstGeom prst="rect">
            <a:avLst/>
          </a:prstGeom>
        </p:spPr>
        <p:txBody>
          <a:bodyPr lIns="91420" tIns="45711" rIns="91420" bIns="45711"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100">
                <a:latin typeface="Calibri" pitchFamily="34" charset="0"/>
              </a:rPr>
              <a:t>Студенческий портал</a:t>
            </a:r>
            <a:endParaRPr kumimoji="0" lang="en-US" altLang="ru-RU" sz="2700">
              <a:latin typeface="Verdana" pitchFamily="34" charset="0"/>
            </a:endParaRPr>
          </a:p>
        </p:txBody>
      </p:sp>
      <p:pic>
        <p:nvPicPr>
          <p:cNvPr id="122885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57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949325"/>
            <a:ext cx="8093075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7" name="Rectangle 2"/>
          <p:cNvSpPr txBox="1">
            <a:spLocks noChangeArrowheads="1"/>
          </p:cNvSpPr>
          <p:nvPr/>
        </p:nvSpPr>
        <p:spPr bwMode="auto">
          <a:xfrm>
            <a:off x="539750" y="6237288"/>
            <a:ext cx="37084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2600">
                <a:latin typeface="Calibri" pitchFamily="34" charset="0"/>
              </a:rPr>
              <a:t>113 000 пользователей</a:t>
            </a:r>
            <a:endParaRPr kumimoji="0" lang="en-US" altLang="ru-RU" sz="26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551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963" y="125413"/>
            <a:ext cx="5278437" cy="771525"/>
          </a:xfrm>
          <a:prstGeom prst="rect">
            <a:avLst/>
          </a:prstGeom>
        </p:spPr>
        <p:txBody>
          <a:bodyPr lIns="91420" tIns="45711" rIns="91420" bIns="45711"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100">
                <a:latin typeface="Calibri" pitchFamily="34" charset="0"/>
              </a:rPr>
              <a:t>Возможности портала</a:t>
            </a:r>
            <a:endParaRPr kumimoji="0" lang="en-US" altLang="ru-RU" sz="2700">
              <a:latin typeface="Verdana" pitchFamily="34" charset="0"/>
            </a:endParaRPr>
          </a:p>
        </p:txBody>
      </p:sp>
      <p:sp>
        <p:nvSpPr>
          <p:cNvPr id="123909" name="Rectangle 2"/>
          <p:cNvSpPr txBox="1">
            <a:spLocks noChangeArrowheads="1"/>
          </p:cNvSpPr>
          <p:nvPr/>
        </p:nvSpPr>
        <p:spPr bwMode="auto">
          <a:xfrm>
            <a:off x="120650" y="1196975"/>
            <a:ext cx="500380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>
            <a:lvl1pPr marL="390525" indent="-293688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Группы кафедр и корпусов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Фотогалереи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Блоги пользователей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Форум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Успеваемость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Расписание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Финансовая информация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Учебная группа студента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Проверка на плагиат</a:t>
            </a:r>
          </a:p>
          <a:p>
            <a:pPr eaLnBrk="0" hangingPunct="0">
              <a:spcBef>
                <a:spcPct val="20000"/>
              </a:spcBef>
              <a:spcAft>
                <a:spcPts val="525"/>
              </a:spcAft>
              <a:buSzPct val="45000"/>
              <a:buFont typeface="Wingdings" pitchFamily="2" charset="2"/>
              <a:buChar char=""/>
            </a:pPr>
            <a:r>
              <a:rPr kumimoji="0" lang="ru-RU" altLang="ru-RU">
                <a:latin typeface="Calibri" pitchFamily="34" charset="0"/>
              </a:rPr>
              <a:t>Обращения</a:t>
            </a:r>
          </a:p>
        </p:txBody>
      </p:sp>
      <p:pic>
        <p:nvPicPr>
          <p:cNvPr id="1239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57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/>
          <a:stretch>
            <a:fillRect/>
          </a:stretch>
        </p:blipFill>
        <p:spPr bwMode="auto">
          <a:xfrm>
            <a:off x="4787900" y="1125538"/>
            <a:ext cx="4176713" cy="5245100"/>
          </a:xfrm>
          <a:prstGeom prst="rect">
            <a:avLst/>
          </a:prstGeom>
          <a:noFill/>
          <a:ln>
            <a:noFill/>
          </a:ln>
          <a:effectLst>
            <a:outerShdw dist="101823" dir="81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6249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963" y="125413"/>
            <a:ext cx="5278437" cy="771525"/>
          </a:xfrm>
          <a:prstGeom prst="rect">
            <a:avLst/>
          </a:prstGeom>
        </p:spPr>
        <p:txBody>
          <a:bodyPr lIns="91420" tIns="45711" rIns="91420" bIns="45711"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3100">
                <a:latin typeface="Calibri" pitchFamily="34" charset="0"/>
              </a:rPr>
              <a:t>Успеваемость</a:t>
            </a:r>
            <a:endParaRPr kumimoji="0" lang="en-US" altLang="ru-RU" sz="2700">
              <a:latin typeface="Verdana" pitchFamily="34" charset="0"/>
            </a:endParaRPr>
          </a:p>
        </p:txBody>
      </p:sp>
      <p:pic>
        <p:nvPicPr>
          <p:cNvPr id="125957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57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/>
          <a:stretch>
            <a:fillRect/>
          </a:stretch>
        </p:blipFill>
        <p:spPr bwMode="auto">
          <a:xfrm>
            <a:off x="4578350" y="1071563"/>
            <a:ext cx="4079875" cy="5122862"/>
          </a:xfrm>
          <a:prstGeom prst="rect">
            <a:avLst/>
          </a:prstGeom>
          <a:noFill/>
          <a:ln>
            <a:noFill/>
          </a:ln>
          <a:effectLst>
            <a:outerShdw dist="101823" dir="81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5959" name="AutoShape 4"/>
          <p:cNvSpPr>
            <a:spLocks noChangeArrowheads="1"/>
          </p:cNvSpPr>
          <p:nvPr/>
        </p:nvSpPr>
        <p:spPr bwMode="auto">
          <a:xfrm>
            <a:off x="588963" y="2794000"/>
            <a:ext cx="6719887" cy="2074863"/>
          </a:xfrm>
          <a:prstGeom prst="wedgeRectCallout">
            <a:avLst>
              <a:gd name="adj1" fmla="val 46463"/>
              <a:gd name="adj2" fmla="val -86542"/>
            </a:avLst>
          </a:prstGeom>
          <a:solidFill>
            <a:srgbClr val="FFFFFF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 anchor="ctr"/>
          <a:lstStyle>
            <a:lvl1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112000"/>
              </a:lnSpc>
            </a:pPr>
            <a:r>
              <a:rPr kumimoji="0" lang="ru-RU" altLang="ru-RU" sz="2200">
                <a:solidFill>
                  <a:srgbClr val="000000"/>
                </a:solidFill>
                <a:latin typeface="Ubuntu" charset="0"/>
              </a:rPr>
              <a:t>Оперативная информация</a:t>
            </a:r>
          </a:p>
          <a:p>
            <a:pPr algn="ctr">
              <a:lnSpc>
                <a:spcPct val="112000"/>
              </a:lnSpc>
            </a:pPr>
            <a:r>
              <a:rPr kumimoji="0" lang="ru-RU" altLang="ru-RU" sz="2200">
                <a:solidFill>
                  <a:srgbClr val="000000"/>
                </a:solidFill>
                <a:latin typeface="Ubuntu" charset="0"/>
              </a:rPr>
              <a:t>на рабочем столе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2871788"/>
            <a:ext cx="6583363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0399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963" y="125413"/>
            <a:ext cx="5638800" cy="771525"/>
          </a:xfrm>
          <a:prstGeom prst="rect">
            <a:avLst/>
          </a:prstGeom>
        </p:spPr>
        <p:txBody>
          <a:bodyPr lIns="91420" tIns="45711" rIns="91420" bIns="45711" anchor="ctr"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kumimoji="0" lang="ru-RU" altLang="ru-RU" sz="2500">
                <a:solidFill>
                  <a:srgbClr val="000000"/>
                </a:solidFill>
                <a:latin typeface="Verdana" pitchFamily="34" charset="0"/>
              </a:rPr>
              <a:t>Система оценки преподавателей</a:t>
            </a:r>
            <a:endParaRPr kumimoji="0" lang="en-US" altLang="ru-RU" sz="25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28005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57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Rectangle 2"/>
          <p:cNvSpPr txBox="1">
            <a:spLocks noChangeArrowheads="1"/>
          </p:cNvSpPr>
          <p:nvPr/>
        </p:nvSpPr>
        <p:spPr bwMode="auto">
          <a:xfrm>
            <a:off x="660400" y="5516563"/>
            <a:ext cx="82327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endParaRPr kumimoji="0" lang="ru-RU" altLang="ru-RU" sz="2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28007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939800"/>
            <a:ext cx="5184775" cy="546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5773738" y="2349500"/>
            <a:ext cx="3046412" cy="2447925"/>
          </a:xfrm>
          <a:prstGeom prst="wedgeRectCallout">
            <a:avLst>
              <a:gd name="adj1" fmla="val -67259"/>
              <a:gd name="adj2" fmla="val 78227"/>
            </a:avLst>
          </a:prstGeom>
          <a:solidFill>
            <a:srgbClr val="FFFF66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79606" tIns="40820" rIns="81639" bIns="40820" anchor="ctr"/>
          <a:lstStyle>
            <a:lvl1pPr marL="107950" indent="-215900"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>
              <a:spcAft>
                <a:spcPts val="1038"/>
              </a:spcAft>
              <a:buSzPct val="85000"/>
              <a:buFont typeface="Arial" pitchFamily="34" charset="0"/>
              <a:buChar char="•"/>
            </a:pPr>
            <a:r>
              <a:rPr kumimoji="0" lang="ru-RU" altLang="ru-RU" sz="2200">
                <a:solidFill>
                  <a:srgbClr val="000000"/>
                </a:solidFill>
                <a:latin typeface="Ubuntu" charset="0"/>
              </a:rPr>
              <a:t>Опросный лист</a:t>
            </a:r>
          </a:p>
          <a:p>
            <a:pPr algn="just">
              <a:spcAft>
                <a:spcPts val="1038"/>
              </a:spcAft>
              <a:buSzPct val="85000"/>
              <a:buFont typeface="Arial" pitchFamily="34" charset="0"/>
              <a:buChar char="•"/>
            </a:pPr>
            <a:r>
              <a:rPr kumimoji="0" lang="ru-RU" altLang="ru-RU" sz="2200">
                <a:solidFill>
                  <a:srgbClr val="000000"/>
                </a:solidFill>
                <a:latin typeface="Ubuntu" charset="0"/>
              </a:rPr>
              <a:t>Рейтинг</a:t>
            </a:r>
          </a:p>
          <a:p>
            <a:pPr algn="just">
              <a:spcAft>
                <a:spcPts val="1038"/>
              </a:spcAft>
              <a:buSzPct val="85000"/>
              <a:buFont typeface="Arial" pitchFamily="34" charset="0"/>
              <a:buChar char="•"/>
            </a:pPr>
            <a:r>
              <a:rPr kumimoji="0" lang="ru-RU" altLang="ru-RU" sz="2200">
                <a:solidFill>
                  <a:srgbClr val="000000"/>
                </a:solidFill>
                <a:latin typeface="Ubuntu" charset="0"/>
              </a:rPr>
              <a:t>По дисциплинам</a:t>
            </a:r>
          </a:p>
          <a:p>
            <a:pPr algn="just">
              <a:spcAft>
                <a:spcPts val="1038"/>
              </a:spcAft>
              <a:buSzPct val="85000"/>
              <a:buFont typeface="Arial" pitchFamily="34" charset="0"/>
              <a:buChar char="•"/>
            </a:pPr>
            <a:r>
              <a:rPr kumimoji="0" lang="ru-RU" altLang="ru-RU" sz="2200">
                <a:solidFill>
                  <a:srgbClr val="000000"/>
                </a:solidFill>
                <a:latin typeface="Ubuntu" charset="0"/>
              </a:rPr>
              <a:t>Комментарии</a:t>
            </a:r>
          </a:p>
        </p:txBody>
      </p:sp>
    </p:spTree>
    <p:extLst>
      <p:ext uri="{BB962C8B-B14F-4D97-AF65-F5344CB8AC3E}">
        <p14:creationId xmlns:p14="http://schemas.microsoft.com/office/powerpoint/2010/main" val="1244848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4859338"/>
            <a:ext cx="9126538" cy="1152525"/>
          </a:xfrm>
          <a:prstGeom prst="roundRect">
            <a:avLst>
              <a:gd name="adj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96838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Aft>
                <a:spcPts val="525"/>
              </a:spcAft>
              <a:buSzPct val="45000"/>
            </a:pPr>
            <a:r>
              <a:rPr kumimoji="0" lang="ru-RU" altLang="ru-RU" sz="2800">
                <a:solidFill>
                  <a:srgbClr val="FFFFFF"/>
                </a:solidFill>
              </a:rPr>
              <a:t>Адаптация под мобильные устройства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0" y="4859338"/>
            <a:ext cx="9126538" cy="1152525"/>
          </a:xfrm>
          <a:prstGeom prst="roundRect">
            <a:avLst>
              <a:gd name="adj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96838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Aft>
                <a:spcPts val="525"/>
              </a:spcAft>
              <a:buSzPct val="45000"/>
            </a:pPr>
            <a:r>
              <a:rPr kumimoji="0" lang="ru-RU" altLang="ru-RU" sz="2800">
                <a:solidFill>
                  <a:srgbClr val="FFFFFF"/>
                </a:solidFill>
                <a:latin typeface="Calibri" pitchFamily="34" charset="0"/>
              </a:rPr>
              <a:t>Электронный журнал преподавателя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4859338"/>
            <a:ext cx="9126538" cy="1152525"/>
          </a:xfrm>
          <a:prstGeom prst="roundRect">
            <a:avLst>
              <a:gd name="adj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96838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ts val="2500"/>
              </a:lnSpc>
              <a:buSzPct val="45000"/>
            </a:pPr>
            <a:r>
              <a:rPr kumimoji="0" lang="ru-RU" altLang="ru-RU" sz="2800">
                <a:solidFill>
                  <a:srgbClr val="FFFFFF"/>
                </a:solidFill>
                <a:latin typeface="Calibri" pitchFamily="34" charset="0"/>
              </a:rPr>
              <a:t>Возможность родителям следить за посещаемостью студента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4859338"/>
            <a:ext cx="9126538" cy="1152525"/>
          </a:xfrm>
          <a:prstGeom prst="roundRect">
            <a:avLst>
              <a:gd name="adj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96838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ts val="2500"/>
              </a:lnSpc>
              <a:buSzPct val="45000"/>
            </a:pPr>
            <a:r>
              <a:rPr kumimoji="0" lang="ru-RU" altLang="ru-RU" sz="2800">
                <a:solidFill>
                  <a:srgbClr val="FFFFFF"/>
                </a:solidFill>
                <a:latin typeface="Calibri" pitchFamily="34" charset="0"/>
              </a:rPr>
              <a:t>Интеграция платежных систем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4859338"/>
            <a:ext cx="9126538" cy="1152525"/>
          </a:xfrm>
          <a:prstGeom prst="roundRect">
            <a:avLst>
              <a:gd name="adj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96838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ts val="2500"/>
              </a:lnSpc>
              <a:buSzPct val="45000"/>
            </a:pPr>
            <a:r>
              <a:rPr kumimoji="0" lang="ru-RU" altLang="ru-RU" sz="2800">
                <a:solidFill>
                  <a:srgbClr val="FFFFFF"/>
                </a:solidFill>
                <a:latin typeface="Calibri" pitchFamily="34" charset="0"/>
              </a:rPr>
              <a:t>Информирование посредством смс</a:t>
            </a:r>
          </a:p>
        </p:txBody>
      </p:sp>
      <p:pic>
        <p:nvPicPr>
          <p:cNvPr id="12903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320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9" grpId="0" animBg="1"/>
      <p:bldP spid="19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23825"/>
            <a:ext cx="6767513" cy="800100"/>
          </a:xfrm>
        </p:spPr>
        <p:txBody>
          <a:bodyPr/>
          <a:lstStyle/>
          <a:p>
            <a:pPr algn="l" eaLnBrk="1" hangingPunct="1"/>
            <a:r>
              <a:rPr lang="ru-RU" sz="3200" b="1" dirty="0">
                <a:latin typeface="Calibri" charset="0"/>
                <a:ea typeface="Verdana" charset="0"/>
                <a:cs typeface="Calibri" charset="0"/>
              </a:rPr>
              <a:t>Сайт </a:t>
            </a:r>
            <a:r>
              <a:rPr lang="ru-RU" sz="3200" b="1" dirty="0" smtClean="0">
                <a:latin typeface="Calibri" charset="0"/>
                <a:ea typeface="Verdana" charset="0"/>
                <a:cs typeface="Calibri" charset="0"/>
              </a:rPr>
              <a:t>конференции</a:t>
            </a:r>
            <a:endParaRPr lang="en-US" sz="3200" b="1" dirty="0">
              <a:latin typeface="Calibri" charset="0"/>
              <a:ea typeface="Verdana" charset="0"/>
              <a:cs typeface="Calibri" charset="0"/>
            </a:endParaRPr>
          </a:p>
        </p:txBody>
      </p:sp>
      <p:sp>
        <p:nvSpPr>
          <p:cNvPr id="23555" name="Прямоугольник 3"/>
          <p:cNvSpPr>
            <a:spLocks noChangeArrowheads="1"/>
          </p:cNvSpPr>
          <p:nvPr/>
        </p:nvSpPr>
        <p:spPr bwMode="auto">
          <a:xfrm>
            <a:off x="296863" y="1482725"/>
            <a:ext cx="4503737" cy="480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SzPct val="120000"/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Информационная поддержка мероприятия в Интернете</a:t>
            </a:r>
          </a:p>
          <a:p>
            <a:pPr marL="285750" indent="-285750">
              <a:spcBef>
                <a:spcPts val="600"/>
              </a:spcBef>
              <a:buSzPct val="120000"/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Регистрация докладчиков и участников конференции, в том числе с возможностью прислать доклад</a:t>
            </a:r>
          </a:p>
          <a:p>
            <a:pPr marL="285750" indent="-285750">
              <a:spcBef>
                <a:spcPts val="600"/>
              </a:spcBef>
              <a:buSzPct val="120000"/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Размещение программы мероприятия</a:t>
            </a:r>
          </a:p>
          <a:p>
            <a:pPr marL="285750" indent="-285750">
              <a:spcBef>
                <a:spcPts val="600"/>
              </a:spcBef>
              <a:buSzPct val="120000"/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Размещение списка докладчиков, </a:t>
            </a:r>
          </a:p>
          <a:p>
            <a:pPr marL="285750" indent="-285750">
              <a:spcBef>
                <a:spcPts val="600"/>
              </a:spcBef>
              <a:buSzPct val="120000"/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Размещение тезисов и материалов докладов</a:t>
            </a:r>
          </a:p>
          <a:p>
            <a:pPr marL="285750" indent="-285750">
              <a:spcBef>
                <a:spcPts val="600"/>
              </a:spcBef>
              <a:buSzPct val="120000"/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Размещение новостей, отзывов, ключевых результатов прошлых конференций, блогов</a:t>
            </a:r>
          </a:p>
          <a:p>
            <a:pPr marL="285750" indent="-285750">
              <a:spcBef>
                <a:spcPts val="600"/>
              </a:spcBef>
              <a:buSzPct val="120000"/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Архив прошлых конференций  </a:t>
            </a:r>
            <a:endParaRPr lang="en-US" sz="1600" b="0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SzPct val="120000"/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Поддержка нескольких конференций на одной платформе</a:t>
            </a:r>
          </a:p>
          <a:p>
            <a:pPr marL="285750" indent="-285750">
              <a:spcBef>
                <a:spcPts val="600"/>
              </a:spcBef>
              <a:buSzPct val="120000"/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Организация рассылки новостей</a:t>
            </a:r>
          </a:p>
          <a:p>
            <a:pPr marL="285750" indent="-285750">
              <a:spcBef>
                <a:spcPts val="600"/>
              </a:spcBef>
              <a:buSzPct val="120000"/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Размещение</a:t>
            </a:r>
            <a:r>
              <a:rPr lang="en-US" sz="1600" b="0" dirty="0">
                <a:latin typeface="Calibri"/>
                <a:cs typeface="Calibri"/>
              </a:rPr>
              <a:t> </a:t>
            </a:r>
            <a:r>
              <a:rPr lang="ru-RU" sz="1600" b="0" dirty="0">
                <a:latin typeface="Calibri"/>
                <a:cs typeface="Calibri"/>
              </a:rPr>
              <a:t>фото- и видеоматериалов</a:t>
            </a:r>
          </a:p>
          <a:p>
            <a:pPr marL="285750" indent="-285750">
              <a:spcBef>
                <a:spcPts val="600"/>
              </a:spcBef>
              <a:buSzPct val="120000"/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Экспорт новостей</a:t>
            </a:r>
            <a:r>
              <a:rPr lang="en-US" sz="1600" b="0" dirty="0">
                <a:latin typeface="Calibri"/>
                <a:cs typeface="Calibri"/>
              </a:rPr>
              <a:t> </a:t>
            </a:r>
            <a:r>
              <a:rPr lang="ru-RU" sz="1600" b="0" dirty="0">
                <a:latin typeface="Calibri"/>
                <a:cs typeface="Calibri"/>
              </a:rPr>
              <a:t>в </a:t>
            </a:r>
            <a:r>
              <a:rPr lang="en-US" sz="1600" b="0" dirty="0">
                <a:latin typeface="Calibri"/>
                <a:cs typeface="Calibri"/>
              </a:rPr>
              <a:t>RSS</a:t>
            </a:r>
            <a:endParaRPr lang="ru-RU" sz="1600" b="0" dirty="0">
              <a:latin typeface="Calibri"/>
              <a:cs typeface="Calibri"/>
            </a:endParaRPr>
          </a:p>
        </p:txBody>
      </p:sp>
      <p:pic>
        <p:nvPicPr>
          <p:cNvPr id="2355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-14288"/>
            <a:ext cx="3063875" cy="107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1913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Изображение 1" descr="Снимок экрана 2012-09-21 в 19.14.33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00200"/>
            <a:ext cx="3931257" cy="2971800"/>
          </a:xfrm>
          <a:prstGeom prst="rect">
            <a:avLst/>
          </a:prstGeom>
          <a:ln>
            <a:solidFill>
              <a:srgbClr val="D9D9D9"/>
            </a:solidFill>
          </a:ln>
          <a:effectLst>
            <a:reflection blurRad="6350" stA="20000" endA="300" endPos="25000" dist="762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665309" y="3244334"/>
            <a:ext cx="1813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www.1c-bitrix.ru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003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56" y="2286001"/>
            <a:ext cx="9166917" cy="243840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04800" y="2850075"/>
            <a:ext cx="8686800" cy="1143000"/>
          </a:xfrm>
        </p:spPr>
        <p:txBody>
          <a:bodyPr/>
          <a:lstStyle/>
          <a:p>
            <a:pPr algn="l"/>
            <a:r>
              <a:rPr lang="ru-RU" sz="5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Мастер установки решений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576289"/>
      </p:ext>
    </p:extLst>
  </p:cSld>
  <p:clrMapOvr>
    <a:masterClrMapping/>
  </p:clrMapOvr>
  <p:transition spd="med" advTm="6278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Мастер установки сайта, портала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1680" y="1628800"/>
            <a:ext cx="6025139" cy="433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3648" y="1571031"/>
            <a:ext cx="6336704" cy="436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2777" y="1564065"/>
            <a:ext cx="6159574" cy="437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3648" y="1557494"/>
            <a:ext cx="6313171" cy="451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10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9"/>
    </mc:Choice>
    <mc:Fallback xmlns="">
      <p:transition spd="slow" advTm="2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 smtClean="0">
                <a:latin typeface="+mn-lt"/>
              </a:rPr>
              <a:t>Веб-антивирус </a:t>
            </a:r>
            <a:endParaRPr lang="ru-RU" sz="1900" dirty="0">
              <a:latin typeface="+mn-lt"/>
            </a:endParaRP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03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5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4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>
            <a:spLocks noGrp="1" noChangeArrowheads="1"/>
          </p:cNvSpPr>
          <p:nvPr/>
        </p:nvSpPr>
        <p:spPr bwMode="auto">
          <a:xfrm>
            <a:off x="395536" y="1415951"/>
            <a:ext cx="3816350" cy="453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2928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pitchFamily="16" charset="0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723750" algn="l"/>
                <a:tab pos="1447500" algn="l"/>
                <a:tab pos="2171250" algn="l"/>
                <a:tab pos="2895000" algn="l"/>
                <a:tab pos="3618749" algn="l"/>
              </a:tabLst>
            </a:pPr>
            <a:r>
              <a:rPr lang="ru-RU" b="1" dirty="0"/>
              <a:t>Жизнь </a:t>
            </a:r>
            <a:r>
              <a:rPr lang="ru-RU" b="1" dirty="0" smtClean="0"/>
              <a:t>учащихся </a:t>
            </a:r>
            <a:r>
              <a:rPr lang="ru-RU" b="1" dirty="0"/>
              <a:t>переместилась в сеть</a:t>
            </a:r>
            <a:r>
              <a:rPr lang="ru-RU" dirty="0"/>
              <a:t>.</a:t>
            </a:r>
          </a:p>
          <a:p>
            <a:pPr>
              <a:tabLst>
                <a:tab pos="723750" algn="l"/>
                <a:tab pos="1447500" algn="l"/>
                <a:tab pos="2171250" algn="l"/>
                <a:tab pos="2895000" algn="l"/>
                <a:tab pos="3618749" algn="l"/>
              </a:tabLst>
            </a:pPr>
            <a:endParaRPr lang="ru-RU" dirty="0" smtClean="0"/>
          </a:p>
          <a:p>
            <a:pPr marL="0" indent="0">
              <a:tabLst>
                <a:tab pos="723750" algn="l"/>
                <a:tab pos="1447500" algn="l"/>
                <a:tab pos="2171250" algn="l"/>
                <a:tab pos="2895000" algn="l"/>
                <a:tab pos="3618749" algn="l"/>
              </a:tabLst>
            </a:pPr>
            <a:r>
              <a:rPr lang="ru-RU" dirty="0" smtClean="0"/>
              <a:t>Классические </a:t>
            </a:r>
            <a:r>
              <a:rPr lang="ru-RU" dirty="0"/>
              <a:t>коммуникации и методы взаимодействия вне аудиторных занятий </a:t>
            </a:r>
            <a:r>
              <a:rPr lang="ru-RU" dirty="0" smtClean="0"/>
              <a:t>- часто не востребованы</a:t>
            </a:r>
            <a:r>
              <a:rPr lang="ru-RU" dirty="0"/>
              <a:t>.</a:t>
            </a:r>
          </a:p>
        </p:txBody>
      </p:sp>
      <p:pic>
        <p:nvPicPr>
          <p:cNvPr id="7170" name="Picture 2" descr="https://cp.bitrix.ru/upload/iblock/957/5317246_s.jpg_Thumbnail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734" y="1415950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77" y="266996"/>
            <a:ext cx="43729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867691" y="188640"/>
            <a:ext cx="80640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dirty="0" smtClean="0"/>
              <a:t>Влияние интернета - усилилось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7725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2700" y="-15875"/>
            <a:ext cx="4356100" cy="10064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Сайт </a:t>
            </a:r>
            <a:r>
              <a:rPr lang="ru-RU" sz="3200" dirty="0">
                <a:latin typeface="Calibri" pitchFamily="34" charset="0"/>
              </a:rPr>
              <a:t>создали. </a:t>
            </a:r>
            <a:endParaRPr lang="en-US" sz="3200" dirty="0" smtClean="0">
              <a:latin typeface="Calibri" pitchFamily="34" charset="0"/>
            </a:endParaRPr>
          </a:p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Что </a:t>
            </a:r>
            <a:r>
              <a:rPr lang="ru-RU" sz="3200" dirty="0">
                <a:latin typeface="Calibri" pitchFamily="34" charset="0"/>
              </a:rPr>
              <a:t>дальше?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13317" name="Прямоугольник 10"/>
          <p:cNvSpPr>
            <a:spLocks noChangeArrowheads="1"/>
          </p:cNvSpPr>
          <p:nvPr/>
        </p:nvSpPr>
        <p:spPr bwMode="auto">
          <a:xfrm>
            <a:off x="-12700" y="990600"/>
            <a:ext cx="4356100" cy="5867400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74800"/>
            <a:ext cx="4038600" cy="45243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Осталось: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убрать ненужное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добавить необходимое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основе решения - полноценный «1С-Битрикс: управление сайтом», поэтому: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можно модифицировать что угодно и как угодно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управлять так же просто, как и создавать</a:t>
            </a:r>
          </a:p>
        </p:txBody>
      </p:sp>
    </p:spTree>
    <p:extLst>
      <p:ext uri="{BB962C8B-B14F-4D97-AF65-F5344CB8AC3E}">
        <p14:creationId xmlns:p14="http://schemas.microsoft.com/office/powerpoint/2010/main" val="22219647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638" y="7938"/>
            <a:ext cx="4933950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837113" y="1531938"/>
            <a:ext cx="3863975" cy="1016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latin typeface="+mn-lt"/>
              </a:rPr>
              <a:t>Партнерская сеть «1С-Битрикс» объединяет порядка </a:t>
            </a:r>
            <a:r>
              <a:rPr lang="ru-RU" sz="2000" dirty="0" smtClean="0">
                <a:latin typeface="+mn-lt"/>
              </a:rPr>
              <a:t>10 </a:t>
            </a:r>
            <a:r>
              <a:rPr lang="en-US" sz="2000" dirty="0" smtClean="0">
                <a:latin typeface="+mn-lt"/>
              </a:rPr>
              <a:t>0</a:t>
            </a:r>
            <a:r>
              <a:rPr lang="ru-RU" sz="2000" dirty="0">
                <a:latin typeface="+mn-lt"/>
              </a:rPr>
              <a:t>0</a:t>
            </a:r>
            <a:r>
              <a:rPr lang="en-US" sz="2000" dirty="0">
                <a:latin typeface="+mn-lt"/>
              </a:rPr>
              <a:t>0</a:t>
            </a:r>
            <a:r>
              <a:rPr lang="ru-RU" sz="2000" dirty="0">
                <a:latin typeface="+mn-lt"/>
              </a:rPr>
              <a:t> компаний в России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837113" y="2928938"/>
            <a:ext cx="3863975" cy="16319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latin typeface="+mn-lt"/>
              </a:rPr>
              <a:t>Можно заказать и реализовать любую доработку к штатному функционала, дизайн, поддержку </a:t>
            </a:r>
            <a:r>
              <a:rPr lang="ru-RU" sz="2000" dirty="0" err="1">
                <a:latin typeface="+mn-lt"/>
              </a:rPr>
              <a:t>веб-ресурса</a:t>
            </a:r>
            <a:r>
              <a:rPr lang="ru-RU" sz="2000" dirty="0">
                <a:latin typeface="+mn-lt"/>
              </a:rPr>
              <a:t> и множество других услуг.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837113" y="4868863"/>
            <a:ext cx="3863975" cy="15081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latin typeface="+mn-lt"/>
              </a:rPr>
              <a:t>Список партнеров:</a:t>
            </a:r>
          </a:p>
          <a:p>
            <a:pPr>
              <a:defRPr/>
            </a:pPr>
            <a:r>
              <a:rPr lang="en-US" sz="2000" dirty="0">
                <a:latin typeface="+mn-lt"/>
                <a:hlinkClick r:id="rId3"/>
              </a:rPr>
              <a:t>http://</a:t>
            </a:r>
            <a:r>
              <a:rPr lang="en-US" sz="2400" dirty="0">
                <a:latin typeface="+mn-lt"/>
                <a:hlinkClick r:id="rId3"/>
              </a:rPr>
              <a:t>www.1c-bitrix.ru/partners/index.php?country=19</a:t>
            </a:r>
            <a:r>
              <a:rPr lang="ru-RU" sz="2000" dirty="0">
                <a:latin typeface="+mn-lt"/>
              </a:rPr>
              <a:t> </a:t>
            </a:r>
          </a:p>
        </p:txBody>
      </p:sp>
      <p:sp>
        <p:nvSpPr>
          <p:cNvPr id="59399" name="Rectangle 2"/>
          <p:cNvSpPr txBox="1">
            <a:spLocks noChangeArrowheads="1"/>
          </p:cNvSpPr>
          <p:nvPr/>
        </p:nvSpPr>
        <p:spPr bwMode="auto">
          <a:xfrm>
            <a:off x="4746625" y="138113"/>
            <a:ext cx="398303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800" b="1">
                <a:latin typeface="Calibri" pitchFamily="34" charset="0"/>
              </a:rPr>
              <a:t>Не сделали сайт сами? Обратитесь к партнерам</a:t>
            </a:r>
            <a:endParaRPr lang="en-US" altLang="ru-RU" sz="2800" b="1">
              <a:latin typeface="Verdana" pitchFamily="34" charset="0"/>
            </a:endParaRPr>
          </a:p>
        </p:txBody>
      </p:sp>
      <p:pic>
        <p:nvPicPr>
          <p:cNvPr id="5940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1577975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624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3175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-3175"/>
            <a:ext cx="4716463" cy="6861175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450" y="244475"/>
            <a:ext cx="4291013" cy="838200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/>
              <a:t>Техническая поддержка</a:t>
            </a:r>
            <a:endParaRPr lang="en-US" sz="3200" b="1" dirty="0">
              <a:latin typeface="Verdana" pitchFamily="34" charset="0"/>
            </a:endParaRPr>
          </a:p>
        </p:txBody>
      </p:sp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425450" y="1196975"/>
            <a:ext cx="35909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+mj-lt"/>
              </a:rPr>
              <a:t>Компания «1С-Битрикс» уделяет большое внимание обучению пользователей, качеству технической поддержки. </a:t>
            </a:r>
          </a:p>
          <a:p>
            <a:pPr>
              <a:defRPr/>
            </a:pPr>
            <a:endParaRPr lang="ru-RU" sz="1600" dirty="0">
              <a:latin typeface="+mj-lt"/>
            </a:endParaRPr>
          </a:p>
          <a:p>
            <a:pPr>
              <a:defRPr/>
            </a:pPr>
            <a:r>
              <a:rPr lang="ru-RU" sz="1600" dirty="0">
                <a:latin typeface="+mj-lt"/>
              </a:rPr>
              <a:t>Все пользователи продуктов «1С-Битрикс», а также некоммерческие пользователи (например, если вы тестируете продукт перед покупкой) могут направить вопрос специалистам технической поддержки и получить квалифицированную консультацию. </a:t>
            </a:r>
          </a:p>
        </p:txBody>
      </p:sp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455613" y="4244975"/>
            <a:ext cx="3935412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+mj-lt"/>
              </a:rPr>
              <a:t>Все коммерческие пользователи продукта бесплатно получают 1 год технической поддержки.</a:t>
            </a:r>
          </a:p>
          <a:p>
            <a:pPr>
              <a:defRPr/>
            </a:pPr>
            <a:endParaRPr lang="ru-RU" sz="1600" dirty="0">
              <a:latin typeface="+mj-lt"/>
            </a:endParaRPr>
          </a:p>
          <a:p>
            <a:pPr>
              <a:defRPr/>
            </a:pPr>
            <a:r>
              <a:rPr lang="ru-RU" sz="1600" dirty="0">
                <a:latin typeface="+mj-lt"/>
              </a:rPr>
              <a:t>Обратиться в Службу технической поддержки можно через сайт «1С-Битрикс» </a:t>
            </a:r>
            <a:endParaRPr lang="en-US" sz="1600" dirty="0">
              <a:latin typeface="+mj-lt"/>
            </a:endParaRPr>
          </a:p>
          <a:p>
            <a:pPr>
              <a:defRPr/>
            </a:pPr>
            <a:r>
              <a:rPr lang="en-US" sz="1600" dirty="0">
                <a:latin typeface="+mj-lt"/>
                <a:hlinkClick r:id="rId4"/>
              </a:rPr>
              <a:t>www.1c-bitrix.ru/support/</a:t>
            </a:r>
            <a:r>
              <a:rPr lang="en-US" sz="1600" dirty="0">
                <a:latin typeface="+mj-lt"/>
              </a:rPr>
              <a:t> </a:t>
            </a:r>
            <a:r>
              <a:rPr lang="ru-RU" sz="16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11179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2227" name="Прямоугольник 3"/>
          <p:cNvSpPr>
            <a:spLocks noChangeArrowheads="1"/>
          </p:cNvSpPr>
          <p:nvPr/>
        </p:nvSpPr>
        <p:spPr bwMode="auto">
          <a:xfrm>
            <a:off x="0" y="-23813"/>
            <a:ext cx="4724400" cy="6870701"/>
          </a:xfrm>
          <a:prstGeom prst="rect">
            <a:avLst/>
          </a:prstGeom>
          <a:solidFill>
            <a:srgbClr val="FFFFFF">
              <a:alpha val="8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200" b="1"/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23825"/>
            <a:ext cx="2697163" cy="642938"/>
          </a:xfrm>
        </p:spPr>
        <p:txBody>
          <a:bodyPr/>
          <a:lstStyle/>
          <a:p>
            <a:pPr algn="l" eaLnBrk="1" hangingPunct="1"/>
            <a:r>
              <a:rPr lang="ru-RU" sz="3200" b="1">
                <a:solidFill>
                  <a:srgbClr val="00091A"/>
                </a:solidFill>
                <a:latin typeface="Calibri" charset="0"/>
                <a:cs typeface="Calibri" charset="0"/>
              </a:rPr>
              <a:t>Обучение</a:t>
            </a:r>
            <a:endParaRPr lang="en-US" sz="3200" b="1">
              <a:solidFill>
                <a:srgbClr val="00091A"/>
              </a:solidFill>
              <a:latin typeface="Calibri" charset="0"/>
              <a:cs typeface="Calibri" charset="0"/>
            </a:endParaRPr>
          </a:p>
        </p:txBody>
      </p:sp>
      <p:sp>
        <p:nvSpPr>
          <p:cNvPr id="52229" name="Прямоугольник 4"/>
          <p:cNvSpPr>
            <a:spLocks noChangeArrowheads="1"/>
          </p:cNvSpPr>
          <p:nvPr/>
        </p:nvSpPr>
        <p:spPr bwMode="auto">
          <a:xfrm>
            <a:off x="193675" y="1066800"/>
            <a:ext cx="381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>
              <a:buSzPct val="120000"/>
              <a:buFontTx/>
              <a:buBlip>
                <a:blip r:embed="rId4"/>
              </a:buBlip>
            </a:pPr>
            <a:r>
              <a:rPr lang="ru-RU" sz="2400">
                <a:solidFill>
                  <a:srgbClr val="000000"/>
                </a:solidFill>
                <a:latin typeface="Calibri" charset="0"/>
                <a:cs typeface="Calibri" charset="0"/>
              </a:rPr>
              <a:t>Учебные онлайн-курсы для пользователей</a:t>
            </a:r>
          </a:p>
        </p:txBody>
      </p:sp>
      <p:sp>
        <p:nvSpPr>
          <p:cNvPr id="52230" name="Прямоугольник 3"/>
          <p:cNvSpPr>
            <a:spLocks noChangeArrowheads="1"/>
          </p:cNvSpPr>
          <p:nvPr/>
        </p:nvSpPr>
        <p:spPr bwMode="auto">
          <a:xfrm>
            <a:off x="635000" y="1927225"/>
            <a:ext cx="3962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>
                <a:solidFill>
                  <a:srgbClr val="000000"/>
                </a:solidFill>
                <a:latin typeface="Calibri" charset="0"/>
                <a:cs typeface="Calibri" charset="0"/>
              </a:rPr>
              <a:t>Компания «1С-Битрикс» проводит бесплатное онлайн-обучение и сертификацию пользователей программного продукта «1С-Битрикс: Управление сайтом». </a:t>
            </a:r>
          </a:p>
          <a:p>
            <a:r>
              <a:rPr lang="ru-RU" sz="1600">
                <a:solidFill>
                  <a:srgbClr val="000000"/>
                </a:solidFill>
                <a:latin typeface="Calibri" charset="0"/>
                <a:cs typeface="Calibri" charset="0"/>
              </a:rPr>
              <a:t>Курсы могут пройти все желающие бесплатно на сайте </a:t>
            </a:r>
            <a:r>
              <a:rPr lang="en-US" sz="1600">
                <a:solidFill>
                  <a:srgbClr val="1E427C"/>
                </a:solidFill>
                <a:latin typeface="Calibri" charset="0"/>
                <a:cs typeface="Calibri" charset="0"/>
              </a:rPr>
              <a:t>www.1c-bitrix.ru</a:t>
            </a:r>
            <a:r>
              <a:rPr lang="ru-RU" sz="1600">
                <a:solidFill>
                  <a:srgbClr val="000000"/>
                </a:solidFill>
                <a:latin typeface="Calibri" charset="0"/>
                <a:cs typeface="Calibri" charset="0"/>
              </a:rPr>
              <a:t>. </a:t>
            </a:r>
          </a:p>
        </p:txBody>
      </p:sp>
      <p:sp>
        <p:nvSpPr>
          <p:cNvPr id="52231" name="Прямоугольник 5"/>
          <p:cNvSpPr>
            <a:spLocks noChangeArrowheads="1"/>
          </p:cNvSpPr>
          <p:nvPr/>
        </p:nvSpPr>
        <p:spPr bwMode="auto">
          <a:xfrm>
            <a:off x="258763" y="4244975"/>
            <a:ext cx="3810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>
              <a:buSzPct val="120000"/>
              <a:buFontTx/>
              <a:buBlip>
                <a:blip r:embed="rId4"/>
              </a:buBlip>
            </a:pPr>
            <a:r>
              <a:rPr lang="ru-RU" sz="2400">
                <a:solidFill>
                  <a:srgbClr val="000000"/>
                </a:solidFill>
                <a:latin typeface="Calibri" charset="0"/>
                <a:cs typeface="Calibri" charset="0"/>
              </a:rPr>
              <a:t>Сертифицированные учебные центры</a:t>
            </a:r>
          </a:p>
        </p:txBody>
      </p:sp>
      <p:sp>
        <p:nvSpPr>
          <p:cNvPr id="52232" name="Прямоугольник 7"/>
          <p:cNvSpPr>
            <a:spLocks noChangeArrowheads="1"/>
          </p:cNvSpPr>
          <p:nvPr/>
        </p:nvSpPr>
        <p:spPr bwMode="auto">
          <a:xfrm>
            <a:off x="698500" y="5191125"/>
            <a:ext cx="3962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Calibri" charset="0"/>
                <a:cs typeface="Calibri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600" dirty="0">
                <a:solidFill>
                  <a:srgbClr val="1E427C"/>
                </a:solidFill>
                <a:latin typeface="Calibri" charset="0"/>
                <a:cs typeface="Calibri" charset="0"/>
                <a:hlinkClick r:id="rId5"/>
              </a:rPr>
              <a:t>www.1c-bitrix.ru</a:t>
            </a:r>
            <a:r>
              <a:rPr lang="ru-RU" sz="1600" dirty="0">
                <a:solidFill>
                  <a:srgbClr val="000000"/>
                </a:solidFill>
                <a:latin typeface="Calibri" charset="0"/>
                <a:cs typeface="Calibri" charset="0"/>
                <a:hlinkClick r:id="rId5"/>
              </a:rPr>
              <a:t>. </a:t>
            </a:r>
            <a:endParaRPr lang="ru-RU" sz="16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5223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5808663"/>
            <a:ext cx="30638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3621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444" y="908720"/>
            <a:ext cx="8892480" cy="4415968"/>
          </a:xfrm>
          <a:prstGeom prst="roundRect">
            <a:avLst>
              <a:gd name="adj" fmla="val 7619"/>
            </a:avLst>
          </a:prstGeom>
          <a:solidFill>
            <a:schemeClr val="bg1">
              <a:lumMod val="95000"/>
              <a:alpha val="77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Прямоугольник 4"/>
          <p:cNvSpPr>
            <a:spLocks noChangeArrowheads="1"/>
          </p:cNvSpPr>
          <p:nvPr/>
        </p:nvSpPr>
        <p:spPr bwMode="auto">
          <a:xfrm>
            <a:off x="273745" y="2031479"/>
            <a:ext cx="8619179" cy="259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73063" indent="-285750">
              <a:spcBef>
                <a:spcPts val="200"/>
              </a:spcBef>
              <a:buFontTx/>
              <a:buBlip>
                <a:blip r:embed="rId4"/>
              </a:buBlip>
              <a:tabLst>
                <a:tab pos="261938" algn="l"/>
              </a:tabLst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Сайт школы 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ru-RU" sz="2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19 950 руб.</a:t>
            </a:r>
          </a:p>
          <a:p>
            <a:pPr marL="373063" indent="-285750">
              <a:spcBef>
                <a:spcPts val="200"/>
              </a:spcBef>
              <a:buFontTx/>
              <a:buBlip>
                <a:blip r:embed="rId4"/>
              </a:buBlip>
              <a:tabLst>
                <a:tab pos="261938" algn="l"/>
              </a:tabLst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Сайт учебного заведения –  </a:t>
            </a:r>
            <a:r>
              <a:rPr lang="ru-RU" sz="2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24 900 руб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373063" indent="-285750">
              <a:spcBef>
                <a:spcPts val="200"/>
              </a:spcBef>
              <a:buBlip>
                <a:blip r:embed="rId4"/>
              </a:buBlip>
              <a:tabLst>
                <a:tab pos="261938" algn="l"/>
              </a:tabLst>
            </a:pP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Сайт конференции – </a:t>
            </a:r>
            <a:r>
              <a:rPr lang="ru-RU" sz="2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29 900 руб.</a:t>
            </a:r>
          </a:p>
          <a:p>
            <a:pPr marL="373063" indent="-285750">
              <a:spcBef>
                <a:spcPts val="200"/>
              </a:spcBef>
              <a:buFontTx/>
              <a:buBlip>
                <a:blip r:embed="rId4"/>
              </a:buBlip>
              <a:tabLst>
                <a:tab pos="261938" algn="l"/>
              </a:tabLst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Внутренний портал учебного заведения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(лицензия на 25 пользователей)  – </a:t>
            </a:r>
            <a:r>
              <a:rPr lang="en-US" sz="2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99</a:t>
            </a:r>
            <a:r>
              <a:rPr lang="ru-RU" sz="2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ru-RU" sz="2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00 руб.</a:t>
            </a:r>
          </a:p>
          <a:p>
            <a:pPr marL="87313">
              <a:spcBef>
                <a:spcPts val="200"/>
              </a:spcBef>
              <a:tabLst>
                <a:tab pos="261938" algn="l"/>
              </a:tabLst>
            </a:pP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Дополнительный пользователь – </a:t>
            </a:r>
            <a:r>
              <a:rPr lang="ru-RU" sz="2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765 руб.</a:t>
            </a:r>
          </a:p>
          <a:p>
            <a:pPr marL="87313">
              <a:spcBef>
                <a:spcPts val="200"/>
              </a:spcBef>
              <a:tabLst>
                <a:tab pos="261938" algn="l"/>
              </a:tabLst>
            </a:pP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Расширение на неограниченное кол-во пользователей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ru-RU" sz="2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339 150 руб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.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908744" y="1162472"/>
            <a:ext cx="4815384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Цены</a:t>
            </a:r>
            <a:endParaRPr lang="en-US" sz="3200" b="1" dirty="0" smtClean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6098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9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805265"/>
            <a:ext cx="5328592" cy="5040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>
                <a:hlinkClick r:id="rId4"/>
              </a:rPr>
              <a:t>http://www.1c-bitrix.ru/solutions/edu</a:t>
            </a:r>
            <a:r>
              <a:rPr lang="en-US" sz="2400" dirty="0" smtClean="0">
                <a:hlinkClick r:id="rId4"/>
              </a:rPr>
              <a:t>/</a:t>
            </a: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 smtClean="0"/>
              <a:t>    </a:t>
            </a:r>
            <a:r>
              <a:rPr lang="en-US" sz="2400" dirty="0" smtClean="0"/>
              <a:t> </a:t>
            </a: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 smtClean="0"/>
              <a:t>     </a:t>
            </a:r>
            <a:endParaRPr lang="en-US" sz="2400" dirty="0" smtClean="0"/>
          </a:p>
          <a:p>
            <a:pPr>
              <a:buNone/>
            </a:pPr>
            <a:endParaRPr lang="ru-RU" sz="24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55</a:t>
            </a:fld>
            <a:endParaRPr lang="ru-RU" dirty="0"/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09320"/>
            <a:ext cx="9144000" cy="55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2895" y="3356992"/>
            <a:ext cx="32944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endParaRPr lang="ru-RU" sz="3600" dirty="0" smtClean="0">
              <a:hlinkClick r:id="rId6"/>
            </a:endParaRPr>
          </a:p>
          <a:p>
            <a:pPr algn="ctr">
              <a:buNone/>
            </a:pPr>
            <a:r>
              <a:rPr lang="en-US" sz="3600" dirty="0" smtClean="0">
                <a:hlinkClick r:id="rId6"/>
              </a:rPr>
              <a:t>ns@1c-bitrix.ru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52930" y="1087236"/>
            <a:ext cx="6598281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Спасибо за внимание!</a:t>
            </a:r>
          </a:p>
          <a:p>
            <a:r>
              <a:rPr lang="ru-RU" sz="4800" dirty="0" smtClean="0"/>
              <a:t>Вопросы?</a:t>
            </a:r>
          </a:p>
          <a:p>
            <a:endParaRPr lang="ru-RU" sz="4800" dirty="0" smtClean="0"/>
          </a:p>
          <a:p>
            <a:r>
              <a:rPr lang="ru-RU" sz="4000" dirty="0" smtClean="0"/>
              <a:t>Надежда Шикина</a:t>
            </a:r>
            <a:endParaRPr lang="ru-RU" sz="4000" dirty="0"/>
          </a:p>
        </p:txBody>
      </p:sp>
      <p:pic>
        <p:nvPicPr>
          <p:cNvPr id="12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30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5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5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4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787" y="125447"/>
            <a:ext cx="5783413" cy="999297"/>
          </a:xfrm>
          <a:prstGeom prst="rect">
            <a:avLst/>
          </a:prstGeom>
        </p:spPr>
        <p:txBody>
          <a:bodyPr vert="horz" lIns="91420" tIns="45711" rIns="91420" bIns="4571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Актуальные потребности образовательных учреждений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30" y="35755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44824"/>
            <a:ext cx="58890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sz="2400" dirty="0" smtClean="0">
                <a:latin typeface="+mj-lt"/>
              </a:rPr>
              <a:t>Свое представительство в интернете</a:t>
            </a:r>
          </a:p>
          <a:p>
            <a:pPr marL="342900" indent="-342900">
              <a:buAutoNum type="arabicParenR"/>
            </a:pPr>
            <a:r>
              <a:rPr lang="ru-RU" sz="2400" dirty="0" smtClean="0">
                <a:latin typeface="+mj-lt"/>
              </a:rPr>
              <a:t>Привлечение учащихся, реклама</a:t>
            </a:r>
          </a:p>
          <a:p>
            <a:pPr marL="342900" indent="-342900">
              <a:buAutoNum type="arabicParenR"/>
            </a:pPr>
            <a:r>
              <a:rPr lang="ru-RU" sz="2400" dirty="0">
                <a:latin typeface="+mj-lt"/>
              </a:rPr>
              <a:t>Информационные сервисы: актуальные расписания, новости, анонсы</a:t>
            </a:r>
          </a:p>
          <a:p>
            <a:pPr marL="342900" indent="-342900">
              <a:buAutoNum type="arabicParenR"/>
            </a:pPr>
            <a:r>
              <a:rPr lang="ru-RU" sz="2400" dirty="0">
                <a:latin typeface="+mj-lt"/>
              </a:rPr>
              <a:t>Электронная библиотека 24х7</a:t>
            </a:r>
          </a:p>
          <a:p>
            <a:pPr marL="342900" indent="-342900">
              <a:buAutoNum type="arabicParenR"/>
            </a:pPr>
            <a:r>
              <a:rPr lang="ru-RU" sz="2400" dirty="0">
                <a:latin typeface="+mj-lt"/>
              </a:rPr>
              <a:t>Организация конференций и семинаров, регистраций через интернет</a:t>
            </a:r>
          </a:p>
          <a:p>
            <a:pPr marL="342900" indent="-342900">
              <a:buAutoNum type="arabicParenR"/>
            </a:pPr>
            <a:r>
              <a:rPr lang="ru-RU" sz="2400" dirty="0">
                <a:latin typeface="+mj-lt"/>
              </a:rPr>
              <a:t>Электронные архивы мероприятий, фотогалереи и т.п.</a:t>
            </a:r>
          </a:p>
          <a:p>
            <a:pPr marL="342900" indent="-342900">
              <a:buAutoNum type="arabicParenR"/>
            </a:pPr>
            <a:r>
              <a:rPr lang="ru-RU" sz="2400" dirty="0">
                <a:latin typeface="+mj-lt"/>
              </a:rPr>
              <a:t>Отчетность</a:t>
            </a:r>
          </a:p>
        </p:txBody>
      </p:sp>
      <p:pic>
        <p:nvPicPr>
          <p:cNvPr id="19458" name="Picture 2" descr="https://cp.bitrix.ru/upload/iblock/743/8215519_s.jpg_Thumbnail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12776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16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39552" y="260647"/>
            <a:ext cx="5688632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Готовые решения для образовательных учреждений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</p:txBody>
      </p:sp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7376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29971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35781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50" y="1484784"/>
            <a:ext cx="4302458" cy="4302458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068692" y="2348880"/>
            <a:ext cx="266429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800" b="1" dirty="0" smtClean="0">
                <a:solidFill>
                  <a:srgbClr val="CC0099"/>
                </a:solidFill>
                <a:latin typeface="Calibri" pitchFamily="34" charset="0"/>
              </a:rPr>
              <a:t>Внутренний портал учебного заведения</a:t>
            </a:r>
            <a:endParaRPr lang="ru-RU" sz="2800" b="1" dirty="0">
              <a:solidFill>
                <a:srgbClr val="CC0099"/>
              </a:solidFill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0355" y="1933381"/>
            <a:ext cx="2579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3600" b="1" dirty="0">
                <a:solidFill>
                  <a:srgbClr val="00B050"/>
                </a:solidFill>
                <a:latin typeface="Calibri" pitchFamily="34" charset="0"/>
              </a:rPr>
              <a:t>Сайт школы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056366"/>
            <a:ext cx="32820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3200" b="1" dirty="0">
                <a:solidFill>
                  <a:srgbClr val="00B0F0"/>
                </a:solidFill>
                <a:latin typeface="Calibri" pitchFamily="34" charset="0"/>
              </a:rPr>
              <a:t>Сайт ВУЗа, Колледжа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27754" y="5120732"/>
            <a:ext cx="3129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Сайт конференции</a:t>
            </a:r>
          </a:p>
        </p:txBody>
      </p:sp>
    </p:spTree>
    <p:extLst>
      <p:ext uri="{BB962C8B-B14F-4D97-AF65-F5344CB8AC3E}">
        <p14:creationId xmlns:p14="http://schemas.microsoft.com/office/powerpoint/2010/main" val="2189831561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13" y="1250519"/>
            <a:ext cx="3288559" cy="51411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74"/>
          <a:stretch/>
        </p:blipFill>
        <p:spPr>
          <a:xfrm>
            <a:off x="5199656" y="1052736"/>
            <a:ext cx="3624236" cy="5620028"/>
          </a:xfrm>
          <a:prstGeom prst="rect">
            <a:avLst/>
          </a:prstGeom>
        </p:spPr>
      </p:pic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5105400" cy="6858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latin typeface="Calibri" charset="0"/>
                <a:ea typeface="Verdana" charset="0"/>
                <a:cs typeface="Calibri" charset="0"/>
              </a:rPr>
              <a:t>Сайт школы</a:t>
            </a:r>
            <a:endParaRPr lang="en-US" sz="3200" b="1" dirty="0">
              <a:latin typeface="Calibri" charset="0"/>
              <a:ea typeface="Verdana" charset="0"/>
              <a:cs typeface="Calibri" charset="0"/>
            </a:endParaRPr>
          </a:p>
        </p:txBody>
      </p:sp>
      <p:pic>
        <p:nvPicPr>
          <p:cNvPr id="1843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249363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1" y="6411135"/>
            <a:ext cx="91868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1600200"/>
            <a:ext cx="4330824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dirty="0" smtClean="0">
                <a:latin typeface="Calibri"/>
                <a:cs typeface="Calibri"/>
              </a:rPr>
              <a:t>Готовое решение включает:</a:t>
            </a:r>
          </a:p>
          <a:p>
            <a:endParaRPr lang="ru-RU" sz="1400" b="0" dirty="0" smtClean="0">
              <a:latin typeface="Calibri"/>
              <a:cs typeface="Calibri"/>
            </a:endParaRP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Готовая структура и разделы сайта</a:t>
            </a:r>
            <a:endParaRPr lang="en-US" sz="2000" b="0" dirty="0" smtClean="0">
              <a:latin typeface="Calibri"/>
              <a:cs typeface="Calibri"/>
            </a:endParaRP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Расписание уроков</a:t>
            </a: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Онлайн-дневник и онлайн-журнал</a:t>
            </a: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Фото- и </a:t>
            </a:r>
            <a:r>
              <a:rPr lang="ru-RU" sz="2000" dirty="0" err="1" smtClean="0">
                <a:latin typeface="Calibri"/>
                <a:cs typeface="Calibri"/>
              </a:rPr>
              <a:t>видеогалерея</a:t>
            </a:r>
            <a:endParaRPr lang="ru-RU" sz="2000" dirty="0" smtClean="0">
              <a:latin typeface="Calibri"/>
              <a:cs typeface="Calibri"/>
            </a:endParaRP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Форум,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ru-RU" sz="2000" dirty="0" smtClean="0">
                <a:latin typeface="Calibri"/>
                <a:cs typeface="Calibri"/>
              </a:rPr>
              <a:t>блоги</a:t>
            </a: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Рабочие группы</a:t>
            </a:r>
            <a:endParaRPr lang="en-US" sz="2000" b="0" dirty="0" smtClean="0">
              <a:latin typeface="Calibri"/>
              <a:cs typeface="Calibri"/>
            </a:endParaRPr>
          </a:p>
          <a:p>
            <a:pPr marL="161925">
              <a:spcBef>
                <a:spcPts val="600"/>
              </a:spcBef>
            </a:pP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342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Denis\Desktop\школа\schedul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213" y="1600200"/>
            <a:ext cx="5142144" cy="402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5105400" cy="6858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latin typeface="Calibri" charset="0"/>
                <a:ea typeface="Verdana" charset="0"/>
                <a:cs typeface="Calibri" charset="0"/>
              </a:rPr>
              <a:t>Сайт школы</a:t>
            </a:r>
            <a:endParaRPr lang="en-US" sz="3200" b="1" dirty="0">
              <a:latin typeface="Calibri" charset="0"/>
              <a:ea typeface="Verdana" charset="0"/>
              <a:cs typeface="Calibri" charset="0"/>
            </a:endParaRPr>
          </a:p>
        </p:txBody>
      </p:sp>
      <p:pic>
        <p:nvPicPr>
          <p:cNvPr id="1843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249363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1" y="6411135"/>
            <a:ext cx="91868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1600200"/>
            <a:ext cx="361861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alibri"/>
                <a:cs typeface="Calibri"/>
              </a:rPr>
              <a:t>Мастер создания школьного расписания на сайте:</a:t>
            </a:r>
          </a:p>
          <a:p>
            <a:endParaRPr lang="ru-RU" sz="1400" b="0" dirty="0" smtClean="0">
              <a:latin typeface="Calibri"/>
              <a:cs typeface="Calibri"/>
            </a:endParaRP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Расписание уроков</a:t>
            </a: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Привязка к классам, кабинетам, учителям</a:t>
            </a: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Копирование по неделям</a:t>
            </a: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Отмена занятий</a:t>
            </a:r>
          </a:p>
          <a:p>
            <a:pPr marL="619125" indent="-45720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Разные смены</a:t>
            </a:r>
          </a:p>
        </p:txBody>
      </p:sp>
      <p:pic>
        <p:nvPicPr>
          <p:cNvPr id="1027" name="Picture 3" descr="C:\Users\Denis\Desktop\школа\schedule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798" y="2357438"/>
            <a:ext cx="3390703" cy="298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nis\Desktop\школа\schedule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42" y="2279619"/>
            <a:ext cx="4623686" cy="306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43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1|4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4874</TotalTime>
  <Words>1139</Words>
  <Application>Microsoft Office PowerPoint</Application>
  <PresentationFormat>Экран (4:3)</PresentationFormat>
  <Paragraphs>299</Paragraphs>
  <Slides>55</Slides>
  <Notes>39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55</vt:i4>
      </vt:variant>
    </vt:vector>
  </HeadingPairs>
  <TitlesOfParts>
    <vt:vector size="57" baseType="lpstr">
      <vt:lpstr>Тема Office</vt:lpstr>
      <vt:lpstr>1_Специальное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Сайт школы</vt:lpstr>
      <vt:lpstr>Сайт школы</vt:lpstr>
      <vt:lpstr>Сайт Вуза, Колледжа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Сайт конференции</vt:lpstr>
      <vt:lpstr>Мастер установки решений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Обучение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Грихина</dc:creator>
  <cp:lastModifiedBy>Надежда</cp:lastModifiedBy>
  <cp:revision>499</cp:revision>
  <dcterms:modified xsi:type="dcterms:W3CDTF">2014-04-11T08:27:37Z</dcterms:modified>
</cp:coreProperties>
</file>