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81" r:id="rId3"/>
    <p:sldId id="260" r:id="rId4"/>
    <p:sldId id="270" r:id="rId5"/>
    <p:sldId id="271" r:id="rId6"/>
    <p:sldId id="274" r:id="rId7"/>
    <p:sldId id="277" r:id="rId8"/>
    <p:sldId id="258" r:id="rId9"/>
    <p:sldId id="280" r:id="rId10"/>
    <p:sldId id="282" r:id="rId11"/>
    <p:sldId id="262" r:id="rId12"/>
    <p:sldId id="263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65" r:id="rId21"/>
    <p:sldId id="26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06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9167" autoAdjust="0"/>
  </p:normalViewPr>
  <p:slideViewPr>
    <p:cSldViewPr>
      <p:cViewPr varScale="1">
        <p:scale>
          <a:sx n="74" d="100"/>
          <a:sy n="74" d="100"/>
        </p:scale>
        <p:origin x="-9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05AFAC9-7580-432E-B567-4A784FFB69E8}" type="datetimeFigureOut">
              <a:rPr lang="ru-RU"/>
              <a:pPr>
                <a:defRPr/>
              </a:pPr>
              <a:t>16.06.2009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D1AD178-3786-4164-9C6B-2C6DF0EDB4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DA8358-B0A6-4AED-9280-64CF8DAA0D86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F3ED6D-B3F0-43B7-9C87-0273B3A8C23A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F3ED6D-B3F0-43B7-9C87-0273B3A8C23A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F3ED6D-B3F0-43B7-9C87-0273B3A8C23A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F3ED6D-B3F0-43B7-9C87-0273B3A8C23A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F3ED6D-B3F0-43B7-9C87-0273B3A8C23A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F3ED6D-B3F0-43B7-9C87-0273B3A8C23A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F3ED6D-B3F0-43B7-9C87-0273B3A8C23A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F3ED6D-B3F0-43B7-9C87-0273B3A8C23A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F3ED6D-B3F0-43B7-9C87-0273B3A8C23A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F3ED6D-B3F0-43B7-9C87-0273B3A8C23A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F3ED6D-B3F0-43B7-9C87-0273B3A8C23A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F3ED6D-B3F0-43B7-9C87-0273B3A8C23A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A3CD36-C433-4574-8FE9-A102E4278C8D}" type="slidenum">
              <a:rPr lang="ru-RU" smtClean="0"/>
              <a:pPr/>
              <a:t>21</a:t>
            </a:fld>
            <a:endParaRPr lang="ru-RU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F3ED6D-B3F0-43B7-9C87-0273B3A8C23A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D7F6F3-E657-4784-8282-16E4FE8E64B9}" type="slidenum">
              <a:rPr lang="en-US"/>
              <a:pPr/>
              <a:t>4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EE79B3-CE9F-449B-BBC5-61D0F9A5C7F3}" type="slidenum">
              <a:rPr lang="en-US"/>
              <a:pPr/>
              <a:t>5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BA2423-35CE-4621-9C45-25D1AAE4B3D2}" type="slidenum">
              <a:rPr lang="en-US"/>
              <a:pPr/>
              <a:t>6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F3ED6D-B3F0-43B7-9C87-0273B3A8C23A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F3ED6D-B3F0-43B7-9C87-0273B3A8C23A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C9DD93-9829-41BC-B0CB-9443A56EEFE4}" type="slidenum">
              <a:rPr lang="en-US"/>
              <a:pPr/>
              <a:t>9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DEC75-5880-421F-9689-DD9736502E81}" type="datetimeFigureOut">
              <a:rPr lang="ru-RU"/>
              <a:pPr>
                <a:defRPr/>
              </a:pPr>
              <a:t>16.06.2009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41EB9-DBA4-4C8C-8683-64B3BD5F5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416A3-EE21-445C-8DAB-32678877922C}" type="datetimeFigureOut">
              <a:rPr lang="ru-RU"/>
              <a:pPr>
                <a:defRPr/>
              </a:pPr>
              <a:t>16.06.2009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9C795-52B1-48BB-9476-6238E19CC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93098-4863-45D3-9C09-D45FB66FAB9F}" type="datetimeFigureOut">
              <a:rPr lang="ru-RU"/>
              <a:pPr>
                <a:defRPr/>
              </a:pPr>
              <a:t>16.06.2009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49EF7-6DB1-49EB-B882-B5A338C727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CE115-BDC0-4943-8FAB-420676BE56F6}" type="datetimeFigureOut">
              <a:rPr lang="ru-RU"/>
              <a:pPr>
                <a:defRPr/>
              </a:pPr>
              <a:t>16.06.2009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B7A1A-7913-482D-B0C6-0573B25C0B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C0D94-E147-4C5B-9CD6-64BAAC03AE77}" type="datetimeFigureOut">
              <a:rPr lang="ru-RU"/>
              <a:pPr>
                <a:defRPr/>
              </a:pPr>
              <a:t>16.06.2009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BCC41-3159-4EE4-B8BB-0293A5A89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690E1-4D6E-4089-878C-2D25C3A93234}" type="datetimeFigureOut">
              <a:rPr lang="ru-RU"/>
              <a:pPr>
                <a:defRPr/>
              </a:pPr>
              <a:t>16.06.2009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5FC30-DE46-4B82-ADE3-8961514E28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BA8DC-D2AF-447C-9489-CD37175423F1}" type="datetimeFigureOut">
              <a:rPr lang="ru-RU"/>
              <a:pPr>
                <a:defRPr/>
              </a:pPr>
              <a:t>16.06.2009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A441F-8F0D-462B-B557-164A27BA0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DCD80-4D51-4571-96EE-02B6183FCC8F}" type="datetimeFigureOut">
              <a:rPr lang="ru-RU"/>
              <a:pPr>
                <a:defRPr/>
              </a:pPr>
              <a:t>16.06.2009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4904D-E55F-4582-A7DD-9BB182372F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025D4-2BD1-463F-B77E-CD5D961D5549}" type="datetimeFigureOut">
              <a:rPr lang="ru-RU"/>
              <a:pPr>
                <a:defRPr/>
              </a:pPr>
              <a:t>16.06.2009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FB48B-1EB6-413C-B6CE-DB5C16B398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6C4CB-3D1B-4E83-8F58-737567AA07A3}" type="datetimeFigureOut">
              <a:rPr lang="ru-RU"/>
              <a:pPr>
                <a:defRPr/>
              </a:pPr>
              <a:t>16.06.2009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2B484-0863-4075-9B5D-FAC4B64DFA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BF8EC-6725-4101-9A5E-F87D5BA67600}" type="datetimeFigureOut">
              <a:rPr lang="ru-RU"/>
              <a:pPr>
                <a:defRPr/>
              </a:pPr>
              <a:t>16.06.2009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79AD6-64E4-4DB2-8227-271D7816A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CB3C9A-C26E-481A-B8AE-F2B78CEFCFA3}" type="datetimeFigureOut">
              <a:rPr lang="ru-RU"/>
              <a:pPr>
                <a:defRPr/>
              </a:pPr>
              <a:t>16.06.2009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629B8F-D9DA-432F-9748-074CDA567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5"/>
          <p:cNvSpPr>
            <a:spLocks noChangeArrowheads="1"/>
          </p:cNvSpPr>
          <p:nvPr/>
        </p:nvSpPr>
        <p:spPr bwMode="auto">
          <a:xfrm>
            <a:off x="254000" y="3025775"/>
            <a:ext cx="34718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ru-RU" b="0">
              <a:latin typeface="Verdana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14282" y="2816231"/>
            <a:ext cx="8715436" cy="1470025"/>
          </a:xfrm>
        </p:spPr>
        <p:txBody>
          <a:bodyPr/>
          <a:lstStyle/>
          <a:p>
            <a:r>
              <a:rPr lang="ru-RU" sz="3600" b="1" dirty="0" err="1" smtClean="0">
                <a:solidFill>
                  <a:srgbClr val="264F7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Enterprise</a:t>
            </a:r>
            <a:r>
              <a:rPr lang="ru-RU" sz="3600" b="1" dirty="0" smtClean="0">
                <a:solidFill>
                  <a:srgbClr val="264F7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2.0</a:t>
            </a:r>
            <a:r>
              <a:rPr lang="ru-RU" sz="3600" b="1" dirty="0" smtClean="0">
                <a:solidFill>
                  <a:srgbClr val="264F7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br>
              <a:rPr lang="ru-RU" sz="3600" b="1" dirty="0" smtClean="0">
                <a:solidFill>
                  <a:srgbClr val="264F7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600" b="1" dirty="0" smtClean="0">
                <a:solidFill>
                  <a:srgbClr val="264F7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термины</a:t>
            </a:r>
            <a:r>
              <a:rPr lang="ru-RU" sz="3600" b="1" dirty="0" smtClean="0">
                <a:solidFill>
                  <a:srgbClr val="264F7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принципы, тенденции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>
              <a:solidFill>
                <a:srgbClr val="264F7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9642" y="4699353"/>
            <a:ext cx="34371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Алексей Сидоренко</a:t>
            </a:r>
            <a:endParaRPr lang="ru-RU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r>
              <a:rPr lang="ru-RU" sz="20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директор по развитию</a:t>
            </a:r>
            <a:endParaRPr lang="ru-RU" sz="2000" b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r>
              <a:rPr lang="ru-RU" sz="20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компании «1С-Битрикс»</a:t>
            </a:r>
            <a:endParaRPr lang="ru-RU" sz="2000" b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214422"/>
            <a:ext cx="167318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90600"/>
            <a:ext cx="9043988" cy="8382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183F6E"/>
                </a:solidFill>
              </a:rPr>
              <a:t>Кто и как наполняет портал?</a:t>
            </a:r>
            <a:endParaRPr lang="en-US" sz="2600" b="1" dirty="0" smtClean="0">
              <a:solidFill>
                <a:srgbClr val="183F6E"/>
              </a:solidFill>
              <a:latin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1721472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0" dirty="0" smtClean="0"/>
              <a:t>Портал наполняется последовательно, по мере подготовки людей: форумы, </a:t>
            </a:r>
            <a:r>
              <a:rPr lang="ru-RU" sz="1800" b="0" dirty="0" err="1" smtClean="0"/>
              <a:t>блоги</a:t>
            </a:r>
            <a:r>
              <a:rPr lang="ru-RU" sz="1800" b="0" dirty="0" smtClean="0"/>
              <a:t>, рабочие группы и т.д.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5631436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Enterprise 2.0 </a:t>
            </a:r>
            <a:r>
              <a:rPr lang="ru-RU" dirty="0" smtClean="0"/>
              <a:t>спокойно и равномерно внедрятся в организациях.</a:t>
            </a:r>
            <a:endParaRPr lang="ru-RU" dirty="0"/>
          </a:p>
        </p:txBody>
      </p:sp>
      <p:pic>
        <p:nvPicPr>
          <p:cNvPr id="5" name="Рисунок 4" descr="299146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9166" y="2625548"/>
            <a:ext cx="3537968" cy="2651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90600"/>
            <a:ext cx="9043988" cy="8382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183F6E"/>
                </a:solidFill>
              </a:rPr>
              <a:t>Инструменты </a:t>
            </a:r>
            <a:r>
              <a:rPr lang="en-US" sz="2800" b="1" dirty="0" smtClean="0">
                <a:solidFill>
                  <a:srgbClr val="183F6E"/>
                </a:solidFill>
              </a:rPr>
              <a:t>Enterprise 2.0</a:t>
            </a:r>
            <a:endParaRPr lang="en-US" sz="2600" b="1" dirty="0" smtClean="0">
              <a:solidFill>
                <a:srgbClr val="183F6E"/>
              </a:solidFill>
              <a:latin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2000240"/>
            <a:ext cx="3352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ru-RU" sz="1800" dirty="0" smtClean="0"/>
              <a:t>Рабочие группы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ru-RU" sz="1800" dirty="0" smtClean="0"/>
              <a:t>Календари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ru-RU" sz="1800" dirty="0" smtClean="0"/>
              <a:t>Хранилище документов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ru-RU" sz="1800" dirty="0" smtClean="0"/>
              <a:t>Документооборот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ru-RU" sz="1800" dirty="0" smtClean="0"/>
              <a:t>Мгновенные сообщения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ru-RU" sz="1800" dirty="0" err="1" smtClean="0"/>
              <a:t>Блоги</a:t>
            </a:r>
            <a:endParaRPr lang="en-US" sz="1800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ru-RU" sz="1800" dirty="0" smtClean="0"/>
              <a:t>Фотогалерея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800" dirty="0" smtClean="0"/>
              <a:t>Wiki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ru-RU" sz="1800" dirty="0" smtClean="0"/>
              <a:t>Поиск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ru-RU" sz="1800" dirty="0" smtClean="0"/>
              <a:t>Доска объявлений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ru-RU" dirty="0" smtClean="0"/>
              <a:t>Задачи</a:t>
            </a:r>
            <a:endParaRPr lang="ru-RU" sz="1800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ru-RU" sz="1800" dirty="0" smtClean="0"/>
              <a:t>и другие сервисы</a:t>
            </a:r>
          </a:p>
          <a:p>
            <a:pPr marL="228600" indent="-228600">
              <a:buFont typeface="Arial" pitchFamily="34" charset="0"/>
              <a:buChar char="•"/>
            </a:pPr>
            <a:endParaRPr lang="ru-RU" sz="1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8527" y="1928803"/>
            <a:ext cx="4939688" cy="2870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2141363"/>
            <a:ext cx="4286280" cy="314502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Рисунок 9" descr="2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817" y="2357430"/>
            <a:ext cx="4220083" cy="2705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3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6248" y="2643182"/>
            <a:ext cx="4143404" cy="3040935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90600"/>
            <a:ext cx="9043988" cy="8382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183F6E"/>
                </a:solidFill>
              </a:rPr>
              <a:t>Новый формат коллективной работы</a:t>
            </a:r>
            <a:endParaRPr lang="en-US" sz="2600" b="1" dirty="0" smtClean="0">
              <a:solidFill>
                <a:srgbClr val="183F6E"/>
              </a:solidFill>
              <a:latin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2002974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0" dirty="0" smtClean="0"/>
              <a:t>Современные системы </a:t>
            </a:r>
            <a:r>
              <a:rPr lang="en-US" sz="1800" b="0" dirty="0" smtClean="0"/>
              <a:t>Enterprise </a:t>
            </a:r>
            <a:r>
              <a:rPr lang="ru-RU" sz="1800" b="0" dirty="0" smtClean="0"/>
              <a:t>2</a:t>
            </a:r>
            <a:r>
              <a:rPr lang="en-US" sz="1800" b="0" dirty="0" smtClean="0"/>
              <a:t>.</a:t>
            </a:r>
            <a:r>
              <a:rPr lang="ru-RU" sz="1800" b="0" dirty="0" smtClean="0"/>
              <a:t>0 накапливают информацию  и отражают рабочий процесс 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3922" y="2743200"/>
            <a:ext cx="472147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276225">
              <a:buFont typeface="Arial" pitchFamily="34" charset="0"/>
              <a:buChar char="•"/>
            </a:pPr>
            <a:r>
              <a:rPr lang="ru-RU" sz="1600" b="0" dirty="0" smtClean="0"/>
              <a:t>Рабочие группы - основной инструмент коллективной работы.</a:t>
            </a:r>
          </a:p>
          <a:p>
            <a:pPr marL="363538" indent="-276225">
              <a:buFont typeface="Arial" pitchFamily="34" charset="0"/>
              <a:buChar char="•"/>
            </a:pPr>
            <a:endParaRPr lang="ru-RU" sz="1600" b="0" dirty="0" smtClean="0"/>
          </a:p>
          <a:p>
            <a:pPr marL="363538" indent="-276225">
              <a:buFont typeface="Arial" pitchFamily="34" charset="0"/>
              <a:buChar char="•"/>
            </a:pPr>
            <a:r>
              <a:rPr lang="ru-RU" sz="1600" b="0" dirty="0" smtClean="0"/>
              <a:t>Рабочая группа аккумулирует знания, накапливаемые компанией в процессе деятельности.</a:t>
            </a:r>
          </a:p>
          <a:p>
            <a:pPr marL="363538" indent="-276225">
              <a:buFont typeface="Arial" pitchFamily="34" charset="0"/>
              <a:buChar char="•"/>
            </a:pPr>
            <a:endParaRPr lang="ru-RU" sz="1600" b="0" dirty="0" smtClean="0"/>
          </a:p>
          <a:p>
            <a:pPr marL="363538" indent="-276225">
              <a:buFont typeface="Arial" pitchFamily="34" charset="0"/>
              <a:buChar char="•"/>
            </a:pPr>
            <a:r>
              <a:rPr lang="ru-RU" sz="1600" b="0" dirty="0" smtClean="0"/>
              <a:t>Знания не растаскиваются по почтовым ящикам сотрудников, а аккумулируются на портале.</a:t>
            </a:r>
          </a:p>
          <a:p>
            <a:pPr marL="363538" indent="-276225">
              <a:buFont typeface="Arial" pitchFamily="34" charset="0"/>
              <a:buChar char="•"/>
            </a:pPr>
            <a:endParaRPr lang="ru-RU" sz="1600" b="0" dirty="0" smtClean="0"/>
          </a:p>
          <a:p>
            <a:pPr marL="363538" indent="-276225">
              <a:buFont typeface="Arial" pitchFamily="34" charset="0"/>
              <a:buChar char="•"/>
            </a:pPr>
            <a:r>
              <a:rPr lang="ru-RU" sz="1600" b="0" dirty="0" smtClean="0"/>
              <a:t>Руководитель в любой момент может видеть работу над проектами и оценивать эффективность работы сотрудников.</a:t>
            </a:r>
            <a:endParaRPr lang="ru-RU" sz="1600" b="0" dirty="0"/>
          </a:p>
        </p:txBody>
      </p:sp>
      <p:pic>
        <p:nvPicPr>
          <p:cNvPr id="5" name="Рисунок 4" descr="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2895600"/>
            <a:ext cx="3268260" cy="2181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90600"/>
            <a:ext cx="9043988" cy="8382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183F6E"/>
                </a:solidFill>
              </a:rPr>
              <a:t>Автоматизация </a:t>
            </a:r>
            <a:r>
              <a:rPr lang="en-US" sz="2800" b="1" dirty="0" smtClean="0">
                <a:solidFill>
                  <a:srgbClr val="183F6E"/>
                </a:solidFill>
              </a:rPr>
              <a:t>BRP</a:t>
            </a:r>
            <a:endParaRPr lang="en-US" sz="2600" b="1" dirty="0" smtClean="0">
              <a:solidFill>
                <a:srgbClr val="183F6E"/>
              </a:solidFill>
              <a:latin typeface="Verdan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980376"/>
            <a:ext cx="8715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рабочей группе</a:t>
            </a:r>
            <a:r>
              <a:rPr lang="en-US" dirty="0" smtClean="0"/>
              <a:t> </a:t>
            </a:r>
            <a:r>
              <a:rPr lang="ru-RU" b="1" dirty="0" smtClean="0"/>
              <a:t>все сотрудники</a:t>
            </a:r>
            <a:r>
              <a:rPr lang="en-US" dirty="0" smtClean="0"/>
              <a:t> </a:t>
            </a:r>
            <a:r>
              <a:rPr lang="ru-RU" dirty="0" smtClean="0"/>
              <a:t>принимают участие в обсуждении.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2216" y="1856157"/>
            <a:ext cx="5194935" cy="396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1857364"/>
            <a:ext cx="5194935" cy="396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90600"/>
            <a:ext cx="9043988" cy="8382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183F6E"/>
                </a:solidFill>
              </a:rPr>
              <a:t>Автоматизация </a:t>
            </a:r>
            <a:r>
              <a:rPr lang="en-US" sz="2800" b="1" dirty="0" smtClean="0">
                <a:solidFill>
                  <a:srgbClr val="183F6E"/>
                </a:solidFill>
              </a:rPr>
              <a:t>BRP</a:t>
            </a:r>
            <a:endParaRPr lang="en-US" sz="2600" b="1" dirty="0" smtClean="0">
              <a:solidFill>
                <a:srgbClr val="183F6E"/>
              </a:solidFill>
              <a:latin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5763300"/>
            <a:ext cx="6643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Блоги</a:t>
            </a:r>
            <a:r>
              <a:rPr lang="ru-RU" dirty="0" smtClean="0"/>
              <a:t> в рабочих группах (отчеты о встречах)</a:t>
            </a:r>
            <a:r>
              <a:rPr lang="en-US" dirty="0" smtClean="0"/>
              <a:t>  -</a:t>
            </a:r>
            <a:r>
              <a:rPr lang="ru-RU" dirty="0" smtClean="0"/>
              <a:t> процесс накопления знаний для принятия управленческих решений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0271" y="1754521"/>
            <a:ext cx="5194935" cy="396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90600"/>
            <a:ext cx="9043988" cy="8382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183F6E"/>
                </a:solidFill>
              </a:rPr>
              <a:t>Автоматизация </a:t>
            </a:r>
            <a:r>
              <a:rPr lang="en-US" sz="2800" b="1" dirty="0" smtClean="0">
                <a:solidFill>
                  <a:srgbClr val="183F6E"/>
                </a:solidFill>
              </a:rPr>
              <a:t>BRP</a:t>
            </a:r>
            <a:endParaRPr lang="en-US" sz="2600" b="1" dirty="0" smtClean="0">
              <a:solidFill>
                <a:srgbClr val="183F6E"/>
              </a:solidFill>
              <a:latin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70023" y="5845750"/>
            <a:ext cx="6000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Назначение совещаний, приглашения, напоминания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0271" y="1754521"/>
            <a:ext cx="5194935" cy="396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90600"/>
            <a:ext cx="9043988" cy="8382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183F6E"/>
                </a:solidFill>
              </a:rPr>
              <a:t>Автоматизация </a:t>
            </a:r>
            <a:r>
              <a:rPr lang="en-US" sz="2800" b="1" dirty="0" smtClean="0">
                <a:solidFill>
                  <a:srgbClr val="183F6E"/>
                </a:solidFill>
              </a:rPr>
              <a:t>BRP</a:t>
            </a:r>
            <a:endParaRPr lang="en-US" sz="2600" b="1" dirty="0" smtClean="0">
              <a:solidFill>
                <a:srgbClr val="183F6E"/>
              </a:solidFill>
              <a:latin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44477" y="5715016"/>
            <a:ext cx="5786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Календари в рабочих группах - процесс планирования и информирования</a:t>
            </a:r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0271" y="1754521"/>
            <a:ext cx="5194935" cy="396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90600"/>
            <a:ext cx="9043988" cy="8382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183F6E"/>
                </a:solidFill>
              </a:rPr>
              <a:t>Автоматизация </a:t>
            </a:r>
            <a:r>
              <a:rPr lang="en-US" sz="2800" b="1" dirty="0" smtClean="0">
                <a:solidFill>
                  <a:srgbClr val="183F6E"/>
                </a:solidFill>
              </a:rPr>
              <a:t>BRP</a:t>
            </a:r>
            <a:endParaRPr lang="en-US" sz="2600" b="1" dirty="0" smtClean="0">
              <a:solidFill>
                <a:srgbClr val="183F6E"/>
              </a:solidFill>
              <a:latin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92933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Автоматическое построение графика отсутствий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754521"/>
            <a:ext cx="5194935" cy="396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90600"/>
            <a:ext cx="9043988" cy="8382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183F6E"/>
                </a:solidFill>
              </a:rPr>
              <a:t>Автоматизация </a:t>
            </a:r>
            <a:r>
              <a:rPr lang="en-US" sz="2800" b="1" dirty="0" smtClean="0">
                <a:solidFill>
                  <a:srgbClr val="183F6E"/>
                </a:solidFill>
              </a:rPr>
              <a:t>BRP</a:t>
            </a:r>
            <a:endParaRPr lang="en-US" sz="2600" b="1" dirty="0" smtClean="0">
              <a:solidFill>
                <a:srgbClr val="183F6E"/>
              </a:solidFill>
              <a:latin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488" y="5929330"/>
            <a:ext cx="3523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Резервирование переговорных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785926"/>
            <a:ext cx="5194935" cy="396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1785926"/>
            <a:ext cx="5194935" cy="396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90600"/>
            <a:ext cx="9043988" cy="8382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183F6E"/>
                </a:solidFill>
              </a:rPr>
              <a:t>Автоматизация </a:t>
            </a:r>
            <a:r>
              <a:rPr lang="en-US" sz="2800" b="1" dirty="0" smtClean="0">
                <a:solidFill>
                  <a:srgbClr val="183F6E"/>
                </a:solidFill>
              </a:rPr>
              <a:t>BRP</a:t>
            </a:r>
            <a:endParaRPr lang="en-US" sz="2600" b="1" dirty="0" smtClean="0">
              <a:solidFill>
                <a:srgbClr val="183F6E"/>
              </a:solidFill>
              <a:latin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7554" y="5929330"/>
            <a:ext cx="2399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Электронные заявки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9335" y="1784718"/>
            <a:ext cx="5194935" cy="396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5834" y="1758961"/>
            <a:ext cx="5194935" cy="396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6377" y="1773047"/>
            <a:ext cx="5194935" cy="396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90600"/>
            <a:ext cx="9043988" cy="8382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183F6E"/>
                </a:solidFill>
              </a:rPr>
              <a:t>Enterprise 2.0 – </a:t>
            </a:r>
            <a:r>
              <a:rPr lang="ru-RU" sz="2800" b="1" dirty="0" smtClean="0">
                <a:solidFill>
                  <a:srgbClr val="183F6E"/>
                </a:solidFill>
              </a:rPr>
              <a:t>это…</a:t>
            </a:r>
            <a:endParaRPr lang="en-US" sz="2600" b="1" dirty="0" smtClean="0">
              <a:solidFill>
                <a:srgbClr val="183F6E"/>
              </a:solidFill>
              <a:latin typeface="Verdan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50478" y="1890492"/>
            <a:ext cx="75220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b="0" dirty="0" err="1" smtClean="0"/>
              <a:t>Веб</a:t>
            </a:r>
            <a:r>
              <a:rPr lang="ru-RU" sz="2400" b="0" dirty="0" smtClean="0"/>
              <a:t> 2.0 в бизнесе?</a:t>
            </a:r>
          </a:p>
          <a:p>
            <a:pPr marL="363538" indent="-36353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b="0" dirty="0" smtClean="0"/>
              <a:t>новая парадигма бизнеса?</a:t>
            </a:r>
            <a:endParaRPr lang="en-US" sz="2400" b="0" dirty="0" smtClean="0"/>
          </a:p>
          <a:p>
            <a:pPr marL="363538" indent="-36353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b="0" dirty="0" smtClean="0"/>
              <a:t>новые средства коммуникации?</a:t>
            </a:r>
          </a:p>
          <a:p>
            <a:pPr marL="363538" indent="-36353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b="0" dirty="0" smtClean="0"/>
              <a:t>новый подход к управлению корпоративными знаниями?</a:t>
            </a:r>
          </a:p>
          <a:p>
            <a:pPr marL="363538" indent="-36353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b="0" dirty="0" smtClean="0"/>
              <a:t>новая корпоративная культура?</a:t>
            </a:r>
          </a:p>
          <a:p>
            <a:pPr marL="363538" indent="-36353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b="0" dirty="0" smtClean="0"/>
              <a:t>социально-ориентированный бизнес?</a:t>
            </a:r>
          </a:p>
          <a:p>
            <a:pPr marL="363538" indent="-36353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b="0" dirty="0" smtClean="0"/>
              <a:t>…?</a:t>
            </a:r>
            <a:endParaRPr lang="ru-RU" sz="2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90600"/>
            <a:ext cx="9043988" cy="8382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183F6E"/>
                </a:solidFill>
              </a:rPr>
              <a:t>Сотрудники 2</a:t>
            </a:r>
            <a:r>
              <a:rPr lang="en-US" sz="2800" b="1" dirty="0" smtClean="0">
                <a:solidFill>
                  <a:srgbClr val="183F6E"/>
                </a:solidFill>
              </a:rPr>
              <a:t>.0</a:t>
            </a:r>
            <a:endParaRPr lang="en-US" sz="2600" b="1" dirty="0" smtClean="0">
              <a:solidFill>
                <a:srgbClr val="183F6E"/>
              </a:solidFill>
              <a:latin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2212863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/>
            <a:r>
              <a:rPr lang="ru-RU" sz="3200" b="0" dirty="0" smtClean="0"/>
              <a:t>Для Компании 2.0 нужны Сотрудники 2.0!</a:t>
            </a:r>
          </a:p>
        </p:txBody>
      </p:sp>
      <p:pic>
        <p:nvPicPr>
          <p:cNvPr id="4" name="Рисунок 3" descr="koman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40432" y="3200400"/>
            <a:ext cx="4448175" cy="261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18288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Спасибо за внимание!</a:t>
            </a:r>
            <a:r>
              <a:rPr lang="en-US" sz="2400" dirty="0" smtClean="0"/>
              <a:t>  </a:t>
            </a:r>
            <a:r>
              <a:rPr lang="ru-RU" sz="2400" dirty="0" smtClean="0"/>
              <a:t>Вопросы?</a:t>
            </a:r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ru-RU" sz="2400" dirty="0" smtClean="0"/>
              <a:t>Алексей Сидоренко</a:t>
            </a:r>
            <a:endParaRPr lang="ru-RU" sz="2400" dirty="0" smtClean="0"/>
          </a:p>
          <a:p>
            <a:pPr algn="ctr"/>
            <a:r>
              <a:rPr lang="en-US" sz="2400" dirty="0" smtClean="0">
                <a:solidFill>
                  <a:srgbClr val="063F94"/>
                </a:solidFill>
              </a:rPr>
              <a:t>avs</a:t>
            </a:r>
            <a:r>
              <a:rPr lang="en-US" sz="2400" dirty="0" smtClean="0">
                <a:solidFill>
                  <a:srgbClr val="063F94"/>
                </a:solidFill>
              </a:rPr>
              <a:t>@1c-bitrix.ru</a:t>
            </a:r>
            <a:endParaRPr lang="en-US" sz="2400" dirty="0" smtClean="0">
              <a:solidFill>
                <a:srgbClr val="063F94"/>
              </a:solidFill>
            </a:endParaRPr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u="sng" dirty="0" smtClean="0">
                <a:solidFill>
                  <a:srgbClr val="063F94"/>
                </a:solidFill>
              </a:rPr>
              <a:t>www.1c-bitrix.ru</a:t>
            </a:r>
            <a:endParaRPr lang="ru-RU" sz="2400" u="sng" dirty="0">
              <a:solidFill>
                <a:srgbClr val="063F9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90600"/>
            <a:ext cx="9043988" cy="8382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183F6E"/>
                </a:solidFill>
              </a:rPr>
              <a:t>Как все начиналось</a:t>
            </a:r>
            <a:endParaRPr lang="en-US" sz="2600" b="1" dirty="0" smtClean="0">
              <a:solidFill>
                <a:srgbClr val="183F6E"/>
              </a:solidFill>
              <a:latin typeface="Verdana" pitchFamily="34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28596" y="1920622"/>
            <a:ext cx="885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baseline="0" dirty="0"/>
              <a:t>SLATES</a:t>
            </a:r>
            <a:endParaRPr lang="ru-RU" sz="1400" b="1" baseline="0" dirty="0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28596" y="2323847"/>
            <a:ext cx="7848600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25475" indent="-358775">
              <a:spcBef>
                <a:spcPct val="65000"/>
              </a:spcBef>
              <a:buFontTx/>
              <a:buBlip>
                <a:blip r:embed="rId3"/>
              </a:buBlip>
            </a:pPr>
            <a:r>
              <a:rPr lang="ru-RU" sz="1400" baseline="0" dirty="0"/>
              <a:t>Возможность поиска (</a:t>
            </a:r>
            <a:r>
              <a:rPr lang="ru-RU" sz="1400" baseline="0" dirty="0" err="1"/>
              <a:t>Search</a:t>
            </a:r>
            <a:r>
              <a:rPr lang="ru-RU" sz="1400" baseline="0" dirty="0"/>
              <a:t>). </a:t>
            </a:r>
            <a:endParaRPr lang="en-US" sz="1400" baseline="0" dirty="0"/>
          </a:p>
          <a:p>
            <a:pPr marL="625475" indent="-358775">
              <a:spcBef>
                <a:spcPct val="65000"/>
              </a:spcBef>
              <a:buFontTx/>
              <a:buBlip>
                <a:blip r:embed="rId3"/>
              </a:buBlip>
            </a:pPr>
            <a:r>
              <a:rPr lang="ru-RU" sz="1400" baseline="0" dirty="0"/>
              <a:t>Наличие аппарата ссылок (</a:t>
            </a:r>
            <a:r>
              <a:rPr lang="ru-RU" sz="1400" baseline="0" dirty="0" err="1"/>
              <a:t>Link</a:t>
            </a:r>
            <a:r>
              <a:rPr lang="ru-RU" sz="1400" baseline="0" dirty="0"/>
              <a:t>). </a:t>
            </a:r>
          </a:p>
          <a:p>
            <a:pPr marL="625475" indent="-358775">
              <a:spcBef>
                <a:spcPct val="65000"/>
              </a:spcBef>
              <a:buFontTx/>
              <a:buBlip>
                <a:blip r:embed="rId3"/>
              </a:buBlip>
            </a:pPr>
            <a:r>
              <a:rPr lang="ru-RU" sz="1400" baseline="0" dirty="0"/>
              <a:t>Свобода авторства (</a:t>
            </a:r>
            <a:r>
              <a:rPr lang="ru-RU" sz="1400" baseline="0" dirty="0" err="1"/>
              <a:t>Authoring</a:t>
            </a:r>
            <a:r>
              <a:rPr lang="ru-RU" sz="1400" baseline="0" dirty="0"/>
              <a:t>). </a:t>
            </a:r>
          </a:p>
          <a:p>
            <a:pPr marL="625475" indent="-358775">
              <a:spcBef>
                <a:spcPct val="65000"/>
              </a:spcBef>
              <a:buFontTx/>
              <a:buBlip>
                <a:blip r:embed="rId3"/>
              </a:buBlip>
            </a:pPr>
            <a:r>
              <a:rPr lang="ru-RU" sz="1400" baseline="0" dirty="0"/>
              <a:t>Поддержка тегов, обеспечивающих «</a:t>
            </a:r>
            <a:r>
              <a:rPr lang="ru-RU" sz="1400" baseline="0" dirty="0" err="1"/>
              <a:t>фолксономию</a:t>
            </a:r>
            <a:r>
              <a:rPr lang="ru-RU" sz="1400" baseline="0" dirty="0"/>
              <a:t>», то есть систему классификации, созданную многими людьми. </a:t>
            </a:r>
          </a:p>
          <a:p>
            <a:pPr marL="625475" indent="-358775">
              <a:spcBef>
                <a:spcPct val="65000"/>
              </a:spcBef>
              <a:buFontTx/>
              <a:buBlip>
                <a:blip r:embed="rId3"/>
              </a:buBlip>
            </a:pPr>
            <a:r>
              <a:rPr lang="ru-RU" sz="1400" baseline="0" dirty="0"/>
              <a:t>Возможность расширения (</a:t>
            </a:r>
            <a:r>
              <a:rPr lang="ru-RU" sz="1400" baseline="0" dirty="0" err="1"/>
              <a:t>Extension</a:t>
            </a:r>
            <a:r>
              <a:rPr lang="ru-RU" sz="1400" baseline="0" dirty="0"/>
              <a:t>), то есть наличие рекомендаций, основанных на принципе «если вам понравилось это, то, возможно, будет интересно следующее». </a:t>
            </a:r>
          </a:p>
          <a:p>
            <a:pPr marL="625475" indent="-358775">
              <a:spcBef>
                <a:spcPct val="65000"/>
              </a:spcBef>
              <a:buFontTx/>
              <a:buBlip>
                <a:blip r:embed="rId3"/>
              </a:buBlip>
            </a:pPr>
            <a:r>
              <a:rPr lang="ru-RU" sz="1400" baseline="0" dirty="0"/>
              <a:t>Уведомления об изменениях сигналами (</a:t>
            </a:r>
            <a:r>
              <a:rPr lang="ru-RU" sz="1400" baseline="0" dirty="0" err="1"/>
              <a:t>Signal</a:t>
            </a:r>
            <a:r>
              <a:rPr lang="ru-RU" sz="1400" baseline="0" dirty="0"/>
              <a:t>), например, по технологии RSS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430184" y="5292472"/>
            <a:ext cx="69072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aseline="0"/>
              <a:t>FLATNESSES (Freeform, Links, Authorship, Tagging, Network Oriented, Extensions, </a:t>
            </a:r>
            <a:br>
              <a:rPr lang="en-US" sz="1400" baseline="0"/>
            </a:br>
            <a:r>
              <a:rPr lang="en-US" sz="1400" baseline="0"/>
              <a:t>Search, Social, Emergence, Signals).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714348" y="2312976"/>
            <a:ext cx="7724775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1600" baseline="0" dirty="0"/>
          </a:p>
          <a:p>
            <a:r>
              <a:rPr lang="en-US" sz="1400" i="1" baseline="0" dirty="0"/>
              <a:t>2008 is the year that "IT departments will take their heads out of the sand </a:t>
            </a:r>
            <a:r>
              <a:rPr lang="ru-RU" sz="1400" i="1" baseline="0" dirty="0"/>
              <a:t> </a:t>
            </a:r>
            <a:r>
              <a:rPr lang="en-US" sz="1400" i="1" baseline="0" dirty="0"/>
              <a:t>and </a:t>
            </a:r>
            <a:r>
              <a:rPr lang="ru-RU" sz="1400" i="1" baseline="0" dirty="0"/>
              <a:t/>
            </a:r>
            <a:br>
              <a:rPr lang="ru-RU" sz="1400" i="1" baseline="0" dirty="0"/>
            </a:br>
            <a:r>
              <a:rPr lang="en-US" sz="1400" i="1" baseline="0" dirty="0"/>
              <a:t>embrace web 2.0 technologies.</a:t>
            </a:r>
            <a:endParaRPr lang="ru-RU" sz="1400" i="1" baseline="0" dirty="0"/>
          </a:p>
          <a:p>
            <a:r>
              <a:rPr lang="ru-RU" sz="1300" i="1" baseline="0" dirty="0">
                <a:solidFill>
                  <a:srgbClr val="0066FF"/>
                </a:solidFill>
              </a:rPr>
              <a:t>2008 – это год, когда </a:t>
            </a:r>
            <a:r>
              <a:rPr lang="en-US" sz="1300" i="1" baseline="0" dirty="0">
                <a:solidFill>
                  <a:srgbClr val="0066FF"/>
                </a:solidFill>
              </a:rPr>
              <a:t>it-</a:t>
            </a:r>
            <a:r>
              <a:rPr lang="ru-RU" sz="1300" i="1" baseline="0" dirty="0">
                <a:solidFill>
                  <a:srgbClr val="0066FF"/>
                </a:solidFill>
              </a:rPr>
              <a:t>департаменты высунут свои головы из песка и </a:t>
            </a:r>
            <a:br>
              <a:rPr lang="ru-RU" sz="1300" i="1" baseline="0" dirty="0">
                <a:solidFill>
                  <a:srgbClr val="0066FF"/>
                </a:solidFill>
              </a:rPr>
            </a:br>
            <a:r>
              <a:rPr lang="ru-RU" sz="1300" i="1" baseline="0" dirty="0">
                <a:solidFill>
                  <a:srgbClr val="0066FF"/>
                </a:solidFill>
              </a:rPr>
              <a:t>«примут» технологии </a:t>
            </a:r>
            <a:r>
              <a:rPr lang="ru-RU" sz="1300" i="1" baseline="0" dirty="0" err="1">
                <a:solidFill>
                  <a:srgbClr val="0066FF"/>
                </a:solidFill>
              </a:rPr>
              <a:t>веб</a:t>
            </a:r>
            <a:r>
              <a:rPr lang="ru-RU" sz="1300" i="1" baseline="0" dirty="0">
                <a:solidFill>
                  <a:srgbClr val="0066FF"/>
                </a:solidFill>
              </a:rPr>
              <a:t> 2.0</a:t>
            </a:r>
            <a:br>
              <a:rPr lang="ru-RU" sz="1300" i="1" baseline="0" dirty="0">
                <a:solidFill>
                  <a:srgbClr val="0066FF"/>
                </a:solidFill>
              </a:rPr>
            </a:br>
            <a:r>
              <a:rPr lang="ru-RU" sz="1400" baseline="0" dirty="0"/>
              <a:t/>
            </a:r>
            <a:br>
              <a:rPr lang="ru-RU" sz="1400" baseline="0" dirty="0"/>
            </a:br>
            <a:r>
              <a:rPr lang="en-US" sz="1400" b="1" baseline="0" dirty="0"/>
              <a:t>April 21, 2008</a:t>
            </a:r>
            <a:r>
              <a:rPr lang="ru-RU" sz="1400" b="1" baseline="0" dirty="0"/>
              <a:t>, </a:t>
            </a:r>
            <a:r>
              <a:rPr lang="en-US" sz="1400" b="1" baseline="0" dirty="0"/>
              <a:t>Global Enterprise Web 2.0 Market Forecast: 2007 To 2013</a:t>
            </a:r>
            <a:r>
              <a:rPr lang="ru-RU" sz="1400" b="1" baseline="0" dirty="0"/>
              <a:t/>
            </a:r>
            <a:br>
              <a:rPr lang="ru-RU" sz="1400" b="1" baseline="0" dirty="0"/>
            </a:br>
            <a:endParaRPr lang="ru-RU" sz="1400" b="1" baseline="0" dirty="0"/>
          </a:p>
          <a:p>
            <a:r>
              <a:rPr lang="ru-RU" sz="1400" i="1" baseline="0" dirty="0"/>
              <a:t>… Е</a:t>
            </a:r>
            <a:r>
              <a:rPr lang="en-US" sz="1400" i="1" baseline="0" dirty="0" err="1"/>
              <a:t>nterprise</a:t>
            </a:r>
            <a:r>
              <a:rPr lang="en-US" sz="1400" i="1" baseline="0" dirty="0"/>
              <a:t> spending on Web 2.0 technologies is going to increase dramatically over the </a:t>
            </a:r>
            <a:br>
              <a:rPr lang="en-US" sz="1400" i="1" baseline="0" dirty="0"/>
            </a:br>
            <a:r>
              <a:rPr lang="en-US" sz="1400" i="1" baseline="0" dirty="0"/>
              <a:t>next five years. This increase will include more spending on social networking tools, </a:t>
            </a:r>
            <a:r>
              <a:rPr lang="en-US" sz="1400" i="1" baseline="0" dirty="0" err="1"/>
              <a:t>mashups</a:t>
            </a:r>
            <a:r>
              <a:rPr lang="en-US" sz="1400" i="1" baseline="0" dirty="0"/>
              <a:t>, </a:t>
            </a:r>
            <a:br>
              <a:rPr lang="en-US" sz="1400" i="1" baseline="0" dirty="0"/>
            </a:br>
            <a:r>
              <a:rPr lang="en-US" sz="1400" i="1" baseline="0" dirty="0"/>
              <a:t>and RSS, with the end result being a global enterprise market of $4.6 billion by the year 2013…</a:t>
            </a:r>
            <a:r>
              <a:rPr lang="ru-RU" sz="1400" i="1" baseline="0" dirty="0"/>
              <a:t>.</a:t>
            </a:r>
            <a:br>
              <a:rPr lang="ru-RU" sz="1400" i="1" baseline="0" dirty="0"/>
            </a:br>
            <a:r>
              <a:rPr lang="ru-RU" sz="1300" i="1" baseline="0" dirty="0">
                <a:solidFill>
                  <a:srgbClr val="0066FF"/>
                </a:solidFill>
              </a:rPr>
              <a:t>… Корпоративные расходы на </a:t>
            </a:r>
            <a:r>
              <a:rPr lang="ru-RU" sz="1300" i="1" baseline="0" dirty="0" err="1">
                <a:solidFill>
                  <a:srgbClr val="0066FF"/>
                </a:solidFill>
              </a:rPr>
              <a:t>техн</a:t>
            </a:r>
            <a:r>
              <a:rPr lang="ru-RU" sz="1300" i="1" baseline="0" dirty="0">
                <a:solidFill>
                  <a:srgbClr val="0066FF"/>
                </a:solidFill>
              </a:rPr>
              <a:t>. </a:t>
            </a:r>
            <a:r>
              <a:rPr lang="ru-RU" sz="1300" i="1" baseline="0" dirty="0" err="1">
                <a:solidFill>
                  <a:srgbClr val="0066FF"/>
                </a:solidFill>
              </a:rPr>
              <a:t>Веб</a:t>
            </a:r>
            <a:r>
              <a:rPr lang="ru-RU" sz="1300" i="1" baseline="0" dirty="0">
                <a:solidFill>
                  <a:srgbClr val="0066FF"/>
                </a:solidFill>
              </a:rPr>
              <a:t> 2.0 будут заметно расти ближайшие 5 лет, </a:t>
            </a:r>
            <a:r>
              <a:rPr lang="en-US" sz="1300" i="1" baseline="0" dirty="0">
                <a:solidFill>
                  <a:srgbClr val="0066FF"/>
                </a:solidFill>
              </a:rPr>
              <a:t/>
            </a:r>
            <a:br>
              <a:rPr lang="en-US" sz="1300" i="1" baseline="0" dirty="0">
                <a:solidFill>
                  <a:srgbClr val="0066FF"/>
                </a:solidFill>
              </a:rPr>
            </a:br>
            <a:r>
              <a:rPr lang="ru-RU" sz="1300" i="1" baseline="0" dirty="0">
                <a:solidFill>
                  <a:srgbClr val="0066FF"/>
                </a:solidFill>
              </a:rPr>
              <a:t>и к 2013 году мировой рынок</a:t>
            </a:r>
            <a:r>
              <a:rPr lang="en-US" sz="1300" i="1" baseline="0" dirty="0">
                <a:solidFill>
                  <a:srgbClr val="0066FF"/>
                </a:solidFill>
              </a:rPr>
              <a:t> </a:t>
            </a:r>
            <a:r>
              <a:rPr lang="ru-RU" sz="1300" i="1" baseline="0" dirty="0">
                <a:solidFill>
                  <a:srgbClr val="0066FF"/>
                </a:solidFill>
              </a:rPr>
              <a:t>приблизится к отметке в 4,6 </a:t>
            </a:r>
            <a:r>
              <a:rPr lang="ru-RU" sz="1300" i="1" baseline="0" dirty="0" err="1">
                <a:solidFill>
                  <a:srgbClr val="0066FF"/>
                </a:solidFill>
              </a:rPr>
              <a:t>млрд</a:t>
            </a:r>
            <a:r>
              <a:rPr lang="ru-RU" sz="1300" i="1" baseline="0" dirty="0">
                <a:solidFill>
                  <a:srgbClr val="0066FF"/>
                </a:solidFill>
              </a:rPr>
              <a:t> долларов…</a:t>
            </a:r>
            <a:r>
              <a:rPr lang="ru-RU" sz="1400" i="1" baseline="0" dirty="0">
                <a:solidFill>
                  <a:srgbClr val="0066FF"/>
                </a:solidFill>
              </a:rPr>
              <a:t/>
            </a:r>
            <a:br>
              <a:rPr lang="ru-RU" sz="1400" i="1" baseline="0" dirty="0">
                <a:solidFill>
                  <a:srgbClr val="0066FF"/>
                </a:solidFill>
              </a:rPr>
            </a:br>
            <a:endParaRPr lang="ru-RU" sz="1400" i="1" baseline="0" dirty="0">
              <a:solidFill>
                <a:srgbClr val="0066FF"/>
              </a:solidFill>
            </a:endParaRPr>
          </a:p>
          <a:p>
            <a:r>
              <a:rPr lang="ru-RU" sz="1400" i="1" baseline="0" dirty="0"/>
              <a:t>… </a:t>
            </a:r>
            <a:r>
              <a:rPr lang="en-US" sz="1400" i="1" baseline="0" dirty="0"/>
              <a:t>Social networking will be biggest enterprise 2.0 priority by 2013</a:t>
            </a:r>
            <a:r>
              <a:rPr lang="ru-RU" sz="1400" i="1" baseline="0" dirty="0"/>
              <a:t> (</a:t>
            </a:r>
            <a:r>
              <a:rPr lang="en-US" sz="1400" i="1" baseline="0" dirty="0"/>
              <a:t>$</a:t>
            </a:r>
            <a:r>
              <a:rPr lang="ru-RU" sz="1400" i="1" baseline="0" dirty="0"/>
              <a:t>1</a:t>
            </a:r>
            <a:r>
              <a:rPr lang="en-US" sz="1400" i="1" baseline="0" dirty="0"/>
              <a:t>,98 billion)</a:t>
            </a:r>
          </a:p>
          <a:p>
            <a:r>
              <a:rPr lang="ru-RU" sz="1300" i="1" baseline="0" dirty="0">
                <a:solidFill>
                  <a:srgbClr val="0066FF"/>
                </a:solidFill>
              </a:rPr>
              <a:t>… Социальные сети будут главным приоритетом </a:t>
            </a:r>
            <a:r>
              <a:rPr lang="en-US" sz="1300" i="1" baseline="0" dirty="0">
                <a:solidFill>
                  <a:srgbClr val="0066FF"/>
                </a:solidFill>
              </a:rPr>
              <a:t>Enterprise 2.0 </a:t>
            </a:r>
            <a:r>
              <a:rPr lang="ru-RU" sz="1300" i="1" baseline="0" dirty="0">
                <a:solidFill>
                  <a:srgbClr val="0066FF"/>
                </a:solidFill>
              </a:rPr>
              <a:t>и расходы </a:t>
            </a:r>
            <a:br>
              <a:rPr lang="ru-RU" sz="1300" i="1" baseline="0" dirty="0">
                <a:solidFill>
                  <a:srgbClr val="0066FF"/>
                </a:solidFill>
              </a:rPr>
            </a:br>
            <a:r>
              <a:rPr lang="ru-RU" sz="1300" i="1" baseline="0" dirty="0">
                <a:solidFill>
                  <a:srgbClr val="0066FF"/>
                </a:solidFill>
              </a:rPr>
              <a:t>на них достигнут 1,98 млрд.долларов…</a:t>
            </a:r>
            <a:endParaRPr lang="en-US" sz="1300" i="1" baseline="0" dirty="0">
              <a:solidFill>
                <a:srgbClr val="0066FF"/>
              </a:solidFill>
            </a:endParaRPr>
          </a:p>
        </p:txBody>
      </p:sp>
      <p:pic>
        <p:nvPicPr>
          <p:cNvPr id="106501" name="Picture 5" descr="Untitled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785926"/>
            <a:ext cx="1076325" cy="561975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990600"/>
            <a:ext cx="90439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183F6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 все начиналось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rgbClr val="183F6E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785786" y="1915731"/>
            <a:ext cx="78676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aseline="0"/>
              <a:t>В исследовании «Enterprise 2.0: Agile, Emergent &amp; Integrated», проведенном </a:t>
            </a:r>
            <a:br>
              <a:rPr lang="ru-RU" sz="1400" baseline="0"/>
            </a:br>
            <a:r>
              <a:rPr lang="ru-RU" sz="1400" baseline="0"/>
              <a:t>некоммерческой организацией </a:t>
            </a:r>
            <a:r>
              <a:rPr lang="en-US" sz="1400" baseline="0"/>
              <a:t>AIIM </a:t>
            </a:r>
            <a:r>
              <a:rPr lang="ru-RU" sz="1400" baseline="0"/>
              <a:t>в 2008 г. Приводятся довольно интересные результаты:</a:t>
            </a:r>
          </a:p>
        </p:txBody>
      </p:sp>
      <p:pic>
        <p:nvPicPr>
          <p:cNvPr id="88072" name="Picture 8" descr="Def_Enterpris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1990" y="2423732"/>
            <a:ext cx="5881704" cy="3521496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990600"/>
            <a:ext cx="90439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3F6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Что такое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3F6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Enterprise 2.0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rgbClr val="183F6E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5" name="Text Box 11"/>
          <p:cNvSpPr txBox="1">
            <a:spLocks noChangeArrowheads="1"/>
          </p:cNvSpPr>
          <p:nvPr/>
        </p:nvSpPr>
        <p:spPr bwMode="auto">
          <a:xfrm>
            <a:off x="571472" y="2057400"/>
            <a:ext cx="75438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 baseline="0" dirty="0"/>
              <a:t>Бизнес – основной потребитель для </a:t>
            </a:r>
            <a:r>
              <a:rPr lang="en-US" sz="1400" baseline="0" dirty="0"/>
              <a:t>IT-</a:t>
            </a:r>
            <a:r>
              <a:rPr lang="ru-RU" sz="1400" baseline="0" dirty="0"/>
              <a:t>отрасли; рынок автоматизации бизнес-процессов один из крупнейших рынков в мире. Потребности в автоматизации бизнеса, казалось бы, давно и успешно удовлетворяются:</a:t>
            </a:r>
          </a:p>
        </p:txBody>
      </p:sp>
      <p:sp>
        <p:nvSpPr>
          <p:cNvPr id="98316" name="Text Box 12"/>
          <p:cNvSpPr txBox="1">
            <a:spLocks noChangeArrowheads="1"/>
          </p:cNvSpPr>
          <p:nvPr/>
        </p:nvSpPr>
        <p:spPr bwMode="auto">
          <a:xfrm>
            <a:off x="571472" y="2970213"/>
            <a:ext cx="784860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25475" indent="-358775">
              <a:spcBef>
                <a:spcPct val="65000"/>
              </a:spcBef>
              <a:buFontTx/>
              <a:buBlip>
                <a:blip r:embed="rId3"/>
              </a:buBlip>
            </a:pPr>
            <a:r>
              <a:rPr lang="ru-RU" sz="1400" baseline="0"/>
              <a:t>Мы привыкли, что основные средства автоматизации - это «тяжелые» приложения, требующие внедрения</a:t>
            </a:r>
          </a:p>
          <a:p>
            <a:pPr marL="625475" indent="-358775">
              <a:spcBef>
                <a:spcPct val="65000"/>
              </a:spcBef>
              <a:buFontTx/>
              <a:buBlip>
                <a:blip r:embed="rId3"/>
              </a:buBlip>
            </a:pPr>
            <a:r>
              <a:rPr lang="ru-RU" sz="1400" baseline="0"/>
              <a:t>Мы привыкли, что </a:t>
            </a:r>
            <a:r>
              <a:rPr lang="en-US" sz="1400" baseline="0"/>
              <a:t>Stakeholder’</a:t>
            </a:r>
            <a:r>
              <a:rPr lang="ru-RU" sz="1400" baseline="0"/>
              <a:t>ы</a:t>
            </a:r>
            <a:r>
              <a:rPr lang="en-US" sz="1400" baseline="0"/>
              <a:t> </a:t>
            </a:r>
            <a:r>
              <a:rPr lang="ru-RU" sz="1400" baseline="0"/>
              <a:t>проекта внедрения какой-либо системы находится в структуре компании «выше» тех, кто системой будет пользоваться </a:t>
            </a:r>
          </a:p>
          <a:p>
            <a:pPr marL="625475" indent="-358775">
              <a:spcBef>
                <a:spcPct val="65000"/>
              </a:spcBef>
              <a:buFontTx/>
              <a:buBlip>
                <a:blip r:embed="rId3"/>
              </a:buBlip>
            </a:pPr>
            <a:r>
              <a:rPr lang="ru-RU" sz="1400" baseline="0"/>
              <a:t>Мы привыкли, что сотрудники, как правило, являются лишь потребителями данных</a:t>
            </a:r>
          </a:p>
          <a:p>
            <a:pPr marL="625475" indent="-358775">
              <a:spcBef>
                <a:spcPct val="65000"/>
              </a:spcBef>
              <a:buFontTx/>
              <a:buBlip>
                <a:blip r:embed="rId3"/>
              </a:buBlip>
            </a:pPr>
            <a:r>
              <a:rPr lang="ru-RU" sz="1400" baseline="0"/>
              <a:t>Выбирая между конфиденциальностью и инновациями, мы привыкли делать выбор в пользу первого</a:t>
            </a:r>
          </a:p>
          <a:p>
            <a:pPr marL="625475" indent="-358775">
              <a:spcBef>
                <a:spcPct val="65000"/>
              </a:spcBef>
              <a:buFontTx/>
              <a:buBlip>
                <a:blip r:embed="rId3"/>
              </a:buBlip>
            </a:pPr>
            <a:r>
              <a:rPr lang="ru-RU" sz="1400" baseline="0"/>
              <a:t>Достаточное средство автоматизации коммуникаций – электронная почта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990600"/>
            <a:ext cx="90439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3F6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Новая парадигма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rgbClr val="183F6E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90600"/>
            <a:ext cx="9043988" cy="8382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Воспроизводимые и не воспроизводимые процессы</a:t>
            </a:r>
            <a:endParaRPr lang="en-US" sz="2600" b="1" dirty="0" smtClean="0">
              <a:solidFill>
                <a:schemeClr val="tx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033839"/>
            <a:ext cx="800105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The </a:t>
            </a:r>
            <a:r>
              <a:rPr lang="ru-RU" sz="1400" b="1" dirty="0" err="1" smtClean="0"/>
              <a:t>Easily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Repeatable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Process</a:t>
            </a:r>
            <a:r>
              <a:rPr lang="ru-RU" sz="1400" b="1" dirty="0" smtClean="0"/>
              <a:t> (ERP)</a:t>
            </a:r>
            <a:r>
              <a:rPr lang="ru-RU" sz="1400" dirty="0" smtClean="0"/>
              <a:t> – Легко Повторяемые Процессы</a:t>
            </a:r>
          </a:p>
          <a:p>
            <a:r>
              <a:rPr lang="ru-RU" sz="1400" i="1" dirty="0" smtClean="0"/>
              <a:t>Процесс управляющие ресурсами – человеческими (наем, увольнение, зарплата и т.д.) и продуктами (поставки, дистрибуция, производство). Эти ИТ системы выходят под разными привлекательными трехбуквенными аббревиатурами: ERP, SCM, PLM, SRM, CRM и др.</a:t>
            </a:r>
          </a:p>
          <a:p>
            <a:endParaRPr lang="ru-RU" sz="1400" dirty="0" smtClean="0"/>
          </a:p>
          <a:p>
            <a:r>
              <a:rPr lang="ru-RU" sz="1400" b="1" dirty="0" smtClean="0"/>
              <a:t>The </a:t>
            </a:r>
            <a:r>
              <a:rPr lang="ru-RU" sz="1400" b="1" dirty="0" err="1" smtClean="0"/>
              <a:t>Barely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Repeatable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Process</a:t>
            </a:r>
            <a:r>
              <a:rPr lang="ru-RU" sz="1400" b="1" dirty="0" smtClean="0"/>
              <a:t> (BRP) </a:t>
            </a:r>
            <a:r>
              <a:rPr lang="ru-RU" sz="1400" dirty="0" smtClean="0"/>
              <a:t>– Едва Повторяемые Процессы</a:t>
            </a:r>
          </a:p>
          <a:p>
            <a:r>
              <a:rPr lang="ru-RU" sz="1400" i="1" dirty="0" smtClean="0"/>
              <a:t>Все что не покрывается ERP, то что включает людей в нежесткие потоки. Это активности, которым служащие посвящают большую часть своего рабочего дня. Такие процессы часто запускаются от </a:t>
            </a:r>
            <a:r>
              <a:rPr lang="ru-RU" sz="1400" i="1" dirty="0" err="1" smtClean="0"/>
              <a:t>e-mail</a:t>
            </a:r>
            <a:r>
              <a:rPr lang="ru-RU" sz="1400" i="1" dirty="0" smtClean="0"/>
              <a:t>, телефонного звонка, разговора. При этом время и потраченные усилия много больше чем в случае с ERP. эти современные системы часто называют </a:t>
            </a:r>
            <a:r>
              <a:rPr lang="ru-RU" sz="1400" i="1" dirty="0" err="1" smtClean="0"/>
              <a:t>Enterprise</a:t>
            </a:r>
            <a:r>
              <a:rPr lang="ru-RU" sz="1400" i="1" dirty="0" smtClean="0"/>
              <a:t> 2.0</a:t>
            </a:r>
          </a:p>
          <a:p>
            <a:endParaRPr lang="ru-RU" sz="1400" dirty="0" smtClean="0"/>
          </a:p>
          <a:p>
            <a:pPr algn="r"/>
            <a:r>
              <a:rPr lang="ru-RU" sz="1400" b="1" dirty="0" smtClean="0"/>
              <a:t>Михаил </a:t>
            </a:r>
            <a:r>
              <a:rPr lang="ru-RU" sz="1400" b="1" dirty="0" err="1" smtClean="0"/>
              <a:t>Елашкин</a:t>
            </a:r>
            <a:r>
              <a:rPr lang="ru-RU" sz="1400" b="1" dirty="0" smtClean="0"/>
              <a:t> </a:t>
            </a:r>
          </a:p>
          <a:p>
            <a:pPr algn="r"/>
            <a:r>
              <a:rPr lang="ru-RU" sz="1400" b="1" dirty="0" err="1" smtClean="0"/>
              <a:t>ITBlogs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90600"/>
            <a:ext cx="9043988" cy="8382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183F6E"/>
                </a:solidFill>
              </a:rPr>
              <a:t>Влияние </a:t>
            </a:r>
            <a:r>
              <a:rPr lang="ru-RU" sz="2800" b="1" dirty="0" err="1" smtClean="0">
                <a:solidFill>
                  <a:srgbClr val="183F6E"/>
                </a:solidFill>
              </a:rPr>
              <a:t>Веб</a:t>
            </a:r>
            <a:r>
              <a:rPr lang="en-US" sz="2800" b="1" dirty="0" smtClean="0">
                <a:solidFill>
                  <a:srgbClr val="183F6E"/>
                </a:solidFill>
              </a:rPr>
              <a:t> 2.</a:t>
            </a:r>
            <a:r>
              <a:rPr lang="ru-RU" sz="2800" b="1" dirty="0" smtClean="0">
                <a:solidFill>
                  <a:srgbClr val="183F6E"/>
                </a:solidFill>
              </a:rPr>
              <a:t>0</a:t>
            </a:r>
            <a:endParaRPr lang="en-US" sz="2600" b="1" dirty="0" smtClean="0">
              <a:solidFill>
                <a:srgbClr val="183F6E"/>
              </a:solidFill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000240"/>
            <a:ext cx="48768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18891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800" b="0" dirty="0" smtClean="0"/>
              <a:t>массовое использование соц.сетей как коллективных способов коммуникаций</a:t>
            </a:r>
          </a:p>
          <a:p>
            <a:pPr marL="363538" indent="-18891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800" b="0" dirty="0" smtClean="0"/>
              <a:t>обмен мгновенными сообщениями (</a:t>
            </a:r>
            <a:r>
              <a:rPr lang="en-US" sz="1800" b="0" dirty="0" smtClean="0"/>
              <a:t>IM)</a:t>
            </a:r>
            <a:endParaRPr lang="ru-RU" sz="1800" b="0" dirty="0" smtClean="0"/>
          </a:p>
          <a:p>
            <a:pPr marL="363538" indent="-18891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высокая интенсивность коммуникаций</a:t>
            </a:r>
          </a:p>
          <a:p>
            <a:pPr marL="363538" indent="-18891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800" b="0" dirty="0" smtClean="0"/>
              <a:t>накопление информации, отражающей жизнь и фактически протекающие процессы</a:t>
            </a:r>
          </a:p>
          <a:p>
            <a:pPr marL="363538" indent="-18891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800" b="0" dirty="0" smtClean="0"/>
              <a:t>поиск  и тэги</a:t>
            </a:r>
            <a:r>
              <a:rPr lang="ru-RU" dirty="0" smtClean="0"/>
              <a:t> </a:t>
            </a:r>
          </a:p>
          <a:p>
            <a:pPr marL="363538" indent="-18891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800" b="0" dirty="0" smtClean="0"/>
              <a:t>и другие</a:t>
            </a:r>
          </a:p>
        </p:txBody>
      </p:sp>
      <p:pic>
        <p:nvPicPr>
          <p:cNvPr id="4" name="Рисунок 3" descr="imgname--are_we_going_to_start_paying_the_crowd---50226711--istock_59969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2057400"/>
            <a:ext cx="3314700" cy="2489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04800" y="5702874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800" b="0" dirty="0" smtClean="0">
                <a:solidFill>
                  <a:srgbClr val="000000"/>
                </a:solidFill>
              </a:rPr>
              <a:t>Молодые сотрудники уже не мыслят себе коммуникаций без сервисов </a:t>
            </a:r>
            <a:r>
              <a:rPr lang="ru-RU" sz="1800" b="0" dirty="0" err="1" smtClean="0">
                <a:solidFill>
                  <a:srgbClr val="000000"/>
                </a:solidFill>
              </a:rPr>
              <a:t>Веб</a:t>
            </a:r>
            <a:r>
              <a:rPr lang="ru-RU" sz="1800" b="0" dirty="0" smtClean="0">
                <a:solidFill>
                  <a:srgbClr val="000000"/>
                </a:solidFill>
              </a:rPr>
              <a:t> 2.0.</a:t>
            </a: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642910" y="2057400"/>
            <a:ext cx="7543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 baseline="0" dirty="0"/>
              <a:t>Внедрение подходов и инструментов </a:t>
            </a:r>
            <a:r>
              <a:rPr lang="en-US" sz="1400" baseline="0" dirty="0"/>
              <a:t>Enterprise 2.0 </a:t>
            </a:r>
            <a:r>
              <a:rPr lang="ru-RU" sz="1400" baseline="0" dirty="0"/>
              <a:t>требует от компаний не столько нового п.о., сколько принятия новой культуры управления корпоративными знаниями:</a:t>
            </a: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714348" y="2708275"/>
            <a:ext cx="7848600" cy="266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25475" indent="-358775">
              <a:spcBef>
                <a:spcPct val="65000"/>
              </a:spcBef>
              <a:buFontTx/>
              <a:buBlip>
                <a:blip r:embed="rId3"/>
              </a:buBlip>
            </a:pPr>
            <a:r>
              <a:rPr lang="ru-RU" sz="1400" baseline="0" dirty="0"/>
              <a:t>Корпоративные информация, знания – не менее важный ресурс, чем, например, складские остатки, а следовательно заслуживают, как минимум, не меньшего внимания</a:t>
            </a:r>
          </a:p>
          <a:p>
            <a:pPr marL="625475" indent="-358775">
              <a:spcBef>
                <a:spcPct val="65000"/>
              </a:spcBef>
              <a:buFontTx/>
              <a:buBlip>
                <a:blip r:embed="rId3"/>
              </a:buBlip>
            </a:pPr>
            <a:r>
              <a:rPr lang="ru-RU" sz="1400" baseline="0" dirty="0" smtClean="0"/>
              <a:t>Хорошо информированные сотрудники обладают большими возможностями для проявления инициативы, видят задачи более широко, лучше чувствуют стратегию развития компании.</a:t>
            </a:r>
            <a:endParaRPr lang="ru-RU" sz="1400" baseline="0" dirty="0"/>
          </a:p>
          <a:p>
            <a:pPr marL="625475" indent="-358775">
              <a:spcBef>
                <a:spcPct val="65000"/>
              </a:spcBef>
              <a:buFontTx/>
              <a:buBlip>
                <a:blip r:embed="rId3"/>
              </a:buBlip>
            </a:pPr>
            <a:r>
              <a:rPr lang="ru-RU" sz="1400" baseline="0" dirty="0"/>
              <a:t>Инструментарий предлагаемый компанией лишь средство (причем, как правило, сравнительно простое), в то время, как пользователи самостоятельно определяют что, как и в каком виде лучше хранить, сами управляют классификацией</a:t>
            </a:r>
          </a:p>
          <a:p>
            <a:pPr marL="625475" indent="-358775">
              <a:spcBef>
                <a:spcPct val="65000"/>
              </a:spcBef>
              <a:buFontTx/>
              <a:buBlip>
                <a:blip r:embed="rId3"/>
              </a:buBlip>
            </a:pPr>
            <a:r>
              <a:rPr lang="ru-RU" sz="1400" baseline="0" dirty="0"/>
              <a:t>Инструменты </a:t>
            </a:r>
            <a:r>
              <a:rPr lang="en-US" sz="1400" baseline="0" dirty="0"/>
              <a:t>Enterprise 2.0 </a:t>
            </a:r>
            <a:r>
              <a:rPr lang="ru-RU" sz="1400" baseline="0" dirty="0"/>
              <a:t>не надо внедрять, им надо </a:t>
            </a:r>
            <a:r>
              <a:rPr lang="ru-RU" sz="1400" b="1" baseline="0" dirty="0"/>
              <a:t>не мешать</a:t>
            </a:r>
            <a:endParaRPr lang="ru-RU" sz="1400" baseline="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990600"/>
            <a:ext cx="90439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3F6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Новая культура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rgbClr val="183F6E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2346</TotalTime>
  <Words>788</Words>
  <Application>Microsoft Office PowerPoint</Application>
  <PresentationFormat>Экран (4:3)</PresentationFormat>
  <Paragraphs>129</Paragraphs>
  <Slides>21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Enterprise 2.0: термины, принципы, тенденции </vt:lpstr>
      <vt:lpstr>Enterprise 2.0 – это…</vt:lpstr>
      <vt:lpstr>Как все начиналось</vt:lpstr>
      <vt:lpstr>Слайд 4</vt:lpstr>
      <vt:lpstr>Слайд 5</vt:lpstr>
      <vt:lpstr>Слайд 6</vt:lpstr>
      <vt:lpstr>Воспроизводимые и не воспроизводимые процессы</vt:lpstr>
      <vt:lpstr>Влияние Веб 2.0</vt:lpstr>
      <vt:lpstr>Слайд 9</vt:lpstr>
      <vt:lpstr>Кто и как наполняет портал?</vt:lpstr>
      <vt:lpstr>Инструменты Enterprise 2.0</vt:lpstr>
      <vt:lpstr>Новый формат коллективной работы</vt:lpstr>
      <vt:lpstr>Автоматизация BRP</vt:lpstr>
      <vt:lpstr>Автоматизация BRP</vt:lpstr>
      <vt:lpstr>Автоматизация BRP</vt:lpstr>
      <vt:lpstr>Автоматизация BRP</vt:lpstr>
      <vt:lpstr>Автоматизация BRP</vt:lpstr>
      <vt:lpstr>Автоматизация BRP</vt:lpstr>
      <vt:lpstr>Автоматизация BRP</vt:lpstr>
      <vt:lpstr>Сотрудники 2.0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 Грихина</dc:creator>
  <cp:lastModifiedBy>Natalia Grikhina</cp:lastModifiedBy>
  <cp:revision>328</cp:revision>
  <dcterms:modified xsi:type="dcterms:W3CDTF">2009-06-16T15:10:39Z</dcterms:modified>
</cp:coreProperties>
</file>