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326" r:id="rId2"/>
    <p:sldId id="350" r:id="rId3"/>
    <p:sldId id="351" r:id="rId4"/>
    <p:sldId id="371" r:id="rId5"/>
    <p:sldId id="373" r:id="rId6"/>
    <p:sldId id="374" r:id="rId7"/>
    <p:sldId id="377" r:id="rId8"/>
    <p:sldId id="378" r:id="rId9"/>
    <p:sldId id="379" r:id="rId10"/>
    <p:sldId id="380" r:id="rId11"/>
    <p:sldId id="381" r:id="rId12"/>
    <p:sldId id="382" r:id="rId13"/>
    <p:sldId id="383" r:id="rId14"/>
    <p:sldId id="387" r:id="rId15"/>
    <p:sldId id="384" r:id="rId16"/>
    <p:sldId id="388" r:id="rId17"/>
    <p:sldId id="389" r:id="rId18"/>
    <p:sldId id="390" r:id="rId19"/>
    <p:sldId id="391" r:id="rId20"/>
    <p:sldId id="392" r:id="rId21"/>
    <p:sldId id="393" r:id="rId22"/>
    <p:sldId id="394" r:id="rId23"/>
    <p:sldId id="395" r:id="rId24"/>
    <p:sldId id="400" r:id="rId25"/>
    <p:sldId id="401" r:id="rId26"/>
    <p:sldId id="403" r:id="rId27"/>
    <p:sldId id="404" r:id="rId28"/>
    <p:sldId id="407" r:id="rId29"/>
    <p:sldId id="303" r:id="rId30"/>
    <p:sldId id="353" r:id="rId31"/>
    <p:sldId id="355" r:id="rId32"/>
    <p:sldId id="356" r:id="rId33"/>
    <p:sldId id="357" r:id="rId34"/>
    <p:sldId id="335" r:id="rId35"/>
    <p:sldId id="349" r:id="rId36"/>
    <p:sldId id="358" r:id="rId37"/>
    <p:sldId id="287" r:id="rId38"/>
    <p:sldId id="332" r:id="rId39"/>
    <p:sldId id="333" r:id="rId40"/>
    <p:sldId id="336" r:id="rId41"/>
    <p:sldId id="359" r:id="rId42"/>
    <p:sldId id="360" r:id="rId43"/>
    <p:sldId id="337" r:id="rId44"/>
    <p:sldId id="338" r:id="rId45"/>
    <p:sldId id="334" r:id="rId46"/>
    <p:sldId id="361" r:id="rId47"/>
    <p:sldId id="413" r:id="rId48"/>
    <p:sldId id="362" r:id="rId49"/>
    <p:sldId id="288" r:id="rId50"/>
    <p:sldId id="342" r:id="rId51"/>
    <p:sldId id="343" r:id="rId52"/>
    <p:sldId id="344" r:id="rId53"/>
    <p:sldId id="345" r:id="rId54"/>
    <p:sldId id="346" r:id="rId55"/>
    <p:sldId id="364" r:id="rId56"/>
    <p:sldId id="365" r:id="rId57"/>
    <p:sldId id="366" r:id="rId58"/>
    <p:sldId id="412" r:id="rId59"/>
    <p:sldId id="327" r:id="rId6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9433" autoAdjust="0"/>
  </p:normalViewPr>
  <p:slideViewPr>
    <p:cSldViewPr>
      <p:cViewPr varScale="1">
        <p:scale>
          <a:sx n="48" d="100"/>
          <a:sy n="48" d="100"/>
        </p:scale>
        <p:origin x="-1339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311FF-F303-4054-8E0C-11BF4AC5785F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952DD-4F77-4CE8-8712-574F682FD3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232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DD0D90-6155-4204-8DC0-79721D667CA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857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DD0D90-6155-4204-8DC0-79721D667CAE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8571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DD0D90-6155-4204-8DC0-79721D667CAE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857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6EC42D-791F-4310-B53C-29B38822C8A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>
              <a:cs typeface="Arial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DD0D90-6155-4204-8DC0-79721D667CAE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857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DD0D90-6155-4204-8DC0-79721D667CAE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8571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DD0D90-6155-4204-8DC0-79721D667CAE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8571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DD0D90-6155-4204-8DC0-79721D667CAE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8571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B34A97-3191-405E-8D11-D28F9FA7DD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>
              <a:cs typeface="Arial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C1988DD0-EBAF-48F0-AB08-D1EE1A3067AA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22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717C94-2970-49EF-AB37-3DF1B8B03A1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>
              <a:cs typeface="Arial" charset="0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DD0D90-6155-4204-8DC0-79721D667CA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8571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C1988DD0-EBAF-48F0-AB08-D1EE1A3067AA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24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D6DE0C-20D5-47C0-8F0C-4FE40794A63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>
              <a:cs typeface="Arial" charset="0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26E9F7-0CB0-4C3D-BBF8-AB548D1E350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>
              <a:cs typeface="Arial" charset="0"/>
            </a:endParaRPr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D22F515-BD26-498C-B241-9A199CFECBB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>
              <a:cs typeface="Arial" charset="0"/>
            </a:endParaRPr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FDE15B-E7B9-46E0-ACED-DDB292DC8F1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>
              <a:cs typeface="Arial" charset="0"/>
            </a:endParaRPr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A02347-C432-4AA3-9B6D-5624AC8E251A}" type="slidenum">
              <a:rPr lang="ru-RU" smtClean="0"/>
              <a:pPr>
                <a:defRPr/>
              </a:pPr>
              <a:t>29</a:t>
            </a:fld>
            <a:endParaRPr lang="ru-RU" dirty="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DD0D90-6155-4204-8DC0-79721D667CAE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8571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DD0D90-6155-4204-8DC0-79721D667CAE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8571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DD0D90-6155-4204-8DC0-79721D667CAE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8571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DD0D90-6155-4204-8DC0-79721D667CAE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857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C1988DD0-EBAF-48F0-AB08-D1EE1A3067AA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6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A02347-C432-4AA3-9B6D-5624AC8E251A}" type="slidenum">
              <a:rPr lang="ru-RU" smtClean="0"/>
              <a:pPr>
                <a:defRPr/>
              </a:pPr>
              <a:t>34</a:t>
            </a:fld>
            <a:endParaRPr lang="ru-RU" dirty="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C1988DD0-EBAF-48F0-AB08-D1EE1A3067AA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35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A02347-C432-4AA3-9B6D-5624AC8E251A}" type="slidenum">
              <a:rPr lang="ru-RU" smtClean="0"/>
              <a:pPr>
                <a:defRPr/>
              </a:pPr>
              <a:t>36</a:t>
            </a:fld>
            <a:endParaRPr lang="ru-RU" dirty="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A02347-C432-4AA3-9B6D-5624AC8E251A}" type="slidenum">
              <a:rPr lang="ru-RU" smtClean="0"/>
              <a:pPr>
                <a:defRPr/>
              </a:pPr>
              <a:t>37</a:t>
            </a:fld>
            <a:endParaRPr lang="ru-RU" dirty="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A496610-EC93-4CFE-9BA2-70A7783CD18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ru-RU">
              <a:cs typeface="Arial" charset="0"/>
            </a:endParaRPr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2C5DCC-9311-4479-AEAA-FF7F224000E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ru-RU">
              <a:cs typeface="Arial" charset="0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A02347-C432-4AA3-9B6D-5624AC8E251A}" type="slidenum">
              <a:rPr lang="ru-RU" smtClean="0"/>
              <a:pPr>
                <a:defRPr/>
              </a:pPr>
              <a:t>40</a:t>
            </a:fld>
            <a:endParaRPr lang="ru-RU" dirty="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A02347-C432-4AA3-9B6D-5624AC8E251A}" type="slidenum">
              <a:rPr lang="ru-RU" smtClean="0"/>
              <a:pPr>
                <a:defRPr/>
              </a:pPr>
              <a:t>41</a:t>
            </a:fld>
            <a:endParaRPr lang="ru-RU" dirty="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A02347-C432-4AA3-9B6D-5624AC8E251A}" type="slidenum">
              <a:rPr lang="ru-RU" smtClean="0"/>
              <a:pPr>
                <a:defRPr/>
              </a:pPr>
              <a:t>42</a:t>
            </a:fld>
            <a:endParaRPr lang="ru-RU" dirty="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A02347-C432-4AA3-9B6D-5624AC8E251A}" type="slidenum">
              <a:rPr lang="ru-RU" smtClean="0"/>
              <a:pPr>
                <a:defRPr/>
              </a:pPr>
              <a:t>43</a:t>
            </a:fld>
            <a:endParaRPr lang="ru-RU" dirty="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DD0D90-6155-4204-8DC0-79721D667CA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8571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A02347-C432-4AA3-9B6D-5624AC8E251A}" type="slidenum">
              <a:rPr lang="ru-RU" smtClean="0"/>
              <a:pPr>
                <a:defRPr/>
              </a:pPr>
              <a:t>44</a:t>
            </a:fld>
            <a:endParaRPr lang="ru-RU" dirty="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157167-FC96-4D75-8611-F1E90091A7D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ru-RU">
              <a:cs typeface="Arial" charset="0"/>
            </a:endParaRPr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157167-FC96-4D75-8611-F1E90091A7D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ru-RU">
              <a:cs typeface="Arial" charset="0"/>
            </a:endParaRPr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157167-FC96-4D75-8611-F1E90091A7D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ru-RU">
              <a:cs typeface="Arial" charset="0"/>
            </a:endParaRPr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157167-FC96-4D75-8611-F1E90091A7D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ru-RU">
              <a:cs typeface="Arial" charset="0"/>
            </a:endParaRPr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A02347-C432-4AA3-9B6D-5624AC8E251A}" type="slidenum">
              <a:rPr lang="ru-RU" smtClean="0"/>
              <a:pPr>
                <a:defRPr/>
              </a:pPr>
              <a:t>49</a:t>
            </a:fld>
            <a:endParaRPr lang="ru-RU" dirty="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C1988DD0-EBAF-48F0-AB08-D1EE1A3067AA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50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C1988DD0-EBAF-48F0-AB08-D1EE1A3067AA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51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C1988DD0-EBAF-48F0-AB08-D1EE1A3067AA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52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C1988DD0-EBAF-48F0-AB08-D1EE1A3067AA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53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A02347-C432-4AA3-9B6D-5624AC8E251A}" type="slidenum">
              <a:rPr lang="ru-RU" smtClean="0"/>
              <a:pPr>
                <a:defRPr/>
              </a:pPr>
              <a:t>8</a:t>
            </a:fld>
            <a:endParaRPr lang="ru-RU" dirty="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C1988DD0-EBAF-48F0-AB08-D1EE1A3067AA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54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C1988DD0-EBAF-48F0-AB08-D1EE1A3067AA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55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E1BA87-4BFD-4624-9D5B-C8C76F04DB6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ru-RU">
              <a:cs typeface="Arial" charset="0"/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A02347-C432-4AA3-9B6D-5624AC8E251A}" type="slidenum">
              <a:rPr lang="ru-RU" smtClean="0"/>
              <a:pPr>
                <a:defRPr/>
              </a:pPr>
              <a:t>57</a:t>
            </a:fld>
            <a:endParaRPr lang="ru-RU" dirty="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C1988DD0-EBAF-48F0-AB08-D1EE1A3067AA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58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3B6E31-10A4-4187-9A67-67CB4C4F2B71}" type="slidenum">
              <a:rPr lang="ru-RU" smtClean="0"/>
              <a:pPr>
                <a:defRPr/>
              </a:pPr>
              <a:t>59</a:t>
            </a:fld>
            <a:endParaRPr lang="ru-RU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6EC42D-791F-4310-B53C-29B38822C8A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cs typeface="Arial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A02347-C432-4AA3-9B6D-5624AC8E251A}" type="slidenum">
              <a:rPr lang="ru-RU" smtClean="0"/>
              <a:pPr>
                <a:defRPr/>
              </a:pPr>
              <a:t>10</a:t>
            </a:fld>
            <a:endParaRPr lang="ru-RU" dirty="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1F20F3-7FDD-4F72-AA22-8CE6C6D0904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>
              <a:cs typeface="Arial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B863B4-F7B3-480A-92FD-90A6D00F016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>
              <a:cs typeface="Arial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9965-0652-4E0C-AD27-5DBA3E768E64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A718-9D03-4A99-B508-0897464B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709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9965-0652-4E0C-AD27-5DBA3E768E64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A718-9D03-4A99-B508-0897464B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856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9965-0652-4E0C-AD27-5DBA3E768E64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A718-9D03-4A99-B508-0897464B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67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29BFB-A025-46EA-9B5E-4F7A80DD6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142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9965-0652-4E0C-AD27-5DBA3E768E64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A718-9D03-4A99-B508-0897464B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20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9965-0652-4E0C-AD27-5DBA3E768E64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A718-9D03-4A99-B508-0897464B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938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9965-0652-4E0C-AD27-5DBA3E768E64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A718-9D03-4A99-B508-0897464B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274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9965-0652-4E0C-AD27-5DBA3E768E64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A718-9D03-4A99-B508-0897464B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278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9965-0652-4E0C-AD27-5DBA3E768E64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A718-9D03-4A99-B508-0897464B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833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9965-0652-4E0C-AD27-5DBA3E768E64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A718-9D03-4A99-B508-0897464B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099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9965-0652-4E0C-AD27-5DBA3E768E64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A718-9D03-4A99-B508-0897464B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029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9965-0652-4E0C-AD27-5DBA3E768E64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A718-9D03-4A99-B508-0897464B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239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B9965-0652-4E0C-AD27-5DBA3E768E64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BA718-9D03-4A99-B508-0897464B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117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://host-tracker.com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5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5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5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5.jpeg"/><Relationship Id="rId7" Type="http://schemas.openxmlformats.org/officeDocument/2006/relationships/hyperlink" Target="http://www.1c-bitrix.ru/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demidov@1c-bitrix.ru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-11431" y="2348880"/>
            <a:ext cx="9155431" cy="2160240"/>
          </a:xfrm>
          <a:prstGeom prst="rect">
            <a:avLst/>
          </a:prstGeom>
          <a:solidFill>
            <a:srgbClr val="3260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C:\Users\Natalia\Documents\Для презентаций\stickers-bullet\sticker-lef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735" y="238450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3991" y="2562328"/>
            <a:ext cx="87481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Мониторинг веб-проектов: </a:t>
            </a:r>
            <a:r>
              <a:rPr lang="ru-RU" sz="3600" dirty="0" err="1">
                <a:solidFill>
                  <a:schemeClr val="bg1"/>
                </a:solidFill>
                <a:latin typeface="+mj-lt"/>
              </a:rPr>
              <a:t>real-time</a:t>
            </a:r>
            <a:r>
              <a:rPr lang="ru-RU" sz="3600" dirty="0">
                <a:solidFill>
                  <a:schemeClr val="bg1"/>
                </a:solidFill>
                <a:latin typeface="+mj-lt"/>
              </a:rPr>
              <a:t> мониторинг и аналитика, поиск ошибок и «боевая» отладка</a:t>
            </a:r>
            <a:endParaRPr lang="ru-RU" sz="3600" dirty="0">
              <a:latin typeface="+mj-lt"/>
            </a:endParaRPr>
          </a:p>
        </p:txBody>
      </p:sp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213991" y="5107831"/>
            <a:ext cx="87045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latin typeface="+mn-lt"/>
              </a:rPr>
              <a:t>Александр </a:t>
            </a:r>
            <a:r>
              <a:rPr lang="ru-RU" sz="2400" b="1" dirty="0" smtClean="0"/>
              <a:t>Демидов</a:t>
            </a:r>
            <a:endParaRPr lang="ru-RU" sz="2400" b="1" dirty="0" smtClean="0">
              <a:latin typeface="+mn-lt"/>
            </a:endParaRPr>
          </a:p>
          <a:p>
            <a:pPr algn="r"/>
            <a:r>
              <a:rPr lang="ru-RU" sz="2000" dirty="0" smtClean="0"/>
              <a:t>«1С-Битрикс»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5622061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4617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1520" y="208062"/>
            <a:ext cx="5829182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>
                <a:cs typeface="Calibri"/>
              </a:rPr>
              <a:t>Мониторинг операционной системы</a:t>
            </a:r>
            <a:endParaRPr lang="en-US" sz="3200" dirty="0">
              <a:cs typeface="Calibri"/>
            </a:endParaRPr>
          </a:p>
        </p:txBody>
      </p:sp>
      <p:pic>
        <p:nvPicPr>
          <p:cNvPr id="7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1" y="1038448"/>
            <a:ext cx="8915400" cy="1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886185" y="1373867"/>
            <a:ext cx="7502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Место на дисках</a:t>
            </a:r>
          </a:p>
        </p:txBody>
      </p:sp>
      <p:pic>
        <p:nvPicPr>
          <p:cNvPr id="21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83" y="1485246"/>
            <a:ext cx="232792" cy="23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72" y="1988840"/>
            <a:ext cx="7723810" cy="638095"/>
          </a:xfrm>
          <a:prstGeom prst="rect">
            <a:avLst/>
          </a:prstGeom>
        </p:spPr>
      </p:pic>
      <p:sp>
        <p:nvSpPr>
          <p:cNvPr id="16" name="TextBox 19"/>
          <p:cNvSpPr txBox="1"/>
          <p:nvPr/>
        </p:nvSpPr>
        <p:spPr>
          <a:xfrm>
            <a:off x="886185" y="2780928"/>
            <a:ext cx="7502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/>
              <a:t>Очередь выполнения</a:t>
            </a:r>
          </a:p>
        </p:txBody>
      </p:sp>
      <p:pic>
        <p:nvPicPr>
          <p:cNvPr id="17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83" y="2892307"/>
            <a:ext cx="232792" cy="23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72" y="3395901"/>
            <a:ext cx="6600000" cy="371429"/>
          </a:xfrm>
          <a:prstGeom prst="rect">
            <a:avLst/>
          </a:prstGeom>
        </p:spPr>
      </p:pic>
      <p:sp>
        <p:nvSpPr>
          <p:cNvPr id="25" name="TextBox 17"/>
          <p:cNvSpPr txBox="1"/>
          <p:nvPr/>
        </p:nvSpPr>
        <p:spPr>
          <a:xfrm>
            <a:off x="886185" y="4158372"/>
            <a:ext cx="7502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/>
              <a:t>Размер и использование </a:t>
            </a:r>
            <a:r>
              <a:rPr lang="en-US" sz="2400" dirty="0" smtClean="0"/>
              <a:t>swap</a:t>
            </a:r>
            <a:endParaRPr lang="ru-RU" sz="2400" dirty="0" smtClean="0"/>
          </a:p>
        </p:txBody>
      </p:sp>
      <p:pic>
        <p:nvPicPr>
          <p:cNvPr id="26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83" y="4302388"/>
            <a:ext cx="232792" cy="23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07" y="4908069"/>
            <a:ext cx="7600001" cy="3809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6483" y="5805264"/>
            <a:ext cx="4041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 т.д.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328069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05563"/>
            <a:ext cx="91440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8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0125" y="14288"/>
            <a:ext cx="3063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288" y="166688"/>
            <a:ext cx="6757987" cy="6286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sz="2800" b="1"/>
              <a:t>Тесты критичного софта</a:t>
            </a:r>
            <a:endParaRPr lang="en-US" sz="2800" b="1"/>
          </a:p>
        </p:txBody>
      </p:sp>
      <p:pic>
        <p:nvPicPr>
          <p:cNvPr id="50180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" y="1038225"/>
            <a:ext cx="8915400" cy="1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TextBox 17"/>
          <p:cNvSpPr txBox="1">
            <a:spLocks noChangeArrowheads="1"/>
          </p:cNvSpPr>
          <p:nvPr/>
        </p:nvSpPr>
        <p:spPr bwMode="auto">
          <a:xfrm>
            <a:off x="539750" y="1196975"/>
            <a:ext cx="8078788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Tx/>
              <a:buBlip>
                <a:blip r:embed="rId6"/>
              </a:buBlip>
            </a:pPr>
            <a:r>
              <a:rPr lang="ru-RU" sz="2000"/>
              <a:t>Для критичного софта: считаем число процессов, объем </a:t>
            </a:r>
            <a:r>
              <a:rPr lang="en-US" sz="2000"/>
              <a:t>RSS, %CPU, process system/user time</a:t>
            </a:r>
            <a:endParaRPr lang="ru-RU" sz="2000"/>
          </a:p>
        </p:txBody>
      </p:sp>
      <p:pic>
        <p:nvPicPr>
          <p:cNvPr id="50182" name="Рисунок 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4825" y="2217738"/>
            <a:ext cx="8113713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Рисунок 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9750" y="5530850"/>
            <a:ext cx="80787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Рисунок 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9913" y="5962650"/>
            <a:ext cx="80486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80979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05563"/>
            <a:ext cx="91440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0125" y="14288"/>
            <a:ext cx="3063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288" y="166688"/>
            <a:ext cx="6757987" cy="6286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sz="2800" b="1"/>
              <a:t>Тесты БД</a:t>
            </a:r>
            <a:endParaRPr lang="en-US" sz="2800" b="1"/>
          </a:p>
        </p:txBody>
      </p:sp>
      <p:pic>
        <p:nvPicPr>
          <p:cNvPr id="52228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" y="1038225"/>
            <a:ext cx="8915400" cy="1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TextBox 17"/>
          <p:cNvSpPr txBox="1">
            <a:spLocks noChangeArrowheads="1"/>
          </p:cNvSpPr>
          <p:nvPr/>
        </p:nvSpPr>
        <p:spPr bwMode="auto">
          <a:xfrm>
            <a:off x="539750" y="1196975"/>
            <a:ext cx="8078788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Tx/>
              <a:buBlip>
                <a:blip r:embed="rId6"/>
              </a:buBlip>
            </a:pPr>
            <a:r>
              <a:rPr lang="ru-RU" sz="2000" dirty="0" smtClean="0"/>
              <a:t>Пример </a:t>
            </a:r>
            <a:r>
              <a:rPr lang="ru-RU" sz="2000" dirty="0"/>
              <a:t>для </a:t>
            </a:r>
            <a:r>
              <a:rPr lang="en-US" sz="2000" dirty="0"/>
              <a:t>MySQL</a:t>
            </a:r>
            <a:endParaRPr lang="ru-RU" sz="2000" dirty="0"/>
          </a:p>
        </p:txBody>
      </p:sp>
      <p:pic>
        <p:nvPicPr>
          <p:cNvPr id="52230" name="Рисунок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2950" y="1858963"/>
            <a:ext cx="76581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5329014"/>
            <a:ext cx="91249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1217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Natalia\Documents\Для презентаций\stickers-bullet\polos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5741"/>
            <a:ext cx="9144000" cy="60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25720" y="10"/>
            <a:ext cx="5654982" cy="1059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>
                <a:cs typeface="Calibri"/>
              </a:rPr>
              <a:t>Мониторинг нетипичных характеристик</a:t>
            </a:r>
            <a:endParaRPr lang="en-US" sz="3200" b="1" dirty="0">
              <a:cs typeface="Calibri"/>
            </a:endParaRPr>
          </a:p>
        </p:txBody>
      </p:sp>
      <p:pic>
        <p:nvPicPr>
          <p:cNvPr id="8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3"/>
            <a:ext cx="8915400" cy="1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3"/>
          <p:cNvSpPr>
            <a:spLocks noChangeArrowheads="1"/>
          </p:cNvSpPr>
          <p:nvPr/>
        </p:nvSpPr>
        <p:spPr bwMode="auto">
          <a:xfrm>
            <a:off x="395536" y="1628800"/>
            <a:ext cx="850336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41325" indent="-441325">
              <a:spcBef>
                <a:spcPts val="600"/>
              </a:spcBef>
              <a:spcAft>
                <a:spcPts val="600"/>
              </a:spcAft>
              <a:buSzPct val="120000"/>
              <a:buBlip>
                <a:blip r:embed="rId6"/>
              </a:buBlip>
            </a:pPr>
            <a:r>
              <a:rPr lang="ru-RU" sz="24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Наличие </a:t>
            </a:r>
            <a:r>
              <a:rPr lang="ru-RU" sz="2400" b="0" dirty="0" err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бэкапов</a:t>
            </a:r>
            <a:endParaRPr lang="ru-RU" sz="2400" b="0" dirty="0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marL="441325" indent="-441325">
              <a:spcBef>
                <a:spcPts val="600"/>
              </a:spcBef>
              <a:spcAft>
                <a:spcPts val="600"/>
              </a:spcAft>
              <a:buSzPct val="120000"/>
              <a:buBlip>
                <a:blip r:embed="rId6"/>
              </a:buBlip>
            </a:pP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Срок делегирования доменов</a:t>
            </a:r>
          </a:p>
          <a:p>
            <a:pPr marL="441325" indent="-441325">
              <a:spcBef>
                <a:spcPts val="600"/>
              </a:spcBef>
              <a:spcAft>
                <a:spcPts val="600"/>
              </a:spcAft>
              <a:buSzPct val="120000"/>
              <a:buBlip>
                <a:blip r:embed="rId6"/>
              </a:buBlip>
            </a:pPr>
            <a:r>
              <a:rPr lang="ru-RU" sz="24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Срок действия 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SSL </a:t>
            </a:r>
            <a:r>
              <a:rPr lang="ru-RU" sz="24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сертификатов</a:t>
            </a:r>
          </a:p>
          <a:p>
            <a:pPr marL="441325" indent="-441325">
              <a:spcBef>
                <a:spcPts val="600"/>
              </a:spcBef>
              <a:spcAft>
                <a:spcPts val="600"/>
              </a:spcAft>
              <a:buSzPct val="120000"/>
              <a:buBlip>
                <a:blip r:embed="rId6"/>
              </a:buBlip>
            </a:pP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Баланс у провайдера смс-уведомлений</a:t>
            </a:r>
            <a:endParaRPr lang="ru-RU" sz="2400" b="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12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Natalia\Documents\Для презентаций\stickers-bullet\polos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5741"/>
            <a:ext cx="9144000" cy="60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25720" y="10"/>
            <a:ext cx="5654982" cy="1059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cs typeface="Calibri"/>
              </a:rPr>
              <a:t>SSL </a:t>
            </a:r>
            <a:r>
              <a:rPr lang="ru-RU" sz="3200" dirty="0" smtClean="0">
                <a:cs typeface="Calibri"/>
              </a:rPr>
              <a:t>сертификаты</a:t>
            </a:r>
            <a:endParaRPr lang="en-US" sz="3200" b="1" dirty="0" smtClean="0">
              <a:latin typeface="Calibri"/>
              <a:cs typeface="Calibri"/>
            </a:endParaRPr>
          </a:p>
        </p:txBody>
      </p:sp>
      <p:pic>
        <p:nvPicPr>
          <p:cNvPr id="8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3"/>
            <a:ext cx="8915400" cy="1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3"/>
          <p:cNvSpPr>
            <a:spLocks noChangeArrowheads="1"/>
          </p:cNvSpPr>
          <p:nvPr/>
        </p:nvSpPr>
        <p:spPr bwMode="auto">
          <a:xfrm>
            <a:off x="425720" y="1389607"/>
            <a:ext cx="8466760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41325" indent="-441325">
              <a:spcBef>
                <a:spcPts val="600"/>
              </a:spcBef>
              <a:spcAft>
                <a:spcPts val="600"/>
              </a:spcAft>
              <a:buSzPct val="120000"/>
              <a:buBlip>
                <a:blip r:embed="rId6"/>
              </a:buBlip>
            </a:pP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Чаще всего по 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HTTPS</a:t>
            </a:r>
            <a:r>
              <a:rPr lang="ru-RU" sz="28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работает не весь сайт, а отдельные разделы</a:t>
            </a:r>
          </a:p>
          <a:p>
            <a:pPr marL="441325" indent="-441325">
              <a:spcBef>
                <a:spcPts val="600"/>
              </a:spcBef>
              <a:spcAft>
                <a:spcPts val="600"/>
              </a:spcAft>
              <a:buSzPct val="120000"/>
              <a:buBlip>
                <a:blip r:embed="rId6"/>
              </a:buBlip>
            </a:pPr>
            <a:r>
              <a:rPr lang="ru-RU" sz="2800" b="0" dirty="0" err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Проэкспайрившийся</a:t>
            </a:r>
            <a:r>
              <a:rPr lang="ru-RU" sz="28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28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SSL </a:t>
            </a:r>
            <a:r>
              <a:rPr lang="ru-RU" sz="28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сертификат можно заметить не сразу</a:t>
            </a:r>
          </a:p>
          <a:p>
            <a:pPr marL="441325" indent="-441325">
              <a:spcBef>
                <a:spcPts val="600"/>
              </a:spcBef>
              <a:spcAft>
                <a:spcPts val="600"/>
              </a:spcAft>
              <a:buSzPct val="120000"/>
              <a:buBlip>
                <a:blip r:embed="rId6"/>
              </a:buBlip>
            </a:pP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При этом закрыты наиболее критичные разделы (корзина, авторизация и т.п.)</a:t>
            </a:r>
            <a:endParaRPr lang="ru-RU" sz="2800" b="0" dirty="0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4972025"/>
            <a:ext cx="81248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5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05563"/>
            <a:ext cx="91440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6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0125" y="14288"/>
            <a:ext cx="3063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0825" y="207963"/>
            <a:ext cx="6759575" cy="6286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sz="2800" b="1"/>
              <a:t>Мониторинг веб-приложения</a:t>
            </a:r>
            <a:endParaRPr lang="en-US" sz="2800" b="1"/>
          </a:p>
        </p:txBody>
      </p:sp>
      <p:pic>
        <p:nvPicPr>
          <p:cNvPr id="62468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" y="1038225"/>
            <a:ext cx="8915400" cy="1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TextBox 24"/>
          <p:cNvSpPr txBox="1">
            <a:spLocks noChangeArrowheads="1"/>
          </p:cNvSpPr>
          <p:nvPr/>
        </p:nvSpPr>
        <p:spPr bwMode="auto">
          <a:xfrm>
            <a:off x="885825" y="1373188"/>
            <a:ext cx="75025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Лог работы скрипта </a:t>
            </a:r>
            <a:r>
              <a:rPr lang="en-US" sz="2400"/>
              <a:t>(&gt;) </a:t>
            </a:r>
            <a:r>
              <a:rPr lang="ru-RU" sz="2400"/>
              <a:t>– обновился за </a:t>
            </a:r>
            <a:r>
              <a:rPr lang="en-US" sz="2400"/>
              <a:t>N </a:t>
            </a:r>
            <a:r>
              <a:rPr lang="ru-RU" sz="2400"/>
              <a:t>часов</a:t>
            </a:r>
          </a:p>
        </p:txBody>
      </p:sp>
      <p:pic>
        <p:nvPicPr>
          <p:cNvPr id="62470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3" y="1485900"/>
            <a:ext cx="2333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1" name="TextBox 11"/>
          <p:cNvSpPr txBox="1">
            <a:spLocks noChangeArrowheads="1"/>
          </p:cNvSpPr>
          <p:nvPr/>
        </p:nvSpPr>
        <p:spPr bwMode="auto">
          <a:xfrm>
            <a:off x="895350" y="1887538"/>
            <a:ext cx="75025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Лог ошибок</a:t>
            </a:r>
            <a:r>
              <a:rPr lang="en-US" sz="2400"/>
              <a:t> </a:t>
            </a:r>
            <a:r>
              <a:rPr lang="ru-RU" sz="2400"/>
              <a:t>работы скрипта (</a:t>
            </a:r>
            <a:r>
              <a:rPr lang="en-US" sz="2400"/>
              <a:t>2&gt;</a:t>
            </a:r>
            <a:r>
              <a:rPr lang="ru-RU" sz="2400"/>
              <a:t>)</a:t>
            </a:r>
            <a:r>
              <a:rPr lang="en-US" sz="2400"/>
              <a:t> </a:t>
            </a:r>
            <a:r>
              <a:rPr lang="ru-RU" sz="2400"/>
              <a:t>– должен быть пуст</a:t>
            </a:r>
          </a:p>
        </p:txBody>
      </p:sp>
      <p:pic>
        <p:nvPicPr>
          <p:cNvPr id="62472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1998663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3" name="Рисунок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5263" y="3371850"/>
            <a:ext cx="8697912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31110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Natalia\Documents\Для презентаций\stickers-bullet\polos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5741"/>
            <a:ext cx="9144000" cy="60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25720" y="10"/>
            <a:ext cx="5654982" cy="1059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>
                <a:cs typeface="Calibri"/>
              </a:rPr>
              <a:t>Уведомления – как у нас</a:t>
            </a:r>
            <a:endParaRPr lang="en-US" sz="3200" b="1" dirty="0" smtClean="0">
              <a:latin typeface="Calibri"/>
              <a:cs typeface="Calibri"/>
            </a:endParaRPr>
          </a:p>
        </p:txBody>
      </p:sp>
      <p:pic>
        <p:nvPicPr>
          <p:cNvPr id="8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3"/>
            <a:ext cx="8915400" cy="1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3"/>
          <p:cNvSpPr>
            <a:spLocks noChangeArrowheads="1"/>
          </p:cNvSpPr>
          <p:nvPr/>
        </p:nvSpPr>
        <p:spPr bwMode="auto">
          <a:xfrm>
            <a:off x="425720" y="1389607"/>
            <a:ext cx="6450536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41325" indent="-441325">
              <a:spcBef>
                <a:spcPts val="600"/>
              </a:spcBef>
              <a:spcAft>
                <a:spcPts val="600"/>
              </a:spcAft>
              <a:buSzPct val="120000"/>
              <a:buBlip>
                <a:blip r:embed="rId6"/>
              </a:buBlip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C</a:t>
            </a: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крипт, опрашивающий страницу «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Problems</a:t>
            </a: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»</a:t>
            </a:r>
          </a:p>
          <a:p>
            <a:pPr marL="441325" indent="-441325">
              <a:spcBef>
                <a:spcPts val="600"/>
              </a:spcBef>
              <a:spcAft>
                <a:spcPts val="600"/>
              </a:spcAft>
              <a:buSzPct val="120000"/>
              <a:buBlip>
                <a:blip r:embed="rId6"/>
              </a:buBlip>
            </a:pPr>
            <a:r>
              <a:rPr lang="ru-RU" sz="24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Шлем «дайджест» проблем, а не по одному сообщению на каждое событие</a:t>
            </a:r>
          </a:p>
          <a:p>
            <a:pPr marL="441325" indent="-441325">
              <a:spcBef>
                <a:spcPts val="600"/>
              </a:spcBef>
              <a:spcAft>
                <a:spcPts val="600"/>
              </a:spcAft>
              <a:buSzPct val="120000"/>
              <a:buBlip>
                <a:blip r:embed="rId6"/>
              </a:buBlip>
            </a:pP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Несколько уровней критичности событий</a:t>
            </a:r>
          </a:p>
          <a:p>
            <a:pPr marL="441325" indent="-441325">
              <a:spcBef>
                <a:spcPts val="600"/>
              </a:spcBef>
              <a:spcAft>
                <a:spcPts val="600"/>
              </a:spcAft>
              <a:buSzPct val="120000"/>
              <a:buBlip>
                <a:blip r:embed="rId6"/>
              </a:buBlip>
            </a:pP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Разные списки адресатов на разные события</a:t>
            </a:r>
          </a:p>
          <a:p>
            <a:pPr marL="441325" indent="-441325">
              <a:spcBef>
                <a:spcPts val="600"/>
              </a:spcBef>
              <a:spcAft>
                <a:spcPts val="600"/>
              </a:spcAft>
              <a:buSzPct val="120000"/>
              <a:buBlip>
                <a:blip r:embed="rId6"/>
              </a:buBlip>
            </a:pPr>
            <a:r>
              <a:rPr lang="ru-RU" sz="24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Повтор (через 15 минут, через 2 часа), чтобы не «потерять» уведомление</a:t>
            </a:r>
          </a:p>
          <a:p>
            <a:pPr marL="441325" indent="-441325">
              <a:spcBef>
                <a:spcPts val="600"/>
              </a:spcBef>
              <a:spcAft>
                <a:spcPts val="600"/>
              </a:spcAft>
              <a:buSzPct val="120000"/>
              <a:buBlip>
                <a:blip r:embed="rId6"/>
              </a:buBlip>
            </a:pP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ОК – если все стало хорошо</a:t>
            </a:r>
            <a:endParaRPr lang="ru-RU" sz="2400" b="0" dirty="0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026" name="Picture 2" descr="http://www.livehacking.com/web/wp-content/uploads/2012/08/SM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522243"/>
            <a:ext cx="2160240" cy="217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07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Natalia\Documents\Для презентаций\stickers-bullet\polos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5741"/>
            <a:ext cx="9144000" cy="60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25720" y="10"/>
            <a:ext cx="5654982" cy="1059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>
                <a:cs typeface="Calibri"/>
              </a:rPr>
              <a:t>Автоматизация типовых </a:t>
            </a:r>
            <a:r>
              <a:rPr lang="ru-RU" sz="3200" dirty="0" smtClean="0">
                <a:cs typeface="Calibri"/>
              </a:rPr>
              <a:t>реакций</a:t>
            </a:r>
            <a:endParaRPr lang="ru-RU" sz="3200" dirty="0">
              <a:cs typeface="Calibri"/>
            </a:endParaRPr>
          </a:p>
        </p:txBody>
      </p:sp>
      <p:pic>
        <p:nvPicPr>
          <p:cNvPr id="8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3"/>
            <a:ext cx="8915400" cy="1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3"/>
          <p:cNvSpPr>
            <a:spLocks noChangeArrowheads="1"/>
          </p:cNvSpPr>
          <p:nvPr/>
        </p:nvSpPr>
        <p:spPr bwMode="auto">
          <a:xfrm>
            <a:off x="395536" y="1628800"/>
            <a:ext cx="8503363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41325" indent="-441325">
              <a:spcBef>
                <a:spcPts val="600"/>
              </a:spcBef>
              <a:spcAft>
                <a:spcPts val="600"/>
              </a:spcAft>
              <a:buSzPct val="120000"/>
              <a:buBlip>
                <a:blip r:embed="rId6"/>
              </a:buBlip>
            </a:pPr>
            <a:r>
              <a:rPr lang="ru-RU" sz="24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Рост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/ </a:t>
            </a: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падение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LA – </a:t>
            </a: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автоматическое масштабирование вверх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/ </a:t>
            </a: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вниз</a:t>
            </a:r>
          </a:p>
          <a:p>
            <a:pPr marL="441325" indent="-441325">
              <a:spcBef>
                <a:spcPts val="600"/>
              </a:spcBef>
              <a:spcAft>
                <a:spcPts val="600"/>
              </a:spcAft>
              <a:buSzPct val="120000"/>
              <a:buBlip>
                <a:blip r:embed="rId6"/>
              </a:buBlip>
            </a:pP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Автоматический рестарт «сбойных» сервисов</a:t>
            </a:r>
          </a:p>
          <a:p>
            <a:pPr marL="441325" indent="-441325">
              <a:spcBef>
                <a:spcPts val="600"/>
              </a:spcBef>
              <a:spcAft>
                <a:spcPts val="600"/>
              </a:spcAft>
              <a:buSzPct val="120000"/>
              <a:buBlip>
                <a:blip r:embed="rId6"/>
              </a:buBlip>
            </a:pP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Автоматическое «удаление» проблемных машин</a:t>
            </a:r>
          </a:p>
          <a:p>
            <a:pPr marL="441325" indent="-441325">
              <a:spcBef>
                <a:spcPts val="600"/>
              </a:spcBef>
              <a:spcAft>
                <a:spcPts val="600"/>
              </a:spcAft>
              <a:buSzPct val="120000"/>
              <a:buBlip>
                <a:blip r:embed="rId6"/>
              </a:buBlip>
            </a:pP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Автоматическое восстановление репликации</a:t>
            </a:r>
          </a:p>
          <a:p>
            <a:pPr marL="441325" indent="-441325">
              <a:spcBef>
                <a:spcPts val="600"/>
              </a:spcBef>
              <a:spcAft>
                <a:spcPts val="600"/>
              </a:spcAft>
              <a:buSzPct val="120000"/>
              <a:buBlip>
                <a:blip r:embed="rId6"/>
              </a:buBlip>
            </a:pP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Автоматическое переключение траффика в случае аварии на уровне целого ДЦ</a:t>
            </a:r>
            <a:endParaRPr lang="ru-RU" sz="24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61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Natalia\Documents\Для презентаций\stickers-bullet\polos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5741"/>
            <a:ext cx="9144000" cy="60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25720" y="10"/>
            <a:ext cx="5654982" cy="1059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cs typeface="Calibri"/>
              </a:rPr>
              <a:t>event handler</a:t>
            </a:r>
            <a:endParaRPr lang="ru-RU" sz="3200" dirty="0">
              <a:cs typeface="Calibri"/>
            </a:endParaRPr>
          </a:p>
        </p:txBody>
      </p:sp>
      <p:pic>
        <p:nvPicPr>
          <p:cNvPr id="8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3"/>
            <a:ext cx="8915400" cy="1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629375"/>
            <a:ext cx="856895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#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LA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on the server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define service{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use                 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local-service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host_name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ec2-54-227-28-75.compute-1.amazonaws.com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service_description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Current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Load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check_command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   check_nrpe_1arg!check_load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!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event_handler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restart_phpfpms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define command{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command_name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restart_phpfpms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command_line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usr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/lib64/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nagios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/plugins/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check_nrpe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-H $HOSTADDRESS$ -c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restart_phpfpm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68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Natalia\Documents\Для презентаций\stickers-bullet\polos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5741"/>
            <a:ext cx="9144000" cy="60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25720" y="10"/>
            <a:ext cx="5654982" cy="1059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>
                <a:cs typeface="Calibri"/>
              </a:rPr>
              <a:t>Если нет админа…</a:t>
            </a:r>
            <a:endParaRPr lang="en-US" sz="3200" b="1" dirty="0">
              <a:cs typeface="Calibri"/>
            </a:endParaRPr>
          </a:p>
        </p:txBody>
      </p:sp>
      <p:pic>
        <p:nvPicPr>
          <p:cNvPr id="8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3"/>
            <a:ext cx="8915400" cy="1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3"/>
          <p:cNvSpPr>
            <a:spLocks noChangeArrowheads="1"/>
          </p:cNvSpPr>
          <p:nvPr/>
        </p:nvSpPr>
        <p:spPr bwMode="auto">
          <a:xfrm>
            <a:off x="395536" y="1196752"/>
            <a:ext cx="8503363" cy="540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41325" indent="-441325">
              <a:spcBef>
                <a:spcPts val="600"/>
              </a:spcBef>
              <a:spcAft>
                <a:spcPts val="600"/>
              </a:spcAft>
              <a:buSzPct val="120000"/>
              <a:buBlip>
                <a:blip r:embed="rId6"/>
              </a:buBlip>
            </a:pP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Внешние системы:</a:t>
            </a:r>
          </a:p>
          <a:p>
            <a:pPr marL="898525" lvl="1" indent="-441325">
              <a:spcBef>
                <a:spcPts val="600"/>
              </a:spcBef>
              <a:spcAft>
                <a:spcPts val="600"/>
              </a:spcAft>
              <a:buSzPct val="120000"/>
              <a:buBlip>
                <a:blip r:embed="rId6"/>
              </a:buBlip>
            </a:pPr>
            <a:r>
              <a:rPr lang="en-US" sz="2800" dirty="0">
                <a:hlinkClick r:id="rId7"/>
              </a:rPr>
              <a:t>http://host-tracker.com</a:t>
            </a:r>
            <a:r>
              <a:rPr lang="en-US" sz="2800" dirty="0" smtClean="0">
                <a:hlinkClick r:id="rId7"/>
              </a:rPr>
              <a:t>/</a:t>
            </a:r>
            <a:endParaRPr lang="ru-RU" sz="2800" dirty="0" smtClean="0"/>
          </a:p>
          <a:p>
            <a:pPr marL="898525" lvl="1" indent="-441325">
              <a:spcBef>
                <a:spcPts val="600"/>
              </a:spcBef>
              <a:spcAft>
                <a:spcPts val="600"/>
              </a:spcAft>
              <a:buSzPct val="120000"/>
              <a:buBlip>
                <a:blip r:embed="rId6"/>
              </a:buBlip>
            </a:pPr>
            <a:r>
              <a:rPr lang="ru-RU" sz="2800" b="0" dirty="0" err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Яндекс.Метрика</a:t>
            </a:r>
            <a:endParaRPr lang="ru-RU" sz="2800" b="0" dirty="0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marL="898525" lvl="1" indent="-441325">
              <a:spcBef>
                <a:spcPts val="600"/>
              </a:spcBef>
              <a:spcAft>
                <a:spcPts val="600"/>
              </a:spcAft>
              <a:buSzPct val="120000"/>
              <a:buBlip>
                <a:blip r:embed="rId6"/>
              </a:buBlip>
            </a:pP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И т.д.</a:t>
            </a:r>
          </a:p>
          <a:p>
            <a:pPr marL="898525" lvl="1" indent="-441325">
              <a:spcBef>
                <a:spcPts val="600"/>
              </a:spcBef>
              <a:spcAft>
                <a:spcPts val="600"/>
              </a:spcAft>
              <a:buSzPct val="120000"/>
              <a:buBlip>
                <a:blip r:embed="rId6"/>
              </a:buBlip>
            </a:pPr>
            <a:endParaRPr lang="ru-RU" sz="2800" b="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>
              <a:spcBef>
                <a:spcPts val="600"/>
              </a:spcBef>
              <a:buSzPct val="120000"/>
            </a:pPr>
            <a:r>
              <a:rPr lang="ru-RU" sz="28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Зачастую можно найти бесплатные варианты.</a:t>
            </a:r>
          </a:p>
          <a:p>
            <a:pPr>
              <a:spcBef>
                <a:spcPts val="600"/>
              </a:spcBef>
              <a:buSzPct val="120000"/>
            </a:pPr>
            <a:endParaRPr lang="ru-RU" sz="28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>
              <a:spcBef>
                <a:spcPts val="600"/>
              </a:spcBef>
              <a:buSzPct val="120000"/>
            </a:pPr>
            <a:r>
              <a:rPr lang="ru-RU" sz="28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Вы быстро узнаете об отказах, но не будете знать, где они произошли и почему.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20000"/>
            </a:pPr>
            <a:endParaRPr lang="ru-RU" sz="2800" b="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04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188" y="2767280"/>
            <a:ext cx="83421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Поиск и отладка</a:t>
            </a:r>
          </a:p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«узких» мест в проекте</a:t>
            </a:r>
            <a:endParaRPr lang="ru-RU" sz="440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58843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 rotWithShape="1">
          <a:blip r:embed="rId2"/>
          <a:srcRect l="10175" r="49125" b="14414"/>
          <a:stretch/>
        </p:blipFill>
        <p:spPr>
          <a:xfrm>
            <a:off x="5079795" y="1197430"/>
            <a:ext cx="3004802" cy="517071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61464" y="1561330"/>
            <a:ext cx="4656451" cy="445506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ru-RU" sz="2000" dirty="0" err="1" smtClean="0">
                <a:latin typeface="Calibri"/>
                <a:ea typeface="Calibri"/>
                <a:cs typeface="Calibri"/>
              </a:rPr>
              <a:t>Мониторим</a:t>
            </a:r>
            <a:r>
              <a:rPr lang="ru-RU" sz="2000" dirty="0" smtClean="0">
                <a:latin typeface="Calibri"/>
                <a:ea typeface="Calibri"/>
                <a:cs typeface="Calibri"/>
              </a:rPr>
              <a:t>:</a:t>
            </a:r>
          </a:p>
          <a:p>
            <a:pPr marL="214313" indent="-214313">
              <a:spcBef>
                <a:spcPts val="450"/>
              </a:spcBef>
              <a:spcAft>
                <a:spcPts val="450"/>
              </a:spcAft>
              <a:buFont typeface="Arial"/>
              <a:buChar char="•"/>
            </a:pPr>
            <a:r>
              <a:rPr lang="ru-RU" sz="2000" dirty="0" smtClean="0">
                <a:latin typeface="Calibri"/>
                <a:ea typeface="Calibri"/>
                <a:cs typeface="Calibri"/>
              </a:rPr>
              <a:t>Доступность и работоспособность сайта с фиксацией времени простоя и вычислением убытков</a:t>
            </a:r>
          </a:p>
          <a:p>
            <a:pPr marL="214313" indent="-214313">
              <a:spcBef>
                <a:spcPts val="450"/>
              </a:spcBef>
              <a:spcAft>
                <a:spcPts val="450"/>
              </a:spcAft>
              <a:buFont typeface="Arial"/>
              <a:buChar char="•"/>
            </a:pPr>
            <a:r>
              <a:rPr lang="ru-RU" sz="2000" dirty="0" smtClean="0">
                <a:latin typeface="Calibri"/>
                <a:ea typeface="Calibri"/>
                <a:cs typeface="Calibri"/>
              </a:rPr>
              <a:t>Истечение срока действия:</a:t>
            </a:r>
          </a:p>
          <a:p>
            <a:pPr marL="534988" indent="-174625">
              <a:spcBef>
                <a:spcPts val="450"/>
              </a:spcBef>
              <a:spcAft>
                <a:spcPts val="450"/>
              </a:spcAft>
              <a:buFont typeface="Arial"/>
              <a:buChar char="•"/>
            </a:pPr>
            <a:r>
              <a:rPr lang="ru-RU" sz="2000" dirty="0" smtClean="0">
                <a:latin typeface="Calibri"/>
                <a:ea typeface="Calibri"/>
                <a:cs typeface="Calibri"/>
              </a:rPr>
              <a:t>Домена </a:t>
            </a:r>
          </a:p>
          <a:p>
            <a:pPr marL="534988" indent="-174625">
              <a:spcBef>
                <a:spcPts val="450"/>
              </a:spcBef>
              <a:spcAft>
                <a:spcPts val="450"/>
              </a:spcAft>
              <a:buFont typeface="Arial"/>
              <a:buChar char="•"/>
            </a:pPr>
            <a:r>
              <a:rPr lang="en-US" sz="2000" dirty="0" smtClean="0">
                <a:latin typeface="Calibri"/>
                <a:ea typeface="Calibri"/>
                <a:cs typeface="Calibri"/>
              </a:rPr>
              <a:t>SSL-</a:t>
            </a:r>
            <a:r>
              <a:rPr lang="ru-RU" sz="2000" dirty="0" smtClean="0">
                <a:latin typeface="Calibri"/>
                <a:ea typeface="Calibri"/>
                <a:cs typeface="Calibri"/>
              </a:rPr>
              <a:t>сертификата </a:t>
            </a:r>
          </a:p>
          <a:p>
            <a:pPr marL="214313" indent="-214313">
              <a:spcBef>
                <a:spcPts val="450"/>
              </a:spcBef>
              <a:spcAft>
                <a:spcPts val="450"/>
              </a:spcAft>
              <a:buFont typeface="Arial"/>
              <a:buChar char="•"/>
            </a:pPr>
            <a:r>
              <a:rPr lang="ru-RU" sz="2000" dirty="0" smtClean="0">
                <a:latin typeface="Calibri"/>
                <a:ea typeface="Calibri"/>
                <a:cs typeface="Calibri"/>
              </a:rPr>
              <a:t>Срок активности поддержки и обновлений лицензионного ключа</a:t>
            </a:r>
            <a:endParaRPr lang="ru-RU" sz="2000" dirty="0">
              <a:latin typeface="Calibri"/>
              <a:ea typeface="Calibri"/>
              <a:cs typeface="Calibri"/>
            </a:endParaRPr>
          </a:p>
          <a:p>
            <a:pPr marL="214313" indent="-214313">
              <a:spcBef>
                <a:spcPts val="450"/>
              </a:spcBef>
              <a:spcAft>
                <a:spcPts val="450"/>
              </a:spcAft>
              <a:buFont typeface="Arial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</a:rPr>
              <a:t>Push-</a:t>
            </a:r>
            <a:r>
              <a:rPr lang="ru-RU" sz="2000" dirty="0">
                <a:latin typeface="Calibri"/>
                <a:ea typeface="Calibri"/>
                <a:cs typeface="Calibri"/>
              </a:rPr>
              <a:t>уведомления в мобильное приложение о недоступности и медленной загрузке сайта  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61464" y="221233"/>
            <a:ext cx="6758528" cy="838200"/>
          </a:xfrm>
          <a:prstGeom prst="rect">
            <a:avLst/>
          </a:prstGeom>
        </p:spPr>
        <p:txBody>
          <a:bodyPr vert="horz" lIns="91438" tIns="45719" rIns="91438" bIns="45719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dirty="0" smtClean="0">
                <a:latin typeface="Calibri"/>
              </a:rPr>
              <a:t>Инспектор сайта</a:t>
            </a:r>
          </a:p>
          <a:p>
            <a:pPr algn="l"/>
            <a:r>
              <a:rPr lang="ru-RU" sz="3000" b="1" dirty="0" smtClean="0">
                <a:latin typeface="Calibri"/>
              </a:rPr>
              <a:t>Облачный </a:t>
            </a:r>
            <a:r>
              <a:rPr lang="ru-RU" sz="3000" b="1" dirty="0">
                <a:latin typeface="Calibri"/>
              </a:rPr>
              <a:t>сервис по мониторингу</a:t>
            </a:r>
            <a:endParaRPr lang="en-US" sz="2400" b="1" dirty="0">
              <a:latin typeface="Calibri"/>
            </a:endParaRPr>
          </a:p>
        </p:txBody>
      </p:sp>
      <p:pic>
        <p:nvPicPr>
          <p:cNvPr id="9" name="Picture 3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" y="1119853"/>
            <a:ext cx="8915400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5"/>
            <a:ext cx="3063298" cy="107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Natalia\Documents\Для презентаций\stickers-bullet\polosk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381749"/>
            <a:ext cx="914273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Изображение 11"/>
          <p:cNvPicPr>
            <a:picLocks noChangeAspect="1"/>
          </p:cNvPicPr>
          <p:nvPr/>
        </p:nvPicPr>
        <p:blipFill rotWithShape="1">
          <a:blip r:embed="rId2"/>
          <a:srcRect l="59816" t="120" r="-516" b="14295"/>
          <a:stretch/>
        </p:blipFill>
        <p:spPr>
          <a:xfrm>
            <a:off x="5675125" y="1345493"/>
            <a:ext cx="3004802" cy="5170714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01" b="97660" l="1522" r="48261"/>
                    </a14:imgEffect>
                  </a14:imgLayer>
                </a14:imgProps>
              </a:ext>
            </a:extLst>
          </a:blip>
          <a:srcRect r="49663"/>
          <a:stretch/>
        </p:blipFill>
        <p:spPr>
          <a:xfrm>
            <a:off x="6867243" y="2662263"/>
            <a:ext cx="2276757" cy="3992104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49022" r="98152">
                        <a14:foregroundMark x1="75761" y1="48153" x2="75761" y2="48153"/>
                        <a14:foregroundMark x1="53587" y1="23768" x2="53587" y2="23768"/>
                        <a14:foregroundMark x1="53587" y1="15887" x2="53587" y2="15887"/>
                        <a14:foregroundMark x1="53370" y1="31650" x2="53370" y2="31650"/>
                        <a14:foregroundMark x1="79457" y1="10468" x2="79457" y2="10468"/>
                        <a14:foregroundMark x1="82500" y1="14901" x2="82500" y2="14901"/>
                        <a14:foregroundMark x1="85000" y1="4064" x2="85000" y2="4064"/>
                        <a14:foregroundMark x1="77174" y1="3818" x2="77174" y2="3818"/>
                        <a14:foregroundMark x1="77174" y1="6034" x2="77174" y2="6034"/>
                        <a14:foregroundMark x1="89565" y1="9236" x2="89565" y2="9236"/>
                        <a14:foregroundMark x1="89565" y1="9236" x2="89565" y2="9236"/>
                        <a14:foregroundMark x1="87826" y1="4680" x2="87826" y2="4680"/>
                        <a14:foregroundMark x1="87826" y1="4680" x2="87826" y2="4680"/>
                        <a14:foregroundMark x1="81413" y1="3818" x2="81413" y2="3818"/>
                        <a14:foregroundMark x1="81413" y1="3818" x2="81413" y2="3818"/>
                        <a14:backgroundMark x1="90109" y1="5296" x2="90109" y2="5296"/>
                        <a14:backgroundMark x1="90109" y1="5296" x2="90109" y2="5296"/>
                      </a14:backgroundRemoval>
                    </a14:imgEffect>
                  </a14:imgLayer>
                </a14:imgProps>
              </a:ext>
            </a:extLst>
          </a:blip>
          <a:srcRect l="49271"/>
          <a:stretch/>
        </p:blipFill>
        <p:spPr>
          <a:xfrm>
            <a:off x="5811849" y="2222725"/>
            <a:ext cx="2280523" cy="396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90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05563"/>
            <a:ext cx="91440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4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0125" y="14288"/>
            <a:ext cx="3063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0825" y="207963"/>
            <a:ext cx="6759575" cy="6286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sz="2800" b="1"/>
              <a:t>Аналитика</a:t>
            </a:r>
            <a:endParaRPr lang="en-US" sz="2800" b="1"/>
          </a:p>
        </p:txBody>
      </p:sp>
      <p:pic>
        <p:nvPicPr>
          <p:cNvPr id="74756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" y="1038225"/>
            <a:ext cx="8915400" cy="1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39750" y="1196975"/>
            <a:ext cx="8078788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6"/>
              </a:buBlip>
              <a:defRPr/>
            </a:pPr>
            <a:r>
              <a:rPr lang="ru-RU" sz="2400" dirty="0">
                <a:latin typeface="+mn-lt"/>
                <a:cs typeface="+mn-cs"/>
              </a:rPr>
              <a:t>Видим, что было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6"/>
              </a:buBlip>
              <a:defRPr/>
            </a:pPr>
            <a:r>
              <a:rPr lang="ru-RU" sz="2400" dirty="0">
                <a:latin typeface="+mn-lt"/>
                <a:cs typeface="+mn-cs"/>
              </a:rPr>
              <a:t>Предвидим, что будет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6"/>
              </a:buBlip>
              <a:defRPr/>
            </a:pPr>
            <a:r>
              <a:rPr lang="ru-RU" sz="2400" dirty="0">
                <a:latin typeface="+mn-lt"/>
                <a:cs typeface="+mn-cs"/>
              </a:rPr>
              <a:t>Улавливаем тренды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6"/>
              </a:buBlip>
              <a:defRPr/>
            </a:pPr>
            <a:r>
              <a:rPr lang="ru-RU" sz="2400" dirty="0">
                <a:latin typeface="+mn-lt"/>
                <a:cs typeface="+mn-cs"/>
              </a:rPr>
              <a:t>Планируем мощности железа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6"/>
              </a:buBlip>
              <a:defRPr/>
            </a:pPr>
            <a:r>
              <a:rPr lang="ru-RU" sz="2400" dirty="0">
                <a:latin typeface="+mn-lt"/>
                <a:cs typeface="+mn-cs"/>
              </a:rPr>
              <a:t>Сравниваем настройки софта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  <a:cs typeface="+mn-cs"/>
              </a:rPr>
              <a:t>Веб-система перестает быть черным ящиком, видно ее развитие с течением времени</a:t>
            </a:r>
          </a:p>
        </p:txBody>
      </p:sp>
    </p:spTree>
    <p:extLst>
      <p:ext uri="{BB962C8B-B14F-4D97-AF65-F5344CB8AC3E}">
        <p14:creationId xmlns:p14="http://schemas.microsoft.com/office/powerpoint/2010/main" val="37792733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1" y="6415881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-99392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2"/>
          <p:cNvSpPr txBox="1">
            <a:spLocks noChangeArrowheads="1"/>
          </p:cNvSpPr>
          <p:nvPr/>
        </p:nvSpPr>
        <p:spPr>
          <a:xfrm>
            <a:off x="83820" y="11273"/>
            <a:ext cx="5996882" cy="997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/>
              <a:t>Аналитика</a:t>
            </a:r>
            <a:endParaRPr lang="ru-RU" sz="3200" b="1" dirty="0"/>
          </a:p>
        </p:txBody>
      </p:sp>
      <p:sp>
        <p:nvSpPr>
          <p:cNvPr id="3" name="AutoShape 2" descr="CPU usage"/>
          <p:cNvSpPr>
            <a:spLocks noChangeAspect="1" noChangeArrowheads="1"/>
          </p:cNvSpPr>
          <p:nvPr/>
        </p:nvSpPr>
        <p:spPr bwMode="auto">
          <a:xfrm>
            <a:off x="155575" y="-1638300"/>
            <a:ext cx="4676775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CPU usage"/>
          <p:cNvSpPr>
            <a:spLocks noChangeAspect="1" noChangeArrowheads="1"/>
          </p:cNvSpPr>
          <p:nvPr/>
        </p:nvSpPr>
        <p:spPr bwMode="auto">
          <a:xfrm>
            <a:off x="307975" y="-1485900"/>
            <a:ext cx="4676775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daily graph"/>
          <p:cNvSpPr>
            <a:spLocks noChangeAspect="1" noChangeArrowheads="1"/>
          </p:cNvSpPr>
          <p:nvPr/>
        </p:nvSpPr>
        <p:spPr bwMode="auto">
          <a:xfrm>
            <a:off x="460375" y="-1333500"/>
            <a:ext cx="4676775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087" y="836712"/>
            <a:ext cx="4128393" cy="30185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4428187" cy="3021268"/>
          </a:xfrm>
          <a:prstGeom prst="rect">
            <a:avLst/>
          </a:prstGeom>
        </p:spPr>
      </p:pic>
      <p:sp>
        <p:nvSpPr>
          <p:cNvPr id="2" name="AutoShape 2" descr="PHP average time (msec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PHP average time (msec)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4" y="3933056"/>
            <a:ext cx="4457729" cy="26056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086" y="3910415"/>
            <a:ext cx="4128393" cy="261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61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05563"/>
            <a:ext cx="91440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8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0125" y="14288"/>
            <a:ext cx="3063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0825" y="207963"/>
            <a:ext cx="6759575" cy="6286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sz="2800" b="1"/>
              <a:t>Аналитика - </a:t>
            </a:r>
            <a:r>
              <a:rPr lang="en-US" sz="2800" b="1"/>
              <a:t>MySQL</a:t>
            </a:r>
          </a:p>
        </p:txBody>
      </p:sp>
      <p:pic>
        <p:nvPicPr>
          <p:cNvPr id="80900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" y="1038225"/>
            <a:ext cx="8915400" cy="1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1" name="TextBox 24"/>
          <p:cNvSpPr txBox="1">
            <a:spLocks noChangeArrowheads="1"/>
          </p:cNvSpPr>
          <p:nvPr/>
        </p:nvSpPr>
        <p:spPr bwMode="auto">
          <a:xfrm>
            <a:off x="755650" y="1239838"/>
            <a:ext cx="80648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/>
              <a:t>Следите за числом </a:t>
            </a:r>
            <a:r>
              <a:rPr lang="ru-RU" sz="2400" dirty="0" smtClean="0"/>
              <a:t>запросов и коннектов в </a:t>
            </a:r>
            <a:r>
              <a:rPr lang="ru-RU" sz="2400" dirty="0" smtClean="0"/>
              <a:t>БД</a:t>
            </a:r>
            <a:r>
              <a:rPr lang="ru-RU" sz="2400" dirty="0" smtClean="0"/>
              <a:t>, количеством медленных запросов, прочими характеристиками</a:t>
            </a:r>
            <a:endParaRPr lang="ru-RU" sz="2400" dirty="0"/>
          </a:p>
        </p:txBody>
      </p:sp>
      <p:pic>
        <p:nvPicPr>
          <p:cNvPr id="80902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3" y="1350963"/>
            <a:ext cx="2333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3" name="Рисунок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763" y="2054225"/>
            <a:ext cx="397033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4" name="Рисунок 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95738" y="3671888"/>
            <a:ext cx="4962525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12497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25720" y="221233"/>
            <a:ext cx="675852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latin typeface="Verdana" pitchFamily="34" charset="0"/>
              </a:rPr>
              <a:t>Если оставить все</a:t>
            </a:r>
          </a:p>
          <a:p>
            <a:pPr algn="l"/>
            <a:r>
              <a:rPr lang="ru-RU" sz="2800" b="1" dirty="0" smtClean="0">
                <a:latin typeface="Verdana" pitchFamily="34" charset="0"/>
              </a:rPr>
              <a:t>«по умолчанию»?</a:t>
            </a:r>
            <a:endParaRPr lang="en-US" sz="2800" b="1" dirty="0" smtClean="0">
              <a:latin typeface="Verdana" pitchFamily="34" charset="0"/>
            </a:endParaRPr>
          </a:p>
        </p:txBody>
      </p:sp>
      <p:pic>
        <p:nvPicPr>
          <p:cNvPr id="16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01" y="0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35552" y="1484784"/>
            <a:ext cx="5288576" cy="521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61950" indent="-361950" eaLnBrk="1" hangingPunct="1">
              <a:spcBef>
                <a:spcPts val="600"/>
              </a:spcBef>
              <a:buSzPct val="120000"/>
              <a:buBlip>
                <a:blip r:embed="rId6"/>
              </a:buBlip>
            </a:pPr>
            <a:r>
              <a:rPr lang="ru-RU" sz="22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По умолчанию </a:t>
            </a:r>
            <a:r>
              <a:rPr lang="en-US" sz="2200" b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MaxClients</a:t>
            </a:r>
            <a:r>
              <a:rPr lang="en-US" sz="22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в </a:t>
            </a:r>
            <a:r>
              <a:rPr lang="en-US" sz="22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Apache 2.x – 256</a:t>
            </a:r>
          </a:p>
          <a:p>
            <a:pPr marL="361950" indent="-361950" eaLnBrk="1" hangingPunct="1">
              <a:spcBef>
                <a:spcPts val="600"/>
              </a:spcBef>
              <a:buSzPct val="120000"/>
              <a:buBlip>
                <a:blip r:embed="rId6"/>
              </a:buBlip>
            </a:pPr>
            <a:r>
              <a:rPr lang="ru-RU" sz="22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Если </a:t>
            </a:r>
            <a:r>
              <a:rPr lang="en-US" sz="22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PHP </a:t>
            </a:r>
            <a:r>
              <a:rPr lang="ru-RU" sz="22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может занять 64 Мб (на самом деле – см. </a:t>
            </a:r>
            <a:r>
              <a:rPr lang="en-US" sz="2200" b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memory_limit</a:t>
            </a:r>
            <a:r>
              <a:rPr lang="ru-RU" sz="22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в </a:t>
            </a:r>
            <a:r>
              <a:rPr lang="en-US" sz="22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php.ini) – </a:t>
            </a:r>
            <a:r>
              <a:rPr lang="ru-RU" sz="22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весь веб-</a:t>
            </a:r>
            <a:r>
              <a:rPr lang="ru-RU" sz="2200" b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свервер</a:t>
            </a:r>
            <a:r>
              <a:rPr lang="ru-RU" sz="22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может занять 16 Гб </a:t>
            </a:r>
            <a:r>
              <a:rPr lang="en-US" sz="22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RAM</a:t>
            </a:r>
          </a:p>
          <a:p>
            <a:pPr marL="361950" indent="-361950" eaLnBrk="1" hangingPunct="1">
              <a:spcBef>
                <a:spcPts val="600"/>
              </a:spcBef>
              <a:buSzPct val="120000"/>
              <a:buBlip>
                <a:blip r:embed="rId6"/>
              </a:buBlip>
            </a:pPr>
            <a:r>
              <a:rPr lang="en-US" sz="22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256 </a:t>
            </a:r>
            <a:r>
              <a:rPr lang="ru-RU" sz="22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потенциальных коннектов к </a:t>
            </a:r>
            <a:r>
              <a:rPr lang="en-US" sz="22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MySQL</a:t>
            </a:r>
          </a:p>
          <a:p>
            <a:pPr marL="361950" indent="-361950" eaLnBrk="1" hangingPunct="1">
              <a:spcBef>
                <a:spcPts val="600"/>
              </a:spcBef>
              <a:buSzPct val="120000"/>
              <a:buBlip>
                <a:blip r:embed="rId6"/>
              </a:buBlip>
            </a:pPr>
            <a:r>
              <a:rPr lang="ru-RU" sz="22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Память для одного коннекта: </a:t>
            </a:r>
            <a:r>
              <a:rPr lang="en-US" sz="2200" b="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read_buffer_size</a:t>
            </a:r>
            <a:r>
              <a:rPr lang="en-US" sz="22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+ </a:t>
            </a:r>
            <a:r>
              <a:rPr lang="en-US" sz="2200" b="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read_rnd_buffer_size</a:t>
            </a:r>
            <a:r>
              <a:rPr lang="en-US" sz="22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+ </a:t>
            </a:r>
            <a:r>
              <a:rPr lang="en-US" sz="2200" b="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sort_buffer_size</a:t>
            </a:r>
            <a:r>
              <a:rPr lang="en-US" sz="22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+ </a:t>
            </a:r>
            <a:r>
              <a:rPr lang="en-US" sz="2200" b="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thread_stack</a:t>
            </a:r>
            <a:r>
              <a:rPr lang="en-US" sz="22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+ </a:t>
            </a:r>
            <a:r>
              <a:rPr lang="en-US" sz="2200" b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join_buffer_size</a:t>
            </a:r>
            <a:endParaRPr lang="ru-RU" sz="2200" b="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1950" indent="-361950" eaLnBrk="1" hangingPunct="1">
              <a:spcBef>
                <a:spcPts val="600"/>
              </a:spcBef>
              <a:buSzPct val="120000"/>
              <a:buBlip>
                <a:blip r:embed="rId6"/>
              </a:buBlip>
            </a:pPr>
            <a:endParaRPr lang="ru-RU" sz="2200" b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ts val="600"/>
              </a:spcBef>
              <a:buSzPct val="120000"/>
            </a:pP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swap, OOM, </a:t>
            </a:r>
            <a:r>
              <a:rPr lang="ru-RU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деградация производительности всей системы</a:t>
            </a:r>
            <a:endParaRPr lang="ru-RU" sz="2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http://3.bp.blogspot.com/_9Qcuj1qVI20/THPtYdIYPuI/AAAAAAAABIY/rPU180WKlEc/s1600/Moscow+Traffic+Jam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01" y="1484784"/>
            <a:ext cx="2947595" cy="442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06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05563"/>
            <a:ext cx="91440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2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0125" y="14288"/>
            <a:ext cx="3063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0825" y="207963"/>
            <a:ext cx="6759575" cy="6286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sz="2800" b="1"/>
              <a:t>Аналитика</a:t>
            </a:r>
            <a:endParaRPr lang="en-US" sz="2800" b="1"/>
          </a:p>
        </p:txBody>
      </p:sp>
      <p:pic>
        <p:nvPicPr>
          <p:cNvPr id="87044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" y="1038225"/>
            <a:ext cx="8915400" cy="1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5" name="TextBox 24"/>
          <p:cNvSpPr txBox="1">
            <a:spLocks noChangeArrowheads="1"/>
          </p:cNvSpPr>
          <p:nvPr/>
        </p:nvSpPr>
        <p:spPr bwMode="auto">
          <a:xfrm>
            <a:off x="684213" y="1239838"/>
            <a:ext cx="75009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Память</a:t>
            </a:r>
          </a:p>
        </p:txBody>
      </p:sp>
      <p:pic>
        <p:nvPicPr>
          <p:cNvPr id="87046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3" y="1350963"/>
            <a:ext cx="2333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7" name="Рисунок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32200" y="1700213"/>
            <a:ext cx="507682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8" name="TextBox 11"/>
          <p:cNvSpPr txBox="1">
            <a:spLocks noChangeArrowheads="1"/>
          </p:cNvSpPr>
          <p:nvPr/>
        </p:nvSpPr>
        <p:spPr bwMode="auto">
          <a:xfrm>
            <a:off x="385763" y="1773238"/>
            <a:ext cx="28209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Apache MaxClients</a:t>
            </a:r>
            <a:endParaRPr lang="ru-RU" sz="2400"/>
          </a:p>
        </p:txBody>
      </p:sp>
      <p:sp>
        <p:nvSpPr>
          <p:cNvPr id="87049" name="TextBox 12"/>
          <p:cNvSpPr txBox="1">
            <a:spLocks noChangeArrowheads="1"/>
          </p:cNvSpPr>
          <p:nvPr/>
        </p:nvSpPr>
        <p:spPr bwMode="auto">
          <a:xfrm>
            <a:off x="395288" y="2341563"/>
            <a:ext cx="28209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MySQL buffers …</a:t>
            </a:r>
            <a:endParaRPr lang="ru-RU" sz="2400"/>
          </a:p>
        </p:txBody>
      </p:sp>
      <p:sp>
        <p:nvSpPr>
          <p:cNvPr id="87050" name="TextBox 13"/>
          <p:cNvSpPr txBox="1">
            <a:spLocks noChangeArrowheads="1"/>
          </p:cNvSpPr>
          <p:nvPr/>
        </p:nvSpPr>
        <p:spPr bwMode="auto">
          <a:xfrm>
            <a:off x="468313" y="3068638"/>
            <a:ext cx="28194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Нужно «прикинуть» максимальный расход памяти в приложениях и следить за ней</a:t>
            </a:r>
          </a:p>
        </p:txBody>
      </p:sp>
    </p:spTree>
    <p:extLst>
      <p:ext uri="{BB962C8B-B14F-4D97-AF65-F5344CB8AC3E}">
        <p14:creationId xmlns:p14="http://schemas.microsoft.com/office/powerpoint/2010/main" val="36803241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05563"/>
            <a:ext cx="91440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8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0125" y="14288"/>
            <a:ext cx="3063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0825" y="207963"/>
            <a:ext cx="6759575" cy="6286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sz="2800" b="1"/>
              <a:t>Аналитика</a:t>
            </a:r>
            <a:endParaRPr lang="en-US" sz="2800" b="1"/>
          </a:p>
        </p:txBody>
      </p:sp>
      <p:pic>
        <p:nvPicPr>
          <p:cNvPr id="91140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" y="1038225"/>
            <a:ext cx="8915400" cy="1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1" name="TextBox 24"/>
          <p:cNvSpPr txBox="1">
            <a:spLocks noChangeArrowheads="1"/>
          </p:cNvSpPr>
          <p:nvPr/>
        </p:nvSpPr>
        <p:spPr bwMode="auto">
          <a:xfrm>
            <a:off x="684213" y="1239838"/>
            <a:ext cx="75009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Дисковая подсистема</a:t>
            </a:r>
          </a:p>
        </p:txBody>
      </p:sp>
      <p:pic>
        <p:nvPicPr>
          <p:cNvPr id="91142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3" y="1350963"/>
            <a:ext cx="2333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3" name="Рисунок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763" y="1730375"/>
            <a:ext cx="7669212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4" name="Рисунок 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9388" y="4076700"/>
            <a:ext cx="4130675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5" name="Рисунок 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52938" y="4076700"/>
            <a:ext cx="4151312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45562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05563"/>
            <a:ext cx="91440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4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0125" y="14288"/>
            <a:ext cx="3063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0825" y="207963"/>
            <a:ext cx="6759575" cy="6286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sz="2800" b="1"/>
              <a:t>Аналитика</a:t>
            </a:r>
            <a:endParaRPr lang="en-US" sz="2800" b="1"/>
          </a:p>
        </p:txBody>
      </p:sp>
      <p:pic>
        <p:nvPicPr>
          <p:cNvPr id="95236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" y="1038225"/>
            <a:ext cx="8915400" cy="1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7" name="TextBox 24"/>
          <p:cNvSpPr txBox="1">
            <a:spLocks noChangeArrowheads="1"/>
          </p:cNvSpPr>
          <p:nvPr/>
        </p:nvSpPr>
        <p:spPr bwMode="auto">
          <a:xfrm>
            <a:off x="684213" y="1052513"/>
            <a:ext cx="75009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Сеть</a:t>
            </a:r>
          </a:p>
        </p:txBody>
      </p:sp>
      <p:pic>
        <p:nvPicPr>
          <p:cNvPr id="95238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3" y="1163638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9" name="Рисунок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5288" y="1570038"/>
            <a:ext cx="4176712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40" name="Рисунок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08400" y="3613150"/>
            <a:ext cx="5046663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19989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05563"/>
            <a:ext cx="91440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6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0125" y="14288"/>
            <a:ext cx="3063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0825" y="207963"/>
            <a:ext cx="6759575" cy="6286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sz="2800" b="1" dirty="0" smtClean="0"/>
              <a:t>Поиск узких мест и д</a:t>
            </a:r>
            <a:r>
              <a:rPr lang="ru-RU" sz="2800" b="1" dirty="0" smtClean="0"/>
              <a:t>ействия</a:t>
            </a:r>
            <a:endParaRPr lang="en-US" sz="2800" b="1" dirty="0"/>
          </a:p>
        </p:txBody>
      </p:sp>
      <p:pic>
        <p:nvPicPr>
          <p:cNvPr id="103428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" y="1038225"/>
            <a:ext cx="8915400" cy="1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39750" y="1196975"/>
            <a:ext cx="8078788" cy="5078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6"/>
              </a:buBlip>
              <a:defRPr/>
            </a:pPr>
            <a:r>
              <a:rPr lang="ru-RU" sz="2400" dirty="0">
                <a:latin typeface="+mn-lt"/>
                <a:cs typeface="+mn-cs"/>
              </a:rPr>
              <a:t>Нужно быстро понять – где и как починить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6"/>
              </a:buBlip>
              <a:defRPr/>
            </a:pPr>
            <a:r>
              <a:rPr lang="ru-RU" sz="2400" dirty="0">
                <a:latin typeface="+mn-lt"/>
                <a:cs typeface="+mn-cs"/>
              </a:rPr>
              <a:t>Смотрим срабатывание тестов</a:t>
            </a:r>
            <a:r>
              <a:rPr lang="en-US" sz="2400" dirty="0">
                <a:latin typeface="+mn-lt"/>
                <a:cs typeface="+mn-cs"/>
              </a:rPr>
              <a:t> </a:t>
            </a:r>
            <a:r>
              <a:rPr lang="en-US" sz="2400" dirty="0" err="1">
                <a:latin typeface="+mn-lt"/>
                <a:cs typeface="+mn-cs"/>
              </a:rPr>
              <a:t>nagios</a:t>
            </a:r>
            <a:r>
              <a:rPr lang="ru-RU" sz="2400" dirty="0">
                <a:latin typeface="+mn-lt"/>
                <a:cs typeface="+mn-cs"/>
              </a:rPr>
              <a:t> – часто единственный источник информации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6"/>
              </a:buBlip>
              <a:defRPr/>
            </a:pPr>
            <a:r>
              <a:rPr lang="ru-RU" sz="2400" dirty="0">
                <a:latin typeface="+mn-lt"/>
                <a:cs typeface="+mn-cs"/>
              </a:rPr>
              <a:t>Смотрим </a:t>
            </a:r>
            <a:r>
              <a:rPr lang="ru-RU" sz="2400" dirty="0" smtClean="0"/>
              <a:t>уведомления</a:t>
            </a:r>
            <a:r>
              <a:rPr lang="ru-RU" sz="2400" dirty="0" smtClean="0">
                <a:latin typeface="+mn-lt"/>
                <a:cs typeface="+mn-cs"/>
              </a:rPr>
              <a:t> </a:t>
            </a:r>
            <a:r>
              <a:rPr lang="ru-RU" sz="2400" dirty="0">
                <a:latin typeface="+mn-lt"/>
                <a:cs typeface="+mn-cs"/>
              </a:rPr>
              <a:t>от </a:t>
            </a:r>
            <a:r>
              <a:rPr lang="en-US" sz="2400" dirty="0" err="1">
                <a:latin typeface="+mn-lt"/>
                <a:cs typeface="+mn-cs"/>
              </a:rPr>
              <a:t>nagios</a:t>
            </a:r>
            <a:endParaRPr lang="ru-RU" sz="2400" dirty="0">
              <a:latin typeface="+mn-lt"/>
              <a:cs typeface="+mn-cs"/>
            </a:endParaRP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6"/>
              </a:buBlip>
              <a:defRPr/>
            </a:pPr>
            <a:r>
              <a:rPr lang="ru-RU" sz="2400" dirty="0">
                <a:latin typeface="+mn-lt"/>
                <a:cs typeface="+mn-cs"/>
              </a:rPr>
              <a:t>Смотрим </a:t>
            </a:r>
            <a:r>
              <a:rPr lang="ru-RU" sz="2400" dirty="0" err="1">
                <a:latin typeface="+mn-lt"/>
                <a:cs typeface="+mn-cs"/>
              </a:rPr>
              <a:t>логи</a:t>
            </a:r>
            <a:r>
              <a:rPr lang="ru-RU" sz="2400" dirty="0">
                <a:latin typeface="+mn-lt"/>
                <a:cs typeface="+mn-cs"/>
              </a:rPr>
              <a:t>. Держим заготовленные </a:t>
            </a:r>
            <a:r>
              <a:rPr lang="ru-RU" sz="2400" dirty="0" err="1">
                <a:latin typeface="+mn-lt"/>
                <a:cs typeface="+mn-cs"/>
              </a:rPr>
              <a:t>скипты-парсеры</a:t>
            </a:r>
            <a:r>
              <a:rPr lang="ru-RU" sz="2400" dirty="0">
                <a:latin typeface="+mn-lt"/>
                <a:cs typeface="+mn-cs"/>
              </a:rPr>
              <a:t> логов</a:t>
            </a:r>
            <a:r>
              <a:rPr lang="en-US" sz="2400" dirty="0">
                <a:latin typeface="+mn-lt"/>
                <a:cs typeface="+mn-cs"/>
              </a:rPr>
              <a:t> </a:t>
            </a:r>
            <a:r>
              <a:rPr lang="ru-RU" sz="2400" dirty="0">
                <a:latin typeface="+mn-lt"/>
                <a:cs typeface="+mn-cs"/>
              </a:rPr>
              <a:t>на поиск ошибок</a:t>
            </a:r>
            <a:r>
              <a:rPr lang="ru-RU" sz="2400" dirty="0" smtClean="0">
                <a:latin typeface="+mn-lt"/>
                <a:cs typeface="+mn-cs"/>
              </a:rPr>
              <a:t>.</a:t>
            </a:r>
            <a:endParaRPr lang="ru-RU" sz="2400" dirty="0">
              <a:latin typeface="+mn-lt"/>
              <a:cs typeface="+mn-cs"/>
            </a:endParaRP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6"/>
              </a:buBlip>
              <a:defRPr/>
            </a:pPr>
            <a:r>
              <a:rPr lang="ru-RU" sz="2400" dirty="0">
                <a:latin typeface="+mn-lt"/>
                <a:cs typeface="+mn-cs"/>
              </a:rPr>
              <a:t>Смотрим</a:t>
            </a:r>
            <a:r>
              <a:rPr lang="en-US" sz="2400" dirty="0">
                <a:latin typeface="+mn-lt"/>
                <a:cs typeface="+mn-cs"/>
              </a:rPr>
              <a:t> </a:t>
            </a:r>
            <a:r>
              <a:rPr lang="ru-RU" sz="2400" dirty="0" smtClean="0">
                <a:latin typeface="+mn-lt"/>
                <a:cs typeface="+mn-cs"/>
              </a:rPr>
              <a:t>график</a:t>
            </a:r>
            <a:r>
              <a:rPr lang="ru-RU" sz="2400" dirty="0"/>
              <a:t>и</a:t>
            </a:r>
            <a:endParaRPr lang="ru-RU" sz="2400" dirty="0">
              <a:latin typeface="+mn-lt"/>
              <a:cs typeface="+mn-cs"/>
            </a:endParaRP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6"/>
              </a:buBlip>
              <a:defRPr/>
            </a:pPr>
            <a:r>
              <a:rPr lang="ru-RU" sz="2400" dirty="0">
                <a:latin typeface="+mn-lt"/>
                <a:cs typeface="+mn-cs"/>
              </a:rPr>
              <a:t>Если получается, запускаем инструменты поиска узких мест</a:t>
            </a:r>
          </a:p>
        </p:txBody>
      </p:sp>
    </p:spTree>
    <p:extLst>
      <p:ext uri="{BB962C8B-B14F-4D97-AF65-F5344CB8AC3E}">
        <p14:creationId xmlns:p14="http://schemas.microsoft.com/office/powerpoint/2010/main" val="42800645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4617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7513" y="165954"/>
            <a:ext cx="7216815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cs typeface="Calibri"/>
              </a:rPr>
              <a:t>Симптомы. Что видит Клиент.</a:t>
            </a:r>
            <a:endParaRPr lang="en-US" sz="2400" b="1" dirty="0">
              <a:cs typeface="Calibri"/>
            </a:endParaRPr>
          </a:p>
        </p:txBody>
      </p:sp>
      <p:pic>
        <p:nvPicPr>
          <p:cNvPr id="7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1" y="1038448"/>
            <a:ext cx="8915400" cy="1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64247" y="1329149"/>
            <a:ext cx="83529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Blip>
                <a:blip r:embed="rId6"/>
              </a:buBlip>
            </a:pPr>
            <a:r>
              <a:rPr lang="en-US" sz="2400" dirty="0" smtClean="0"/>
              <a:t>URL </a:t>
            </a:r>
            <a:r>
              <a:rPr lang="ru-RU" sz="2400" dirty="0" smtClean="0"/>
              <a:t>сайта – не открывается, браузер висит</a:t>
            </a:r>
          </a:p>
          <a:p>
            <a:pPr marL="342900" indent="-342900">
              <a:lnSpc>
                <a:spcPct val="150000"/>
              </a:lnSpc>
              <a:buBlip>
                <a:blip r:embed="rId6"/>
              </a:buBlip>
            </a:pPr>
            <a:r>
              <a:rPr lang="ru-RU" sz="2400" dirty="0" smtClean="0"/>
              <a:t>Открывается пустая белая страница</a:t>
            </a:r>
          </a:p>
          <a:p>
            <a:pPr marL="342900" indent="-342900">
              <a:lnSpc>
                <a:spcPct val="150000"/>
              </a:lnSpc>
              <a:buBlip>
                <a:blip r:embed="rId6"/>
              </a:buBlip>
            </a:pPr>
            <a:r>
              <a:rPr lang="ru-RU" sz="2400" dirty="0" smtClean="0"/>
              <a:t>Отображается техническое сообщение об ошибке </a:t>
            </a:r>
            <a:r>
              <a:rPr lang="en-US" sz="2400" dirty="0" err="1" smtClean="0"/>
              <a:t>nginx</a:t>
            </a:r>
            <a:r>
              <a:rPr lang="en-US" sz="2400" dirty="0" smtClean="0"/>
              <a:t>, apache</a:t>
            </a:r>
            <a:endParaRPr lang="ru-RU" sz="2400" dirty="0" smtClean="0"/>
          </a:p>
          <a:p>
            <a:pPr marL="342900" indent="-342900">
              <a:lnSpc>
                <a:spcPct val="150000"/>
              </a:lnSpc>
              <a:buBlip>
                <a:blip r:embed="rId6"/>
              </a:buBlip>
            </a:pPr>
            <a:r>
              <a:rPr lang="ru-RU" sz="2400" dirty="0" smtClean="0"/>
              <a:t>Браузер отображает свое сообщение об ошибке</a:t>
            </a:r>
            <a:endParaRPr lang="en-US" sz="2400" dirty="0" smtClean="0"/>
          </a:p>
          <a:p>
            <a:pPr marL="342900" indent="-342900">
              <a:lnSpc>
                <a:spcPct val="150000"/>
              </a:lnSpc>
              <a:buBlip>
                <a:blip r:embed="rId6"/>
              </a:buBlip>
            </a:pPr>
            <a:r>
              <a:rPr lang="ru-RU" sz="2400" dirty="0" smtClean="0"/>
              <a:t>При отправке заполненной формы (заказа) сайт сообщает об ошибке и данные теряются</a:t>
            </a:r>
          </a:p>
          <a:p>
            <a:pPr marL="342900" indent="-342900">
              <a:lnSpc>
                <a:spcPct val="150000"/>
              </a:lnSpc>
              <a:buBlip>
                <a:blip r:embed="rId6"/>
              </a:buBlip>
            </a:pPr>
            <a:r>
              <a:rPr lang="ru-RU" sz="2400" dirty="0" smtClean="0"/>
              <a:t>Начинают «глючить» и тормозить динамические элементы сайта</a:t>
            </a:r>
          </a:p>
        </p:txBody>
      </p:sp>
    </p:spTree>
    <p:extLst>
      <p:ext uri="{BB962C8B-B14F-4D97-AF65-F5344CB8AC3E}">
        <p14:creationId xmlns:p14="http://schemas.microsoft.com/office/powerpoint/2010/main" val="20071904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188" y="2767280"/>
            <a:ext cx="83421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Поиск и отладка</a:t>
            </a:r>
          </a:p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«узких» мест в проекте</a:t>
            </a:r>
            <a:endParaRPr lang="ru-RU" sz="4400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68762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Natalia\Documents\Для презентаций\stickers-bullet\polos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5741"/>
            <a:ext cx="9144000" cy="60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25720" y="10"/>
            <a:ext cx="5654982" cy="1059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>
                <a:latin typeface="Calibri"/>
                <a:cs typeface="Calibri"/>
              </a:rPr>
              <a:t>К</a:t>
            </a:r>
            <a:r>
              <a:rPr lang="ru-RU" sz="3200" dirty="0" smtClean="0">
                <a:latin typeface="Calibri"/>
                <a:cs typeface="Calibri"/>
              </a:rPr>
              <a:t>ак узнавать о проблемах?</a:t>
            </a:r>
            <a:endParaRPr lang="en-US" sz="3200" b="1" dirty="0" smtClean="0">
              <a:latin typeface="Calibri"/>
              <a:cs typeface="Calibri"/>
            </a:endParaRPr>
          </a:p>
        </p:txBody>
      </p:sp>
      <p:pic>
        <p:nvPicPr>
          <p:cNvPr id="8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3"/>
            <a:ext cx="8915400" cy="1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64247" y="1329149"/>
            <a:ext cx="8352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Blip>
                <a:blip r:embed="rId6"/>
              </a:buBlip>
            </a:pPr>
            <a:r>
              <a:rPr lang="ru-RU" sz="2400" dirty="0" smtClean="0"/>
              <a:t>Плохо: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/>
              <a:t>display_errors</a:t>
            </a:r>
            <a:r>
              <a:rPr lang="en-US" sz="2400" dirty="0" smtClean="0"/>
              <a:t> = On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 marL="342900" indent="-342900">
              <a:lnSpc>
                <a:spcPct val="150000"/>
              </a:lnSpc>
              <a:buBlip>
                <a:blip r:embed="rId6"/>
              </a:buBlip>
            </a:pPr>
            <a:r>
              <a:rPr lang="ru-RU" sz="2400" dirty="0" smtClean="0"/>
              <a:t>Хорошо:</a:t>
            </a:r>
            <a:endParaRPr lang="ru-RU" sz="2400" dirty="0"/>
          </a:p>
          <a:p>
            <a:pPr>
              <a:lnSpc>
                <a:spcPct val="150000"/>
              </a:lnSpc>
            </a:pPr>
            <a:r>
              <a:rPr lang="en-US" sz="2400" dirty="0" smtClean="0"/>
              <a:t>error.log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access.log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Инструменты мониторинга и отладки</a:t>
            </a:r>
            <a:endParaRPr lang="ru-RU" sz="2400" dirty="0"/>
          </a:p>
          <a:p>
            <a:pPr>
              <a:lnSpc>
                <a:spcPct val="150000"/>
              </a:lnSpc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17651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Natalia\Documents\Для презентаций\stickers-bullet\polos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5741"/>
            <a:ext cx="9144000" cy="60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25720" y="10"/>
            <a:ext cx="5654982" cy="1059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latin typeface="Calibri"/>
                <a:cs typeface="Calibri"/>
              </a:rPr>
              <a:t>error.log</a:t>
            </a:r>
            <a:endParaRPr lang="en-US" sz="3200" b="1" dirty="0" smtClean="0">
              <a:latin typeface="Calibri"/>
              <a:cs typeface="Calibri"/>
            </a:endParaRPr>
          </a:p>
        </p:txBody>
      </p:sp>
      <p:pic>
        <p:nvPicPr>
          <p:cNvPr id="8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3"/>
            <a:ext cx="8915400" cy="1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33" y="1556792"/>
            <a:ext cx="8974471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02332" y="2088441"/>
            <a:ext cx="83529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Blip>
                <a:blip r:embed="rId7"/>
              </a:buBlip>
            </a:pPr>
            <a:r>
              <a:rPr lang="ru-RU" sz="2400" dirty="0" smtClean="0"/>
              <a:t>Агрегирующие скрипты</a:t>
            </a:r>
            <a:r>
              <a:rPr lang="en-US" sz="2400" dirty="0" smtClean="0"/>
              <a:t> (PHP, Perl, bash):</a:t>
            </a:r>
            <a:endParaRPr lang="ru-RU" sz="2400" dirty="0" smtClean="0"/>
          </a:p>
          <a:p>
            <a:pPr>
              <a:lnSpc>
                <a:spcPct val="150000"/>
              </a:lnSpc>
            </a:pPr>
            <a:r>
              <a:rPr lang="en-US" sz="2400" dirty="0"/>
              <a:t>PHP Signals: 62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[…]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PHP </a:t>
            </a:r>
            <a:r>
              <a:rPr lang="en-US" sz="2400" dirty="0" err="1"/>
              <a:t>Fatals</a:t>
            </a:r>
            <a:r>
              <a:rPr lang="en-US" sz="2400" dirty="0"/>
              <a:t>: 94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[…]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PHP Warnings: 5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[…]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40722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Natalia\Documents\Для презентаций\stickers-bullet\polos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5741"/>
            <a:ext cx="9144000" cy="60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25720" y="10"/>
            <a:ext cx="5654982" cy="1059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latin typeface="Calibri"/>
                <a:cs typeface="Calibri"/>
              </a:rPr>
              <a:t>access.log</a:t>
            </a:r>
            <a:endParaRPr lang="en-US" sz="3200" b="1" dirty="0" smtClean="0">
              <a:latin typeface="Calibri"/>
              <a:cs typeface="Calibri"/>
            </a:endParaRPr>
          </a:p>
        </p:txBody>
      </p:sp>
      <p:pic>
        <p:nvPicPr>
          <p:cNvPr id="8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3"/>
            <a:ext cx="8915400" cy="1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67544" y="4748951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Blip>
                <a:blip r:embed="rId6"/>
              </a:buBlip>
            </a:pPr>
            <a:r>
              <a:rPr lang="ru-RU" sz="2400" dirty="0" smtClean="0"/>
              <a:t>Среднее время – менее 1 сек., пики – до 3-5 сек. Все ли здесь хорошо?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20" y="1412776"/>
            <a:ext cx="8466760" cy="308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064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Natalia\Documents\Для презентаций\stickers-bullet\polos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5741"/>
            <a:ext cx="9144000" cy="60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25720" y="10"/>
            <a:ext cx="5654982" cy="1059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latin typeface="Calibri"/>
                <a:cs typeface="Calibri"/>
              </a:rPr>
              <a:t>access.log</a:t>
            </a:r>
            <a:endParaRPr lang="en-US" sz="3200" b="1" dirty="0" smtClean="0">
              <a:latin typeface="Calibri"/>
              <a:cs typeface="Calibri"/>
            </a:endParaRPr>
          </a:p>
        </p:txBody>
      </p:sp>
      <p:pic>
        <p:nvPicPr>
          <p:cNvPr id="8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3"/>
            <a:ext cx="8915400" cy="1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67544" y="1340768"/>
            <a:ext cx="8352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Blip>
                <a:blip r:embed="rId6"/>
              </a:buBlip>
            </a:pPr>
            <a:r>
              <a:rPr lang="en-US" sz="2400" dirty="0" smtClean="0"/>
              <a:t>Apache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LogFormat</a:t>
            </a:r>
            <a:r>
              <a:rPr lang="en-US" sz="2400" dirty="0"/>
              <a:t> "%t \"%r\" %&gt;s %b child:%P time-&gt; </a:t>
            </a:r>
            <a:r>
              <a:rPr lang="en-US" sz="2400" b="1" dirty="0"/>
              <a:t>%D</a:t>
            </a:r>
            <a:r>
              <a:rPr lang="en-US" sz="2400" dirty="0"/>
              <a:t>" </a:t>
            </a:r>
            <a:r>
              <a:rPr lang="en-US" sz="2400" dirty="0" smtClean="0"/>
              <a:t>timing</a:t>
            </a:r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 marL="342900" indent="-342900">
              <a:lnSpc>
                <a:spcPct val="150000"/>
              </a:lnSpc>
              <a:buBlip>
                <a:blip r:embed="rId6"/>
              </a:buBlip>
            </a:pPr>
            <a:r>
              <a:rPr lang="en-US" sz="2400" dirty="0" err="1" smtClean="0"/>
              <a:t>Nginx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 smtClean="0"/>
              <a:t>log_format</a:t>
            </a:r>
            <a:r>
              <a:rPr lang="en-US" sz="2400" dirty="0"/>
              <a:t> timing … '-&gt;</a:t>
            </a:r>
            <a:r>
              <a:rPr lang="en-US" sz="2400" b="1" dirty="0"/>
              <a:t>$</a:t>
            </a:r>
            <a:r>
              <a:rPr lang="en-US" sz="2400" b="1" dirty="0" err="1"/>
              <a:t>upstream_response_time</a:t>
            </a:r>
            <a:r>
              <a:rPr lang="en-US" sz="2400" dirty="0" smtClean="0"/>
              <a:t>';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 marL="342900" indent="-342900">
              <a:lnSpc>
                <a:spcPct val="150000"/>
              </a:lnSpc>
              <a:buBlip>
                <a:blip r:embed="rId6"/>
              </a:buBlip>
            </a:pPr>
            <a:r>
              <a:rPr lang="en-US" sz="2400" dirty="0" smtClean="0"/>
              <a:t>PHP-FPM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access.format</a:t>
            </a:r>
            <a:r>
              <a:rPr lang="en-US" sz="2400" dirty="0"/>
              <a:t> = </a:t>
            </a:r>
            <a:r>
              <a:rPr lang="ru-RU" sz="2400" dirty="0"/>
              <a:t> </a:t>
            </a:r>
            <a:r>
              <a:rPr lang="ru-RU" sz="2400" dirty="0" smtClean="0"/>
              <a:t>… </a:t>
            </a:r>
            <a:r>
              <a:rPr lang="en-US" sz="2400" b="1" dirty="0"/>
              <a:t>%{</a:t>
            </a:r>
            <a:r>
              <a:rPr lang="en-US" sz="2400" b="1" dirty="0" err="1" smtClean="0"/>
              <a:t>mili</a:t>
            </a:r>
            <a:r>
              <a:rPr lang="en-US" sz="2400" b="1" dirty="0" smtClean="0"/>
              <a:t>}d</a:t>
            </a:r>
            <a:r>
              <a:rPr lang="ru-RU" sz="2400" dirty="0" smtClean="0"/>
              <a:t> 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5177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4617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1520" y="208062"/>
            <a:ext cx="5829182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>
                <a:cs typeface="Calibri"/>
              </a:rPr>
              <a:t>Аналитика – со стороны пользователя</a:t>
            </a:r>
            <a:endParaRPr lang="en-US" sz="3200" dirty="0">
              <a:cs typeface="Calibri"/>
            </a:endParaRPr>
          </a:p>
        </p:txBody>
      </p:sp>
      <p:pic>
        <p:nvPicPr>
          <p:cNvPr id="7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1" y="1038448"/>
            <a:ext cx="8915400" cy="1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886185" y="2309971"/>
            <a:ext cx="7502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Гистограммы распределения времени хитов, памяти, кодов ответа</a:t>
            </a:r>
            <a:r>
              <a:rPr lang="en-US" sz="2400" dirty="0" smtClean="0"/>
              <a:t> </a:t>
            </a:r>
            <a:r>
              <a:rPr lang="ru-RU" sz="2400" dirty="0" smtClean="0"/>
              <a:t>и т.п.</a:t>
            </a:r>
          </a:p>
        </p:txBody>
      </p:sp>
      <p:pic>
        <p:nvPicPr>
          <p:cNvPr id="26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83" y="2421350"/>
            <a:ext cx="232792" cy="23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95238" y="1383159"/>
            <a:ext cx="7502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Мало знать «среднюю температуру по больнице» и </a:t>
            </a:r>
            <a:r>
              <a:rPr lang="ru-RU" sz="2400" dirty="0" err="1" smtClean="0"/>
              <a:t>мониторить</a:t>
            </a:r>
            <a:r>
              <a:rPr lang="ru-RU" sz="2400" dirty="0" smtClean="0"/>
              <a:t> только главную страницу сайта</a:t>
            </a:r>
          </a:p>
        </p:txBody>
      </p:sp>
      <p:pic>
        <p:nvPicPr>
          <p:cNvPr id="17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94538"/>
            <a:ext cx="232792" cy="23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3789040"/>
            <a:ext cx="7428825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4245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25720" y="221233"/>
            <a:ext cx="675852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err="1" smtClean="0">
                <a:latin typeface="Verdana" pitchFamily="34" charset="0"/>
              </a:rPr>
              <a:t>php-fpm.conf</a:t>
            </a:r>
            <a:endParaRPr lang="en-US" sz="2800" b="1" dirty="0" smtClean="0">
              <a:latin typeface="Verdana" pitchFamily="34" charset="0"/>
            </a:endParaRPr>
          </a:p>
        </p:txBody>
      </p:sp>
      <p:pic>
        <p:nvPicPr>
          <p:cNvPr id="16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01" y="0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21096" y="1528336"/>
            <a:ext cx="8915400" cy="284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SzPct val="120000"/>
            </a:pPr>
            <a:r>
              <a:rPr lang="en-US" sz="1800" b="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  <a:r>
              <a:rPr lang="ru-RU" sz="1800" b="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800" b="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рестартовать</a:t>
            </a:r>
            <a:r>
              <a:rPr lang="ru-RU" sz="1800" b="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при ошибках</a:t>
            </a:r>
            <a:endParaRPr lang="en-US" sz="1800" b="0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spcBef>
                <a:spcPts val="600"/>
              </a:spcBef>
              <a:buSzPct val="120000"/>
            </a:pPr>
            <a:r>
              <a:rPr lang="en-US" sz="1800" b="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emergency_restart_threshold</a:t>
            </a:r>
            <a:r>
              <a:rPr lang="en-US" sz="1800" b="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800" b="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pPr eaLnBrk="1" hangingPunct="1">
              <a:spcBef>
                <a:spcPts val="600"/>
              </a:spcBef>
              <a:buSzPct val="120000"/>
            </a:pPr>
            <a:r>
              <a:rPr lang="en-US" sz="1800" b="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emergency_restart_interval</a:t>
            </a:r>
            <a:r>
              <a:rPr lang="en-US" sz="1800" b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10</a:t>
            </a:r>
          </a:p>
          <a:p>
            <a:pPr eaLnBrk="1" hangingPunct="1">
              <a:spcBef>
                <a:spcPts val="600"/>
              </a:spcBef>
              <a:buSzPct val="120000"/>
            </a:pPr>
            <a:endParaRPr lang="ru-RU" sz="1800" b="0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spcBef>
                <a:spcPts val="600"/>
              </a:spcBef>
              <a:buSzPct val="120000"/>
            </a:pPr>
            <a:r>
              <a:rPr lang="en-US" sz="1800" b="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 </a:t>
            </a:r>
            <a:r>
              <a:rPr lang="ru-RU" sz="1800" b="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лог медленных запросов</a:t>
            </a:r>
            <a:endParaRPr lang="en-US" sz="1800" b="0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spcBef>
                <a:spcPts val="600"/>
              </a:spcBef>
              <a:buSzPct val="120000"/>
            </a:pPr>
            <a:r>
              <a:rPr lang="en-US" sz="1800" b="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request_slowlog_timeout</a:t>
            </a:r>
            <a:r>
              <a:rPr lang="en-US" sz="1800" b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5</a:t>
            </a:r>
          </a:p>
          <a:p>
            <a:pPr eaLnBrk="1" hangingPunct="1">
              <a:spcBef>
                <a:spcPts val="600"/>
              </a:spcBef>
              <a:buSzPct val="120000"/>
            </a:pPr>
            <a:r>
              <a:rPr lang="en-US" sz="1800" b="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slowlog</a:t>
            </a:r>
            <a:r>
              <a:rPr lang="en-US" sz="1800" b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800" b="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800" b="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1800" b="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/log/</a:t>
            </a:r>
            <a:r>
              <a:rPr lang="en-US" sz="1800" b="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php</a:t>
            </a:r>
            <a:r>
              <a:rPr lang="en-US" sz="1800" b="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/www.slow_access.log</a:t>
            </a:r>
            <a:endParaRPr lang="en-US" sz="1800" b="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spcBef>
                <a:spcPts val="600"/>
              </a:spcBef>
              <a:buSzPct val="120000"/>
            </a:pPr>
            <a:endParaRPr lang="en-US" sz="1800" b="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51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4617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1520" y="208062"/>
            <a:ext cx="6758528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>
                <a:cs typeface="Calibri"/>
              </a:rPr>
              <a:t>Поиск «узких» мест</a:t>
            </a:r>
            <a:endParaRPr lang="en-US" sz="3200" dirty="0">
              <a:cs typeface="Calibri"/>
            </a:endParaRPr>
          </a:p>
        </p:txBody>
      </p:sp>
      <p:pic>
        <p:nvPicPr>
          <p:cNvPr id="7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1" y="1038448"/>
            <a:ext cx="8915400" cy="1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755576" y="1337236"/>
            <a:ext cx="7502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Apache /server-status</a:t>
            </a:r>
            <a:endParaRPr lang="ru-RU" sz="2400" dirty="0" smtClean="0"/>
          </a:p>
        </p:txBody>
      </p:sp>
      <p:pic>
        <p:nvPicPr>
          <p:cNvPr id="26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83" y="1448615"/>
            <a:ext cx="232792" cy="23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75" y="1798901"/>
            <a:ext cx="8028384" cy="295934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4629" y="5190291"/>
            <a:ext cx="7502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Включенные </a:t>
            </a:r>
            <a:r>
              <a:rPr lang="ru-RU" sz="2400" dirty="0" err="1" smtClean="0"/>
              <a:t>логи</a:t>
            </a:r>
            <a:r>
              <a:rPr lang="ru-RU" sz="2400" dirty="0" smtClean="0"/>
              <a:t> медленных запросов </a:t>
            </a:r>
            <a:r>
              <a:rPr lang="en-US" sz="2400" dirty="0" err="1" smtClean="0"/>
              <a:t>php</a:t>
            </a:r>
            <a:r>
              <a:rPr lang="en-US" sz="2400" dirty="0" smtClean="0"/>
              <a:t>-fpm, nginx, apache, </a:t>
            </a:r>
            <a:r>
              <a:rPr lang="en-US" sz="2400" dirty="0" err="1" smtClean="0"/>
              <a:t>mysql</a:t>
            </a:r>
            <a:endParaRPr lang="ru-RU" sz="2400" dirty="0" smtClean="0"/>
          </a:p>
        </p:txBody>
      </p:sp>
      <p:pic>
        <p:nvPicPr>
          <p:cNvPr id="13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301670"/>
            <a:ext cx="232792" cy="23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5491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4617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7513" y="165954"/>
            <a:ext cx="7216815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err="1" smtClean="0">
                <a:cs typeface="Calibri"/>
              </a:rPr>
              <a:t>Xdebu</a:t>
            </a:r>
            <a:r>
              <a:rPr lang="en-US" sz="2400" b="1" dirty="0" err="1">
                <a:cs typeface="Calibri"/>
              </a:rPr>
              <a:t>g</a:t>
            </a:r>
            <a:endParaRPr lang="en-US" sz="2400" b="1" dirty="0">
              <a:cs typeface="Calibri"/>
            </a:endParaRPr>
          </a:p>
        </p:txBody>
      </p:sp>
      <p:pic>
        <p:nvPicPr>
          <p:cNvPr id="7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1" y="1038448"/>
            <a:ext cx="8915400" cy="1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5537" y="1090579"/>
            <a:ext cx="83529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Blip>
                <a:blip r:embed="rId6"/>
              </a:buBlip>
            </a:pPr>
            <a:r>
              <a:rPr lang="ru-RU" sz="2400" dirty="0" smtClean="0"/>
              <a:t>Помогает при отладке</a:t>
            </a:r>
          </a:p>
          <a:p>
            <a:pPr marL="342900" indent="-342900">
              <a:lnSpc>
                <a:spcPct val="150000"/>
              </a:lnSpc>
              <a:buBlip>
                <a:blip r:embed="rId6"/>
              </a:buBlip>
            </a:pPr>
            <a:r>
              <a:rPr lang="ru-RU" sz="2400" dirty="0" smtClean="0"/>
              <a:t>Практически не применим «на бою»</a:t>
            </a:r>
            <a:endParaRPr lang="en-US" sz="2400" dirty="0" smtClean="0"/>
          </a:p>
          <a:p>
            <a:pPr marL="342900" indent="-342900">
              <a:lnSpc>
                <a:spcPct val="150000"/>
              </a:lnSpc>
              <a:buBlip>
                <a:blip r:embed="rId6"/>
              </a:buBlip>
            </a:pPr>
            <a:r>
              <a:rPr lang="ru-RU" sz="2400" dirty="0" smtClean="0"/>
              <a:t>Учимся снимать и понимать </a:t>
            </a:r>
            <a:r>
              <a:rPr lang="ru-RU" sz="2400" dirty="0" err="1" smtClean="0"/>
              <a:t>трейс</a:t>
            </a:r>
            <a:r>
              <a:rPr lang="ru-RU" sz="2400" dirty="0" smtClean="0"/>
              <a:t> страниц: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1400" dirty="0" err="1"/>
              <a:t>ini_set</a:t>
            </a:r>
            <a:r>
              <a:rPr lang="en-US" sz="1400" dirty="0"/>
              <a:t>('</a:t>
            </a:r>
            <a:r>
              <a:rPr lang="en-US" sz="1400" dirty="0" err="1"/>
              <a:t>xdebug.collect_params</a:t>
            </a:r>
            <a:r>
              <a:rPr lang="en-US" sz="1400" dirty="0"/>
              <a:t>', 3</a:t>
            </a:r>
            <a:r>
              <a:rPr lang="en-US" sz="1400" dirty="0" smtClean="0"/>
              <a:t>);</a:t>
            </a:r>
            <a:endParaRPr lang="ru-RU" sz="1400" dirty="0" smtClean="0"/>
          </a:p>
          <a:p>
            <a:pPr>
              <a:lnSpc>
                <a:spcPct val="150000"/>
              </a:lnSpc>
            </a:pPr>
            <a:r>
              <a:rPr lang="en-US" sz="1400" dirty="0" err="1"/>
              <a:t>xdebug_start_trace</a:t>
            </a:r>
            <a:r>
              <a:rPr lang="en-US" sz="1400" dirty="0" smtClean="0"/>
              <a:t>();</a:t>
            </a:r>
            <a:endParaRPr lang="ru-RU" sz="1400" dirty="0" smtClean="0"/>
          </a:p>
          <a:p>
            <a:pPr>
              <a:lnSpc>
                <a:spcPct val="150000"/>
              </a:lnSpc>
            </a:pPr>
            <a:r>
              <a:rPr lang="ru-RU" sz="1400" dirty="0" smtClean="0"/>
              <a:t>…</a:t>
            </a:r>
          </a:p>
          <a:p>
            <a:pPr>
              <a:lnSpc>
                <a:spcPct val="150000"/>
              </a:lnSpc>
            </a:pPr>
            <a:r>
              <a:rPr lang="en-US" sz="1400" dirty="0" err="1"/>
              <a:t>xdebug_stop_trace</a:t>
            </a:r>
            <a:r>
              <a:rPr lang="en-US" sz="1400" dirty="0" smtClean="0"/>
              <a:t>();</a:t>
            </a:r>
            <a:endParaRPr lang="ru-RU" sz="1400" dirty="0" smtClean="0"/>
          </a:p>
          <a:p>
            <a:pPr>
              <a:lnSpc>
                <a:spcPct val="150000"/>
              </a:lnSpc>
            </a:pPr>
            <a:endParaRPr lang="ru-RU" sz="1400" dirty="0"/>
          </a:p>
          <a:p>
            <a:pPr>
              <a:lnSpc>
                <a:spcPct val="150000"/>
              </a:lnSpc>
            </a:pPr>
            <a:r>
              <a:rPr lang="en-US" sz="1400" dirty="0"/>
              <a:t>TRACE START [</a:t>
            </a:r>
            <a:r>
              <a:rPr lang="en-US" sz="1400" dirty="0" smtClean="0"/>
              <a:t>20</a:t>
            </a:r>
            <a:r>
              <a:rPr lang="ru-RU" sz="1400" dirty="0" smtClean="0"/>
              <a:t>13</a:t>
            </a:r>
            <a:r>
              <a:rPr lang="en-US" sz="1400" dirty="0" smtClean="0"/>
              <a:t>-</a:t>
            </a:r>
            <a:r>
              <a:rPr lang="ru-RU" sz="1400" dirty="0" smtClean="0"/>
              <a:t>01</a:t>
            </a:r>
            <a:r>
              <a:rPr lang="en-US" sz="1400" dirty="0" smtClean="0"/>
              <a:t>-</a:t>
            </a:r>
            <a:r>
              <a:rPr lang="ru-RU" sz="1400" dirty="0" smtClean="0"/>
              <a:t>29</a:t>
            </a:r>
            <a:r>
              <a:rPr lang="en-US" sz="1400" dirty="0" smtClean="0"/>
              <a:t> </a:t>
            </a:r>
            <a:r>
              <a:rPr lang="en-US" sz="1400" dirty="0"/>
              <a:t>14:37:13]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    0.0003     114112   -&gt; {main}() ../trace.php:0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    0.0004     114272     -&gt; </a:t>
            </a:r>
            <a:r>
              <a:rPr lang="en-US" sz="1400" dirty="0" err="1"/>
              <a:t>str_split</a:t>
            </a:r>
            <a:r>
              <a:rPr lang="en-US" sz="1400" dirty="0"/>
              <a:t>('</a:t>
            </a:r>
            <a:r>
              <a:rPr lang="en-US" sz="1400" dirty="0" err="1"/>
              <a:t>Xdebug</a:t>
            </a:r>
            <a:r>
              <a:rPr lang="en-US" sz="1400" dirty="0"/>
              <a:t>') ../trace.php:8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    0.0007     117424     -&gt; </a:t>
            </a:r>
            <a:r>
              <a:rPr lang="en-US" sz="1400" dirty="0" err="1"/>
              <a:t>ret_ord</a:t>
            </a:r>
            <a:r>
              <a:rPr lang="en-US" sz="1400" dirty="0"/>
              <a:t>('X') ../trace.php:10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    0.0007     117584       -&gt; </a:t>
            </a:r>
            <a:r>
              <a:rPr lang="en-US" sz="1400" dirty="0" err="1"/>
              <a:t>ord</a:t>
            </a:r>
            <a:r>
              <a:rPr lang="en-US" sz="1400" dirty="0"/>
              <a:t>('X') ../trace.php:5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    0.0009     117584     -&gt; </a:t>
            </a:r>
            <a:r>
              <a:rPr lang="en-US" sz="1400" dirty="0" err="1"/>
              <a:t>ret_ord</a:t>
            </a:r>
            <a:r>
              <a:rPr lang="en-US" sz="1400" dirty="0"/>
              <a:t>('d') ../trace.php:10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    </a:t>
            </a:r>
            <a:r>
              <a:rPr lang="ru-RU" sz="1400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6112065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05563"/>
            <a:ext cx="91440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2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0125" y="14288"/>
            <a:ext cx="3063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0825" y="207963"/>
            <a:ext cx="6759575" cy="6286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sz="2800" b="1"/>
              <a:t>Инструменты поиска узких мест</a:t>
            </a:r>
            <a:endParaRPr lang="en-US" sz="2800" b="1"/>
          </a:p>
        </p:txBody>
      </p:sp>
      <p:pic>
        <p:nvPicPr>
          <p:cNvPr id="107524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" y="1038225"/>
            <a:ext cx="8915400" cy="1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5" name="TextBox 24"/>
          <p:cNvSpPr txBox="1">
            <a:spLocks noChangeArrowheads="1"/>
          </p:cNvSpPr>
          <p:nvPr/>
        </p:nvSpPr>
        <p:spPr bwMode="auto">
          <a:xfrm>
            <a:off x="755650" y="1239838"/>
            <a:ext cx="38877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err="1"/>
              <a:t>XHProf</a:t>
            </a:r>
            <a:r>
              <a:rPr lang="en-US" sz="2400" dirty="0"/>
              <a:t>, </a:t>
            </a:r>
            <a:r>
              <a:rPr lang="en-US" sz="2400" dirty="0" err="1" smtClean="0"/>
              <a:t>pinba</a:t>
            </a:r>
            <a:endParaRPr lang="ru-RU" sz="2400" dirty="0"/>
          </a:p>
        </p:txBody>
      </p:sp>
      <p:pic>
        <p:nvPicPr>
          <p:cNvPr id="107526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3" y="1350963"/>
            <a:ext cx="2333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7" name="Рисунок 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1122363"/>
            <a:ext cx="4432300" cy="344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8" name="Рисунок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7013" y="3086100"/>
            <a:ext cx="502920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20093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69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341438"/>
            <a:ext cx="6048375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0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405563"/>
            <a:ext cx="91440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1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0125" y="14288"/>
            <a:ext cx="3063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0825" y="207963"/>
            <a:ext cx="6759575" cy="6286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sz="2800" b="1"/>
              <a:t>Инструменты поиска узких мест</a:t>
            </a:r>
            <a:endParaRPr lang="en-US" sz="2800" b="1"/>
          </a:p>
        </p:txBody>
      </p:sp>
      <p:pic>
        <p:nvPicPr>
          <p:cNvPr id="109573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" y="1038225"/>
            <a:ext cx="8915400" cy="1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4" name="TextBox 11"/>
          <p:cNvSpPr txBox="1">
            <a:spLocks noChangeArrowheads="1"/>
          </p:cNvSpPr>
          <p:nvPr/>
        </p:nvSpPr>
        <p:spPr bwMode="auto">
          <a:xfrm>
            <a:off x="2700338" y="1100138"/>
            <a:ext cx="6335712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Tx/>
              <a:buBlip>
                <a:blip r:embed="rId7"/>
              </a:buBlip>
            </a:pPr>
            <a:r>
              <a:rPr lang="en-US" sz="2400"/>
              <a:t>XHProf (github.com/facebook/xhprof)</a:t>
            </a:r>
          </a:p>
          <a:p>
            <a:pPr marL="342900" indent="-342900">
              <a:lnSpc>
                <a:spcPct val="150000"/>
              </a:lnSpc>
              <a:buFontTx/>
              <a:buBlip>
                <a:blip r:embed="rId7"/>
              </a:buBlip>
            </a:pPr>
            <a:r>
              <a:rPr lang="ru-RU" sz="2400"/>
              <a:t>Почти не создает нагрузку на бою</a:t>
            </a:r>
          </a:p>
          <a:p>
            <a:pPr marL="342900" indent="-342900">
              <a:lnSpc>
                <a:spcPct val="150000"/>
              </a:lnSpc>
              <a:buFontTx/>
              <a:buBlip>
                <a:blip r:embed="rId7"/>
              </a:buBlip>
            </a:pPr>
            <a:r>
              <a:rPr lang="ru-RU" sz="2400"/>
              <a:t>Можно быстро найти корень проблемы</a:t>
            </a:r>
          </a:p>
          <a:p>
            <a:pPr marL="342900" indent="-342900">
              <a:lnSpc>
                <a:spcPct val="150000"/>
              </a:lnSpc>
              <a:buFontTx/>
              <a:buBlip>
                <a:blip r:embed="rId7"/>
              </a:buBlip>
            </a:pPr>
            <a:r>
              <a:rPr lang="ru-RU" sz="2400"/>
              <a:t>Полезно автоматически сохранять</a:t>
            </a:r>
            <a:br>
              <a:rPr lang="ru-RU" sz="2400"/>
            </a:br>
            <a:r>
              <a:rPr lang="ru-RU" sz="2400"/>
              <a:t>трейсы долгих страниц</a:t>
            </a:r>
          </a:p>
          <a:p>
            <a:pPr marL="342900" indent="-342900">
              <a:lnSpc>
                <a:spcPct val="150000"/>
              </a:lnSpc>
              <a:buFontTx/>
              <a:buBlip>
                <a:blip r:embed="rId7"/>
              </a:buBlip>
            </a:pPr>
            <a:r>
              <a:rPr lang="ru-RU" sz="2400"/>
              <a:t>… и анализировать их с разработчиками</a:t>
            </a:r>
          </a:p>
        </p:txBody>
      </p:sp>
    </p:spTree>
    <p:extLst>
      <p:ext uri="{BB962C8B-B14F-4D97-AF65-F5344CB8AC3E}">
        <p14:creationId xmlns:p14="http://schemas.microsoft.com/office/powerpoint/2010/main" val="32631361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Natalia\Documents\Для презентаций\stickers-bullet\polos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5741"/>
            <a:ext cx="9144000" cy="60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25720" y="10"/>
            <a:ext cx="5654982" cy="1059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>
                <a:cs typeface="Calibri"/>
              </a:rPr>
              <a:t>Почему сайт должен быть быстрым и всегда доступен?</a:t>
            </a:r>
            <a:endParaRPr lang="en-US" sz="3200" b="1" dirty="0" smtClean="0">
              <a:latin typeface="Calibri"/>
              <a:cs typeface="Calibri"/>
            </a:endParaRPr>
          </a:p>
        </p:txBody>
      </p:sp>
      <p:pic>
        <p:nvPicPr>
          <p:cNvPr id="8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3"/>
            <a:ext cx="8915400" cy="1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3"/>
          <p:cNvSpPr>
            <a:spLocks noChangeArrowheads="1"/>
          </p:cNvSpPr>
          <p:nvPr/>
        </p:nvSpPr>
        <p:spPr bwMode="auto">
          <a:xfrm>
            <a:off x="395536" y="1628800"/>
            <a:ext cx="8503363" cy="473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41325" indent="-441325">
              <a:spcBef>
                <a:spcPts val="600"/>
              </a:spcBef>
              <a:spcAft>
                <a:spcPts val="600"/>
              </a:spcAft>
              <a:buSzPct val="120000"/>
              <a:buBlip>
                <a:blip r:embed="rId6"/>
              </a:buBlip>
            </a:pPr>
            <a:r>
              <a:rPr lang="ru-RU" sz="2800" b="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Клиенты и их лояльность (сайт недоступен – потеряны </a:t>
            </a:r>
            <a:r>
              <a:rPr lang="ru-RU" sz="28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заказы).</a:t>
            </a:r>
            <a:endParaRPr lang="ru-RU" sz="2800" b="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marL="441325" indent="-441325">
              <a:spcBef>
                <a:spcPts val="600"/>
              </a:spcBef>
              <a:spcAft>
                <a:spcPts val="600"/>
              </a:spcAft>
              <a:buSzPct val="120000"/>
              <a:buBlip>
                <a:blip r:embed="rId6"/>
              </a:buBlip>
            </a:pPr>
            <a:r>
              <a:rPr lang="ru-RU" sz="2800" b="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«Избалованность» клиентов быстрыми </a:t>
            </a:r>
            <a:r>
              <a:rPr lang="ru-RU" sz="2800" b="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ajax</a:t>
            </a:r>
            <a:r>
              <a:rPr lang="ru-RU" sz="2800" b="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-интерфейсами</a:t>
            </a:r>
          </a:p>
          <a:p>
            <a:pPr marL="441325" indent="-441325">
              <a:spcBef>
                <a:spcPts val="600"/>
              </a:spcBef>
              <a:spcAft>
                <a:spcPts val="600"/>
              </a:spcAft>
              <a:buSzPct val="120000"/>
              <a:buBlip>
                <a:blip r:embed="rId6"/>
              </a:buBlip>
            </a:pPr>
            <a:r>
              <a:rPr lang="ru-RU" sz="2800" b="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Индексация сайта поисковыми роботами</a:t>
            </a:r>
          </a:p>
          <a:p>
            <a:pPr marL="441325" indent="-441325">
              <a:spcBef>
                <a:spcPts val="600"/>
              </a:spcBef>
              <a:spcAft>
                <a:spcPts val="600"/>
              </a:spcAft>
              <a:buSzPct val="120000"/>
              <a:buBlip>
                <a:blip r:embed="rId6"/>
              </a:buBlip>
            </a:pPr>
            <a:r>
              <a:rPr lang="ru-RU" sz="2800" b="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Финансовые потери во время рекламных компаний</a:t>
            </a:r>
          </a:p>
          <a:p>
            <a:pPr marL="441325" indent="-441325">
              <a:spcBef>
                <a:spcPts val="600"/>
              </a:spcBef>
              <a:spcAft>
                <a:spcPts val="600"/>
              </a:spcAft>
              <a:buSzPct val="120000"/>
              <a:buBlip>
                <a:blip r:embed="rId6"/>
              </a:buBlip>
            </a:pPr>
            <a:r>
              <a:rPr lang="ru-RU" sz="2800" b="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Стоимость контекстной </a:t>
            </a:r>
            <a:r>
              <a:rPr lang="ru-RU" sz="28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рекламы</a:t>
            </a:r>
          </a:p>
          <a:p>
            <a:pPr marL="441325" indent="-441325">
              <a:spcBef>
                <a:spcPts val="600"/>
              </a:spcBef>
              <a:spcAft>
                <a:spcPts val="600"/>
              </a:spcAft>
              <a:buSzPct val="120000"/>
              <a:buBlip>
                <a:blip r:embed="rId6"/>
              </a:buBlip>
            </a:pPr>
            <a:r>
              <a:rPr lang="ru-RU" sz="2800" dirty="0" err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Репутационные</a:t>
            </a: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риски</a:t>
            </a:r>
            <a:endParaRPr lang="ru-RU" sz="2800" b="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18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4617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1520" y="208062"/>
            <a:ext cx="6758528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>
                <a:cs typeface="Calibri"/>
              </a:rPr>
              <a:t>Поиск «узких» мест</a:t>
            </a:r>
            <a:endParaRPr lang="en-US" sz="3200" dirty="0">
              <a:cs typeface="Calibri"/>
            </a:endParaRPr>
          </a:p>
        </p:txBody>
      </p:sp>
      <p:pic>
        <p:nvPicPr>
          <p:cNvPr id="7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1" y="1038448"/>
            <a:ext cx="8915400" cy="1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3"/>
          <p:cNvSpPr>
            <a:spLocks noChangeArrowheads="1"/>
          </p:cNvSpPr>
          <p:nvPr/>
        </p:nvSpPr>
        <p:spPr bwMode="auto">
          <a:xfrm>
            <a:off x="395536" y="1340768"/>
            <a:ext cx="8503363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41325" indent="-441325">
              <a:spcBef>
                <a:spcPts val="600"/>
              </a:spcBef>
              <a:spcAft>
                <a:spcPts val="600"/>
              </a:spcAft>
              <a:buSzPct val="120000"/>
              <a:buBlip>
                <a:blip r:embed="rId6"/>
              </a:buBlip>
            </a:pP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Pinba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– </a:t>
            </a: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для аналитики</a:t>
            </a:r>
          </a:p>
          <a:p>
            <a:pPr marL="441325" indent="-441325">
              <a:spcBef>
                <a:spcPts val="600"/>
              </a:spcBef>
              <a:spcAft>
                <a:spcPts val="600"/>
              </a:spcAft>
              <a:buSzPct val="120000"/>
              <a:buBlip>
                <a:blip r:embed="rId6"/>
              </a:buBlip>
            </a:pPr>
            <a:r>
              <a:rPr lang="en-US" sz="2400" b="0" dirty="0" err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Xhprof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– </a:t>
            </a:r>
            <a:r>
              <a:rPr lang="ru-RU" sz="24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профилирование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20000"/>
            </a:pPr>
            <a:endParaRPr lang="ru-RU" dirty="0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ct val="120000"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extension=xhprof.so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20000"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extension=pinba.so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20000"/>
            </a:pP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pinba.enabled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=1</a:t>
            </a:r>
            <a:endParaRPr lang="en-US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ct val="120000"/>
            </a:pP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pinba.server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=</a:t>
            </a:r>
            <a:r>
              <a:rPr lang="ru-RU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192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.168.2.3:3307</a:t>
            </a:r>
            <a:endParaRPr lang="ru-RU" dirty="0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ct val="120000"/>
            </a:pPr>
            <a:endParaRPr lang="en-US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marL="441325" indent="-441325">
              <a:spcBef>
                <a:spcPts val="600"/>
              </a:spcBef>
              <a:spcAft>
                <a:spcPts val="600"/>
              </a:spcAft>
              <a:buSzPct val="120000"/>
              <a:buBlip>
                <a:blip r:embed="rId6"/>
              </a:buBlip>
            </a:pP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Подключение –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dbconn.php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init.php</a:t>
            </a: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, но чаще удобнее через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auto_prepend_file</a:t>
            </a:r>
            <a:endParaRPr lang="ru-RU" sz="24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1465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4617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1520" y="208062"/>
            <a:ext cx="6758528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>
                <a:cs typeface="Calibri"/>
              </a:rPr>
              <a:t>Подключение </a:t>
            </a:r>
            <a:r>
              <a:rPr lang="en-US" sz="3200" dirty="0" err="1" smtClean="0">
                <a:cs typeface="Calibri"/>
              </a:rPr>
              <a:t>xhprof</a:t>
            </a:r>
            <a:endParaRPr lang="en-US" sz="3200" dirty="0">
              <a:cs typeface="Calibri"/>
            </a:endParaRPr>
          </a:p>
        </p:txBody>
      </p:sp>
      <p:pic>
        <p:nvPicPr>
          <p:cNvPr id="7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1" y="1038448"/>
            <a:ext cx="8915400" cy="1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3"/>
          <p:cNvSpPr>
            <a:spLocks noChangeArrowheads="1"/>
          </p:cNvSpPr>
          <p:nvPr/>
        </p:nvSpPr>
        <p:spPr bwMode="auto">
          <a:xfrm>
            <a:off x="395536" y="1340768"/>
            <a:ext cx="8503363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41325" indent="-441325">
              <a:spcBef>
                <a:spcPts val="600"/>
              </a:spcBef>
              <a:spcAft>
                <a:spcPts val="600"/>
              </a:spcAft>
              <a:buSzPct val="120000"/>
              <a:buBlip>
                <a:blip r:embed="rId6"/>
              </a:buBlip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php.ini: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20000"/>
            </a:pP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auto_prepend_file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= "/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home/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bitrix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/www/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auto_prepend.php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"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20000"/>
            </a:pP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auto_append_file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= "/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home/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bitrix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/www/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auto_append.php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“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20000"/>
            </a:pPr>
            <a:endParaRPr lang="en-US" sz="2400" dirty="0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marL="441325" indent="-441325">
              <a:spcBef>
                <a:spcPts val="600"/>
              </a:spcBef>
              <a:spcAft>
                <a:spcPts val="600"/>
              </a:spcAft>
              <a:buSzPct val="120000"/>
              <a:buBlip>
                <a:blip r:embed="rId6"/>
              </a:buBlip>
            </a:pP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auto_prepend.php</a:t>
            </a:r>
            <a:endParaRPr lang="en-US" sz="2400" dirty="0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ct val="120000"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&lt;?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php</a:t>
            </a:r>
            <a:endParaRPr lang="en-US" sz="24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ct val="120000"/>
            </a:pP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xhprof_enable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();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20000"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$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xhprof_time_start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=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microtime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(true);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20000"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?&gt;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20000"/>
            </a:pPr>
            <a:endParaRPr lang="ru-RU" sz="24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59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4617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1520" y="208062"/>
            <a:ext cx="6758528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>
                <a:cs typeface="Calibri"/>
              </a:rPr>
              <a:t>Подключение </a:t>
            </a:r>
            <a:r>
              <a:rPr lang="en-US" sz="3200" dirty="0" err="1" smtClean="0">
                <a:cs typeface="Calibri"/>
              </a:rPr>
              <a:t>xhprof</a:t>
            </a:r>
            <a:endParaRPr lang="en-US" sz="3200" dirty="0">
              <a:cs typeface="Calibri"/>
            </a:endParaRPr>
          </a:p>
        </p:txBody>
      </p:sp>
      <p:pic>
        <p:nvPicPr>
          <p:cNvPr id="7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1" y="1038448"/>
            <a:ext cx="8915400" cy="1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3"/>
          <p:cNvSpPr>
            <a:spLocks noChangeArrowheads="1"/>
          </p:cNvSpPr>
          <p:nvPr/>
        </p:nvSpPr>
        <p:spPr bwMode="auto">
          <a:xfrm>
            <a:off x="395536" y="1340768"/>
            <a:ext cx="8503363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41325" indent="-441325">
              <a:spcBef>
                <a:spcPts val="600"/>
              </a:spcBef>
              <a:spcAft>
                <a:spcPts val="600"/>
              </a:spcAft>
              <a:buSzPct val="120000"/>
              <a:buBlip>
                <a:blip r:embed="rId6"/>
              </a:buBlip>
            </a:pP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auto_append.php</a:t>
            </a:r>
            <a:endParaRPr lang="en-US" sz="2400" dirty="0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ct val="120000"/>
            </a:pP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php</a:t>
            </a:r>
            <a:endParaRPr lang="en-US" sz="12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ct val="120000"/>
            </a:pPr>
            <a:r>
              <a:rPr lang="en-US" sz="12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xhprof_time_end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microtime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(true);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20000"/>
            </a:pPr>
            <a:r>
              <a:rPr lang="en-US" sz="12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1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 ($_SERVER["DOCUMENT_ROOT"]) &amp;&amp; ($</a:t>
            </a:r>
            <a:r>
              <a:rPr lang="en-US" sz="12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xhprof_time_end</a:t>
            </a:r>
            <a:r>
              <a:rPr lang="en-US" sz="1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$</a:t>
            </a:r>
            <a:r>
              <a:rPr lang="en-US" sz="12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xhprof_time_start</a:t>
            </a:r>
            <a:r>
              <a:rPr lang="en-US" sz="1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&gt; 3) ) {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20000"/>
            </a:pPr>
            <a:r>
              <a:rPr lang="en-US" sz="12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xhprof_data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xhprof_disable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20000"/>
            </a:pPr>
            <a:r>
              <a:rPr lang="en-US" sz="12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include_once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"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xhprof_lib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utils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xhprof_lib.php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";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20000"/>
            </a:pP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include_once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"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xhprof_lib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utils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xhprof_runs.php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";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20000"/>
            </a:pPr>
            <a:r>
              <a:rPr lang="en-US" sz="12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xhprof_runs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XHProfRuns_Default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20000"/>
            </a:pPr>
            <a:r>
              <a:rPr lang="en-US" sz="12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prof_file_name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substr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xhprof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_${_SERVER["HTTP_HOST"]}_".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str_replace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('/','_',$_SERVER["REQUEST_URI"]),0,254);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20000"/>
            </a:pP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$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run_id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$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xhprof_runs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save_run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($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xhprof_data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$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prof_file_name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20000"/>
            </a:pPr>
            <a:r>
              <a:rPr lang="en-US" sz="12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2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ct val="120000"/>
            </a:pPr>
            <a:r>
              <a:rPr lang="en-US" sz="12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endParaRPr lang="en-US" sz="12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6810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4617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1520" y="208062"/>
            <a:ext cx="6758528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err="1" smtClean="0">
                <a:cs typeface="Calibri"/>
              </a:rPr>
              <a:t>xhprof</a:t>
            </a:r>
            <a:endParaRPr lang="en-US" sz="3200" dirty="0">
              <a:cs typeface="Calibri"/>
            </a:endParaRPr>
          </a:p>
        </p:txBody>
      </p:sp>
      <p:pic>
        <p:nvPicPr>
          <p:cNvPr id="7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1" y="1038448"/>
            <a:ext cx="8915400" cy="1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https://cp.bitrix.ru/bitrix/components/bitrix/blog/show_file.php?fid=405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04" y="1340768"/>
            <a:ext cx="8909788" cy="4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14557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4617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1520" y="208062"/>
            <a:ext cx="6758528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err="1" smtClean="0">
                <a:cs typeface="Calibri"/>
              </a:rPr>
              <a:t>xhprof</a:t>
            </a:r>
            <a:endParaRPr lang="en-US" sz="3200" dirty="0">
              <a:cs typeface="Calibri"/>
            </a:endParaRPr>
          </a:p>
        </p:txBody>
      </p:sp>
      <p:pic>
        <p:nvPicPr>
          <p:cNvPr id="7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1" y="1038448"/>
            <a:ext cx="8915400" cy="1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https://cp.bitrix.ru/bitrix/components/bitrix/blog/show_file.php?fid=405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3" y="1556792"/>
            <a:ext cx="8941887" cy="374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6937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5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05563"/>
            <a:ext cx="91440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6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0125" y="14288"/>
            <a:ext cx="3063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0825" y="207963"/>
            <a:ext cx="6759575" cy="6286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sz="2800" b="1"/>
              <a:t>Инструменты поиска узких мест</a:t>
            </a:r>
            <a:endParaRPr lang="en-US" sz="2800" b="1"/>
          </a:p>
        </p:txBody>
      </p:sp>
      <p:pic>
        <p:nvPicPr>
          <p:cNvPr id="113668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" y="1038225"/>
            <a:ext cx="8915400" cy="1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39750" y="995363"/>
            <a:ext cx="799269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6"/>
              </a:buBlip>
              <a:defRPr/>
            </a:pPr>
            <a:r>
              <a:rPr lang="ru-RU" sz="2400" dirty="0" smtClean="0"/>
              <a:t>Если никаких других инструментов нет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6"/>
              </a:buBlip>
              <a:defRPr/>
            </a:pPr>
            <a:r>
              <a:rPr lang="ru-RU" sz="2400" dirty="0" smtClean="0">
                <a:latin typeface="+mn-lt"/>
                <a:cs typeface="+mn-cs"/>
              </a:rPr>
              <a:t>Или надо срочно локализовать проблему на «бою»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6"/>
              </a:buBlip>
              <a:defRPr/>
            </a:pPr>
            <a:r>
              <a:rPr lang="ru-RU" sz="2400" dirty="0" smtClean="0"/>
              <a:t>Можно просто перезапустить </a:t>
            </a:r>
            <a:r>
              <a:rPr lang="en-US" sz="2400" dirty="0" smtClean="0"/>
              <a:t>Apache / </a:t>
            </a:r>
            <a:r>
              <a:rPr lang="en-US" sz="2400" dirty="0" err="1" smtClean="0"/>
              <a:t>nginx</a:t>
            </a:r>
            <a:r>
              <a:rPr lang="en-US" sz="2400" dirty="0" smtClean="0"/>
              <a:t> / PHP-FPM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6"/>
              </a:buBlip>
              <a:defRPr/>
            </a:pPr>
            <a:r>
              <a:rPr lang="ru-RU" sz="2400" dirty="0" smtClean="0">
                <a:latin typeface="+mn-lt"/>
                <a:cs typeface="+mn-cs"/>
              </a:rPr>
              <a:t>Но… Вы не найдете суть проблемы, и она повторится</a:t>
            </a:r>
            <a:endParaRPr lang="en-US" sz="2400" dirty="0" smtClean="0">
              <a:latin typeface="+mn-lt"/>
              <a:cs typeface="+mn-cs"/>
            </a:endParaRP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6"/>
              </a:buBlip>
              <a:defRPr/>
            </a:pPr>
            <a:r>
              <a:rPr lang="ru-RU" sz="2400" dirty="0" smtClean="0">
                <a:latin typeface="+mn-lt"/>
                <a:cs typeface="+mn-cs"/>
              </a:rPr>
              <a:t>Старые </a:t>
            </a:r>
            <a:r>
              <a:rPr lang="ru-RU" sz="2400" dirty="0">
                <a:latin typeface="+mn-lt"/>
                <a:cs typeface="+mn-cs"/>
              </a:rPr>
              <a:t>добрые утилиты </a:t>
            </a:r>
            <a:r>
              <a:rPr lang="en-US" sz="2400" dirty="0" err="1" smtClean="0">
                <a:latin typeface="+mn-lt"/>
                <a:cs typeface="+mn-cs"/>
              </a:rPr>
              <a:t>unix</a:t>
            </a:r>
            <a:endParaRPr lang="ru-RU" sz="2400" dirty="0" smtClean="0">
              <a:latin typeface="+mn-lt"/>
              <a:cs typeface="+mn-cs"/>
            </a:endParaRP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6"/>
              </a:buBlip>
              <a:defRPr/>
            </a:pPr>
            <a:r>
              <a:rPr lang="en-US" sz="2400" dirty="0" err="1" smtClean="0"/>
              <a:t>lsof</a:t>
            </a:r>
            <a:endParaRPr lang="en-US" sz="2400" dirty="0">
              <a:latin typeface="+mn-lt"/>
              <a:cs typeface="+mn-cs"/>
            </a:endParaRP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6"/>
              </a:buBlip>
              <a:defRPr/>
            </a:pPr>
            <a:r>
              <a:rPr lang="en-US" sz="2400" dirty="0" err="1">
                <a:latin typeface="+mn-lt"/>
                <a:cs typeface="+mn-cs"/>
              </a:rPr>
              <a:t>strace</a:t>
            </a:r>
            <a:endParaRPr lang="ru-RU" sz="2400" dirty="0">
              <a:latin typeface="+mn-lt"/>
              <a:cs typeface="+mn-cs"/>
            </a:endParaRP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6"/>
              </a:buBlip>
              <a:defRPr/>
            </a:pPr>
            <a:r>
              <a:rPr lang="en-US" sz="2400" dirty="0" err="1" smtClean="0">
                <a:latin typeface="+mn-lt"/>
                <a:cs typeface="+mn-cs"/>
              </a:rPr>
              <a:t>gdb</a:t>
            </a:r>
            <a:endParaRPr lang="en-US" sz="2400" dirty="0" smtClean="0">
              <a:latin typeface="+mn-lt"/>
              <a:cs typeface="+mn-cs"/>
            </a:endParaRP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6"/>
              </a:buBlip>
              <a:defRPr/>
            </a:pPr>
            <a:r>
              <a:rPr lang="en-US" sz="2400" dirty="0" err="1" smtClean="0">
                <a:latin typeface="+mn-lt"/>
                <a:cs typeface="+mn-cs"/>
              </a:rPr>
              <a:t>grep</a:t>
            </a:r>
            <a:r>
              <a:rPr lang="en-US" sz="2400" dirty="0" smtClean="0">
                <a:latin typeface="+mn-lt"/>
                <a:cs typeface="+mn-cs"/>
              </a:rPr>
              <a:t>, </a:t>
            </a:r>
            <a:r>
              <a:rPr lang="en-US" sz="2400" dirty="0" err="1" smtClean="0">
                <a:latin typeface="+mn-lt"/>
                <a:cs typeface="+mn-cs"/>
              </a:rPr>
              <a:t>awk</a:t>
            </a:r>
            <a:r>
              <a:rPr lang="en-US" sz="2400" dirty="0" smtClean="0">
                <a:latin typeface="+mn-lt"/>
                <a:cs typeface="+mn-cs"/>
              </a:rPr>
              <a:t>, sort, </a:t>
            </a:r>
            <a:r>
              <a:rPr lang="en-US" sz="2400" dirty="0" err="1" smtClean="0">
                <a:latin typeface="+mn-lt"/>
                <a:cs typeface="+mn-cs"/>
              </a:rPr>
              <a:t>uniq</a:t>
            </a:r>
            <a:r>
              <a:rPr lang="en-US" sz="2400" dirty="0" smtClean="0">
                <a:latin typeface="+mn-lt"/>
                <a:cs typeface="+mn-cs"/>
              </a:rPr>
              <a:t> </a:t>
            </a:r>
            <a:r>
              <a:rPr lang="ru-RU" sz="2400" dirty="0" smtClean="0">
                <a:latin typeface="+mn-lt"/>
                <a:cs typeface="+mn-cs"/>
              </a:rPr>
              <a:t>и т.д.</a:t>
            </a:r>
            <a:endParaRPr lang="en-US" sz="24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58379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5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05563"/>
            <a:ext cx="91440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6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0125" y="14288"/>
            <a:ext cx="3063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0825" y="207963"/>
            <a:ext cx="6759575" cy="6286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sz="2800" b="1" dirty="0" smtClean="0"/>
              <a:t>Определение процесса</a:t>
            </a:r>
            <a:endParaRPr lang="en-US" sz="2800" b="1" dirty="0"/>
          </a:p>
        </p:txBody>
      </p:sp>
      <p:pic>
        <p:nvPicPr>
          <p:cNvPr id="113668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" y="1038225"/>
            <a:ext cx="8915400" cy="1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39750" y="995363"/>
            <a:ext cx="828072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6"/>
              </a:buBlip>
              <a:defRPr/>
            </a:pPr>
            <a:r>
              <a:rPr lang="en-US" sz="2400" dirty="0" err="1"/>
              <a:t>lsof</a:t>
            </a:r>
            <a:r>
              <a:rPr lang="en-US" sz="2400" dirty="0"/>
              <a:t> | </a:t>
            </a:r>
            <a:r>
              <a:rPr lang="en-US" sz="2400" dirty="0" err="1"/>
              <a:t>grep</a:t>
            </a:r>
            <a:r>
              <a:rPr lang="en-US" sz="2400" dirty="0"/>
              <a:t> </a:t>
            </a:r>
            <a:r>
              <a:rPr lang="en-US" sz="2400" dirty="0" err="1"/>
              <a:t>php_sessions</a:t>
            </a:r>
            <a:endParaRPr lang="en-US" sz="2400" dirty="0" smtClean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/>
              <a:t>[…]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 smtClean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/>
              <a:t>httpd</a:t>
            </a:r>
            <a:r>
              <a:rPr lang="en-US" sz="1200" dirty="0"/>
              <a:t>     29684    </a:t>
            </a:r>
            <a:r>
              <a:rPr lang="en-US" sz="1200" dirty="0" err="1"/>
              <a:t>bitrix</a:t>
            </a:r>
            <a:r>
              <a:rPr lang="en-US" sz="1200" dirty="0"/>
              <a:t>   56u      REG               0,19           0           5217392126 /</a:t>
            </a:r>
            <a:r>
              <a:rPr lang="en-US" sz="1200" dirty="0" err="1"/>
              <a:t>tmp</a:t>
            </a:r>
            <a:r>
              <a:rPr lang="en-US" sz="1200" dirty="0"/>
              <a:t>/</a:t>
            </a:r>
            <a:r>
              <a:rPr lang="en-US" sz="1200" dirty="0" err="1"/>
              <a:t>php_sessions</a:t>
            </a:r>
            <a:r>
              <a:rPr lang="en-US" sz="1200" dirty="0"/>
              <a:t>/sess_3m8ulspjvousm6nndmle3ul8s5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/>
              <a:t>httpd</a:t>
            </a:r>
            <a:r>
              <a:rPr lang="en-US" sz="1200" dirty="0"/>
              <a:t>     31320    </a:t>
            </a:r>
            <a:r>
              <a:rPr lang="en-US" sz="1200" dirty="0" err="1"/>
              <a:t>bitrix</a:t>
            </a:r>
            <a:r>
              <a:rPr lang="en-US" sz="1200" dirty="0"/>
              <a:t>   57uW     REG               0,19           0           5217392033 /</a:t>
            </a:r>
            <a:r>
              <a:rPr lang="en-US" sz="1200" dirty="0" err="1"/>
              <a:t>tmp</a:t>
            </a:r>
            <a:r>
              <a:rPr lang="en-US" sz="1200" dirty="0"/>
              <a:t>/</a:t>
            </a:r>
            <a:r>
              <a:rPr lang="en-US" sz="1200" dirty="0" err="1"/>
              <a:t>php_sessions</a:t>
            </a:r>
            <a:r>
              <a:rPr lang="en-US" sz="1200" dirty="0"/>
              <a:t>/sess_bvgb0oaeq6ilqq8ooneo1j7e61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 smtClean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/>
              <a:t>[…]</a:t>
            </a:r>
            <a:endParaRPr lang="ru-RU" sz="1200" dirty="0" smtClean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/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6"/>
              </a:buBlip>
              <a:defRPr/>
            </a:pPr>
            <a:r>
              <a:rPr lang="en-US" sz="2400" dirty="0" smtClean="0"/>
              <a:t>top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 </a:t>
            </a:r>
            <a:r>
              <a:rPr lang="en-US" sz="1200" dirty="0"/>
              <a:t>PID USER      PR  NI  VIRT  RES  SHR S %CPU %MEM    TIME+  COMMAND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24632 </a:t>
            </a:r>
            <a:r>
              <a:rPr lang="en-US" sz="1200" dirty="0" err="1"/>
              <a:t>bitrix</a:t>
            </a:r>
            <a:r>
              <a:rPr lang="en-US" sz="1200" dirty="0"/>
              <a:t>    16   0  826m 128m  99m S </a:t>
            </a:r>
            <a:r>
              <a:rPr lang="en-US" sz="1200" dirty="0" smtClean="0"/>
              <a:t>99.9  </a:t>
            </a:r>
            <a:r>
              <a:rPr lang="en-US" sz="1200" dirty="0"/>
              <a:t>0.4   0:40.13 </a:t>
            </a:r>
            <a:r>
              <a:rPr lang="en-US" sz="1200" dirty="0" err="1"/>
              <a:t>httpd</a:t>
            </a:r>
            <a:endParaRPr lang="en-US" sz="12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 4006 </a:t>
            </a:r>
            <a:r>
              <a:rPr lang="en-US" sz="1200" dirty="0" err="1"/>
              <a:t>bitrix</a:t>
            </a:r>
            <a:r>
              <a:rPr lang="en-US" sz="1200" dirty="0"/>
              <a:t>    15   0  817m  86m  63m R  9.9  0.3   0:05.61 </a:t>
            </a:r>
            <a:r>
              <a:rPr lang="en-US" sz="1200" dirty="0" err="1"/>
              <a:t>httpd</a:t>
            </a:r>
            <a:endParaRPr lang="en-US" sz="12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24903 </a:t>
            </a:r>
            <a:r>
              <a:rPr lang="en-US" sz="1200" dirty="0" err="1"/>
              <a:t>bitrix</a:t>
            </a:r>
            <a:r>
              <a:rPr lang="en-US" sz="1200" dirty="0"/>
              <a:t>    16   0  823m 121m  94m R  7.9  0.4   0:42.52 </a:t>
            </a:r>
            <a:r>
              <a:rPr lang="en-US" sz="1200" dirty="0" err="1" smtClean="0"/>
              <a:t>httpd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630968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5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05563"/>
            <a:ext cx="91440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6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0125" y="14288"/>
            <a:ext cx="3063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0825" y="207963"/>
            <a:ext cx="6759575" cy="6286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sz="2800" b="1" dirty="0" err="1" smtClean="0"/>
              <a:t>strace</a:t>
            </a:r>
            <a:endParaRPr lang="en-US" sz="2800" b="1" dirty="0"/>
          </a:p>
        </p:txBody>
      </p:sp>
      <p:pic>
        <p:nvPicPr>
          <p:cNvPr id="113668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" y="1038225"/>
            <a:ext cx="8915400" cy="1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39750" y="995363"/>
            <a:ext cx="7065963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6"/>
              </a:buBlip>
              <a:defRPr/>
            </a:pPr>
            <a:r>
              <a:rPr lang="en-US" sz="2400" dirty="0" err="1"/>
              <a:t>strace</a:t>
            </a:r>
            <a:r>
              <a:rPr lang="en-US" sz="2400" dirty="0"/>
              <a:t> -p </a:t>
            </a:r>
            <a:r>
              <a:rPr lang="en-US" sz="2400" dirty="0" smtClean="0"/>
              <a:t>12345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/>
              <a:t>[…]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/>
              <a:t>access</a:t>
            </a:r>
            <a:r>
              <a:rPr lang="en-US" sz="1200" dirty="0"/>
              <a:t>("/</a:t>
            </a:r>
            <a:r>
              <a:rPr lang="en-US" sz="1200" dirty="0" smtClean="0"/>
              <a:t>home/</a:t>
            </a:r>
            <a:r>
              <a:rPr lang="en-US" sz="1200" dirty="0" err="1" smtClean="0"/>
              <a:t>bitrix</a:t>
            </a:r>
            <a:r>
              <a:rPr lang="en-US" sz="1200" dirty="0" smtClean="0"/>
              <a:t>/www/</a:t>
            </a:r>
            <a:r>
              <a:rPr lang="en-US" sz="1200" dirty="0" err="1" smtClean="0"/>
              <a:t>bitrix</a:t>
            </a:r>
            <a:r>
              <a:rPr lang="en-US" sz="1200" dirty="0" smtClean="0"/>
              <a:t>/modules/cluster/classes/general/</a:t>
            </a:r>
            <a:r>
              <a:rPr lang="en-US" sz="1200" dirty="0" err="1" smtClean="0"/>
              <a:t>memcache_cache.php</a:t>
            </a:r>
            <a:r>
              <a:rPr lang="en-US" sz="1200" dirty="0"/>
              <a:t>", F_OK) = 0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/>
              <a:t>sendto</a:t>
            </a:r>
            <a:r>
              <a:rPr lang="en-US" sz="1200" dirty="0"/>
              <a:t>(54, "get 4ac3269f374e0dde2ea7074e4f2a"..., 60, MSG_DONTWAIT, NULL, 0) = 60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poll([{</a:t>
            </a:r>
            <a:r>
              <a:rPr lang="en-US" sz="1200" dirty="0" err="1"/>
              <a:t>fd</a:t>
            </a:r>
            <a:r>
              <a:rPr lang="en-US" sz="1200" dirty="0"/>
              <a:t>=54, events=POLLIN|POLLERR|POLLHUP}], 1, 1000) = 1 ([{</a:t>
            </a:r>
            <a:r>
              <a:rPr lang="en-US" sz="1200" dirty="0" err="1"/>
              <a:t>fd</a:t>
            </a:r>
            <a:r>
              <a:rPr lang="en-US" sz="1200" dirty="0"/>
              <a:t>=54, </a:t>
            </a:r>
            <a:r>
              <a:rPr lang="en-US" sz="1200" dirty="0" err="1"/>
              <a:t>revents</a:t>
            </a:r>
            <a:r>
              <a:rPr lang="en-US" sz="1200" dirty="0"/>
              <a:t>=POLLIN}])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/>
              <a:t>recvfrom</a:t>
            </a:r>
            <a:r>
              <a:rPr lang="en-US" sz="1200" dirty="0"/>
              <a:t>(54, "VALUE 4ac3269f374e0dde2ea7074e4f"..., 8192, MSG_DONTWAIT, NULL, NULL) = 106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/>
              <a:t>sendto</a:t>
            </a:r>
            <a:r>
              <a:rPr lang="en-US" sz="1200" dirty="0"/>
              <a:t>(55, "get 0ae4f4fdcffaa0d250c34fd3d7f6"..., 61, MSG_DONTWAIT, NULL, 0) = 61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poll([{</a:t>
            </a:r>
            <a:r>
              <a:rPr lang="en-US" sz="1200" dirty="0" err="1"/>
              <a:t>fd</a:t>
            </a:r>
            <a:r>
              <a:rPr lang="en-US" sz="1200" dirty="0"/>
              <a:t>=55, events=POLLIN|POLLERR|POLLHUP}], 1, 1000) = 1 ([{</a:t>
            </a:r>
            <a:r>
              <a:rPr lang="en-US" sz="1200" dirty="0" err="1"/>
              <a:t>fd</a:t>
            </a:r>
            <a:r>
              <a:rPr lang="en-US" sz="1200" dirty="0"/>
              <a:t>=55, </a:t>
            </a:r>
            <a:r>
              <a:rPr lang="en-US" sz="1200" dirty="0" err="1"/>
              <a:t>revents</a:t>
            </a:r>
            <a:r>
              <a:rPr lang="en-US" sz="1200" dirty="0"/>
              <a:t>=POLLIN}])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/>
              <a:t>recvfrom</a:t>
            </a:r>
            <a:r>
              <a:rPr lang="en-US" sz="1200" dirty="0"/>
              <a:t>(55, "VALUE 0ae4f4fdcffaa0d250c34fd3d7"..., 8192, MSG_DONTWAIT, NULL, NULL) = 107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/>
              <a:t>sendto</a:t>
            </a:r>
            <a:r>
              <a:rPr lang="en-US" sz="1200" dirty="0"/>
              <a:t>(55, "get 0ae4f4fdcffaa0d250c34fd3d7f6"..., 112, MSG_DONTWAIT, NULL, 0) = 112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poll([{</a:t>
            </a:r>
            <a:r>
              <a:rPr lang="en-US" sz="1200" dirty="0" err="1"/>
              <a:t>fd</a:t>
            </a:r>
            <a:r>
              <a:rPr lang="en-US" sz="1200" dirty="0"/>
              <a:t>=55, events=POLLIN|POLLERR|POLLHUP}], 1, 1000) = 1 ([{</a:t>
            </a:r>
            <a:r>
              <a:rPr lang="en-US" sz="1200" dirty="0" err="1"/>
              <a:t>fd</a:t>
            </a:r>
            <a:r>
              <a:rPr lang="en-US" sz="1200" dirty="0"/>
              <a:t>=55, </a:t>
            </a:r>
            <a:r>
              <a:rPr lang="en-US" sz="1200" dirty="0" err="1"/>
              <a:t>revents</a:t>
            </a:r>
            <a:r>
              <a:rPr lang="en-US" sz="1200" dirty="0"/>
              <a:t>=POLLIN}])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/>
              <a:t>recvfrom</a:t>
            </a:r>
            <a:r>
              <a:rPr lang="en-US" sz="1200" dirty="0"/>
              <a:t>(55, "VALUE 0ae4f4fdcffaa0d250c34fd3d7"..., 8192, MSG_DONTWAIT, NULL, NULL) = 325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/>
              <a:t>[…]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Process </a:t>
            </a:r>
            <a:r>
              <a:rPr lang="en-US" sz="1200" dirty="0" smtClean="0"/>
              <a:t>12345 detached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979980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5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05563"/>
            <a:ext cx="91440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6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0125" y="14288"/>
            <a:ext cx="3063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0825" y="207963"/>
            <a:ext cx="6759575" cy="6286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sz="2800" b="1" dirty="0" err="1" smtClean="0"/>
              <a:t>gdb</a:t>
            </a:r>
            <a:endParaRPr lang="en-US" sz="2800" b="1" dirty="0"/>
          </a:p>
        </p:txBody>
      </p:sp>
      <p:pic>
        <p:nvPicPr>
          <p:cNvPr id="113668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" y="1038225"/>
            <a:ext cx="8915400" cy="1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39750" y="1233041"/>
            <a:ext cx="7065963" cy="39241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6"/>
              </a:buBlip>
              <a:defRPr/>
            </a:pPr>
            <a:r>
              <a:rPr lang="en-US" sz="2400" dirty="0" err="1" smtClean="0">
                <a:latin typeface="+mn-lt"/>
                <a:cs typeface="+mn-cs"/>
              </a:rPr>
              <a:t>gdb</a:t>
            </a:r>
            <a:r>
              <a:rPr lang="en-US" sz="2400" dirty="0" smtClean="0">
                <a:latin typeface="+mn-lt"/>
                <a:cs typeface="+mn-cs"/>
              </a:rPr>
              <a:t> –p 12345</a:t>
            </a:r>
            <a:endParaRPr lang="en-US" sz="2400" dirty="0">
              <a:latin typeface="+mn-lt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n-lt"/>
                <a:cs typeface="+mn-cs"/>
              </a:rPr>
              <a:t>(</a:t>
            </a:r>
            <a:r>
              <a:rPr lang="en-US" sz="1600" dirty="0" err="1">
                <a:latin typeface="+mn-lt"/>
                <a:cs typeface="+mn-cs"/>
              </a:rPr>
              <a:t>gdb</a:t>
            </a:r>
            <a:r>
              <a:rPr lang="en-US" sz="1600" dirty="0">
                <a:latin typeface="+mn-lt"/>
                <a:cs typeface="+mn-cs"/>
              </a:rPr>
              <a:t>) source /</a:t>
            </a:r>
            <a:r>
              <a:rPr lang="en-US" sz="1600" dirty="0" err="1">
                <a:latin typeface="+mn-lt"/>
                <a:cs typeface="+mn-cs"/>
              </a:rPr>
              <a:t>src</a:t>
            </a:r>
            <a:r>
              <a:rPr lang="en-US" sz="1600" dirty="0">
                <a:latin typeface="+mn-lt"/>
                <a:cs typeface="+mn-cs"/>
              </a:rPr>
              <a:t>/php-5.3.19/.</a:t>
            </a:r>
            <a:r>
              <a:rPr lang="en-US" sz="1600" dirty="0" err="1">
                <a:latin typeface="+mn-lt"/>
                <a:cs typeface="+mn-cs"/>
              </a:rPr>
              <a:t>gdbinit</a:t>
            </a:r>
            <a:endParaRPr lang="en-US" sz="1600" dirty="0">
              <a:latin typeface="+mn-lt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cs typeface="+mn-cs"/>
              </a:rPr>
              <a:t>(</a:t>
            </a:r>
            <a:r>
              <a:rPr lang="en-US" sz="1600" dirty="0" err="1">
                <a:latin typeface="+mn-lt"/>
                <a:cs typeface="+mn-cs"/>
              </a:rPr>
              <a:t>gdb</a:t>
            </a:r>
            <a:r>
              <a:rPr lang="en-US" sz="1600" dirty="0">
                <a:latin typeface="+mn-lt"/>
                <a:cs typeface="+mn-cs"/>
              </a:rPr>
              <a:t>) </a:t>
            </a:r>
            <a:r>
              <a:rPr lang="en-US" sz="1600" dirty="0" err="1">
                <a:latin typeface="+mn-lt"/>
                <a:cs typeface="+mn-cs"/>
              </a:rPr>
              <a:t>dump_bt</a:t>
            </a:r>
            <a:r>
              <a:rPr lang="en-US" sz="1600" dirty="0">
                <a:latin typeface="+mn-lt"/>
                <a:cs typeface="+mn-cs"/>
              </a:rPr>
              <a:t> </a:t>
            </a:r>
            <a:r>
              <a:rPr lang="en-US" sz="1600" dirty="0" err="1">
                <a:latin typeface="+mn-lt"/>
                <a:cs typeface="+mn-cs"/>
              </a:rPr>
              <a:t>executor_globals.current_execute_data</a:t>
            </a:r>
            <a:endParaRPr lang="en-US" sz="1600" dirty="0">
              <a:latin typeface="+mn-lt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 smtClean="0">
              <a:latin typeface="+mn-lt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latin typeface="+mn-lt"/>
                <a:cs typeface="+mn-cs"/>
              </a:rPr>
              <a:t>[</a:t>
            </a:r>
            <a:r>
              <a:rPr lang="en-US" sz="1000" dirty="0">
                <a:latin typeface="+mn-lt"/>
                <a:cs typeface="+mn-cs"/>
              </a:rPr>
              <a:t>0x0252d628] stemming() /</a:t>
            </a:r>
            <a:r>
              <a:rPr lang="en-US" sz="1000" dirty="0" err="1">
                <a:latin typeface="+mn-lt"/>
                <a:cs typeface="+mn-cs"/>
              </a:rPr>
              <a:t>var</a:t>
            </a:r>
            <a:r>
              <a:rPr lang="en-US" sz="1000" dirty="0">
                <a:latin typeface="+mn-lt"/>
                <a:cs typeface="+mn-cs"/>
              </a:rPr>
              <a:t>/www/html/</a:t>
            </a:r>
            <a:r>
              <a:rPr lang="en-US" sz="1000" dirty="0" err="1">
                <a:latin typeface="+mn-lt"/>
                <a:cs typeface="+mn-cs"/>
              </a:rPr>
              <a:t>bitrix</a:t>
            </a:r>
            <a:r>
              <a:rPr lang="en-US" sz="1000" dirty="0">
                <a:latin typeface="+mn-lt"/>
                <a:cs typeface="+mn-cs"/>
              </a:rPr>
              <a:t>/modules/search/tools/stemming.php:231 </a:t>
            </a:r>
            <a:br>
              <a:rPr lang="en-US" sz="1000" dirty="0">
                <a:latin typeface="+mn-lt"/>
                <a:cs typeface="+mn-cs"/>
              </a:rPr>
            </a:br>
            <a:r>
              <a:rPr lang="en-US" sz="1000" dirty="0">
                <a:latin typeface="+mn-lt"/>
                <a:cs typeface="+mn-cs"/>
              </a:rPr>
              <a:t>[0x0252bc78] stemming() /</a:t>
            </a:r>
            <a:r>
              <a:rPr lang="en-US" sz="1000" dirty="0" err="1">
                <a:latin typeface="+mn-lt"/>
                <a:cs typeface="+mn-cs"/>
              </a:rPr>
              <a:t>var</a:t>
            </a:r>
            <a:r>
              <a:rPr lang="en-US" sz="1000" dirty="0">
                <a:latin typeface="+mn-lt"/>
                <a:cs typeface="+mn-cs"/>
              </a:rPr>
              <a:t>/www/html/</a:t>
            </a:r>
            <a:r>
              <a:rPr lang="en-US" sz="1000" dirty="0" err="1">
                <a:latin typeface="+mn-lt"/>
                <a:cs typeface="+mn-cs"/>
              </a:rPr>
              <a:t>bitrix</a:t>
            </a:r>
            <a:r>
              <a:rPr lang="en-US" sz="1000" dirty="0">
                <a:latin typeface="+mn-lt"/>
                <a:cs typeface="+mn-cs"/>
              </a:rPr>
              <a:t>/modules/search/classes/</a:t>
            </a:r>
            <a:r>
              <a:rPr lang="en-US" sz="1000" dirty="0" err="1">
                <a:latin typeface="+mn-lt"/>
                <a:cs typeface="+mn-cs"/>
              </a:rPr>
              <a:t>mysql</a:t>
            </a:r>
            <a:r>
              <a:rPr lang="en-US" sz="1000" dirty="0">
                <a:latin typeface="+mn-lt"/>
                <a:cs typeface="+mn-cs"/>
              </a:rPr>
              <a:t>/search.php:1090 </a:t>
            </a:r>
            <a:br>
              <a:rPr lang="en-US" sz="1000" dirty="0">
                <a:latin typeface="+mn-lt"/>
                <a:cs typeface="+mn-cs"/>
              </a:rPr>
            </a:br>
            <a:r>
              <a:rPr lang="en-US" sz="1000" dirty="0">
                <a:latin typeface="+mn-lt"/>
                <a:cs typeface="+mn-cs"/>
              </a:rPr>
              <a:t>[0x02525ec8] </a:t>
            </a:r>
            <a:r>
              <a:rPr lang="en-US" sz="1000" dirty="0" err="1">
                <a:latin typeface="+mn-lt"/>
                <a:cs typeface="+mn-cs"/>
              </a:rPr>
              <a:t>StemIndex</a:t>
            </a:r>
            <a:r>
              <a:rPr lang="en-US" sz="1000" dirty="0">
                <a:latin typeface="+mn-lt"/>
                <a:cs typeface="+mn-cs"/>
              </a:rPr>
              <a:t>() /</a:t>
            </a:r>
            <a:r>
              <a:rPr lang="en-US" sz="1000" dirty="0" err="1">
                <a:latin typeface="+mn-lt"/>
                <a:cs typeface="+mn-cs"/>
              </a:rPr>
              <a:t>var</a:t>
            </a:r>
            <a:r>
              <a:rPr lang="en-US" sz="1000" dirty="0">
                <a:latin typeface="+mn-lt"/>
                <a:cs typeface="+mn-cs"/>
              </a:rPr>
              <a:t>/www/html/</a:t>
            </a:r>
            <a:r>
              <a:rPr lang="en-US" sz="1000" dirty="0" err="1">
                <a:latin typeface="+mn-lt"/>
                <a:cs typeface="+mn-cs"/>
              </a:rPr>
              <a:t>bitrix</a:t>
            </a:r>
            <a:r>
              <a:rPr lang="en-US" sz="1000" dirty="0">
                <a:latin typeface="+mn-lt"/>
                <a:cs typeface="+mn-cs"/>
              </a:rPr>
              <a:t>/modules/search/classes/general/search.php:1332 </a:t>
            </a:r>
            <a:br>
              <a:rPr lang="en-US" sz="1000" dirty="0">
                <a:latin typeface="+mn-lt"/>
                <a:cs typeface="+mn-cs"/>
              </a:rPr>
            </a:br>
            <a:r>
              <a:rPr lang="en-US" sz="1000" dirty="0">
                <a:latin typeface="+mn-lt"/>
                <a:cs typeface="+mn-cs"/>
              </a:rPr>
              <a:t>[0x025223f8] Index() /</a:t>
            </a:r>
            <a:r>
              <a:rPr lang="en-US" sz="1000" dirty="0" err="1">
                <a:latin typeface="+mn-lt"/>
                <a:cs typeface="+mn-cs"/>
              </a:rPr>
              <a:t>var</a:t>
            </a:r>
            <a:r>
              <a:rPr lang="en-US" sz="1000" dirty="0">
                <a:latin typeface="+mn-lt"/>
                <a:cs typeface="+mn-cs"/>
              </a:rPr>
              <a:t>/www/html/</a:t>
            </a:r>
            <a:r>
              <a:rPr lang="en-US" sz="1000" dirty="0" err="1">
                <a:latin typeface="+mn-lt"/>
                <a:cs typeface="+mn-cs"/>
              </a:rPr>
              <a:t>bitrix</a:t>
            </a:r>
            <a:r>
              <a:rPr lang="en-US" sz="1000" dirty="0">
                <a:latin typeface="+mn-lt"/>
                <a:cs typeface="+mn-cs"/>
              </a:rPr>
              <a:t>/modules/</a:t>
            </a:r>
            <a:r>
              <a:rPr lang="en-US" sz="1000" dirty="0" err="1">
                <a:latin typeface="+mn-lt"/>
                <a:cs typeface="+mn-cs"/>
              </a:rPr>
              <a:t>iblock</a:t>
            </a:r>
            <a:r>
              <a:rPr lang="en-US" sz="1000" dirty="0">
                <a:latin typeface="+mn-lt"/>
                <a:cs typeface="+mn-cs"/>
              </a:rPr>
              <a:t>/classes/general/iblockelement.php:4857 </a:t>
            </a:r>
            <a:br>
              <a:rPr lang="en-US" sz="1000" dirty="0">
                <a:latin typeface="+mn-lt"/>
                <a:cs typeface="+mn-cs"/>
              </a:rPr>
            </a:br>
            <a:r>
              <a:rPr lang="en-US" sz="1000" dirty="0">
                <a:latin typeface="+mn-lt"/>
                <a:cs typeface="+mn-cs"/>
              </a:rPr>
              <a:t>[0x0251b670] </a:t>
            </a:r>
            <a:r>
              <a:rPr lang="en-US" sz="1000" dirty="0" err="1">
                <a:latin typeface="+mn-lt"/>
                <a:cs typeface="+mn-cs"/>
              </a:rPr>
              <a:t>UpdateSearch</a:t>
            </a:r>
            <a:r>
              <a:rPr lang="en-US" sz="1000" dirty="0">
                <a:latin typeface="+mn-lt"/>
                <a:cs typeface="+mn-cs"/>
              </a:rPr>
              <a:t>() /</a:t>
            </a:r>
            <a:r>
              <a:rPr lang="en-US" sz="1000" dirty="0" err="1">
                <a:latin typeface="+mn-lt"/>
                <a:cs typeface="+mn-cs"/>
              </a:rPr>
              <a:t>var</a:t>
            </a:r>
            <a:r>
              <a:rPr lang="en-US" sz="1000" dirty="0">
                <a:latin typeface="+mn-lt"/>
                <a:cs typeface="+mn-cs"/>
              </a:rPr>
              <a:t>/www/html/</a:t>
            </a:r>
            <a:r>
              <a:rPr lang="en-US" sz="1000" dirty="0" err="1">
                <a:latin typeface="+mn-lt"/>
                <a:cs typeface="+mn-cs"/>
              </a:rPr>
              <a:t>bitrix</a:t>
            </a:r>
            <a:r>
              <a:rPr lang="en-US" sz="1000" dirty="0">
                <a:latin typeface="+mn-lt"/>
                <a:cs typeface="+mn-cs"/>
              </a:rPr>
              <a:t>/modules/</a:t>
            </a:r>
            <a:r>
              <a:rPr lang="en-US" sz="1000" dirty="0" err="1">
                <a:latin typeface="+mn-lt"/>
                <a:cs typeface="+mn-cs"/>
              </a:rPr>
              <a:t>iblock</a:t>
            </a:r>
            <a:r>
              <a:rPr lang="en-US" sz="1000" dirty="0">
                <a:latin typeface="+mn-lt"/>
                <a:cs typeface="+mn-cs"/>
              </a:rPr>
              <a:t>/classes/general/iblockelement.php:3295 </a:t>
            </a:r>
            <a:br>
              <a:rPr lang="en-US" sz="1000" dirty="0">
                <a:latin typeface="+mn-lt"/>
                <a:cs typeface="+mn-cs"/>
              </a:rPr>
            </a:br>
            <a:r>
              <a:rPr lang="en-US" sz="1000" dirty="0">
                <a:latin typeface="+mn-lt"/>
                <a:cs typeface="+mn-cs"/>
              </a:rPr>
              <a:t>[0x02519c40] Add() /</a:t>
            </a:r>
            <a:r>
              <a:rPr lang="en-US" sz="1000" dirty="0" err="1">
                <a:latin typeface="+mn-lt"/>
                <a:cs typeface="+mn-cs"/>
              </a:rPr>
              <a:t>var</a:t>
            </a:r>
            <a:r>
              <a:rPr lang="en-US" sz="1000" dirty="0">
                <a:latin typeface="+mn-lt"/>
                <a:cs typeface="+mn-cs"/>
              </a:rPr>
              <a:t>/www/html/</a:t>
            </a:r>
            <a:r>
              <a:rPr lang="en-US" sz="1000" dirty="0" err="1">
                <a:latin typeface="+mn-lt"/>
                <a:cs typeface="+mn-cs"/>
              </a:rPr>
              <a:t>bitrix</a:t>
            </a:r>
            <a:r>
              <a:rPr lang="en-US" sz="1000" dirty="0">
                <a:latin typeface="+mn-lt"/>
                <a:cs typeface="+mn-cs"/>
              </a:rPr>
              <a:t>/modules/</a:t>
            </a:r>
            <a:r>
              <a:rPr lang="en-US" sz="1000" dirty="0" err="1">
                <a:latin typeface="+mn-lt"/>
                <a:cs typeface="+mn-cs"/>
              </a:rPr>
              <a:t>crm</a:t>
            </a:r>
            <a:r>
              <a:rPr lang="en-US" sz="1000" dirty="0">
                <a:latin typeface="+mn-lt"/>
                <a:cs typeface="+mn-cs"/>
              </a:rPr>
              <a:t>/classes/general/crm_webdav_helper.php:486 </a:t>
            </a:r>
            <a:br>
              <a:rPr lang="en-US" sz="1000" dirty="0">
                <a:latin typeface="+mn-lt"/>
                <a:cs typeface="+mn-cs"/>
              </a:rPr>
            </a:br>
            <a:r>
              <a:rPr lang="en-US" sz="1000" dirty="0">
                <a:latin typeface="+mn-lt"/>
                <a:cs typeface="+mn-cs"/>
              </a:rPr>
              <a:t>[0x02514010] </a:t>
            </a:r>
            <a:r>
              <a:rPr lang="en-US" sz="1000" dirty="0" err="1">
                <a:latin typeface="+mn-lt"/>
                <a:cs typeface="+mn-cs"/>
              </a:rPr>
              <a:t>SaveEmailAttachment</a:t>
            </a:r>
            <a:r>
              <a:rPr lang="en-US" sz="1000" dirty="0">
                <a:latin typeface="+mn-lt"/>
                <a:cs typeface="+mn-cs"/>
              </a:rPr>
              <a:t>() /</a:t>
            </a:r>
            <a:r>
              <a:rPr lang="en-US" sz="1000" dirty="0" err="1">
                <a:latin typeface="+mn-lt"/>
                <a:cs typeface="+mn-cs"/>
              </a:rPr>
              <a:t>var</a:t>
            </a:r>
            <a:r>
              <a:rPr lang="en-US" sz="1000" dirty="0">
                <a:latin typeface="+mn-lt"/>
                <a:cs typeface="+mn-cs"/>
              </a:rPr>
              <a:t>/www/html/</a:t>
            </a:r>
            <a:r>
              <a:rPr lang="en-US" sz="1000" dirty="0" err="1">
                <a:latin typeface="+mn-lt"/>
                <a:cs typeface="+mn-cs"/>
              </a:rPr>
              <a:t>bitrix</a:t>
            </a:r>
            <a:r>
              <a:rPr lang="en-US" sz="1000" dirty="0">
                <a:latin typeface="+mn-lt"/>
                <a:cs typeface="+mn-cs"/>
              </a:rPr>
              <a:t>/modules/</a:t>
            </a:r>
            <a:r>
              <a:rPr lang="en-US" sz="1000" dirty="0" err="1">
                <a:latin typeface="+mn-lt"/>
                <a:cs typeface="+mn-cs"/>
              </a:rPr>
              <a:t>crm</a:t>
            </a:r>
            <a:r>
              <a:rPr lang="en-US" sz="1000" dirty="0">
                <a:latin typeface="+mn-lt"/>
                <a:cs typeface="+mn-cs"/>
              </a:rPr>
              <a:t>/classes/general/crm_email.php:867 </a:t>
            </a:r>
            <a:br>
              <a:rPr lang="en-US" sz="1000" dirty="0">
                <a:latin typeface="+mn-lt"/>
                <a:cs typeface="+mn-cs"/>
              </a:rPr>
            </a:br>
            <a:r>
              <a:rPr lang="en-US" sz="1000" dirty="0">
                <a:latin typeface="+mn-lt"/>
                <a:cs typeface="+mn-cs"/>
              </a:rPr>
              <a:t>[0x065c2030] </a:t>
            </a:r>
            <a:r>
              <a:rPr lang="en-US" sz="1000" dirty="0" err="1">
                <a:latin typeface="+mn-lt"/>
                <a:cs typeface="+mn-cs"/>
              </a:rPr>
              <a:t>EmailMessageAdd</a:t>
            </a:r>
            <a:r>
              <a:rPr lang="en-US" sz="1000" dirty="0">
                <a:latin typeface="+mn-lt"/>
                <a:cs typeface="+mn-cs"/>
              </a:rPr>
              <a:t>() </a:t>
            </a:r>
            <a:br>
              <a:rPr lang="en-US" sz="1000" dirty="0">
                <a:latin typeface="+mn-lt"/>
                <a:cs typeface="+mn-cs"/>
              </a:rPr>
            </a:br>
            <a:r>
              <a:rPr lang="en-US" sz="1000" dirty="0">
                <a:latin typeface="+mn-lt"/>
                <a:cs typeface="+mn-cs"/>
              </a:rPr>
              <a:t>[0x0250fcc8] </a:t>
            </a:r>
            <a:r>
              <a:rPr lang="en-US" sz="1000" dirty="0" err="1">
                <a:latin typeface="+mn-lt"/>
                <a:cs typeface="+mn-cs"/>
              </a:rPr>
              <a:t>call_user_func_array</a:t>
            </a:r>
            <a:r>
              <a:rPr lang="en-US" sz="1000" dirty="0">
                <a:latin typeface="+mn-lt"/>
                <a:cs typeface="+mn-cs"/>
              </a:rPr>
              <a:t>() /</a:t>
            </a:r>
            <a:r>
              <a:rPr lang="en-US" sz="1000" dirty="0" err="1">
                <a:latin typeface="+mn-lt"/>
                <a:cs typeface="+mn-cs"/>
              </a:rPr>
              <a:t>var</a:t>
            </a:r>
            <a:r>
              <a:rPr lang="en-US" sz="1000" dirty="0">
                <a:latin typeface="+mn-lt"/>
                <a:cs typeface="+mn-cs"/>
              </a:rPr>
              <a:t>/www/html/</a:t>
            </a:r>
            <a:r>
              <a:rPr lang="en-US" sz="1000" dirty="0" err="1">
                <a:latin typeface="+mn-lt"/>
                <a:cs typeface="+mn-cs"/>
              </a:rPr>
              <a:t>bitrix</a:t>
            </a:r>
            <a:r>
              <a:rPr lang="en-US" sz="1000" dirty="0">
                <a:latin typeface="+mn-lt"/>
                <a:cs typeface="+mn-cs"/>
              </a:rPr>
              <a:t>/modules/mail/classes/general/mail.php:2477 </a:t>
            </a:r>
            <a:br>
              <a:rPr lang="en-US" sz="1000" dirty="0">
                <a:latin typeface="+mn-lt"/>
                <a:cs typeface="+mn-cs"/>
              </a:rPr>
            </a:br>
            <a:r>
              <a:rPr lang="en-US" sz="1000" dirty="0">
                <a:latin typeface="+mn-lt"/>
                <a:cs typeface="+mn-cs"/>
              </a:rPr>
              <a:t>…</a:t>
            </a:r>
            <a:endParaRPr lang="ru-RU" sz="24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8739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4617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7513" y="165954"/>
            <a:ext cx="7216815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cs typeface="Calibri"/>
              </a:rPr>
              <a:t>Смотрим в БД</a:t>
            </a:r>
            <a:endParaRPr lang="en-US" sz="2400" b="1" dirty="0">
              <a:cs typeface="Calibri"/>
            </a:endParaRPr>
          </a:p>
        </p:txBody>
      </p:sp>
      <p:pic>
        <p:nvPicPr>
          <p:cNvPr id="7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1" y="1038448"/>
            <a:ext cx="8915400" cy="1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64247" y="1124744"/>
            <a:ext cx="835292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Blip>
                <a:blip r:embed="rId6"/>
              </a:buBlip>
            </a:pPr>
            <a:r>
              <a:rPr lang="ru-RU" sz="2400" dirty="0" smtClean="0"/>
              <a:t>Собираем и анализируем ошибки </a:t>
            </a:r>
            <a:r>
              <a:rPr lang="en-US" sz="2400" dirty="0" smtClean="0"/>
              <a:t>SQL</a:t>
            </a:r>
            <a:r>
              <a:rPr lang="en-US" sz="2400" dirty="0"/>
              <a:t>: </a:t>
            </a:r>
            <a:r>
              <a:rPr lang="en-US" sz="1600" dirty="0"/>
              <a:t>define("LOG_FILENAME", "/</a:t>
            </a:r>
            <a:r>
              <a:rPr lang="en-US" sz="1600" dirty="0" err="1" smtClean="0"/>
              <a:t>var</a:t>
            </a:r>
            <a:r>
              <a:rPr lang="en-US" sz="1600" dirty="0" smtClean="0"/>
              <a:t>/log/db_error.log</a:t>
            </a:r>
            <a:r>
              <a:rPr lang="en-US" sz="1600" dirty="0"/>
              <a:t>");</a:t>
            </a:r>
            <a:endParaRPr lang="ru-RU" sz="1600" dirty="0"/>
          </a:p>
          <a:p>
            <a:pPr marL="342900" indent="-342900">
              <a:lnSpc>
                <a:spcPct val="150000"/>
              </a:lnSpc>
              <a:buBlip>
                <a:blip r:embed="rId6"/>
              </a:buBlip>
            </a:pPr>
            <a:r>
              <a:rPr lang="ru-RU" sz="2400" dirty="0" smtClean="0"/>
              <a:t>Наблюдаем за запросами в БД – лог медленных запросов </a:t>
            </a:r>
            <a:r>
              <a:rPr lang="en-US" sz="2400" dirty="0" smtClean="0"/>
              <a:t>MySQL, </a:t>
            </a:r>
            <a:r>
              <a:rPr lang="en-US" sz="2400" dirty="0" err="1" smtClean="0"/>
              <a:t>innotop</a:t>
            </a:r>
            <a:r>
              <a:rPr lang="en-US" sz="2400" dirty="0" smtClean="0"/>
              <a:t>.</a:t>
            </a:r>
          </a:p>
          <a:p>
            <a:pPr marL="342900" indent="-342900">
              <a:lnSpc>
                <a:spcPct val="150000"/>
              </a:lnSpc>
              <a:buBlip>
                <a:blip r:embed="rId6"/>
              </a:buBlip>
            </a:pPr>
            <a:r>
              <a:rPr lang="ru-RU" sz="2400" dirty="0" smtClean="0"/>
              <a:t>Используем стандартные возможности </a:t>
            </a:r>
            <a:r>
              <a:rPr lang="ru-RU" sz="2400" dirty="0" err="1" smtClean="0"/>
              <a:t>Битрикс</a:t>
            </a:r>
            <a:r>
              <a:rPr lang="ru-RU" sz="2400" dirty="0" smtClean="0"/>
              <a:t>: «Настройки/Производительность/Сервер БД»</a:t>
            </a:r>
          </a:p>
        </p:txBody>
      </p:sp>
    </p:spTree>
    <p:extLst>
      <p:ext uri="{BB962C8B-B14F-4D97-AF65-F5344CB8AC3E}">
        <p14:creationId xmlns:p14="http://schemas.microsoft.com/office/powerpoint/2010/main" val="2020307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Natalia\Documents\Для презентаций\stickers-bullet\polos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5741"/>
            <a:ext cx="9144000" cy="60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25720" y="10"/>
            <a:ext cx="5654982" cy="1059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latin typeface="Calibri"/>
                <a:cs typeface="Calibri"/>
              </a:rPr>
              <a:t>Real Time </a:t>
            </a:r>
            <a:r>
              <a:rPr lang="ru-RU" sz="3200" dirty="0" smtClean="0">
                <a:latin typeface="Calibri"/>
                <a:cs typeface="Calibri"/>
              </a:rPr>
              <a:t>мониторинг – как узнавать о проблемах?</a:t>
            </a:r>
            <a:endParaRPr lang="en-US" sz="3200" b="1" dirty="0" smtClean="0">
              <a:latin typeface="Calibri"/>
              <a:cs typeface="Calibri"/>
            </a:endParaRPr>
          </a:p>
        </p:txBody>
      </p:sp>
      <p:pic>
        <p:nvPicPr>
          <p:cNvPr id="8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3"/>
            <a:ext cx="8915400" cy="1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sudharsannarayanan.files.wordpress.com/2011/03/angry-cell-phon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04" y="1911280"/>
            <a:ext cx="4308112" cy="484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92080" y="2564904"/>
            <a:ext cx="33089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Можно – так…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01748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25720" y="221233"/>
            <a:ext cx="675852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latin typeface="Verdana" pitchFamily="34" charset="0"/>
              </a:rPr>
              <a:t>Борьба за долгие запросы</a:t>
            </a:r>
            <a:endParaRPr lang="en-US" sz="2800" b="1" dirty="0" smtClean="0">
              <a:latin typeface="Verdana" pitchFamily="34" charset="0"/>
            </a:endParaRPr>
          </a:p>
        </p:txBody>
      </p:sp>
      <p:pic>
        <p:nvPicPr>
          <p:cNvPr id="16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01" y="0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9186" y="1340768"/>
            <a:ext cx="837128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log-output                  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FILE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slow-query-log              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1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slow-query-log-file         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mysql_slow.log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long-query-time             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endParaRPr lang="ru-RU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#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percona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log_slow_verbosity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microtime,query_plan,innodb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endParaRPr lang="en-US" sz="1000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0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# Time: 120712  9:43:47</a:t>
            </a: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#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User@Host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user[user] 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@  [10.206.66.207]</a:t>
            </a: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#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Thread_id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: 3513565  Schema: 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user 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Last_errno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: 0  Killed: 0</a:t>
            </a: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#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Query_time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: 1.279800 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Lock_time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: 0.000053 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Rows_sent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: 0 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Rows_examined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: 1 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Rows_affected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: 0 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Rows_read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: 0</a:t>
            </a: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#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Bytes_sent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: 52 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Tmp_tables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: 0 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Tmp_disk_tables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: 0 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Tmp_table_sizes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: 0</a:t>
            </a: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#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InnoDB_trx_id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: 33E7689B</a:t>
            </a: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#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QC_Hit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: No 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Full_scan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: No 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Full_join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: No 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Tmp_table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: No 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Tmp_table_on_disk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: No</a:t>
            </a: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#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Filesort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: No 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Filesort_on_disk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: No 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Merge_passes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: 0</a:t>
            </a: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#  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InnoDB_IO_r_ops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: 0 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InnoDB_IO_r_bytes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: 0 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InnoDB_IO_r_wait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: 0.000000</a:t>
            </a: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#  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InnoDB_rec_lock_wait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: 0.000000 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InnoDB_queue_wait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: 0.000000</a:t>
            </a: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#  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InnoDB_pages_distinct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: 4</a:t>
            </a: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UPDATE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b_user_option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SET `COMMON` = 'N', `VALUE` = 'a:19:{i:1;b:1;i:25;b:1;i:59;b:1;i:63;b:1;i:89;b:1;i:97;b:1;i:103;b:1;i:10</a:t>
            </a: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5;b:1;i:117;b:1;i:127;b:1;i:175;b:1;i:213;b:1;i:231;b:1;i:267;b:1;i:293;b:1;i:363;b:1;i:391;b:1;i:401;b:1;i:427;b:1;}', `NAME</a:t>
            </a: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` = '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openTab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', `CATEGORY` = 'IM', `USER_ID` = 263 WHERE ID=1719;</a:t>
            </a:r>
          </a:p>
          <a:p>
            <a:endParaRPr lang="en-US" sz="10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57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25720" y="221233"/>
            <a:ext cx="675852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latin typeface="Verdana" pitchFamily="34" charset="0"/>
              </a:rPr>
              <a:t>Одиночные медленные</a:t>
            </a:r>
          </a:p>
          <a:p>
            <a:pPr algn="l"/>
            <a:r>
              <a:rPr lang="ru-RU" sz="2800" b="1" dirty="0" smtClean="0">
                <a:latin typeface="Verdana" pitchFamily="34" charset="0"/>
              </a:rPr>
              <a:t>запросы</a:t>
            </a:r>
            <a:endParaRPr lang="en-US" sz="2800" b="1" dirty="0" smtClean="0">
              <a:latin typeface="Verdana" pitchFamily="34" charset="0"/>
            </a:endParaRPr>
          </a:p>
        </p:txBody>
      </p:sp>
      <p:pic>
        <p:nvPicPr>
          <p:cNvPr id="16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01" y="0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52634" y="1772816"/>
            <a:ext cx="8295541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1325" indent="-441325">
              <a:spcBef>
                <a:spcPts val="600"/>
              </a:spcBef>
              <a:spcAft>
                <a:spcPts val="600"/>
              </a:spcAft>
              <a:buSzPct val="120000"/>
              <a:buBlip>
                <a:blip r:embed="rId6"/>
              </a:buBlip>
            </a:pPr>
            <a:r>
              <a:rPr lang="ru-RU" sz="2400" dirty="0" smtClean="0"/>
              <a:t>Одиночный медленный запрос всегда работает медленно</a:t>
            </a:r>
          </a:p>
          <a:p>
            <a:pPr marL="441325" indent="-441325">
              <a:spcBef>
                <a:spcPts val="600"/>
              </a:spcBef>
              <a:spcAft>
                <a:spcPts val="600"/>
              </a:spcAft>
              <a:buSzPct val="120000"/>
              <a:buBlip>
                <a:blip r:embed="rId6"/>
              </a:buBlip>
            </a:pP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Его просто найти (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slow.log)</a:t>
            </a:r>
          </a:p>
          <a:p>
            <a:pPr marL="441325" indent="-441325">
              <a:spcBef>
                <a:spcPts val="600"/>
              </a:spcBef>
              <a:spcAft>
                <a:spcPts val="600"/>
              </a:spcAft>
              <a:buSzPct val="120000"/>
              <a:buBlip>
                <a:blip r:embed="rId6"/>
              </a:buBlip>
            </a:pP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Его просто изучать (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EXPLAIN)</a:t>
            </a:r>
            <a:endParaRPr lang="en-US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36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25720" y="221233"/>
            <a:ext cx="675852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latin typeface="Verdana" pitchFamily="34" charset="0"/>
              </a:rPr>
              <a:t>Подробная статистика без</a:t>
            </a:r>
            <a:r>
              <a:rPr lang="en-US" sz="2800" b="1" dirty="0" smtClean="0">
                <a:latin typeface="Verdana" pitchFamily="34" charset="0"/>
              </a:rPr>
              <a:t> </a:t>
            </a:r>
            <a:r>
              <a:rPr lang="en-US" sz="2800" b="1" dirty="0" err="1" smtClean="0">
                <a:latin typeface="Verdana" pitchFamily="34" charset="0"/>
              </a:rPr>
              <a:t>Percona</a:t>
            </a:r>
            <a:endParaRPr lang="en-US" sz="2800" b="1" dirty="0" smtClean="0">
              <a:latin typeface="Verdana" pitchFamily="34" charset="0"/>
            </a:endParaRPr>
          </a:p>
        </p:txBody>
      </p:sp>
      <p:pic>
        <p:nvPicPr>
          <p:cNvPr id="16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01" y="0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49186" y="1340768"/>
            <a:ext cx="837128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mysql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&gt; SHOW PROFILES;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Empty set (0.02 sec)</a:t>
            </a:r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mysql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&gt; SHOW PROFILE;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Empty set (0.00 sec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endParaRPr lang="ru-RU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mysql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&gt; SET PROFILING=1;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Query OK, 0 rows affected (0.00 sec)</a:t>
            </a:r>
          </a:p>
          <a:p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mysql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&gt; SELECT COUNT(*) FROM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mysql.user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+----------+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| COUNT(*) |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+----------+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|     3024 |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+----------+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1 row in set (0.09 sec)</a:t>
            </a:r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71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25720" y="221233"/>
            <a:ext cx="675852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latin typeface="Verdana" pitchFamily="34" charset="0"/>
              </a:rPr>
              <a:t>Подробная статистика без</a:t>
            </a:r>
            <a:r>
              <a:rPr lang="en-US" sz="2800" b="1" dirty="0" smtClean="0">
                <a:latin typeface="Verdana" pitchFamily="34" charset="0"/>
              </a:rPr>
              <a:t> </a:t>
            </a:r>
            <a:r>
              <a:rPr lang="en-US" sz="2800" b="1" dirty="0" err="1" smtClean="0">
                <a:latin typeface="Verdana" pitchFamily="34" charset="0"/>
              </a:rPr>
              <a:t>Percona</a:t>
            </a:r>
            <a:endParaRPr lang="en-US" sz="2800" b="1" dirty="0" smtClean="0">
              <a:latin typeface="Verdana" pitchFamily="34" charset="0"/>
            </a:endParaRPr>
          </a:p>
        </p:txBody>
      </p:sp>
      <p:pic>
        <p:nvPicPr>
          <p:cNvPr id="16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01" y="0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49186" y="1340768"/>
            <a:ext cx="837128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mysql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&gt; SHOW PROFILES;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+----------+------------+---------------------------------+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|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Query_ID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| Duration   | Query                           |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+----------+------------+---------------------------------+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|        1 | 0.09104400 | SELECT COUNT(*) FROM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mysql.user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|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+----------+------------+---------------------------------+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1 row in set (0.00 sec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endParaRPr lang="ru-RU" dirty="0">
              <a:latin typeface="Courier New" pitchFamily="49" charset="0"/>
              <a:cs typeface="Courier New" pitchFamily="49" charset="0"/>
            </a:endParaRPr>
          </a:p>
          <a:p>
            <a:endParaRPr lang="en-US" dirty="0" err="1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39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25720" y="221233"/>
            <a:ext cx="675852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latin typeface="Verdana" pitchFamily="34" charset="0"/>
              </a:rPr>
              <a:t>Подробная статистика без</a:t>
            </a:r>
            <a:r>
              <a:rPr lang="en-US" sz="2800" b="1" dirty="0" smtClean="0">
                <a:latin typeface="Verdana" pitchFamily="34" charset="0"/>
              </a:rPr>
              <a:t> </a:t>
            </a:r>
            <a:r>
              <a:rPr lang="en-US" sz="2800" b="1" dirty="0" err="1" smtClean="0">
                <a:latin typeface="Verdana" pitchFamily="34" charset="0"/>
              </a:rPr>
              <a:t>Percona</a:t>
            </a:r>
            <a:endParaRPr lang="en-US" sz="2800" b="1" dirty="0" smtClean="0">
              <a:latin typeface="Verdana" pitchFamily="34" charset="0"/>
            </a:endParaRPr>
          </a:p>
        </p:txBody>
      </p:sp>
      <p:pic>
        <p:nvPicPr>
          <p:cNvPr id="16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01" y="0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49186" y="1340768"/>
            <a:ext cx="837128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mysql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&gt; SHOW PROFILE;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+--------------------------------+----------+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| Status                         | Duration |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+--------------------------------+----------+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| starting                       | 0.000018 |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| Waiting for query cache lock   | 0.000004 |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| Waiting on query cache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  | 0.000004 |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| checking query cache for query | 0.000041 |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| checking permissions           | 0.000007 |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| Opening tables                 | 0.090854 |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| System lock                    | 0.000013 |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|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init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                          | 0.000012 |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| optimizing                     | 0.000007 |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| executing                      | 0.000010 |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| end                            | 0.000005 |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| query end                      | 0.000004 |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| closing tables                 | 0.000031 |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| freeing items                  | 0.000029 |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| logging slow query             | 0.000003 |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| cleaning up                    | 0.000004 |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+--------------------------------+----------+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16 rows in set (0.00 sec)</a:t>
            </a:r>
          </a:p>
          <a:p>
            <a:endParaRPr lang="en-US" sz="1600" dirty="0" err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25720" y="3501008"/>
            <a:ext cx="5802464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30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25720" y="221233"/>
            <a:ext cx="675852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latin typeface="Verdana" pitchFamily="34" charset="0"/>
              </a:rPr>
              <a:t>«Живая» система – много небольших запросов</a:t>
            </a:r>
            <a:endParaRPr lang="en-US" sz="2800" b="1" dirty="0" smtClean="0">
              <a:latin typeface="Verdana" pitchFamily="34" charset="0"/>
            </a:endParaRPr>
          </a:p>
        </p:txBody>
      </p:sp>
      <p:pic>
        <p:nvPicPr>
          <p:cNvPr id="16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01" y="0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49186" y="1340768"/>
            <a:ext cx="837128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mysql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&gt; SELECT * FROM INFORMATION_SCHEMA.QUERY_RESPONSE_TIME;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+----------------+-------+----------------+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| time           | count | total          |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+----------------+-------+----------------+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|       0.000001 |     0 |       0.000000 |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|       0.000010 |  2011 |       0.007438 |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|       0.000100 | 12706 |       0.513395 |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|       0.001000 |  4624 |       1.636106 |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|       0.010000 |  2994 |      12.395174 |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|       0.100000 |   200 |       6.225339 |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|       1.000000 |    33 |       5.480764 |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|      10.000000 |     1 |       2.374067 |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|     100.000000 |     0 |       0.000000 |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|    1000.000000 |     0 |       0.000000 |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|   10000.000000 |     0 |       0.000000 |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|  100000.000000 |     0 |       0.000000 |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| 1000000.000000 |     0 |       0.000000 |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| TOO LONG       |     0 | TOO LONG       |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+----------------+-------+----------------+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14 rows in set (0.00 sec)</a:t>
            </a:r>
          </a:p>
        </p:txBody>
      </p:sp>
    </p:spTree>
    <p:extLst>
      <p:ext uri="{BB962C8B-B14F-4D97-AF65-F5344CB8AC3E}">
        <p14:creationId xmlns:p14="http://schemas.microsoft.com/office/powerpoint/2010/main" val="376150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05563"/>
            <a:ext cx="91440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4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0125" y="14288"/>
            <a:ext cx="3063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0825" y="207963"/>
            <a:ext cx="6759575" cy="6286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sz="2800" b="1"/>
              <a:t>Аналитика - </a:t>
            </a:r>
            <a:r>
              <a:rPr lang="en-US" sz="2800" b="1"/>
              <a:t>MySQL</a:t>
            </a:r>
          </a:p>
        </p:txBody>
      </p:sp>
      <p:pic>
        <p:nvPicPr>
          <p:cNvPr id="84996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" y="1038225"/>
            <a:ext cx="8915400" cy="1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7" name="TextBox 24"/>
          <p:cNvSpPr txBox="1">
            <a:spLocks noChangeArrowheads="1"/>
          </p:cNvSpPr>
          <p:nvPr/>
        </p:nvSpPr>
        <p:spPr bwMode="auto">
          <a:xfrm>
            <a:off x="755650" y="1239838"/>
            <a:ext cx="75025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/>
              <a:t>Одиночные медленные запросы отлавливаются просто. Сложнее </a:t>
            </a:r>
            <a:r>
              <a:rPr lang="ru-RU" sz="2400" dirty="0" err="1" smtClean="0"/>
              <a:t>мониторить</a:t>
            </a:r>
            <a:r>
              <a:rPr lang="ru-RU" sz="2400" dirty="0" smtClean="0"/>
              <a:t> общее состояние системы с большим количеством относительно быстрых запросов.</a:t>
            </a:r>
            <a:endParaRPr lang="ru-RU" sz="2400" dirty="0"/>
          </a:p>
        </p:txBody>
      </p:sp>
      <p:pic>
        <p:nvPicPr>
          <p:cNvPr id="84998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3" y="1350963"/>
            <a:ext cx="2333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z Bx24 mysql databases histogram - zone 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z Bx24 mysql databases histogram - zone 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64904"/>
            <a:ext cx="6857322" cy="384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2412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lowchainsensei.files.wordpress.com/2012/09/megapho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89" y="2055786"/>
            <a:ext cx="8208912" cy="480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4617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1520" y="208062"/>
            <a:ext cx="6758528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 smtClean="0">
                <a:cs typeface="Calibri"/>
              </a:rPr>
              <a:t>Приложение всегда работает</a:t>
            </a:r>
          </a:p>
          <a:p>
            <a:pPr algn="l"/>
            <a:r>
              <a:rPr lang="ru-RU" sz="2800" dirty="0">
                <a:cs typeface="Calibri"/>
              </a:rPr>
              <a:t>в</a:t>
            </a:r>
            <a:r>
              <a:rPr lang="ru-RU" sz="2800" dirty="0" smtClean="0">
                <a:cs typeface="Calibri"/>
              </a:rPr>
              <a:t> условиях ограниченных ресурсов</a:t>
            </a:r>
            <a:endParaRPr lang="en-US" sz="2800" dirty="0">
              <a:cs typeface="Calibri"/>
            </a:endParaRPr>
          </a:p>
        </p:txBody>
      </p:sp>
      <p:pic>
        <p:nvPicPr>
          <p:cNvPr id="7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1" y="1038448"/>
            <a:ext cx="8915400" cy="1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755576" y="1455167"/>
            <a:ext cx="7502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Постоянный </a:t>
            </a:r>
            <a:r>
              <a:rPr lang="en-US" sz="2400" dirty="0" smtClean="0"/>
              <a:t>feedback </a:t>
            </a:r>
            <a:r>
              <a:rPr lang="ru-RU" sz="2400" dirty="0" smtClean="0"/>
              <a:t>в две стороны: админам и разработчикам – в автоматическом и полуавтоматическом режиме</a:t>
            </a:r>
          </a:p>
        </p:txBody>
      </p:sp>
      <p:pic>
        <p:nvPicPr>
          <p:cNvPr id="26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83" y="1566546"/>
            <a:ext cx="232792" cy="23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7929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actasifblog.com/wp-content/uploads/2012/06/electronic-medical-recor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1" y="88"/>
            <a:ext cx="5004047" cy="6857912"/>
          </a:xfrm>
          <a:prstGeom prst="roundRect">
            <a:avLst>
              <a:gd name="adj" fmla="val 0"/>
            </a:avLst>
          </a:prstGeom>
          <a:solidFill>
            <a:schemeClr val="bg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67544" y="221233"/>
            <a:ext cx="3744416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/>
              <a:t>«Здоровый» сайт</a:t>
            </a:r>
            <a:endParaRPr lang="en-US" sz="2800" b="1" dirty="0" smtClean="0">
              <a:latin typeface="Verdan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268760"/>
            <a:ext cx="4752528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1325" indent="-441325">
              <a:spcBef>
                <a:spcPts val="600"/>
              </a:spcBef>
              <a:spcAft>
                <a:spcPts val="600"/>
              </a:spcAft>
              <a:buSzPct val="120000"/>
              <a:buBlip>
                <a:blip r:embed="rId4"/>
              </a:buBlip>
            </a:pPr>
            <a:r>
              <a:rPr lang="ru-RU" sz="22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Сайт всегда доступен для посетителей</a:t>
            </a:r>
            <a:endParaRPr lang="ru-RU" sz="22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marL="441325" indent="-441325">
              <a:spcBef>
                <a:spcPts val="600"/>
              </a:spcBef>
              <a:spcAft>
                <a:spcPts val="600"/>
              </a:spcAft>
              <a:buSzPct val="120000"/>
              <a:buBlip>
                <a:blip r:embed="rId4"/>
              </a:buBlip>
            </a:pPr>
            <a:r>
              <a:rPr lang="ru-RU" sz="22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Вы оперативно узнаете о любых проблемах и имеете план их </a:t>
            </a:r>
            <a:r>
              <a:rPr lang="ru-RU" sz="22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решения</a:t>
            </a:r>
            <a:endParaRPr lang="en-US" sz="2200" dirty="0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marL="441325" indent="-441325">
              <a:spcBef>
                <a:spcPts val="600"/>
              </a:spcBef>
              <a:spcAft>
                <a:spcPts val="600"/>
              </a:spcAft>
              <a:buSzPct val="120000"/>
              <a:buBlip>
                <a:blip r:embed="rId4"/>
              </a:buBlip>
            </a:pPr>
            <a:r>
              <a:rPr lang="ru-RU" sz="22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Отлажены сценарии поиска «узких</a:t>
            </a:r>
            <a:r>
              <a:rPr lang="ru-RU" sz="22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» мест</a:t>
            </a:r>
            <a:endParaRPr lang="ru-RU" sz="2200" dirty="0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marL="441325" indent="-441325">
              <a:spcBef>
                <a:spcPts val="600"/>
              </a:spcBef>
              <a:spcAft>
                <a:spcPts val="600"/>
              </a:spcAft>
              <a:buSzPct val="120000"/>
              <a:buBlip>
                <a:blip r:embed="rId4"/>
              </a:buBlip>
            </a:pPr>
            <a:r>
              <a:rPr lang="ru-RU" sz="22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Аналитические данные позволяют п</a:t>
            </a:r>
            <a:r>
              <a:rPr lang="ru-RU" sz="2200" dirty="0" smtClean="0"/>
              <a:t>рогнозировать</a:t>
            </a:r>
            <a:r>
              <a:rPr lang="ru-RU" sz="2200" dirty="0"/>
              <a:t>, где могут появиться «узкие» </a:t>
            </a:r>
            <a:r>
              <a:rPr lang="ru-RU" sz="2200" dirty="0" smtClean="0"/>
              <a:t>места</a:t>
            </a:r>
          </a:p>
          <a:p>
            <a:pPr marL="441325" indent="-441325">
              <a:spcBef>
                <a:spcPts val="600"/>
              </a:spcBef>
              <a:spcAft>
                <a:spcPts val="600"/>
              </a:spcAft>
              <a:buSzPct val="120000"/>
              <a:buBlip>
                <a:blip r:embed="rId4"/>
              </a:buBlip>
            </a:pPr>
            <a:r>
              <a:rPr lang="ru-RU" sz="2200" dirty="0" smtClean="0"/>
              <a:t>Вы умеете оценивать комфорт пользователей в реальных «цифрах</a:t>
            </a:r>
            <a:r>
              <a:rPr lang="ru-RU" sz="2200" dirty="0" smtClean="0"/>
              <a:t>»</a:t>
            </a:r>
            <a:endParaRPr lang="en-US" sz="2200" dirty="0" smtClean="0"/>
          </a:p>
        </p:txBody>
      </p:sp>
      <p:pic>
        <p:nvPicPr>
          <p:cNvPr id="11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61" y="53191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97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talia\Downloads\9560810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76" y="11875"/>
            <a:ext cx="4555587" cy="683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TextBox 10"/>
          <p:cNvSpPr txBox="1">
            <a:spLocks noChangeArrowheads="1"/>
          </p:cNvSpPr>
          <p:nvPr/>
        </p:nvSpPr>
        <p:spPr bwMode="auto">
          <a:xfrm>
            <a:off x="394246" y="1700808"/>
            <a:ext cx="583393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4000" b="0" dirty="0">
                <a:latin typeface="+mn-lt"/>
              </a:rPr>
              <a:t/>
            </a:r>
            <a:br>
              <a:rPr lang="ru-RU" sz="4000" b="0" dirty="0">
                <a:latin typeface="+mn-lt"/>
              </a:rPr>
            </a:br>
            <a:r>
              <a:rPr lang="ru-RU" sz="4400" b="0" dirty="0">
                <a:latin typeface="+mn-lt"/>
              </a:rPr>
              <a:t>Спасибо за внимание!</a:t>
            </a:r>
            <a:r>
              <a:rPr lang="en-US" sz="4400" b="0" dirty="0">
                <a:latin typeface="+mn-lt"/>
              </a:rPr>
              <a:t>  </a:t>
            </a:r>
            <a:endParaRPr lang="ru-RU" sz="4400" b="0" dirty="0" smtClean="0">
              <a:latin typeface="+mn-lt"/>
            </a:endParaRPr>
          </a:p>
          <a:p>
            <a:pPr eaLnBrk="1" hangingPunct="1"/>
            <a:r>
              <a:rPr lang="ru-RU" sz="4400" b="0" dirty="0" smtClean="0">
                <a:latin typeface="+mn-lt"/>
              </a:rPr>
              <a:t>Вопросы</a:t>
            </a:r>
            <a:r>
              <a:rPr lang="ru-RU" sz="4400" b="0" dirty="0">
                <a:latin typeface="+mn-lt"/>
              </a:rPr>
              <a:t>?</a:t>
            </a:r>
            <a:endParaRPr lang="en-US" sz="4400" b="0" dirty="0">
              <a:latin typeface="+mn-lt"/>
            </a:endParaRPr>
          </a:p>
        </p:txBody>
      </p:sp>
      <p:pic>
        <p:nvPicPr>
          <p:cNvPr id="7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Natalia\Documents\Для презентаций\stickers-bullet\sticker-lef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75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57200" y="4572000"/>
            <a:ext cx="261263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Aft>
                <a:spcPct val="40000"/>
              </a:spcAft>
            </a:pPr>
            <a:r>
              <a:rPr lang="ru-RU" sz="1800" dirty="0">
                <a:cs typeface="Arial" charset="0"/>
              </a:rPr>
              <a:t>Александр Демидов</a:t>
            </a:r>
          </a:p>
          <a:p>
            <a:pPr>
              <a:spcAft>
                <a:spcPct val="40000"/>
              </a:spcAft>
            </a:pPr>
            <a:r>
              <a:rPr lang="en-US" sz="1800" dirty="0">
                <a:solidFill>
                  <a:srgbClr val="3C7AB2"/>
                </a:solidFill>
                <a:cs typeface="Arial" charset="0"/>
                <a:hlinkClick r:id="rId6"/>
              </a:rPr>
              <a:t>demidov@1c-bitrix.ru</a:t>
            </a:r>
            <a:endParaRPr lang="en-US" sz="1800" dirty="0">
              <a:solidFill>
                <a:srgbClr val="3C7AB2"/>
              </a:solidFill>
              <a:cs typeface="Arial" charset="0"/>
            </a:endParaRPr>
          </a:p>
          <a:p>
            <a:pPr>
              <a:spcAft>
                <a:spcPct val="40000"/>
              </a:spcAft>
            </a:pPr>
            <a:r>
              <a:rPr lang="ru-RU" sz="1800" dirty="0">
                <a:cs typeface="Arial" charset="0"/>
              </a:rPr>
              <a:t>+</a:t>
            </a:r>
            <a:r>
              <a:rPr lang="ru-RU" sz="1800" dirty="0" smtClean="0">
                <a:cs typeface="Arial" charset="0"/>
              </a:rPr>
              <a:t>7-926-521-3700</a:t>
            </a:r>
          </a:p>
          <a:p>
            <a:pPr>
              <a:spcAft>
                <a:spcPct val="40000"/>
              </a:spcAft>
            </a:pPr>
            <a:r>
              <a:rPr lang="en-US" sz="1800" dirty="0" smtClean="0">
                <a:cs typeface="Arial" charset="0"/>
              </a:rPr>
              <a:t>       @</a:t>
            </a:r>
            <a:r>
              <a:rPr lang="en-US" sz="1800" dirty="0" err="1" smtClean="0">
                <a:cs typeface="Arial" charset="0"/>
              </a:rPr>
              <a:t>demidov</a:t>
            </a:r>
            <a:endParaRPr lang="ru-RU" sz="1800" dirty="0">
              <a:cs typeface="Arial" charset="0"/>
            </a:endParaRPr>
          </a:p>
          <a:p>
            <a:pPr>
              <a:spcAft>
                <a:spcPct val="40000"/>
              </a:spcAft>
            </a:pPr>
            <a:r>
              <a:rPr lang="en-US" sz="1800" dirty="0">
                <a:cs typeface="Arial" charset="0"/>
                <a:hlinkClick r:id="rId7"/>
              </a:rPr>
              <a:t>http://www.1c-bitrix.ru</a:t>
            </a:r>
            <a:endParaRPr lang="en-US" sz="1800" dirty="0">
              <a:cs typeface="Arial" charset="0"/>
            </a:endParaRPr>
          </a:p>
          <a:p>
            <a:pPr>
              <a:spcAft>
                <a:spcPct val="40000"/>
              </a:spcAft>
            </a:pPr>
            <a:endParaRPr lang="ru-RU" sz="1800" dirty="0">
              <a:cs typeface="Arial" charset="0"/>
            </a:endParaRPr>
          </a:p>
        </p:txBody>
      </p:sp>
      <p:pic>
        <p:nvPicPr>
          <p:cNvPr id="5122" name="Picture 2" descr="http://images.apple.com/euro/apps/itunes-u/shared/images/twitter_log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75" y="5755659"/>
            <a:ext cx="390525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71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2" y="1665694"/>
            <a:ext cx="8582348" cy="3707522"/>
          </a:xfrm>
          <a:prstGeom prst="rect">
            <a:avLst/>
          </a:prstGeom>
        </p:spPr>
      </p:pic>
      <p:pic>
        <p:nvPicPr>
          <p:cNvPr id="13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1" y="6415881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2"/>
          <p:cNvSpPr txBox="1">
            <a:spLocks noChangeArrowheads="1"/>
          </p:cNvSpPr>
          <p:nvPr/>
        </p:nvSpPr>
        <p:spPr>
          <a:xfrm>
            <a:off x="83820" y="11273"/>
            <a:ext cx="5996882" cy="997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cs typeface="Calibri"/>
              </a:rPr>
              <a:t>Real Time </a:t>
            </a:r>
            <a:r>
              <a:rPr lang="ru-RU" sz="3200" dirty="0">
                <a:cs typeface="Calibri"/>
              </a:rPr>
              <a:t>мониторинг – как узнавать о проблемах?</a:t>
            </a:r>
            <a:endParaRPr lang="en-US" sz="3200" b="1" dirty="0"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50988" y="5445224"/>
            <a:ext cx="25731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Или – так…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53300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Natalia\Documents\Для презентаций\stickers-bullet\polos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5741"/>
            <a:ext cx="9144000" cy="60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25720" y="10"/>
            <a:ext cx="5654982" cy="1059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>
                <a:cs typeface="Calibri"/>
              </a:rPr>
              <a:t>Организация системы мониторинга</a:t>
            </a:r>
            <a:endParaRPr lang="en-US" sz="3200" b="1" dirty="0">
              <a:cs typeface="Calibri"/>
            </a:endParaRPr>
          </a:p>
        </p:txBody>
      </p:sp>
      <p:pic>
        <p:nvPicPr>
          <p:cNvPr id="8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3"/>
            <a:ext cx="8915400" cy="1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3"/>
          <p:cNvSpPr>
            <a:spLocks noChangeArrowheads="1"/>
          </p:cNvSpPr>
          <p:nvPr/>
        </p:nvSpPr>
        <p:spPr bwMode="auto">
          <a:xfrm>
            <a:off x="395536" y="1628800"/>
            <a:ext cx="8503363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41325" indent="-441325">
              <a:spcBef>
                <a:spcPts val="600"/>
              </a:spcBef>
              <a:spcAft>
                <a:spcPts val="600"/>
              </a:spcAft>
              <a:buSzPct val="120000"/>
              <a:buBlip>
                <a:blip r:embed="rId6"/>
              </a:buBlip>
            </a:pPr>
            <a:r>
              <a:rPr lang="ru-RU" sz="24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Лучше – стандартные решения (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N</a:t>
            </a:r>
            <a:r>
              <a:rPr lang="en-US" sz="2400" b="0" dirty="0" err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agios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Z</a:t>
            </a:r>
            <a:r>
              <a:rPr lang="en-US" sz="2400" b="0" dirty="0" err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abbix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и т.п.), а не </a:t>
            </a:r>
            <a:r>
              <a:rPr lang="ru-RU" sz="2400" dirty="0" err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самописные</a:t>
            </a: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.</a:t>
            </a:r>
          </a:p>
          <a:p>
            <a:pPr marL="441325" indent="-441325">
              <a:spcBef>
                <a:spcPts val="600"/>
              </a:spcBef>
              <a:spcAft>
                <a:spcPts val="600"/>
              </a:spcAft>
              <a:buSzPct val="120000"/>
              <a:buBlip>
                <a:blip r:embed="rId6"/>
              </a:buBlip>
            </a:pPr>
            <a:r>
              <a:rPr lang="ru-RU" sz="24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Дежурная смена и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/</a:t>
            </a: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или мгновенные уведомления.</a:t>
            </a:r>
          </a:p>
          <a:p>
            <a:pPr marL="441325" indent="-441325">
              <a:spcBef>
                <a:spcPts val="600"/>
              </a:spcBef>
              <a:spcAft>
                <a:spcPts val="600"/>
              </a:spcAft>
              <a:buSzPct val="120000"/>
              <a:buBlip>
                <a:blip r:embed="rId6"/>
              </a:buBlip>
            </a:pPr>
            <a:r>
              <a:rPr lang="ru-RU" sz="2400" b="0" dirty="0" err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Мониторить</a:t>
            </a:r>
            <a:r>
              <a:rPr lang="ru-RU" sz="24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– всё.</a:t>
            </a:r>
          </a:p>
          <a:p>
            <a:pPr marL="441325" indent="-441325">
              <a:spcBef>
                <a:spcPts val="600"/>
              </a:spcBef>
              <a:spcAft>
                <a:spcPts val="600"/>
              </a:spcAft>
              <a:buSzPct val="120000"/>
              <a:buBlip>
                <a:blip r:embed="rId6"/>
              </a:buBlip>
            </a:pP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Но – аккуратно. Тысячи уведомлений будут бесполезны.</a:t>
            </a:r>
          </a:p>
          <a:p>
            <a:pPr marL="441325" indent="-441325">
              <a:spcBef>
                <a:spcPts val="600"/>
              </a:spcBef>
              <a:spcAft>
                <a:spcPts val="600"/>
              </a:spcAft>
              <a:buSzPct val="120000"/>
              <a:buBlip>
                <a:blip r:embed="rId6"/>
              </a:buBlip>
            </a:pPr>
            <a:r>
              <a:rPr lang="ru-RU" sz="24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Автоматизация типовых реакций.</a:t>
            </a:r>
          </a:p>
          <a:p>
            <a:pPr marL="441325" indent="-441325">
              <a:spcBef>
                <a:spcPts val="600"/>
              </a:spcBef>
              <a:spcAft>
                <a:spcPts val="600"/>
              </a:spcAft>
              <a:buSzPct val="120000"/>
              <a:buBlip>
                <a:blip r:embed="rId6"/>
              </a:buBlip>
            </a:pPr>
            <a:r>
              <a:rPr lang="ru-RU" sz="2400" dirty="0" err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Мониторить</a:t>
            </a: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систему мониторинга.</a:t>
            </a:r>
          </a:p>
          <a:p>
            <a:pPr marL="441325" indent="-441325">
              <a:spcBef>
                <a:spcPts val="600"/>
              </a:spcBef>
              <a:spcAft>
                <a:spcPts val="600"/>
              </a:spcAft>
              <a:buSzPct val="120000"/>
              <a:buBlip>
                <a:blip r:embed="rId6"/>
              </a:buBlip>
            </a:pPr>
            <a:r>
              <a:rPr lang="ru-RU" sz="24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В идеальном мире – распределенная система мониторинга.</a:t>
            </a:r>
            <a:endParaRPr lang="ru-RU" sz="2400" b="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82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4617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536" y="165954"/>
            <a:ext cx="6758528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>
                <a:cs typeface="Calibri"/>
              </a:rPr>
              <a:t>Мониторинг «железа»</a:t>
            </a:r>
            <a:endParaRPr lang="en-US" sz="3200" dirty="0">
              <a:cs typeface="Calibri"/>
            </a:endParaRPr>
          </a:p>
        </p:txBody>
      </p:sp>
      <p:pic>
        <p:nvPicPr>
          <p:cNvPr id="7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1" y="1038448"/>
            <a:ext cx="8915400" cy="1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886185" y="1373867"/>
            <a:ext cx="7502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Рейды</a:t>
            </a:r>
          </a:p>
        </p:txBody>
      </p:sp>
      <p:pic>
        <p:nvPicPr>
          <p:cNvPr id="21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83" y="1485246"/>
            <a:ext cx="232792" cy="23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886185" y="2381979"/>
            <a:ext cx="7502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S.M.A.R.T.</a:t>
            </a:r>
            <a:r>
              <a:rPr lang="ru-RU" sz="2400" dirty="0" smtClean="0"/>
              <a:t> – диск возможно скоро «умрет»</a:t>
            </a:r>
          </a:p>
        </p:txBody>
      </p:sp>
      <p:pic>
        <p:nvPicPr>
          <p:cNvPr id="23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83" y="2502188"/>
            <a:ext cx="232792" cy="23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86185" y="3068960"/>
            <a:ext cx="7502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Утилиты </a:t>
            </a:r>
            <a:r>
              <a:rPr lang="ru-RU" sz="2400" dirty="0" err="1" smtClean="0"/>
              <a:t>вендора</a:t>
            </a:r>
            <a:r>
              <a:rPr lang="ru-RU" sz="2400" dirty="0" smtClean="0"/>
              <a:t> – внутренние аппаратные тесты</a:t>
            </a:r>
          </a:p>
        </p:txBody>
      </p:sp>
      <p:pic>
        <p:nvPicPr>
          <p:cNvPr id="15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83" y="3189169"/>
            <a:ext cx="232792" cy="23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86184" y="4653136"/>
            <a:ext cx="7502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Имеем «запчасти» (блоки питания, вентиляторы …) или знаем где их быстро найти</a:t>
            </a:r>
          </a:p>
        </p:txBody>
      </p:sp>
      <p:pic>
        <p:nvPicPr>
          <p:cNvPr id="17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82" y="4797152"/>
            <a:ext cx="232792" cy="23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886185" y="3831431"/>
            <a:ext cx="7502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Периодическое тестирование железа в </a:t>
            </a:r>
            <a:r>
              <a:rPr lang="ru-RU" sz="2400" dirty="0" err="1" smtClean="0"/>
              <a:t>оффлайне</a:t>
            </a:r>
            <a:endParaRPr lang="ru-RU" sz="2400" dirty="0" smtClean="0"/>
          </a:p>
        </p:txBody>
      </p:sp>
      <p:pic>
        <p:nvPicPr>
          <p:cNvPr id="26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83" y="3975447"/>
            <a:ext cx="232792" cy="23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82" y="1912995"/>
            <a:ext cx="7790477" cy="1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4994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05563"/>
            <a:ext cx="91440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6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0125" y="14288"/>
            <a:ext cx="3063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0825" y="207963"/>
            <a:ext cx="6759575" cy="6286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sz="2800" b="1" dirty="0" smtClean="0"/>
              <a:t>Мониторинг сети</a:t>
            </a:r>
            <a:endParaRPr lang="en-US" sz="2800" b="1" dirty="0"/>
          </a:p>
        </p:txBody>
      </p:sp>
      <p:pic>
        <p:nvPicPr>
          <p:cNvPr id="62468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" y="1038225"/>
            <a:ext cx="8915400" cy="1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TextBox 24"/>
          <p:cNvSpPr txBox="1">
            <a:spLocks noChangeArrowheads="1"/>
          </p:cNvSpPr>
          <p:nvPr/>
        </p:nvSpPr>
        <p:spPr bwMode="auto">
          <a:xfrm>
            <a:off x="885825" y="1373188"/>
            <a:ext cx="75025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/>
              <a:t>Загрузка канала</a:t>
            </a:r>
            <a:endParaRPr lang="ru-RU" sz="2400" dirty="0"/>
          </a:p>
        </p:txBody>
      </p:sp>
      <p:pic>
        <p:nvPicPr>
          <p:cNvPr id="62470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3" y="1485900"/>
            <a:ext cx="2333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1" name="TextBox 11"/>
          <p:cNvSpPr txBox="1">
            <a:spLocks noChangeArrowheads="1"/>
          </p:cNvSpPr>
          <p:nvPr/>
        </p:nvSpPr>
        <p:spPr bwMode="auto">
          <a:xfrm>
            <a:off x="895350" y="1887538"/>
            <a:ext cx="75025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/>
              <a:t>Потери пакетов</a:t>
            </a:r>
            <a:endParaRPr lang="ru-RU" sz="2400" dirty="0"/>
          </a:p>
        </p:txBody>
      </p:sp>
      <p:pic>
        <p:nvPicPr>
          <p:cNvPr id="62472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1998663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895598" y="2420888"/>
            <a:ext cx="75025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/>
              <a:t>Связность узлов</a:t>
            </a:r>
            <a:endParaRPr lang="ru-RU" sz="2400" dirty="0"/>
          </a:p>
        </p:txBody>
      </p:sp>
      <p:pic>
        <p:nvPicPr>
          <p:cNvPr id="12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536" y="2532013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80790"/>
            <a:ext cx="8002587" cy="524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4554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3461</TotalTime>
  <Words>2298</Words>
  <Application>Microsoft Office PowerPoint</Application>
  <PresentationFormat>Экран (4:3)</PresentationFormat>
  <Paragraphs>466</Paragraphs>
  <Slides>59</Slides>
  <Notes>55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Воловенко</dc:creator>
  <cp:lastModifiedBy>Demidov</cp:lastModifiedBy>
  <cp:revision>575</cp:revision>
  <dcterms:created xsi:type="dcterms:W3CDTF">2012-04-16T14:45:46Z</dcterms:created>
  <dcterms:modified xsi:type="dcterms:W3CDTF">2014-03-19T21:43:46Z</dcterms:modified>
</cp:coreProperties>
</file>