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0" r:id="rId1"/>
  </p:sldMasterIdLst>
  <p:notesMasterIdLst>
    <p:notesMasterId r:id="rId17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66" r:id="rId12"/>
    <p:sldId id="267" r:id="rId13"/>
    <p:sldId id="268" r:id="rId14"/>
    <p:sldId id="269" r:id="rId15"/>
    <p:sldId id="276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4660"/>
  </p:normalViewPr>
  <p:slideViewPr>
    <p:cSldViewPr>
      <p:cViewPr varScale="1">
        <p:scale>
          <a:sx n="106" d="100"/>
          <a:sy n="106" d="100"/>
        </p:scale>
        <p:origin x="-9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2"/>
          <p:cNvSpPr>
            <a:spLocks noGrp="1" noRo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Shape 2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6" name="Shape 29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hape 16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4578" name="Shape 16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hape 98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6626" name="Shape 99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hape 11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28674" name="Shape 11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hape 123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0722" name="Shape 12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hape 139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2770" name="Shape 140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hape 197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34818" name="Shape 198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hape 34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8194" name="Shape 35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hape 45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0242" name="Shape 46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hape 5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0" name="Shape 5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hape 56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38" name="Shape 57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hape 6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6" name="Shape 6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hape 7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  <p:sp>
        <p:nvSpPr>
          <p:cNvPr id="18434" name="Shape 7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hape 83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2" name="Shape 84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hape 91"/>
          <p:cNvSpPr txBox="1">
            <a:spLocks noGrp="1"/>
          </p:cNvSpPr>
          <p:nvPr>
            <p:ph type="body" idx="1"/>
          </p:nvPr>
        </p:nvSpPr>
        <p:spPr bwMode="auto">
          <a:noFill/>
        </p:spPr>
        <p:txBody>
          <a:bodyPr vert="horz" wrap="square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0" name="Shape 92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11187" y="2276475"/>
            <a:ext cx="8137525" cy="14700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marR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435600" y="5013325"/>
            <a:ext cx="2808286" cy="7207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marR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marR="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title" idx="2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6" name="Shape 15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hape 16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hape 17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7210425" cy="89217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marL="34290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marL="48006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marL="6629400" indent="-101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4" name="Shape 21"/>
          <p:cNvSpPr txBox="1">
            <a:spLocks noGrp="1"/>
          </p:cNvSpPr>
          <p:nvPr>
            <p:ph type="dt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hape 22"/>
          <p:cNvSpPr txBox="1">
            <a:spLocks noGrp="1"/>
          </p:cNvSpPr>
          <p:nvPr>
            <p:ph type="ft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hape 23"/>
          <p:cNvSpPr txBox="1">
            <a:spLocks noGrp="1"/>
          </p:cNvSpPr>
          <p:nvPr>
            <p:ph type="sldNum" idx="1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5"/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Shape 6"/>
          <p:cNvSpPr txBox="1"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Shape 7"/>
          <p:cNvSpPr txBox="1">
            <a:spLocks noGrp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>
              <a:defRPr/>
            </a:pPr>
            <a:endParaRPr lang="ru-RU"/>
          </a:p>
        </p:txBody>
      </p:sp>
      <p:sp>
        <p:nvSpPr>
          <p:cNvPr id="1029" name="Shape 8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ctr">
              <a:defRPr/>
            </a:pPr>
            <a:endParaRPr lang="ru-RU"/>
          </a:p>
        </p:txBody>
      </p:sp>
      <p:sp>
        <p:nvSpPr>
          <p:cNvPr id="1030" name="Shape 9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/>
          <a:lstStyle/>
          <a:p>
            <a:pPr algn="r">
              <a:defRPr/>
            </a:pPr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charset="0"/>
          <a:cs typeface="Arial" charset="0"/>
          <a:sym typeface="Arial" charset="0"/>
        </a:defRPr>
      </a:lvl9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25"/>
          <p:cNvSpPr txBox="1">
            <a:spLocks noGrp="1"/>
          </p:cNvSpPr>
          <p:nvPr>
            <p:ph type="ctrTitle"/>
          </p:nvPr>
        </p:nvSpPr>
        <p:spPr>
          <a:xfrm>
            <a:off x="611188" y="2051050"/>
            <a:ext cx="8137525" cy="1920875"/>
          </a:xfrm>
        </p:spPr>
        <p:txBody>
          <a:bodyPr tIns="45700" bIns="45700">
            <a:spAutoFit/>
          </a:bodyPr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ru-RU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  <a:t>Исповедь одного маркетолога, </a:t>
            </a:r>
            <a:br>
              <a:rPr lang="ru-RU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</a:br>
            <a:r>
              <a:rPr lang="ru-RU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  <a:t>или</a:t>
            </a:r>
            <a:br>
              <a:rPr lang="ru-RU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</a:br>
            <a:r>
              <a:rPr lang="ru-RU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  <a:t>Как заставить подписчика покупать?</a:t>
            </a:r>
            <a:r>
              <a:rPr lang="en-US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  <a:t/>
            </a:r>
            <a:br>
              <a:rPr lang="en-US" sz="3000" b="1" smtClean="0">
                <a:solidFill>
                  <a:srgbClr val="222225"/>
                </a:solidFill>
                <a:latin typeface="Arial" charset="0"/>
                <a:cs typeface="Arial" charset="0"/>
              </a:rPr>
            </a:br>
            <a:endParaRPr lang="ru-RU" sz="3000" b="1" smtClean="0">
              <a:latin typeface="Arial" charset="0"/>
              <a:cs typeface="Arial" charset="0"/>
            </a:endParaRPr>
          </a:p>
        </p:txBody>
      </p:sp>
      <p:sp>
        <p:nvSpPr>
          <p:cNvPr id="5123" name="Shape 26"/>
          <p:cNvSpPr txBox="1">
            <a:spLocks noGrp="1"/>
          </p:cNvSpPr>
          <p:nvPr>
            <p:ph type="subTitle" idx="1"/>
          </p:nvPr>
        </p:nvSpPr>
        <p:spPr>
          <a:xfrm>
            <a:off x="3167063" y="4681538"/>
            <a:ext cx="2809875" cy="723900"/>
          </a:xfrm>
        </p:spPr>
        <p:txBody>
          <a:bodyPr tIns="45700" bIns="45700">
            <a:spAutoFit/>
          </a:bodyPr>
          <a:lstStyle/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ru-RU" sz="1800" smtClean="0">
                <a:latin typeface="Arial" charset="0"/>
                <a:cs typeface="Arial" charset="0"/>
              </a:rPr>
              <a:t>Юлия</a:t>
            </a:r>
            <a:r>
              <a:rPr lang="en-US" sz="1800" smtClean="0">
                <a:latin typeface="Arial" charset="0"/>
                <a:cs typeface="Arial" charset="0"/>
              </a:rPr>
              <a:t> </a:t>
            </a:r>
            <a:r>
              <a:rPr lang="ru-RU" sz="1800" smtClean="0">
                <a:latin typeface="Arial" charset="0"/>
                <a:cs typeface="Arial" charset="0"/>
              </a:rPr>
              <a:t>Суханкина</a:t>
            </a:r>
            <a:r>
              <a:rPr lang="en-US" sz="1800" smtClean="0">
                <a:latin typeface="Arial" charset="0"/>
                <a:cs typeface="Arial" charset="0"/>
              </a:rPr>
              <a:t> </a:t>
            </a: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z="1800" smtClean="0">
                <a:latin typeface="Arial" charset="0"/>
                <a:cs typeface="Arial" charset="0"/>
              </a:rPr>
              <a:t>«220 Вольт»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Shape 163"/>
          <p:cNvPicPr preferRelativeResize="0"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484313"/>
            <a:ext cx="7070725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5"/>
          <p:cNvSpPr txBox="1">
            <a:spLocks noChangeArrowheads="1"/>
          </p:cNvSpPr>
          <p:nvPr/>
        </p:nvSpPr>
        <p:spPr bwMode="auto">
          <a:xfrm>
            <a:off x="1547813" y="3213100"/>
            <a:ext cx="6083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АБ тестирование заголовков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6" descr="ExpertSender   Информация о сплит тестировании для  Мы не шутим  когда дело касается работы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58888" y="1125538"/>
            <a:ext cx="7096125" cy="530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ext Box 17"/>
          <p:cNvSpPr txBox="1">
            <a:spLocks noChangeArrowheads="1"/>
          </p:cNvSpPr>
          <p:nvPr/>
        </p:nvSpPr>
        <p:spPr bwMode="auto">
          <a:xfrm>
            <a:off x="4067175" y="549275"/>
            <a:ext cx="4870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Кейс: Интересный заголовок </a:t>
            </a:r>
            <a:r>
              <a:rPr lang="en-US" sz="2000"/>
              <a:t>vs. </a:t>
            </a:r>
            <a:r>
              <a:rPr lang="ru-RU" sz="2000"/>
              <a:t>Скидка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ExpertSender   Информация о сплит тестировании для  Сезон больших скидок  Краскопульт  20   насос  30   лобзик  50 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1166813"/>
            <a:ext cx="7165975" cy="469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5775325" y="40322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9700" name="Text Box 17"/>
          <p:cNvSpPr txBox="1">
            <a:spLocks noChangeArrowheads="1"/>
          </p:cNvSpPr>
          <p:nvPr/>
        </p:nvSpPr>
        <p:spPr bwMode="auto">
          <a:xfrm>
            <a:off x="4787900" y="549275"/>
            <a:ext cx="40433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Кейс: Большая скидка и подарок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3"/>
          <p:cNvSpPr txBox="1">
            <a:spLocks noChangeArrowheads="1"/>
          </p:cNvSpPr>
          <p:nvPr/>
        </p:nvSpPr>
        <p:spPr bwMode="auto">
          <a:xfrm>
            <a:off x="1600200" y="241935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31747" name="Picture 20" descr="niXyoAbi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2133600"/>
            <a:ext cx="7191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Text Box 15"/>
          <p:cNvSpPr txBox="1">
            <a:spLocks noChangeArrowheads="1"/>
          </p:cNvSpPr>
          <p:nvPr/>
        </p:nvSpPr>
        <p:spPr bwMode="auto">
          <a:xfrm>
            <a:off x="2268538" y="2349500"/>
            <a:ext cx="2746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Ремаркетинг</a:t>
            </a:r>
          </a:p>
        </p:txBody>
      </p:sp>
      <p:sp>
        <p:nvSpPr>
          <p:cNvPr id="31749" name="Text Box 16"/>
          <p:cNvSpPr txBox="1">
            <a:spLocks noChangeArrowheads="1"/>
          </p:cNvSpPr>
          <p:nvPr/>
        </p:nvSpPr>
        <p:spPr bwMode="auto">
          <a:xfrm>
            <a:off x="1979613" y="3500438"/>
            <a:ext cx="468153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sz="3000"/>
              <a:t> </a:t>
            </a:r>
            <a:r>
              <a:rPr lang="ru-RU" sz="3000"/>
              <a:t>Брошенная корзина</a:t>
            </a:r>
          </a:p>
          <a:p>
            <a:pPr>
              <a:buFontTx/>
              <a:buChar char="•"/>
            </a:pPr>
            <a:r>
              <a:rPr lang="en-US" sz="3000"/>
              <a:t> </a:t>
            </a:r>
            <a:r>
              <a:rPr lang="ru-RU" sz="3000"/>
              <a:t>Просмотренные товары</a:t>
            </a:r>
          </a:p>
          <a:p>
            <a:pPr>
              <a:buFontTx/>
              <a:buChar char="•"/>
            </a:pPr>
            <a:r>
              <a:rPr lang="en-US" sz="3000"/>
              <a:t> Next best offer</a:t>
            </a:r>
            <a:endParaRPr lang="ru-RU" sz="3000"/>
          </a:p>
        </p:txBody>
      </p:sp>
      <p:sp>
        <p:nvSpPr>
          <p:cNvPr id="31750" name="Text Box 17"/>
          <p:cNvSpPr txBox="1">
            <a:spLocks noChangeArrowheads="1"/>
          </p:cNvSpPr>
          <p:nvPr/>
        </p:nvSpPr>
        <p:spPr bwMode="auto">
          <a:xfrm>
            <a:off x="7019925" y="549275"/>
            <a:ext cx="1735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Что дальше?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94"/>
          <p:cNvSpPr txBox="1">
            <a:spLocks noGrp="1"/>
          </p:cNvSpPr>
          <p:nvPr>
            <p:ph type="body" idx="1"/>
          </p:nvPr>
        </p:nvSpPr>
        <p:spPr>
          <a:xfrm>
            <a:off x="1547813" y="2420938"/>
            <a:ext cx="5976937" cy="1371600"/>
          </a:xfrm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None/>
            </a:pPr>
            <a:r>
              <a:rPr lang="en-US" sz="3200" b="1" smtClean="0">
                <a:latin typeface="Arial" charset="0"/>
                <a:cs typeface="Arial" charset="0"/>
              </a:rPr>
              <a:t>Спасибо за внимание!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None/>
            </a:pPr>
            <a:endParaRPr lang="ru-RU" sz="3200" smtClean="0">
              <a:latin typeface="Arial" charset="0"/>
              <a:cs typeface="Arial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Tx/>
              <a:buNone/>
            </a:pPr>
            <a:endParaRPr lang="ru-RU" smtClean="0">
              <a:latin typeface="Arial" charset="0"/>
              <a:cs typeface="Arial" charset="0"/>
            </a:endParaRPr>
          </a:p>
        </p:txBody>
      </p:sp>
      <p:sp>
        <p:nvSpPr>
          <p:cNvPr id="33795" name="Shape 195"/>
          <p:cNvSpPr txBox="1">
            <a:spLocks noGrp="1"/>
          </p:cNvSpPr>
          <p:nvPr>
            <p:ph type="subTitle" idx="4294967295"/>
          </p:nvPr>
        </p:nvSpPr>
        <p:spPr>
          <a:xfrm>
            <a:off x="3167063" y="3819525"/>
            <a:ext cx="2809875" cy="1149350"/>
          </a:xfrm>
        </p:spPr>
        <p:txBody>
          <a:bodyPr tIns="45700" bIns="45700">
            <a:spAutoFit/>
          </a:bodyPr>
          <a:lstStyle/>
          <a:p>
            <a:pPr algn="ctr" eaLnBrk="1" hangingPunct="1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ru-RU" sz="1800" smtClean="0">
                <a:latin typeface="Arial" charset="0"/>
                <a:cs typeface="Arial" charset="0"/>
              </a:rPr>
              <a:t>Юлия</a:t>
            </a:r>
            <a:r>
              <a:rPr lang="en-US" sz="1800" smtClean="0">
                <a:latin typeface="Arial" charset="0"/>
                <a:cs typeface="Arial" charset="0"/>
              </a:rPr>
              <a:t> </a:t>
            </a:r>
            <a:r>
              <a:rPr lang="ru-RU" sz="1800" smtClean="0">
                <a:latin typeface="Arial" charset="0"/>
                <a:cs typeface="Arial" charset="0"/>
              </a:rPr>
              <a:t>Суханкина</a:t>
            </a:r>
            <a:r>
              <a:rPr lang="en-US" sz="1800" smtClean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115000"/>
              </a:lnSpc>
              <a:buClr>
                <a:srgbClr val="000000"/>
              </a:buClr>
              <a:buSzPct val="25000"/>
            </a:pPr>
            <a:r>
              <a:rPr lang="en-US" sz="1800" smtClean="0">
                <a:latin typeface="Arial" charset="0"/>
                <a:cs typeface="Arial" charset="0"/>
              </a:rPr>
              <a:t>«220 Вольт»</a:t>
            </a:r>
          </a:p>
          <a:p>
            <a:pPr algn="ctr" eaLnBrk="1" hangingPunct="1">
              <a:lnSpc>
                <a:spcPct val="200000"/>
              </a:lnSpc>
              <a:buClr>
                <a:srgbClr val="000000"/>
              </a:buClr>
              <a:buSzPct val="25000"/>
            </a:pPr>
            <a:r>
              <a:rPr lang="en-US" smtClean="0">
                <a:solidFill>
                  <a:srgbClr val="999999"/>
                </a:solidFill>
                <a:latin typeface="Arial" charset="0"/>
                <a:cs typeface="Arial" charset="0"/>
              </a:rPr>
              <a:t>sukhankina@220-volt.ru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32"/>
          <p:cNvSpPr txBox="1">
            <a:spLocks noChangeArrowheads="1"/>
          </p:cNvSpPr>
          <p:nvPr/>
        </p:nvSpPr>
        <p:spPr bwMode="auto">
          <a:xfrm>
            <a:off x="684213" y="5229225"/>
            <a:ext cx="7813675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>
            <a:spAutoFit/>
          </a:bodyPr>
          <a:lstStyle/>
          <a:p>
            <a:r>
              <a:rPr lang="ru-RU" sz="2000"/>
              <a:t>В концепции </a:t>
            </a:r>
            <a:r>
              <a:rPr lang="en-US" sz="2000"/>
              <a:t>Omni</a:t>
            </a:r>
            <a:r>
              <a:rPr lang="ru-RU" sz="2000"/>
              <a:t>-</a:t>
            </a:r>
            <a:r>
              <a:rPr lang="en-US" sz="2000"/>
              <a:t>channel e</a:t>
            </a:r>
            <a:r>
              <a:rPr lang="ru-RU" sz="2000"/>
              <a:t>-</a:t>
            </a:r>
            <a:r>
              <a:rPr lang="en-US" sz="2000"/>
              <a:t>mail </a:t>
            </a:r>
            <a:r>
              <a:rPr lang="ru-RU" sz="2000"/>
              <a:t>был и остается одним из важных инструментов коммуникации</a:t>
            </a:r>
            <a:r>
              <a:rPr lang="en-US" sz="2000"/>
              <a:t>.</a:t>
            </a:r>
            <a:r>
              <a:rPr lang="ru-RU" sz="2000"/>
              <a:t> 11,1% от оборота.</a:t>
            </a:r>
            <a:endParaRPr lang="en-US" sz="2000"/>
          </a:p>
        </p:txBody>
      </p:sp>
      <p:pic>
        <p:nvPicPr>
          <p:cNvPr id="7171" name="Picture 4" descr="omni_channel_w1024_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1978025"/>
            <a:ext cx="8064500" cy="292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6877050" y="476250"/>
            <a:ext cx="20161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Omni-channel</a:t>
            </a:r>
            <a:endParaRPr lang="ru-RU" sz="2000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hape 42"/>
          <p:cNvSpPr txBox="1">
            <a:spLocks noGrp="1"/>
          </p:cNvSpPr>
          <p:nvPr>
            <p:ph type="subTitle" idx="1"/>
          </p:nvPr>
        </p:nvSpPr>
        <p:spPr>
          <a:xfrm>
            <a:off x="611188" y="2781300"/>
            <a:ext cx="8064500" cy="3314700"/>
          </a:xfrm>
        </p:spPr>
        <p:txBody>
          <a:bodyPr tIns="45700" bIns="45700">
            <a:spAutoFit/>
          </a:bodyPr>
          <a:lstStyle/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об отложенных товарах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об успешном оформлении заказа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о комплектовании заказа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о необходимости связаться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с ссылкой на Яндекс.Маркет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о возможности оставить отзыв в службе качества 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r>
              <a:rPr lang="ru-RU" sz="2000" smtClean="0">
                <a:latin typeface="Arial" charset="0"/>
                <a:cs typeface="Arial" charset="0"/>
              </a:rPr>
              <a:t> Письмо с уникальным торговым предложением</a:t>
            </a: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ru-RU" sz="2000" smtClean="0"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Char char="•"/>
            </a:pPr>
            <a:endParaRPr lang="ru-RU" sz="2000" smtClean="0">
              <a:latin typeface="Arial" charset="0"/>
              <a:cs typeface="Arial" charset="0"/>
            </a:endParaRPr>
          </a:p>
          <a:p>
            <a:pPr marL="0" indent="0"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z="1000" b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9219" name="Shape 43"/>
          <p:cNvSpPr txBox="1">
            <a:spLocks noGrp="1"/>
          </p:cNvSpPr>
          <p:nvPr>
            <p:ph type="title"/>
          </p:nvPr>
        </p:nvSpPr>
        <p:spPr>
          <a:xfrm>
            <a:off x="468313" y="1484313"/>
            <a:ext cx="8280400" cy="581025"/>
          </a:xfrm>
        </p:spPr>
        <p:txBody>
          <a:bodyPr>
            <a:spAutoFit/>
          </a:bodyPr>
          <a:lstStyle/>
          <a:p>
            <a:pPr algn="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600" b="1" smtClean="0">
                <a:latin typeface="Arial" charset="0"/>
                <a:cs typeface="Arial" charset="0"/>
              </a:rPr>
              <a:t>Письма, которые отправляются пользователям</a:t>
            </a:r>
            <a:r>
              <a:rPr lang="en-US" sz="2600" b="1" smtClean="0">
                <a:latin typeface="Arial" charset="0"/>
                <a:cs typeface="Arial" charset="0"/>
              </a:rPr>
              <a:t>:</a:t>
            </a:r>
          </a:p>
        </p:txBody>
      </p:sp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7092950" y="476250"/>
            <a:ext cx="1511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Что шлём?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hape 48"/>
          <p:cNvSpPr txBox="1">
            <a:spLocks noGrp="1"/>
          </p:cNvSpPr>
          <p:nvPr>
            <p:ph type="subTitle" idx="1"/>
          </p:nvPr>
        </p:nvSpPr>
        <p:spPr>
          <a:xfrm>
            <a:off x="827088" y="2852738"/>
            <a:ext cx="6961187" cy="441325"/>
          </a:xfrm>
        </p:spPr>
        <p:txBody>
          <a:bodyPr tIns="45700" bIns="45700">
            <a:spAutoFit/>
          </a:bodyPr>
          <a:lstStyle/>
          <a:p>
            <a:pPr marL="0" indent="0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endParaRPr lang="ru-RU" sz="1000" b="1" smtClean="0">
              <a:latin typeface="Arial" charset="0"/>
              <a:cs typeface="Arial" charset="0"/>
            </a:endParaRPr>
          </a:p>
          <a:p>
            <a:pPr marL="0" indent="0" algn="ctr" eaLnBrk="1" hangingPunct="1">
              <a:lnSpc>
                <a:spcPct val="11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en-US" sz="1000" b="1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11267" name="Shape 43"/>
          <p:cNvSpPr txBox="1">
            <a:spLocks/>
          </p:cNvSpPr>
          <p:nvPr/>
        </p:nvSpPr>
        <p:spPr bwMode="auto">
          <a:xfrm>
            <a:off x="1331913" y="1557338"/>
            <a:ext cx="5976937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>
            <a:spAutoFit/>
          </a:bodyPr>
          <a:lstStyle/>
          <a:p>
            <a:pPr algn="r"/>
            <a:r>
              <a:rPr lang="ru-RU" sz="3200" b="1"/>
              <a:t>Рецепт успешной рассылки</a:t>
            </a:r>
            <a:endParaRPr lang="en-US" sz="3200" b="1"/>
          </a:p>
        </p:txBody>
      </p:sp>
      <p:pic>
        <p:nvPicPr>
          <p:cNvPr id="11268" name="Picture 5" descr="recipe-icon-h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71775" y="2636838"/>
            <a:ext cx="3160713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hape 54"/>
          <p:cNvSpPr txBox="1">
            <a:spLocks noGrp="1"/>
          </p:cNvSpPr>
          <p:nvPr>
            <p:ph type="title"/>
          </p:nvPr>
        </p:nvSpPr>
        <p:spPr>
          <a:xfrm>
            <a:off x="827088" y="1743075"/>
            <a:ext cx="7777162" cy="1158875"/>
          </a:xfrm>
        </p:spPr>
        <p:txBody>
          <a:bodyPr>
            <a:spAutoFit/>
          </a:bodyPr>
          <a:lstStyle/>
          <a:p>
            <a:pPr marL="266700" indent="-266700"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smtClean="0">
                <a:latin typeface="Arial" charset="0"/>
                <a:cs typeface="Arial" charset="0"/>
              </a:rPr>
              <a:t>  Шаблон. </a:t>
            </a:r>
            <a:br>
              <a:rPr lang="ru-RU" sz="3200" b="1" smtClean="0">
                <a:latin typeface="Arial" charset="0"/>
                <a:cs typeface="Arial" charset="0"/>
              </a:rPr>
            </a:br>
            <a:r>
              <a:rPr lang="ru-RU" sz="3200" b="1" smtClean="0">
                <a:latin typeface="Arial" charset="0"/>
                <a:cs typeface="Arial" charset="0"/>
              </a:rPr>
              <a:t>Рисуем, верстаем, тестируем.</a:t>
            </a:r>
            <a:endParaRPr lang="en-US" sz="3200" b="1" smtClean="0">
              <a:latin typeface="Arial" charset="0"/>
              <a:cs typeface="Arial" charset="0"/>
            </a:endParaRPr>
          </a:p>
        </p:txBody>
      </p:sp>
      <p:pic>
        <p:nvPicPr>
          <p:cNvPr id="13315" name="Picture 5" descr="iphone-5-icon-614x46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189038" y="2420938"/>
            <a:ext cx="5472113" cy="410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2627313" y="3429000"/>
            <a:ext cx="47640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/>
              <a:t>Адаптивный дизайн</a:t>
            </a:r>
          </a:p>
          <a:p>
            <a:endParaRPr lang="ru-RU" sz="2800"/>
          </a:p>
          <a:p>
            <a:r>
              <a:rPr lang="ru-RU" sz="2000"/>
              <a:t>Около 20% пользователей открывают </a:t>
            </a:r>
          </a:p>
          <a:p>
            <a:r>
              <a:rPr lang="ru-RU" sz="2000"/>
              <a:t>рассылку с мобильных устройств.</a:t>
            </a:r>
          </a:p>
        </p:txBody>
      </p:sp>
      <p:pic>
        <p:nvPicPr>
          <p:cNvPr id="13317" name="Picture 8" descr="niXyoAbi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3" y="1557338"/>
            <a:ext cx="7191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7019925" y="476250"/>
            <a:ext cx="1295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Вёрстка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ne-nado-tak_22968145_orig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1125538"/>
            <a:ext cx="6553200" cy="523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2051050" y="1844675"/>
            <a:ext cx="17716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Сначала ленишься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5867400" y="2492375"/>
            <a:ext cx="1978025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 потом жалуешься,</a:t>
            </a:r>
          </a:p>
          <a:p>
            <a:r>
              <a:rPr lang="ru-RU"/>
              <a:t>что рассылка попала </a:t>
            </a:r>
          </a:p>
          <a:p>
            <a:r>
              <a:rPr lang="ru-RU"/>
              <a:t>в спам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003800" y="4797425"/>
            <a:ext cx="1165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Не надо так</a:t>
            </a:r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5724525" y="476250"/>
            <a:ext cx="3043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Береги карму смолоду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9"/>
          <p:cNvSpPr txBox="1">
            <a:spLocks noChangeArrowheads="1"/>
          </p:cNvSpPr>
          <p:nvPr/>
        </p:nvSpPr>
        <p:spPr bwMode="auto">
          <a:xfrm>
            <a:off x="1743075" y="2706688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7411" name="Shape 54"/>
          <p:cNvSpPr txBox="1">
            <a:spLocks/>
          </p:cNvSpPr>
          <p:nvPr/>
        </p:nvSpPr>
        <p:spPr bwMode="auto">
          <a:xfrm>
            <a:off x="827088" y="1744663"/>
            <a:ext cx="7777162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91425" rIns="91425" bIns="91425" anchor="ctr">
            <a:spAutoFit/>
          </a:bodyPr>
          <a:lstStyle/>
          <a:p>
            <a:pPr marL="266700" indent="-266700"/>
            <a:r>
              <a:rPr lang="ru-RU" sz="3200" b="1"/>
              <a:t>Понятные пользователю </a:t>
            </a:r>
            <a:r>
              <a:rPr lang="en-US" sz="3200" b="1"/>
              <a:t/>
            </a:r>
            <a:br>
              <a:rPr lang="en-US" sz="3200" b="1"/>
            </a:br>
            <a:r>
              <a:rPr lang="en-US" sz="3200" b="1"/>
              <a:t>call-to-action</a:t>
            </a:r>
          </a:p>
        </p:txBody>
      </p:sp>
      <p:pic>
        <p:nvPicPr>
          <p:cNvPr id="17412" name="Picture 15" descr="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3141663"/>
            <a:ext cx="2151063" cy="117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6" descr="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24075" y="4221163"/>
            <a:ext cx="1700213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7" descr="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7900" y="4221163"/>
            <a:ext cx="3775075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18" descr="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11638" y="2924175"/>
            <a:ext cx="2266950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6" name="Text Box 19"/>
          <p:cNvSpPr txBox="1">
            <a:spLocks noChangeArrowheads="1"/>
          </p:cNvSpPr>
          <p:nvPr/>
        </p:nvSpPr>
        <p:spPr bwMode="auto">
          <a:xfrm>
            <a:off x="900113" y="5734050"/>
            <a:ext cx="54213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Тестируем, тестируем и еще раз тестируем!</a:t>
            </a:r>
          </a:p>
        </p:txBody>
      </p:sp>
      <p:pic>
        <p:nvPicPr>
          <p:cNvPr id="17417" name="Picture 20" descr="niXyoAbiB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3850" y="1557338"/>
            <a:ext cx="719138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6948488" y="476250"/>
            <a:ext cx="172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Call-to-action</a:t>
            </a:r>
            <a:endParaRPr lang="ru-RU" sz="2000"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0" descr="niXyoAbi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1484313"/>
            <a:ext cx="7191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Text Box 12"/>
          <p:cNvSpPr txBox="1">
            <a:spLocks noChangeArrowheads="1"/>
          </p:cNvSpPr>
          <p:nvPr/>
        </p:nvSpPr>
        <p:spPr bwMode="auto">
          <a:xfrm>
            <a:off x="1331913" y="1700213"/>
            <a:ext cx="3332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Кнопка отписки</a:t>
            </a:r>
          </a:p>
        </p:txBody>
      </p:sp>
      <p:pic>
        <p:nvPicPr>
          <p:cNvPr id="19460" name="Picture 13" descr="niXyoAbi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420938"/>
            <a:ext cx="7191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4" descr="niXyoAbiB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4149725"/>
            <a:ext cx="719137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15"/>
          <p:cNvSpPr txBox="1">
            <a:spLocks noChangeArrowheads="1"/>
          </p:cNvSpPr>
          <p:nvPr/>
        </p:nvSpPr>
        <p:spPr bwMode="auto">
          <a:xfrm>
            <a:off x="1311275" y="2627313"/>
            <a:ext cx="73802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Контент + продающий текст + </a:t>
            </a:r>
          </a:p>
          <a:p>
            <a:r>
              <a:rPr lang="ru-RU" sz="3200" b="1"/>
              <a:t>актуальное торговое предложение </a:t>
            </a:r>
          </a:p>
          <a:p>
            <a:r>
              <a:rPr lang="ru-RU" sz="3200" b="1"/>
              <a:t>с хорошей скидкой % = профит</a:t>
            </a:r>
          </a:p>
        </p:txBody>
      </p:sp>
      <p:sp>
        <p:nvSpPr>
          <p:cNvPr id="19463" name="Text Box 16"/>
          <p:cNvSpPr txBox="1">
            <a:spLocks noChangeArrowheads="1"/>
          </p:cNvSpPr>
          <p:nvPr/>
        </p:nvSpPr>
        <p:spPr bwMode="auto">
          <a:xfrm>
            <a:off x="1331913" y="4365625"/>
            <a:ext cx="70532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Сервис! Бесплатная доставка, </a:t>
            </a:r>
          </a:p>
          <a:p>
            <a:r>
              <a:rPr lang="ru-RU" sz="3200" b="1"/>
              <a:t>гарантия, сервисные центры, </a:t>
            </a:r>
          </a:p>
          <a:p>
            <a:r>
              <a:rPr lang="ru-RU" sz="3200" b="1"/>
              <a:t>круглосуточный колл-центр и т.д.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7308850" y="476250"/>
            <a:ext cx="1223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/>
              <a:t>Важно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MatteoBergami-like-yod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3800" y="2420938"/>
            <a:ext cx="3752850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7"/>
          <p:cNvSpPr txBox="1">
            <a:spLocks noChangeArrowheads="1"/>
          </p:cNvSpPr>
          <p:nvPr/>
        </p:nvSpPr>
        <p:spPr bwMode="auto">
          <a:xfrm>
            <a:off x="468313" y="2133600"/>
            <a:ext cx="594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Ограничивай акции время, </a:t>
            </a:r>
          </a:p>
          <a:p>
            <a:r>
              <a:rPr lang="ru-RU" sz="3200" b="1"/>
              <a:t>и да пребудет с тобой СИЛА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180</Words>
  <PresentationFormat>Экран (4:3)</PresentationFormat>
  <Paragraphs>58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Оформление по умолчанию</vt:lpstr>
      <vt:lpstr>Оформление по умолчанию</vt:lpstr>
      <vt:lpstr>Оформление по умолчанию</vt:lpstr>
      <vt:lpstr>Исповедь одного маркетолога,  или Как заставить подписчика покупать? </vt:lpstr>
      <vt:lpstr>Слайд 1</vt:lpstr>
      <vt:lpstr>Письма, которые отправляются пользователям:</vt:lpstr>
      <vt:lpstr>Слайд 3</vt:lpstr>
      <vt:lpstr>  Шаблон.  Рисуем, верстаем, тестируем.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Исповедь одного маркетолога,  или Как заставить подписчика покупать? </dc:title>
  <cp:lastModifiedBy>sukhankina</cp:lastModifiedBy>
  <cp:revision>6</cp:revision>
  <dcterms:modified xsi:type="dcterms:W3CDTF">2014-09-17T14:21:46Z</dcterms:modified>
</cp:coreProperties>
</file>