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29" r:id="rId2"/>
    <p:sldId id="771" r:id="rId3"/>
    <p:sldId id="772" r:id="rId4"/>
    <p:sldId id="764" r:id="rId5"/>
    <p:sldId id="789" r:id="rId6"/>
    <p:sldId id="775" r:id="rId7"/>
    <p:sldId id="776" r:id="rId8"/>
    <p:sldId id="791" r:id="rId9"/>
    <p:sldId id="766" r:id="rId10"/>
    <p:sldId id="773" r:id="rId11"/>
    <p:sldId id="790" r:id="rId12"/>
    <p:sldId id="774" r:id="rId13"/>
    <p:sldId id="770" r:id="rId14"/>
    <p:sldId id="792" r:id="rId15"/>
    <p:sldId id="728" r:id="rId16"/>
    <p:sldId id="729" r:id="rId17"/>
    <p:sldId id="758" r:id="rId18"/>
    <p:sldId id="757" r:id="rId19"/>
    <p:sldId id="759" r:id="rId20"/>
    <p:sldId id="760" r:id="rId21"/>
    <p:sldId id="761" r:id="rId22"/>
    <p:sldId id="777" r:id="rId23"/>
    <p:sldId id="731" r:id="rId24"/>
    <p:sldId id="732" r:id="rId25"/>
    <p:sldId id="733" r:id="rId26"/>
    <p:sldId id="742" r:id="rId27"/>
    <p:sldId id="779" r:id="rId28"/>
    <p:sldId id="778" r:id="rId29"/>
    <p:sldId id="780" r:id="rId30"/>
    <p:sldId id="781" r:id="rId31"/>
    <p:sldId id="750" r:id="rId32"/>
    <p:sldId id="755" r:id="rId33"/>
    <p:sldId id="737" r:id="rId34"/>
    <p:sldId id="633" r:id="rId3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82"/>
    <a:srgbClr val="FFE84B"/>
    <a:srgbClr val="B7D7F5"/>
    <a:srgbClr val="D8322A"/>
    <a:srgbClr val="CEDBF4"/>
    <a:srgbClr val="AEC3F2"/>
    <a:srgbClr val="F53830"/>
    <a:srgbClr val="FAF5EE"/>
    <a:srgbClr val="EAB145"/>
    <a:srgbClr val="D58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9161" autoAdjust="0"/>
  </p:normalViewPr>
  <p:slideViewPr>
    <p:cSldViewPr>
      <p:cViewPr varScale="1">
        <p:scale>
          <a:sx n="119" d="100"/>
          <a:sy n="119" d="100"/>
        </p:scale>
        <p:origin x="-1128" y="-96"/>
      </p:cViewPr>
      <p:guideLst>
        <p:guide orient="horz" pos="162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34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8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microsoft.com/office/2007/relationships/hdphoto" Target="../media/hdphoto2.wdp"/><Relationship Id="rId9" Type="http://schemas.openxmlformats.org/officeDocument/2006/relationships/image" Target="../media/image40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microsoft.com/office/2007/relationships/hdphoto" Target="../media/hdphoto3.wdp"/><Relationship Id="rId7" Type="http://schemas.openxmlformats.org/officeDocument/2006/relationships/image" Target="../media/image43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2.png"/><Relationship Id="rId5" Type="http://schemas.openxmlformats.org/officeDocument/2006/relationships/image" Target="../media/image45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49.png"/><Relationship Id="rId6" Type="http://schemas.microsoft.com/office/2007/relationships/hdphoto" Target="../media/hdphoto4.wdp"/><Relationship Id="rId7" Type="http://schemas.openxmlformats.org/officeDocument/2006/relationships/image" Target="../media/image50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5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5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hyperlink" Target="http://romir.ru/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1352550"/>
            <a:ext cx="9155431" cy="182880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1790700"/>
            <a:ext cx="8381999" cy="857250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Нейрохимия</a:t>
            </a:r>
            <a:r>
              <a:rPr lang="ru-RU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внутренних коммуникаций </a:t>
            </a: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4476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094648" y="3638550"/>
            <a:ext cx="29718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Сергей Рыжиков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генеральный директор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</a:t>
            </a:r>
            <a:endParaRPr lang="en-US" sz="1800" b="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Big Bang Theory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600075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595321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51" y="1123950"/>
            <a:ext cx="5358626" cy="4019550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8369" y="66919"/>
            <a:ext cx="4284542" cy="583688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Calibri"/>
                <a:cs typeface="Calibri"/>
              </a:rPr>
              <a:t>Что есть эволюция?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99992" y="819150"/>
            <a:ext cx="5772208" cy="35718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Calibri"/>
                <a:cs typeface="Calibri"/>
              </a:rPr>
              <a:t>Три ключевых </a:t>
            </a:r>
            <a:r>
              <a:rPr lang="ru-RU" sz="1800" dirty="0">
                <a:latin typeface="Calibri"/>
                <a:cs typeface="Calibri"/>
              </a:rPr>
              <a:t>принципа эволюции: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800" dirty="0" smtClean="0">
                <a:latin typeface="Calibri"/>
                <a:cs typeface="Calibri"/>
              </a:rPr>
              <a:t>Репликация - эгоистичное </a:t>
            </a:r>
            <a:r>
              <a:rPr lang="ru-RU" sz="1800" dirty="0">
                <a:latin typeface="Calibri"/>
                <a:cs typeface="Calibri"/>
              </a:rPr>
              <a:t>тиражирование </a:t>
            </a:r>
            <a:r>
              <a:rPr lang="ru-RU" sz="1800" dirty="0" smtClean="0">
                <a:latin typeface="Calibri"/>
                <a:cs typeface="Calibri"/>
              </a:rPr>
              <a:t>гена</a:t>
            </a:r>
            <a:endParaRPr lang="ru-RU" sz="1800" dirty="0">
              <a:latin typeface="Calibri"/>
              <a:cs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1800" dirty="0" smtClean="0">
                <a:latin typeface="Calibri"/>
                <a:cs typeface="Calibri"/>
              </a:rPr>
              <a:t>Мутация - тиражирование гена с изменениями</a:t>
            </a:r>
            <a:endParaRPr lang="ru-RU" sz="1800" dirty="0">
              <a:latin typeface="Calibri"/>
              <a:cs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1800" dirty="0">
                <a:latin typeface="Calibri"/>
                <a:cs typeface="Calibri"/>
              </a:rPr>
              <a:t>Жесткий </a:t>
            </a:r>
            <a:r>
              <a:rPr lang="ru-RU" sz="1800" dirty="0" smtClean="0">
                <a:latin typeface="Calibri"/>
                <a:cs typeface="Calibri"/>
              </a:rPr>
              <a:t>отбор наиболее </a:t>
            </a:r>
            <a:r>
              <a:rPr lang="ru-RU" sz="1800" dirty="0">
                <a:latin typeface="Calibri"/>
                <a:cs typeface="Calibri"/>
              </a:rPr>
              <a:t>приспособленных экземпляров</a:t>
            </a:r>
          </a:p>
          <a:p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2427167"/>
            <a:ext cx="579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dirty="0" smtClean="0">
                <a:solidFill>
                  <a:srgbClr val="000000"/>
                </a:solidFill>
                <a:latin typeface="Calibri"/>
                <a:cs typeface="Calibri"/>
              </a:rPr>
              <a:t> А есть ли что-то еще в этом мире, что подчиняется трем принципам эволюции?</a:t>
            </a:r>
            <a:endParaRPr lang="ru-RU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 descr="1551738_m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7" y1="48980" x2="47337" y2="48980"/>
                        <a14:foregroundMark x1="57560" y1="45663" x2="57560" y2="45663"/>
                        <a14:foregroundMark x1="71134" y1="45153" x2="71134" y2="45153"/>
                        <a14:foregroundMark x1="25601" y1="63265" x2="25601" y2="63265"/>
                        <a14:foregroundMark x1="10997" y1="73724" x2="10997" y2="73724"/>
                        <a14:backgroundMark x1="7474" y1="82653" x2="7474" y2="82653"/>
                        <a14:backgroundMark x1="7904" y1="89031" x2="7904" y2="89031"/>
                        <a14:backgroundMark x1="68729" y1="50510" x2="68729" y2="5051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952750"/>
            <a:ext cx="5786534" cy="19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060199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14550"/>
            <a:ext cx="8610600" cy="246113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449383" y="1028781"/>
            <a:ext cx="7162800" cy="32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338138">
              <a:buFont typeface="+mj-lt"/>
              <a:buAutoNum type="arabicPeriod"/>
            </a:pPr>
            <a:r>
              <a:rPr lang="ru-RU" sz="1800" b="0" dirty="0" err="1" smtClean="0">
                <a:solidFill>
                  <a:srgbClr val="000000"/>
                </a:solidFill>
                <a:latin typeface="Calibri"/>
                <a:cs typeface="Calibri"/>
              </a:rPr>
              <a:t>Тиражируемость</a:t>
            </a:r>
            <a:endParaRPr lang="ru-RU" sz="18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14350" indent="-338138">
              <a:buFont typeface="+mj-lt"/>
              <a:buAutoNum type="arabicPeriod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Изменение и создание новых идей</a:t>
            </a:r>
          </a:p>
          <a:p>
            <a:pPr marL="514350" indent="-338138">
              <a:buFont typeface="+mj-lt"/>
              <a:buAutoNum type="arabicPeriod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Отбор знаний, которые являются ценными и достойными</a:t>
            </a:r>
            <a:endParaRPr lang="en-US" sz="180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4800" y="141481"/>
            <a:ext cx="6162504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err="1">
                <a:latin typeface="Calibri"/>
                <a:cs typeface="Calibri"/>
              </a:rPr>
              <a:t>Мемы</a:t>
            </a:r>
            <a:r>
              <a:rPr lang="ru-RU" sz="2400" dirty="0">
                <a:latin typeface="Calibri"/>
                <a:cs typeface="Calibri"/>
              </a:rPr>
              <a:t>: три </a:t>
            </a:r>
            <a:r>
              <a:rPr lang="ru-RU" sz="2400" dirty="0" smtClean="0">
                <a:latin typeface="Calibri"/>
                <a:cs typeface="Calibri"/>
              </a:rPr>
              <a:t>принципа эволюции работают!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4504551"/>
            <a:ext cx="6324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indent="0">
              <a:buNone/>
            </a:pP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Термин «</a:t>
            </a:r>
            <a:r>
              <a:rPr lang="ru-RU" b="0" dirty="0" err="1">
                <a:solidFill>
                  <a:srgbClr val="000000"/>
                </a:solidFill>
                <a:latin typeface="Calibri"/>
                <a:cs typeface="Calibri"/>
              </a:rPr>
              <a:t>мем</a:t>
            </a: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» происходит от греческого слова </a:t>
            </a:r>
            <a:r>
              <a:rPr lang="ru-RU" b="0" dirty="0" err="1">
                <a:solidFill>
                  <a:srgbClr val="000000"/>
                </a:solidFill>
                <a:latin typeface="Calibri"/>
                <a:cs typeface="Calibri"/>
              </a:rPr>
              <a:t>μίμημ</a:t>
            </a: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α – </a:t>
            </a:r>
            <a:r>
              <a:rPr lang="ru-RU" b="0" i="1" dirty="0">
                <a:solidFill>
                  <a:srgbClr val="000000"/>
                </a:solidFill>
                <a:latin typeface="Calibri"/>
                <a:cs typeface="Calibri"/>
              </a:rPr>
              <a:t>подобие, имитация</a:t>
            </a:r>
            <a:r>
              <a:rPr lang="ru-RU" b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11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739897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8" b="10022"/>
          <a:stretch/>
        </p:blipFill>
        <p:spPr>
          <a:xfrm>
            <a:off x="-1" y="-7328"/>
            <a:ext cx="9275499" cy="51508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4593490" y="0"/>
            <a:ext cx="4552902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3246" y="20955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alibri"/>
                <a:cs typeface="Calibri"/>
              </a:rPr>
              <a:t>Эпидемия </a:t>
            </a:r>
            <a:r>
              <a:rPr lang="ru-RU" sz="2800" dirty="0" err="1">
                <a:solidFill>
                  <a:srgbClr val="000000"/>
                </a:solidFill>
                <a:latin typeface="Calibri"/>
                <a:cs typeface="Calibri"/>
              </a:rPr>
              <a:t>мемов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778264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err="1">
                <a:latin typeface="Calibri"/>
                <a:cs typeface="Calibri"/>
              </a:rPr>
              <a:t>Соцсеть</a:t>
            </a:r>
            <a:r>
              <a:rPr lang="ru-RU" sz="2000" b="0" dirty="0">
                <a:latin typeface="Calibri"/>
                <a:cs typeface="Calibri"/>
              </a:rPr>
              <a:t> и интернет вообще выполняет функцию обмена </a:t>
            </a:r>
            <a:r>
              <a:rPr lang="ru-RU" sz="2000" b="0" dirty="0" err="1">
                <a:latin typeface="Calibri"/>
                <a:cs typeface="Calibri"/>
              </a:rPr>
              <a:t>мемами</a:t>
            </a:r>
            <a:r>
              <a:rPr lang="ru-RU" sz="2000" b="0" dirty="0">
                <a:latin typeface="Calibri"/>
                <a:cs typeface="Calibri"/>
              </a:rPr>
              <a:t>.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773245" y="1200150"/>
            <a:ext cx="4370755" cy="1066800"/>
          </a:xfrm>
        </p:spPr>
        <p:txBody>
          <a:bodyPr>
            <a:noAutofit/>
          </a:bodyPr>
          <a:lstStyle/>
          <a:p>
            <a:pPr marL="8890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Calibri"/>
              </a:rPr>
              <a:t>Мемы подчиняются  законам вирусологии:</a:t>
            </a:r>
          </a:p>
          <a:p>
            <a:pPr marL="8890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Calibri"/>
              </a:rPr>
              <a:t> - обладают прилипчивостью</a:t>
            </a:r>
          </a:p>
          <a:p>
            <a:pPr marL="8890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Calibri"/>
              </a:rPr>
              <a:t> - способны заражать</a:t>
            </a:r>
            <a:endParaRPr lang="ru-RU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0271266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b="4914"/>
          <a:stretch/>
        </p:blipFill>
        <p:spPr>
          <a:xfrm>
            <a:off x="0" y="-1"/>
            <a:ext cx="9161640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348615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0" dirty="0" smtClean="0">
                <a:solidFill>
                  <a:srgbClr val="FFFFFF"/>
                </a:solidFill>
                <a:latin typeface="Calibri"/>
                <a:cs typeface="Calibri"/>
              </a:rPr>
              <a:t>Все </a:t>
            </a:r>
            <a:r>
              <a:rPr lang="ru-RU" sz="3600" b="0" dirty="0">
                <a:solidFill>
                  <a:srgbClr val="FFFFFF"/>
                </a:solidFill>
                <a:latin typeface="Calibri"/>
                <a:cs typeface="Calibri"/>
              </a:rPr>
              <a:t>нашей в жизни основано на обратной связи</a:t>
            </a: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71417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9200683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4648200" y="0"/>
            <a:ext cx="4552902" cy="5143500"/>
          </a:xfrm>
          <a:prstGeom prst="rect">
            <a:avLst/>
          </a:prstGeom>
          <a:solidFill>
            <a:schemeClr val="bg1">
              <a:alpha val="84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9677" y="94274"/>
            <a:ext cx="4343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Компания как социальная группа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1123950"/>
            <a:ext cx="415387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строгая иерархия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одно или несколько помещений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личные </a:t>
            </a:r>
            <a:r>
              <a:rPr lang="ru-RU" sz="1800" b="0" dirty="0">
                <a:latin typeface="Calibri"/>
                <a:cs typeface="Calibri"/>
              </a:rPr>
              <a:t>коммуникации внутри отдела и с </a:t>
            </a:r>
            <a:r>
              <a:rPr lang="ru-RU" sz="1800" b="0" dirty="0" smtClean="0">
                <a:latin typeface="Calibri"/>
                <a:cs typeface="Calibri"/>
              </a:rPr>
              <a:t>руководителем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телефон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планерки и собрания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электронная </a:t>
            </a:r>
            <a:r>
              <a:rPr lang="ru-RU" sz="1800" b="0" dirty="0">
                <a:latin typeface="Calibri"/>
                <a:cs typeface="Calibri"/>
              </a:rPr>
              <a:t>почта (где могут появиться новые участники</a:t>
            </a:r>
            <a:r>
              <a:rPr lang="ru-RU" sz="1800" b="0" dirty="0" smtClean="0">
                <a:latin typeface="Calibri"/>
                <a:cs typeface="Calibri"/>
              </a:rPr>
              <a:t>)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д</a:t>
            </a:r>
            <a:r>
              <a:rPr lang="ru-RU" sz="1800" b="0" dirty="0" smtClean="0">
                <a:latin typeface="Calibri"/>
                <a:cs typeface="Calibri"/>
              </a:rPr>
              <a:t>окументы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файл</a:t>
            </a:r>
            <a:r>
              <a:rPr lang="ru-RU" sz="1800" b="0" dirty="0">
                <a:latin typeface="Calibri"/>
                <a:cs typeface="Calibri"/>
              </a:rPr>
              <a:t>-сервер </a:t>
            </a:r>
            <a:r>
              <a:rPr lang="ru-RU" sz="1800" b="0" dirty="0" smtClean="0">
                <a:latin typeface="Calibri"/>
                <a:cs typeface="Calibri"/>
              </a:rPr>
              <a:t>с отчетами, документами, материалами </a:t>
            </a:r>
          </a:p>
        </p:txBody>
      </p:sp>
      <p:pic>
        <p:nvPicPr>
          <p:cNvPr id="9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15772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/>
        </p:blipFill>
        <p:spPr>
          <a:xfrm>
            <a:off x="76200" y="1047750"/>
            <a:ext cx="4349216" cy="3733800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6664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Для этого уровня </a:t>
            </a:r>
            <a:r>
              <a:rPr lang="ru-RU" sz="2000" dirty="0">
                <a:latin typeface="Calibri"/>
                <a:cs typeface="Calibri"/>
              </a:rPr>
              <a:t>совместной работы </a:t>
            </a:r>
            <a:r>
              <a:rPr lang="ru-RU" sz="2000" dirty="0" smtClean="0">
                <a:latin typeface="Calibri"/>
                <a:cs typeface="Calibri"/>
              </a:rPr>
              <a:t>характерно: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123950"/>
            <a:ext cx="44958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медленное обсуждение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часто «</a:t>
            </a:r>
            <a:r>
              <a:rPr lang="ru-RU" sz="1600" b="0" dirty="0" err="1" smtClean="0">
                <a:latin typeface="Calibri"/>
                <a:cs typeface="Calibri"/>
              </a:rPr>
              <a:t>фидбек</a:t>
            </a:r>
            <a:r>
              <a:rPr lang="ru-RU" sz="1600" b="0" dirty="0" smtClean="0">
                <a:latin typeface="Calibri"/>
                <a:cs typeface="Calibri"/>
              </a:rPr>
              <a:t>» </a:t>
            </a:r>
            <a:r>
              <a:rPr lang="ru-RU" sz="1600" b="0" dirty="0">
                <a:latin typeface="Calibri"/>
                <a:cs typeface="Calibri"/>
              </a:rPr>
              <a:t>по отчету получаете через посредника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мало обратной связи и она в основном негативная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не происходит накопления знаний, данных </a:t>
            </a:r>
            <a:endParaRPr lang="ru-RU" sz="1600" b="0" dirty="0" smtClean="0">
              <a:latin typeface="Calibri"/>
              <a:cs typeface="Calibri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 err="1">
                <a:latin typeface="Calibri"/>
                <a:cs typeface="Calibri"/>
              </a:rPr>
              <a:t>м</a:t>
            </a:r>
            <a:r>
              <a:rPr lang="ru-RU" sz="1600" b="0" dirty="0" err="1" smtClean="0">
                <a:latin typeface="Calibri"/>
                <a:cs typeface="Calibri"/>
              </a:rPr>
              <a:t>емами</a:t>
            </a:r>
            <a:r>
              <a:rPr lang="ru-RU" sz="1600" b="0" dirty="0" smtClean="0">
                <a:latin typeface="Calibri"/>
                <a:cs typeface="Calibri"/>
              </a:rPr>
              <a:t> не обмениваются, </a:t>
            </a:r>
            <a:r>
              <a:rPr lang="ru-RU" sz="1600" b="0" dirty="0" err="1" smtClean="0">
                <a:latin typeface="Calibri"/>
                <a:cs typeface="Calibri"/>
              </a:rPr>
              <a:t>мемы</a:t>
            </a:r>
            <a:r>
              <a:rPr lang="ru-RU" sz="1600" b="0" dirty="0" smtClean="0">
                <a:latin typeface="Calibri"/>
                <a:cs typeface="Calibri"/>
              </a:rPr>
              <a:t> «зажимают»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истинные цели работы зачастую непонятны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ru-RU" sz="1600" b="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Calibri"/>
                <a:cs typeface="Calibri"/>
              </a:rPr>
              <a:t>Не работает </a:t>
            </a:r>
            <a:r>
              <a:rPr lang="ru-RU" sz="1800" dirty="0" err="1" smtClean="0">
                <a:latin typeface="Calibri"/>
                <a:cs typeface="Calibri"/>
              </a:rPr>
              <a:t>нейрохимия</a:t>
            </a:r>
            <a:r>
              <a:rPr lang="ru-RU" sz="1800" dirty="0" smtClean="0">
                <a:latin typeface="Calibri"/>
                <a:cs typeface="Calibri"/>
              </a:rPr>
              <a:t> вовлечения. Только принуждение или </a:t>
            </a:r>
            <a:r>
              <a:rPr lang="ru-RU" sz="1800" dirty="0" err="1" smtClean="0">
                <a:latin typeface="Calibri"/>
                <a:cs typeface="Calibri"/>
              </a:rPr>
              <a:t>самомотивация</a:t>
            </a:r>
            <a:r>
              <a:rPr lang="ru-RU" sz="1800" dirty="0" smtClean="0">
                <a:latin typeface="Calibri"/>
                <a:cs typeface="Calibri"/>
              </a:rPr>
              <a:t>.</a:t>
            </a:r>
            <a:endParaRPr lang="ru-RU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6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642279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89444"/>
            <a:ext cx="2895600" cy="2854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19073" y="1123950"/>
            <a:ext cx="2956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За пределами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3924" y="1123950"/>
            <a:ext cx="216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Внутри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65140" y="1657350"/>
            <a:ext cx="25699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м</a:t>
            </a:r>
            <a:r>
              <a:rPr lang="ru-RU" sz="1600" b="0" dirty="0" smtClean="0">
                <a:latin typeface="Calibri"/>
                <a:cs typeface="Calibri"/>
              </a:rPr>
              <a:t>гновенные сообщения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социальные сети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7909" y="1657350"/>
            <a:ext cx="21852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планерка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курилка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горы </a:t>
            </a:r>
            <a:r>
              <a:rPr lang="ru-RU" sz="1600" b="0" dirty="0" smtClean="0">
                <a:latin typeface="Calibri"/>
                <a:cs typeface="Calibri"/>
              </a:rPr>
              <a:t>почты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служебные </a:t>
            </a:r>
            <a:r>
              <a:rPr lang="ru-RU" sz="1600" b="0" dirty="0">
                <a:latin typeface="Calibri"/>
                <a:cs typeface="Calibri"/>
              </a:rPr>
              <a:t>записки</a:t>
            </a:r>
            <a:endParaRPr lang="ru-RU" sz="1600" b="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Снимок экрана 2012-10-17 в 19.33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00350"/>
            <a:ext cx="1981200" cy="20616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1000" y="20955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Коммуникации</a:t>
            </a:r>
          </a:p>
        </p:txBody>
      </p:sp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66800" y="1657350"/>
            <a:ext cx="297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телефон секретаря </a:t>
            </a:r>
            <a:endParaRPr lang="en-US" sz="1600" b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горы почты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файл</a:t>
            </a:r>
            <a:r>
              <a:rPr lang="ru-RU" sz="1600" b="0" dirty="0">
                <a:latin typeface="Calibri"/>
                <a:cs typeface="Calibri"/>
              </a:rPr>
              <a:t>-</a:t>
            </a:r>
            <a:r>
              <a:rPr lang="ru-RU" sz="1600" b="0" dirty="0" smtClean="0">
                <a:latin typeface="Calibri"/>
                <a:cs typeface="Calibri"/>
              </a:rPr>
              <a:t>сервер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«корпоративный поиск»  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20955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Поиск информации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09750"/>
            <a:ext cx="1478280" cy="6159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5"/>
          <a:srcRect l="18740" r="18901"/>
          <a:stretch/>
        </p:blipFill>
        <p:spPr>
          <a:xfrm>
            <a:off x="6553200" y="3028950"/>
            <a:ext cx="1254218" cy="12954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495550"/>
            <a:ext cx="1022350" cy="10223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1" b="98350" l="9647" r="896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98" y="2844859"/>
            <a:ext cx="2743201" cy="19557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119073" y="1123950"/>
            <a:ext cx="2956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За пределами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8200" y="1123950"/>
            <a:ext cx="216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Внутри компании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002" y="1751136"/>
            <a:ext cx="1148361" cy="609600"/>
          </a:xfrm>
          <a:prstGeom prst="rect">
            <a:avLst/>
          </a:prstGeom>
        </p:spPr>
      </p:pic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38800" y="1657350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«</a:t>
            </a:r>
            <a:r>
              <a:rPr lang="ru-RU" sz="1600" b="0" dirty="0" err="1" smtClean="0">
                <a:latin typeface="Calibri"/>
                <a:cs typeface="Calibri"/>
              </a:rPr>
              <a:t>Напоминалки</a:t>
            </a:r>
            <a:r>
              <a:rPr lang="ru-RU" sz="1600" b="0" dirty="0" smtClean="0">
                <a:latin typeface="Calibri"/>
                <a:cs typeface="Calibri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6800" y="1657350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приказы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почта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устные распоряжения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257800" y="2038350"/>
            <a:ext cx="3235185" cy="2807920"/>
            <a:chOff x="5181600" y="2190750"/>
            <a:chExt cx="2971800" cy="2579320"/>
          </a:xfrm>
        </p:grpSpPr>
        <p:pic>
          <p:nvPicPr>
            <p:cNvPr id="19" name="Изображение 18" descr="10941279_m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13384" r="4632" b="9896"/>
            <a:stretch/>
          </p:blipFill>
          <p:spPr>
            <a:xfrm>
              <a:off x="5181600" y="2190750"/>
              <a:ext cx="2971800" cy="2579320"/>
            </a:xfrm>
            <a:prstGeom prst="rect">
              <a:avLst/>
            </a:prstGeom>
          </p:spPr>
        </p:pic>
        <p:pic>
          <p:nvPicPr>
            <p:cNvPr id="5" name="Изображение 4" descr="Снимок экрана 2012-10-17 в 19.48.03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2495550"/>
              <a:ext cx="842991" cy="838200"/>
            </a:xfrm>
            <a:prstGeom prst="rect">
              <a:avLst/>
            </a:prstGeom>
          </p:spPr>
        </p:pic>
      </p:grpSp>
      <p:pic>
        <p:nvPicPr>
          <p:cNvPr id="7" name="Изображение 6" descr="8644307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24150"/>
            <a:ext cx="2362200" cy="21227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20955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Задачи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19073" y="1123950"/>
            <a:ext cx="2956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За пределами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3924" y="1123950"/>
            <a:ext cx="216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Внутри компании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1-tap-alarm-clock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7614"/>
            <a:ext cx="945640" cy="1846054"/>
          </a:xfrm>
          <a:prstGeom prst="rect">
            <a:avLst/>
          </a:prstGeom>
        </p:spPr>
      </p:pic>
      <p:pic>
        <p:nvPicPr>
          <p:cNvPr id="23" name="Изображение 22" descr="8398158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77" y="0"/>
            <a:ext cx="3429000" cy="5143500"/>
          </a:xfrm>
          <a:prstGeom prst="rect">
            <a:avLst/>
          </a:prstGeom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57150"/>
            <a:ext cx="5370416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</a:rPr>
              <a:t>Все меняется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P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15566"/>
            <a:ext cx="3672408" cy="2868958"/>
          </a:xfrm>
          <a:prstGeom prst="rect">
            <a:avLst/>
          </a:prstGeom>
        </p:spPr>
      </p:pic>
      <p:pic>
        <p:nvPicPr>
          <p:cNvPr id="4" name="Изображение 3" descr="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7734"/>
            <a:ext cx="945640" cy="1846054"/>
          </a:xfrm>
          <a:prstGeom prst="rect">
            <a:avLst/>
          </a:prstGeom>
        </p:spPr>
      </p:pic>
      <p:pic>
        <p:nvPicPr>
          <p:cNvPr id="8" name="Изображение 7" descr="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75806"/>
            <a:ext cx="954145" cy="1862656"/>
          </a:xfrm>
          <a:prstGeom prst="rect">
            <a:avLst/>
          </a:prstGeom>
        </p:spPr>
      </p:pic>
      <p:pic>
        <p:nvPicPr>
          <p:cNvPr id="9" name="Изображение 8" descr="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7814"/>
            <a:ext cx="954145" cy="1862656"/>
          </a:xfrm>
          <a:prstGeom prst="rect">
            <a:avLst/>
          </a:prstGeom>
        </p:spPr>
      </p:pic>
      <p:pic>
        <p:nvPicPr>
          <p:cNvPr id="10" name="Изображение 9" descr="picture_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75806"/>
            <a:ext cx="954145" cy="1862656"/>
          </a:xfrm>
          <a:prstGeom prst="rect">
            <a:avLst/>
          </a:prstGeom>
        </p:spPr>
      </p:pic>
      <p:pic>
        <p:nvPicPr>
          <p:cNvPr id="5" name="Изображение 4" descr="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99742"/>
            <a:ext cx="954145" cy="1862656"/>
          </a:xfrm>
          <a:prstGeom prst="rect">
            <a:avLst/>
          </a:prstGeom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3514" y="2548128"/>
            <a:ext cx="4992624" cy="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62150"/>
            <a:ext cx="2438400" cy="29619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81258" y="1647581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«</a:t>
            </a:r>
            <a:r>
              <a:rPr lang="ru-RU" sz="1600" b="0" dirty="0" err="1" smtClean="0">
                <a:latin typeface="Calibri"/>
                <a:cs typeface="Calibri"/>
              </a:rPr>
              <a:t>чекины</a:t>
            </a:r>
            <a:r>
              <a:rPr lang="ru-RU" sz="1600" b="0" dirty="0" smtClean="0">
                <a:latin typeface="Calibri"/>
                <a:cs typeface="Calibri"/>
              </a:rPr>
              <a:t>» </a:t>
            </a:r>
            <a:r>
              <a:rPr lang="ru-RU" sz="1600" b="0" dirty="0">
                <a:latin typeface="Calibri"/>
                <a:cs typeface="Calibri"/>
              </a:rPr>
              <a:t>в </a:t>
            </a:r>
            <a:r>
              <a:rPr lang="en-US" sz="1600" b="0" dirty="0" smtClean="0">
                <a:latin typeface="Calibri"/>
                <a:cs typeface="Calibri"/>
              </a:rPr>
              <a:t>Foursquare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1581150"/>
            <a:ext cx="14414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проходные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карточки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353492"/>
            <a:ext cx="2209800" cy="23518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20955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Учет рабочего дня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19073" y="1123950"/>
            <a:ext cx="2956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За пределами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3924" y="1123950"/>
            <a:ext cx="216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Внутри компании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0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94260" y="1657350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везде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3000" y="1657350"/>
            <a:ext cx="312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Значительно ограничивается локальной сетью</a:t>
            </a:r>
          </a:p>
          <a:p>
            <a:pPr marL="285750" indent="-285750">
              <a:buFont typeface="Arial"/>
              <a:buChar char="•"/>
            </a:pPr>
            <a:r>
              <a:rPr lang="en-US" sz="1600" b="0" dirty="0" smtClean="0">
                <a:latin typeface="Calibri"/>
                <a:cs typeface="Calibri"/>
              </a:rPr>
              <a:t>SMS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Мобильные телефоны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10215989_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57550"/>
            <a:ext cx="1752600" cy="1402080"/>
          </a:xfrm>
          <a:prstGeom prst="rect">
            <a:avLst/>
          </a:prstGeom>
        </p:spPr>
      </p:pic>
      <p:pic>
        <p:nvPicPr>
          <p:cNvPr id="7" name="Изображение 6" descr="12763417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14550"/>
            <a:ext cx="2362200" cy="2362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20955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Мобильность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19073" y="1123950"/>
            <a:ext cx="2956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За пределами компании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3924" y="1123950"/>
            <a:ext cx="216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Внутри компании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6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9160470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09750"/>
            <a:ext cx="4139627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61950"/>
            <a:ext cx="487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Интернет поглощает локальную сеть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Сохранится ли локальная сеть? 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Выход из локальной сети в Интернет – появится ли вход? </a:t>
            </a:r>
          </a:p>
        </p:txBody>
      </p:sp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 bwMode="auto">
          <a:xfrm>
            <a:off x="5715000" y="2724150"/>
            <a:ext cx="2971802" cy="1981201"/>
          </a:xfrm>
          <a:prstGeom prst="cloud">
            <a:avLst/>
          </a:prstGeom>
          <a:solidFill>
            <a:srgbClr val="CEDBF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943600" y="2380536"/>
            <a:ext cx="1720384" cy="2289571"/>
            <a:chOff x="5943600" y="2456736"/>
            <a:chExt cx="1720384" cy="2289571"/>
          </a:xfrm>
        </p:grpSpPr>
        <p:pic>
          <p:nvPicPr>
            <p:cNvPr id="12" name="Изображение 11" descr="10278286_l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45" b="99283" l="1170" r="97879">
                          <a14:foregroundMark x1="67630" y1="52477" x2="67630" y2="52477"/>
                          <a14:foregroundMark x1="69642" y1="50587" x2="69642" y2="50587"/>
                          <a14:foregroundMark x1="54279" y1="49544" x2="54279" y2="49544"/>
                          <a14:foregroundMark x1="63424" y1="49739" x2="63424" y2="49739"/>
                          <a14:foregroundMark x1="78530" y1="14016" x2="78530" y2="14016"/>
                          <a14:foregroundMark x1="88149" y1="16558" x2="88149" y2="16558"/>
                          <a14:foregroundMark x1="74214" y1="62516" x2="74214" y2="62516"/>
                          <a14:foregroundMark x1="78091" y1="63950" x2="78091" y2="63950"/>
                          <a14:foregroundMark x1="79261" y1="62907" x2="79261" y2="62907"/>
                          <a14:foregroundMark x1="79846" y1="24707" x2="79846" y2="24707"/>
                          <a14:foregroundMark x1="81017" y1="21121" x2="81017" y2="21121"/>
                          <a14:foregroundMark x1="80541" y1="22816" x2="80541" y2="22816"/>
                          <a14:foregroundMark x1="81822" y1="23207" x2="81822" y2="23207"/>
                          <a14:foregroundMark x1="63314" y1="52673" x2="63314" y2="52673"/>
                          <a14:foregroundMark x1="77140" y1="41004" x2="77140" y2="41004"/>
                          <a14:foregroundMark x1="77140" y1="43090" x2="77140" y2="43090"/>
                          <a14:backgroundMark x1="67776" y1="54107" x2="67776" y2="54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96"/>
            <a:stretch/>
          </p:blipFill>
          <p:spPr>
            <a:xfrm rot="185976">
              <a:off x="6080542" y="2456736"/>
              <a:ext cx="1583442" cy="2289571"/>
            </a:xfrm>
            <a:prstGeom prst="rect">
              <a:avLst/>
            </a:prstGeom>
          </p:spPr>
        </p:pic>
        <p:sp>
          <p:nvSpPr>
            <p:cNvPr id="13" name="Овал 12"/>
            <p:cNvSpPr/>
            <p:nvPr/>
          </p:nvSpPr>
          <p:spPr bwMode="auto">
            <a:xfrm>
              <a:off x="5943600" y="3867150"/>
              <a:ext cx="304800" cy="304800"/>
            </a:xfrm>
            <a:prstGeom prst="ellipse">
              <a:avLst/>
            </a:prstGeom>
            <a:solidFill>
              <a:srgbClr val="CEDBF4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Умножение 15"/>
          <p:cNvSpPr/>
          <p:nvPr/>
        </p:nvSpPr>
        <p:spPr bwMode="auto">
          <a:xfrm>
            <a:off x="5334001" y="2876550"/>
            <a:ext cx="2057400" cy="1600200"/>
          </a:xfrm>
          <a:prstGeom prst="mathMultiply">
            <a:avLst>
              <a:gd name="adj1" fmla="val 7647"/>
            </a:avLst>
          </a:prstGeom>
          <a:solidFill>
            <a:srgbClr val="D8322A">
              <a:alpha val="6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538" y="1875692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Изображение 17" descr="14600366_m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457" b="95954" l="3902" r="89740">
                        <a14:foregroundMark x1="71532" y1="66908" x2="71532" y2="66908"/>
                        <a14:foregroundMark x1="81358" y1="67775" x2="81358" y2="67775"/>
                        <a14:foregroundMark x1="83382" y1="78035" x2="83382" y2="78035"/>
                        <a14:foregroundMark x1="31792" y1="79191" x2="31792" y2="79191"/>
                        <a14:foregroundMark x1="30491" y1="64740" x2="30491" y2="64740"/>
                        <a14:foregroundMark x1="41040" y1="67486" x2="41040" y2="67486"/>
                        <a14:foregroundMark x1="46243" y1="79335" x2="46243" y2="79335"/>
                        <a14:foregroundMark x1="11850" y1="76012" x2="11850" y2="76012"/>
                        <a14:foregroundMark x1="19220" y1="66329" x2="19220" y2="66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22" r="47721"/>
          <a:stretch/>
        </p:blipFill>
        <p:spPr>
          <a:xfrm>
            <a:off x="7391400" y="2724150"/>
            <a:ext cx="1524000" cy="13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46483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14063" b="1562"/>
          <a:stretch/>
        </p:blipFill>
        <p:spPr>
          <a:xfrm>
            <a:off x="-109744" y="0"/>
            <a:ext cx="9253743" cy="5143500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0" y="0"/>
            <a:ext cx="4114800" cy="5155400"/>
          </a:xfrm>
          <a:prstGeom prst="rect">
            <a:avLst/>
          </a:prstGeom>
          <a:solidFill>
            <a:schemeClr val="bg1">
              <a:alpha val="8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66750"/>
            <a:ext cx="388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 </a:t>
            </a:r>
            <a:r>
              <a:rPr lang="ru-RU" sz="2000" b="0" dirty="0">
                <a:latin typeface="Calibri"/>
                <a:cs typeface="Calibri"/>
              </a:rPr>
              <a:t>большинстве </a:t>
            </a:r>
            <a:r>
              <a:rPr lang="ru-RU" sz="2000" b="0" dirty="0" smtClean="0">
                <a:latin typeface="Calibri"/>
                <a:cs typeface="Calibri"/>
              </a:rPr>
              <a:t>современных </a:t>
            </a:r>
            <a:r>
              <a:rPr lang="ru-RU" sz="2000" b="0" dirty="0">
                <a:latin typeface="Calibri"/>
                <a:cs typeface="Calibri"/>
              </a:rPr>
              <a:t>компаний коммуникации и </a:t>
            </a:r>
            <a:r>
              <a:rPr lang="ru-RU" sz="2000" b="0" dirty="0" smtClean="0">
                <a:latin typeface="Calibri"/>
                <a:cs typeface="Calibri"/>
              </a:rPr>
              <a:t>совместная </a:t>
            </a:r>
            <a:r>
              <a:rPr lang="ru-RU" sz="2000" b="0" dirty="0">
                <a:latin typeface="Calibri"/>
                <a:cs typeface="Calibri"/>
              </a:rPr>
              <a:t>работа не </a:t>
            </a:r>
            <a:r>
              <a:rPr lang="ru-RU" sz="2000" b="0" dirty="0" smtClean="0">
                <a:latin typeface="Calibri"/>
                <a:cs typeface="Calibri"/>
              </a:rPr>
              <a:t>рассматриваются </a:t>
            </a:r>
            <a:r>
              <a:rPr lang="ru-RU" sz="2000" b="0" dirty="0">
                <a:latin typeface="Calibri"/>
                <a:cs typeface="Calibri"/>
              </a:rPr>
              <a:t>как ценность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П</a:t>
            </a:r>
            <a:r>
              <a:rPr lang="ru-RU" sz="2000" b="0" dirty="0" smtClean="0">
                <a:latin typeface="Calibri"/>
                <a:cs typeface="Calibri"/>
              </a:rPr>
              <a:t>роцесс </a:t>
            </a:r>
            <a:r>
              <a:rPr lang="ru-RU" sz="2000" b="0" dirty="0">
                <a:latin typeface="Calibri"/>
                <a:cs typeface="Calibri"/>
              </a:rPr>
              <a:t>обсуждения не </a:t>
            </a:r>
            <a:r>
              <a:rPr lang="ru-RU" sz="2000" b="0" dirty="0" smtClean="0">
                <a:latin typeface="Calibri"/>
                <a:cs typeface="Calibri"/>
              </a:rPr>
              <a:t>рассматривается </a:t>
            </a:r>
            <a:r>
              <a:rPr lang="ru-RU" sz="2000" b="0" dirty="0">
                <a:latin typeface="Calibri"/>
                <a:cs typeface="Calibri"/>
              </a:rPr>
              <a:t>как ценный результат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Скорость </a:t>
            </a:r>
            <a:r>
              <a:rPr lang="ru-RU" sz="2000" b="0" dirty="0">
                <a:latin typeface="Calibri"/>
                <a:cs typeface="Calibri"/>
              </a:rPr>
              <a:t>не </a:t>
            </a:r>
            <a:r>
              <a:rPr lang="ru-RU" sz="2000" b="0" dirty="0" smtClean="0">
                <a:latin typeface="Calibri"/>
                <a:cs typeface="Calibri"/>
              </a:rPr>
              <a:t>рассматривается </a:t>
            </a:r>
            <a:r>
              <a:rPr lang="ru-RU" sz="2000" b="0" dirty="0">
                <a:latin typeface="Calibri"/>
                <a:cs typeface="Calibri"/>
              </a:rPr>
              <a:t>как способ повышения эффективности </a:t>
            </a:r>
          </a:p>
        </p:txBody>
      </p:sp>
    </p:spTree>
    <p:extLst>
      <p:ext uri="{BB962C8B-B14F-4D97-AF65-F5344CB8AC3E}">
        <p14:creationId xmlns:p14="http://schemas.microsoft.com/office/powerpoint/2010/main" val="37926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844289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942"/>
          <a:stretch/>
        </p:blipFill>
        <p:spPr>
          <a:xfrm>
            <a:off x="-3957" y="0"/>
            <a:ext cx="9147957" cy="5143500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0"/>
            <a:ext cx="4495800" cy="5155400"/>
          </a:xfrm>
          <a:prstGeom prst="rect">
            <a:avLst/>
          </a:prstGeom>
          <a:solidFill>
            <a:schemeClr val="bg1">
              <a:alpha val="8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25" y="211502"/>
            <a:ext cx="438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Непрозрачность структуры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23950"/>
            <a:ext cx="4191000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Отсутствие </a:t>
            </a:r>
            <a:r>
              <a:rPr lang="ru-RU" sz="1800" b="0" dirty="0">
                <a:latin typeface="Calibri"/>
                <a:cs typeface="Calibri"/>
              </a:rPr>
              <a:t>прозрачности - это огромная </a:t>
            </a:r>
            <a:r>
              <a:rPr lang="ru-RU" sz="1800" b="0" dirty="0" smtClean="0">
                <a:latin typeface="Calibri"/>
                <a:cs typeface="Calibri"/>
              </a:rPr>
              <a:t>проблема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Руководитель </a:t>
            </a:r>
            <a:r>
              <a:rPr lang="ru-RU" sz="1800" b="0" dirty="0">
                <a:latin typeface="Calibri"/>
                <a:cs typeface="Calibri"/>
              </a:rPr>
              <a:t>контактирует с подчиненными и не может опуститься </a:t>
            </a:r>
            <a:r>
              <a:rPr lang="ru-RU" sz="1800" b="0" dirty="0" smtClean="0">
                <a:latin typeface="Calibri"/>
                <a:cs typeface="Calibri"/>
              </a:rPr>
              <a:t>внутрь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К</a:t>
            </a:r>
            <a:r>
              <a:rPr lang="ru-RU" sz="1800" b="0" dirty="0" smtClean="0">
                <a:latin typeface="Calibri"/>
                <a:cs typeface="Calibri"/>
              </a:rPr>
              <a:t>оммуникации</a:t>
            </a:r>
            <a:r>
              <a:rPr lang="ru-RU" sz="1800" b="0" dirty="0">
                <a:latin typeface="Calibri"/>
                <a:cs typeface="Calibri"/>
              </a:rPr>
              <a:t>, процессы не </a:t>
            </a:r>
            <a:r>
              <a:rPr lang="ru-RU" sz="1800" b="0" dirty="0" smtClean="0">
                <a:latin typeface="Calibri"/>
                <a:cs typeface="Calibri"/>
              </a:rPr>
              <a:t>зафиксированы</a:t>
            </a:r>
            <a:endParaRPr lang="en-US" sz="18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Н</a:t>
            </a:r>
            <a:r>
              <a:rPr lang="ru-RU" sz="1800" b="0" dirty="0" smtClean="0">
                <a:latin typeface="Calibri"/>
                <a:cs typeface="Calibri"/>
              </a:rPr>
              <a:t>епонятно, кто </a:t>
            </a:r>
            <a:r>
              <a:rPr lang="ru-RU" sz="1800" b="0" dirty="0">
                <a:latin typeface="Calibri"/>
                <a:cs typeface="Calibri"/>
              </a:rPr>
              <a:t>кому какие задачи ставит </a:t>
            </a:r>
            <a:endParaRPr lang="ru-RU" sz="18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Компания </a:t>
            </a:r>
            <a:r>
              <a:rPr lang="ru-RU" sz="1800" b="0" dirty="0">
                <a:latin typeface="Calibri"/>
                <a:cs typeface="Calibri"/>
              </a:rPr>
              <a:t>представляется как набор сумбурных </a:t>
            </a:r>
            <a:r>
              <a:rPr lang="ru-RU" sz="1800" b="0" dirty="0" smtClean="0">
                <a:latin typeface="Calibri"/>
                <a:cs typeface="Calibri"/>
              </a:rPr>
              <a:t>переписок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6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/>
          <a:stretch/>
        </p:blipFill>
        <p:spPr>
          <a:xfrm>
            <a:off x="4648200" y="13676"/>
            <a:ext cx="4495800" cy="5129823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37210"/>
            <a:ext cx="45524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Современная </a:t>
            </a:r>
            <a:r>
              <a:rPr lang="ru-RU" sz="2000" b="0" dirty="0">
                <a:latin typeface="Calibri"/>
                <a:cs typeface="Calibri"/>
              </a:rPr>
              <a:t>компания - это достаточно высокий уровень </a:t>
            </a:r>
            <a:r>
              <a:rPr lang="ru-RU" sz="2000" b="0" dirty="0" smtClean="0">
                <a:latin typeface="Calibri"/>
                <a:cs typeface="Calibri"/>
              </a:rPr>
              <a:t>стресса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Сотрудники боятся ошибаться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Не </a:t>
            </a:r>
            <a:r>
              <a:rPr lang="ru-RU" sz="2000" b="0" dirty="0">
                <a:latin typeface="Calibri"/>
                <a:cs typeface="Calibri"/>
              </a:rPr>
              <a:t>понимают ценности </a:t>
            </a:r>
            <a:r>
              <a:rPr lang="ru-RU" sz="2000" b="0" dirty="0" smtClean="0">
                <a:latin typeface="Calibri"/>
                <a:cs typeface="Calibri"/>
              </a:rPr>
              <a:t>компании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Не понимают, что </a:t>
            </a:r>
            <a:r>
              <a:rPr lang="ru-RU" sz="2000" b="0" dirty="0">
                <a:latin typeface="Calibri"/>
                <a:cs typeface="Calibri"/>
              </a:rPr>
              <a:t>нужно делать, чтобы компания это </a:t>
            </a:r>
            <a:r>
              <a:rPr lang="ru-RU" sz="2000" b="0" dirty="0" smtClean="0">
                <a:latin typeface="Calibri"/>
                <a:cs typeface="Calibri"/>
              </a:rPr>
              <a:t>ценила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Далеко не всегда поощряются правильные результаты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Человеку довольно сложно </a:t>
            </a:r>
            <a:r>
              <a:rPr lang="ru-RU" sz="2000" b="0" dirty="0">
                <a:latin typeface="Calibri"/>
                <a:cs typeface="Calibri"/>
              </a:rPr>
              <a:t>проявить </a:t>
            </a:r>
            <a:r>
              <a:rPr lang="ru-RU" sz="2000" b="0" dirty="0" smtClean="0">
                <a:latin typeface="Calibri"/>
                <a:cs typeface="Calibri"/>
              </a:rPr>
              <a:t>себя</a:t>
            </a:r>
            <a:endParaRPr lang="ru-RU" sz="20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6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047750"/>
            <a:ext cx="4724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Представить информацию через «ленту»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Использовать механизмы </a:t>
            </a:r>
            <a:r>
              <a:rPr lang="ru-RU" sz="1600" b="0" dirty="0" err="1" smtClean="0">
                <a:latin typeface="Calibri"/>
                <a:cs typeface="Calibri"/>
              </a:rPr>
              <a:t>соцсетей</a:t>
            </a:r>
            <a:r>
              <a:rPr lang="ru-RU" sz="1600" b="0" dirty="0" smtClean="0">
                <a:latin typeface="Calibri"/>
                <a:cs typeface="Calibri"/>
              </a:rPr>
              <a:t> (мгновенные </a:t>
            </a:r>
            <a:r>
              <a:rPr lang="ru-RU" sz="1600" b="0" dirty="0">
                <a:latin typeface="Calibri"/>
                <a:cs typeface="Calibri"/>
              </a:rPr>
              <a:t>сообщения, лайки, </a:t>
            </a:r>
            <a:r>
              <a:rPr lang="ru-RU" sz="1600" b="0" dirty="0" smtClean="0">
                <a:latin typeface="Calibri"/>
                <a:cs typeface="Calibri"/>
              </a:rPr>
              <a:t>комментарии) для коммуникаций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Выйти за пределы локальной сети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Задействовать </a:t>
            </a:r>
            <a:r>
              <a:rPr lang="ru-RU" sz="1600" b="0" dirty="0" err="1" smtClean="0">
                <a:latin typeface="Calibri"/>
                <a:cs typeface="Calibri"/>
              </a:rPr>
              <a:t>нейрохимию</a:t>
            </a:r>
            <a:r>
              <a:rPr lang="ru-RU" sz="1600" b="0" dirty="0" smtClean="0">
                <a:latin typeface="Calibri"/>
                <a:cs typeface="Calibri"/>
              </a:rPr>
              <a:t> </a:t>
            </a:r>
          </a:p>
          <a:p>
            <a:endParaRPr lang="ru-RU" sz="1600" b="0" dirty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Объектами социальных коммуникаций станут: рабочие вопросы и их обсуждение, документы и файлы, опросы, задачи, события в календаре.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Нужна среда, в которой задействованы и механизмы </a:t>
            </a:r>
            <a:r>
              <a:rPr lang="ru-RU" sz="1600" b="0" dirty="0" err="1" smtClean="0">
                <a:latin typeface="Calibri"/>
                <a:cs typeface="Calibri"/>
              </a:rPr>
              <a:t>соцсетей</a:t>
            </a:r>
            <a:r>
              <a:rPr lang="ru-RU" sz="1600" b="0" dirty="0" smtClean="0">
                <a:latin typeface="Calibri"/>
                <a:cs typeface="Calibri"/>
              </a:rPr>
              <a:t>, и инструменты, направленные на интересы компании. 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64353"/>
            <a:ext cx="533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/>
                <a:cs typeface="Calibri"/>
              </a:rPr>
              <a:t>А если </a:t>
            </a:r>
            <a:r>
              <a:rPr lang="ru-RU" sz="2400" dirty="0" smtClean="0">
                <a:latin typeface="Calibri"/>
                <a:cs typeface="Calibri"/>
              </a:rPr>
              <a:t>применить </a:t>
            </a:r>
            <a:r>
              <a:rPr lang="ru-RU" sz="2400" dirty="0">
                <a:latin typeface="Calibri"/>
                <a:cs typeface="Calibri"/>
              </a:rPr>
              <a:t>все полученные знания в компании</a:t>
            </a:r>
            <a:r>
              <a:rPr lang="en-US" sz="2400" dirty="0">
                <a:latin typeface="Calibri"/>
                <a:cs typeface="Calibri"/>
              </a:rPr>
              <a:t>?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7" name="Изображение 6" descr="14944856_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00150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1053" t="4987" r="847" b="1826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5029200" y="0"/>
            <a:ext cx="4114800" cy="5143500"/>
          </a:xfrm>
          <a:prstGeom prst="rect">
            <a:avLst/>
          </a:prstGeom>
          <a:solidFill>
            <a:schemeClr val="bg1">
              <a:alpha val="7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0903" y="285750"/>
            <a:ext cx="3657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800" dirty="0" smtClean="0">
                <a:latin typeface="Calibri"/>
                <a:cs typeface="Calibri"/>
              </a:rPr>
              <a:t>Руководители опасаются асоциального поведения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асоциальное поведение</a:t>
            </a:r>
            <a:r>
              <a:rPr lang="ru-RU" sz="1600" b="0" dirty="0">
                <a:latin typeface="Calibri"/>
                <a:cs typeface="Calibri"/>
              </a:rPr>
              <a:t> </a:t>
            </a:r>
            <a:r>
              <a:rPr lang="ru-RU" sz="1600" b="0" dirty="0" smtClean="0">
                <a:latin typeface="Calibri"/>
                <a:cs typeface="Calibri"/>
              </a:rPr>
              <a:t>возможно, </a:t>
            </a:r>
            <a:r>
              <a:rPr lang="ru-RU" sz="1600" b="0" dirty="0">
                <a:latin typeface="Calibri"/>
                <a:cs typeface="Calibri"/>
              </a:rPr>
              <a:t>но </a:t>
            </a:r>
            <a:r>
              <a:rPr lang="ru-RU" sz="1600" b="0" dirty="0" smtClean="0">
                <a:latin typeface="Calibri"/>
                <a:cs typeface="Calibri"/>
              </a:rPr>
              <a:t>люди так </a:t>
            </a:r>
            <a:r>
              <a:rPr lang="ru-RU" sz="1600" b="0" dirty="0">
                <a:latin typeface="Calibri"/>
                <a:cs typeface="Calibri"/>
              </a:rPr>
              <a:t>не поступают 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есть социальный контракт, принятый формат поведения 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и на портале тоже не бывает асоциального поведения, потому что люди однозначно идентифицируют себя с тем, что пишут </a:t>
            </a:r>
            <a:endParaRPr lang="ru-RU" sz="16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 </a:t>
            </a:r>
            <a:r>
              <a:rPr lang="ru-RU" sz="1600" b="0" dirty="0" err="1" smtClean="0">
                <a:latin typeface="Calibri"/>
                <a:cs typeface="Calibri"/>
              </a:rPr>
              <a:t>твиттере</a:t>
            </a:r>
            <a:r>
              <a:rPr lang="ru-RU" sz="1600" b="0" dirty="0" smtClean="0">
                <a:latin typeface="Calibri"/>
                <a:cs typeface="Calibri"/>
              </a:rPr>
              <a:t> асоциальное поведение </a:t>
            </a:r>
            <a:r>
              <a:rPr lang="ru-RU" sz="1600" b="0" dirty="0" err="1" smtClean="0">
                <a:latin typeface="Calibri"/>
                <a:cs typeface="Calibri"/>
              </a:rPr>
              <a:t>проявлется</a:t>
            </a:r>
            <a:r>
              <a:rPr lang="ru-RU" sz="1600" b="0" dirty="0" smtClean="0">
                <a:latin typeface="Calibri"/>
                <a:cs typeface="Calibri"/>
              </a:rPr>
              <a:t> крайне редко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n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l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896" y="-11760"/>
            <a:ext cx="9459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3"/>
          <a:srcRect l="5503" t="3800" r="5599" b="26495"/>
          <a:stretch/>
        </p:blipFill>
        <p:spPr>
          <a:xfrm>
            <a:off x="5257800" y="25517"/>
            <a:ext cx="3505200" cy="5104795"/>
          </a:xfrm>
          <a:prstGeom prst="roundRect">
            <a:avLst>
              <a:gd name="adj" fmla="val 19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3"/>
          <a:srcRect l="6280" t="74454" r="5881" b="2564"/>
          <a:stretch/>
        </p:blipFill>
        <p:spPr>
          <a:xfrm>
            <a:off x="228600" y="2724150"/>
            <a:ext cx="4861057" cy="2362200"/>
          </a:xfrm>
          <a:prstGeom prst="roundRect">
            <a:avLst>
              <a:gd name="adj" fmla="val 16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4800" y="246674"/>
            <a:ext cx="435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Что сегодня популярно в вебе?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4800" y="97155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0" dirty="0" err="1">
                <a:latin typeface="Calibri"/>
                <a:cs typeface="Calibri"/>
              </a:rPr>
              <a:t>Facebook</a:t>
            </a:r>
            <a:r>
              <a:rPr lang="ru-RU" sz="1600" b="0" dirty="0">
                <a:latin typeface="Calibri"/>
                <a:cs typeface="Calibri"/>
              </a:rPr>
              <a:t>, </a:t>
            </a:r>
            <a:r>
              <a:rPr lang="ru-RU" sz="1600" b="0" dirty="0" err="1">
                <a:latin typeface="Calibri"/>
                <a:cs typeface="Calibri"/>
              </a:rPr>
              <a:t>Youtube</a:t>
            </a:r>
            <a:r>
              <a:rPr lang="ru-RU" sz="1600" b="0" dirty="0">
                <a:latin typeface="Calibri"/>
                <a:cs typeface="Calibri"/>
              </a:rPr>
              <a:t> и </a:t>
            </a:r>
            <a:r>
              <a:rPr lang="ru-RU" sz="1600" b="0" dirty="0" err="1">
                <a:latin typeface="Calibri"/>
                <a:cs typeface="Calibri"/>
              </a:rPr>
              <a:t>Wikipedia</a:t>
            </a:r>
            <a:r>
              <a:rPr lang="ru-RU" sz="1600" b="0" dirty="0">
                <a:latin typeface="Calibri"/>
                <a:cs typeface="Calibri"/>
              </a:rPr>
              <a:t> уверенно лидируют по количеству уникальных пользователей в мире социальных медиа</a:t>
            </a:r>
            <a:r>
              <a:rPr lang="ru-RU" sz="1600" b="0" dirty="0" smtClean="0">
                <a:latin typeface="Calibri"/>
                <a:cs typeface="Calibri"/>
              </a:rPr>
              <a:t>.</a:t>
            </a:r>
            <a:endParaRPr lang="ru-RU" sz="1600" b="0" dirty="0">
              <a:latin typeface="Calibri"/>
              <a:cs typeface="Calibri"/>
            </a:endParaRPr>
          </a:p>
          <a:p>
            <a:r>
              <a:rPr lang="ru-RU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Источник: </a:t>
            </a:r>
            <a:r>
              <a:rPr lang="ru-RU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ethority.net</a:t>
            </a:r>
            <a:endParaRPr lang="ru-RU" b="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жл_x26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8" y="0"/>
            <a:ext cx="9077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552614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8002"/>
          <a:stretch/>
        </p:blipFill>
        <p:spPr>
          <a:xfrm>
            <a:off x="1" y="0"/>
            <a:ext cx="917928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5048738" y="0"/>
            <a:ext cx="4114800" cy="5143500"/>
          </a:xfrm>
          <a:prstGeom prst="rect">
            <a:avLst/>
          </a:prstGeom>
          <a:solidFill>
            <a:schemeClr val="bg1">
              <a:alpha val="7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8725" y="28575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Мобильные тенденции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1200150"/>
            <a:ext cx="3657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Calibri"/>
                <a:cs typeface="Calibri"/>
              </a:rPr>
              <a:t>С мобильных устройств попадает в сети </a:t>
            </a:r>
            <a:r>
              <a:rPr lang="ru-RU" sz="1800" dirty="0">
                <a:latin typeface="Calibri"/>
                <a:cs typeface="Calibri"/>
              </a:rPr>
              <a:t>41%</a:t>
            </a:r>
            <a:r>
              <a:rPr lang="ru-RU" sz="1800" b="0" dirty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пользователей (</a:t>
            </a:r>
            <a:r>
              <a:rPr lang="ru-RU" sz="1800" b="0" dirty="0">
                <a:latin typeface="Calibri"/>
                <a:cs typeface="Calibri"/>
              </a:rPr>
              <a:t>среди молодежи таких </a:t>
            </a:r>
            <a:r>
              <a:rPr lang="ru-RU" sz="1800" b="0" dirty="0" smtClean="0">
                <a:latin typeface="Calibri"/>
                <a:cs typeface="Calibri"/>
              </a:rPr>
              <a:t>почти </a:t>
            </a:r>
            <a:r>
              <a:rPr lang="ru-RU" sz="1800" b="0" dirty="0">
                <a:latin typeface="Calibri"/>
                <a:cs typeface="Calibri"/>
              </a:rPr>
              <a:t>три четверти - </a:t>
            </a:r>
            <a:r>
              <a:rPr lang="ru-RU" sz="1800" dirty="0">
                <a:latin typeface="Calibri"/>
                <a:cs typeface="Calibri"/>
              </a:rPr>
              <a:t>74%</a:t>
            </a:r>
            <a:r>
              <a:rPr lang="ru-RU" sz="1800" b="0" dirty="0">
                <a:latin typeface="Calibri"/>
                <a:cs typeface="Calibri"/>
              </a:rPr>
              <a:t>)</a:t>
            </a:r>
            <a:r>
              <a:rPr lang="ru-RU" sz="1800" b="0" dirty="0" smtClean="0">
                <a:latin typeface="Calibri"/>
                <a:cs typeface="Calibri"/>
              </a:rPr>
              <a:t>. </a:t>
            </a:r>
          </a:p>
          <a:p>
            <a:r>
              <a:rPr lang="ru-RU" sz="11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Источник: </a:t>
            </a:r>
            <a:r>
              <a:rPr lang="ru-RU" sz="11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4"/>
              </a:rPr>
              <a:t>Ромир</a:t>
            </a:r>
            <a:endParaRPr lang="ru-RU" sz="1100" b="0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ru-RU" sz="1800" b="0" dirty="0">
              <a:latin typeface="Calibri"/>
              <a:cs typeface="Calibri"/>
            </a:endParaRPr>
          </a:p>
          <a:p>
            <a:r>
              <a:rPr lang="en-US" sz="1800" b="0" dirty="0" smtClean="0">
                <a:latin typeface="Calibri"/>
                <a:cs typeface="Calibri"/>
              </a:rPr>
              <a:t>Facebook – </a:t>
            </a:r>
            <a:r>
              <a:rPr lang="ru-RU" sz="1800" b="0" dirty="0" smtClean="0">
                <a:latin typeface="Calibri"/>
                <a:cs typeface="Calibri"/>
              </a:rPr>
              <a:t>самое популярное приложение на  </a:t>
            </a:r>
            <a:r>
              <a:rPr lang="en-US" sz="1800" b="0" dirty="0" err="1" smtClean="0">
                <a:latin typeface="Calibri"/>
                <a:cs typeface="Calibri"/>
              </a:rPr>
              <a:t>iPad</a:t>
            </a:r>
            <a:r>
              <a:rPr lang="ru-RU" sz="1800" b="0" dirty="0" smtClean="0">
                <a:latin typeface="Calibri"/>
                <a:cs typeface="Calibri"/>
              </a:rPr>
              <a:t>.</a:t>
            </a:r>
            <a:endParaRPr lang="ru-RU" sz="1800" b="0" dirty="0">
              <a:latin typeface="Calibri"/>
              <a:cs typeface="Calibri"/>
            </a:endParaRPr>
          </a:p>
          <a:p>
            <a:endParaRPr lang="ru-RU" sz="1800" b="0" dirty="0" smtClean="0">
              <a:latin typeface="Calibri"/>
              <a:cs typeface="Calibri"/>
            </a:endParaRPr>
          </a:p>
          <a:p>
            <a:r>
              <a:rPr lang="ru-RU" sz="1800" b="0" dirty="0" smtClean="0">
                <a:latin typeface="Calibri"/>
                <a:cs typeface="Calibri"/>
              </a:rPr>
              <a:t>Здесь также </a:t>
            </a:r>
            <a:r>
              <a:rPr lang="ru-RU" sz="1800" b="0" dirty="0">
                <a:latin typeface="Calibri"/>
                <a:cs typeface="Calibri"/>
              </a:rPr>
              <a:t>есть шаблоны восприятия </a:t>
            </a:r>
            <a:r>
              <a:rPr lang="ru-RU" sz="1800" b="0" dirty="0" smtClean="0">
                <a:latin typeface="Calibri"/>
                <a:cs typeface="Calibri"/>
              </a:rPr>
              <a:t>информации. </a:t>
            </a:r>
          </a:p>
          <a:p>
            <a:endParaRPr lang="ru-RU" sz="1400" b="0" dirty="0">
              <a:latin typeface="Calibri"/>
              <a:cs typeface="Calibri"/>
            </a:endParaRPr>
          </a:p>
          <a:p>
            <a:endParaRPr lang="ru-RU" sz="1400" b="0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800600" y="1971326"/>
            <a:ext cx="1480883" cy="2567725"/>
            <a:chOff x="762000" y="57150"/>
            <a:chExt cx="2966408" cy="5143500"/>
          </a:xfrm>
        </p:grpSpPr>
        <p:pic>
          <p:nvPicPr>
            <p:cNvPr id="12" name="Изображение 11" descr="df9a60c34480833348edd9f5a957a41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4" name="Изображение 13" descr="Screenshot_2012-11-27-21-12-04.png"/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33350"/>
            <a:ext cx="525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Мобильные тенденции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635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Люди не </a:t>
            </a:r>
            <a:r>
              <a:rPr lang="ru-RU" sz="1600" b="0" dirty="0">
                <a:latin typeface="Calibri"/>
                <a:cs typeface="Calibri"/>
              </a:rPr>
              <a:t>выпадают из рабочего процесса, даже в </a:t>
            </a:r>
            <a:r>
              <a:rPr lang="ru-RU" sz="1600" b="0" dirty="0" smtClean="0">
                <a:latin typeface="Calibri"/>
                <a:cs typeface="Calibri"/>
              </a:rPr>
              <a:t>дороге:  участвуют </a:t>
            </a:r>
            <a:r>
              <a:rPr lang="ru-RU" sz="1600" b="0" dirty="0">
                <a:latin typeface="Calibri"/>
                <a:cs typeface="Calibri"/>
              </a:rPr>
              <a:t>в обсуждениях, голосуют, принимают </a:t>
            </a:r>
            <a:r>
              <a:rPr lang="ru-RU" sz="1600" b="0" dirty="0" smtClean="0">
                <a:latin typeface="Calibri"/>
                <a:cs typeface="Calibri"/>
              </a:rPr>
              <a:t>решения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Рабочий день растягивается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Люди открывают портал, когда завтракают перед сном: смотрят, что произошло в компании, </a:t>
            </a:r>
            <a:r>
              <a:rPr lang="ru-RU" sz="1600" b="0" smtClean="0">
                <a:latin typeface="Calibri"/>
                <a:cs typeface="Calibri"/>
              </a:rPr>
              <a:t>какие есть новые </a:t>
            </a:r>
            <a:r>
              <a:rPr lang="ru-RU" sz="1600" b="0" dirty="0" smtClean="0">
                <a:latin typeface="Calibri"/>
                <a:cs typeface="Calibri"/>
              </a:rPr>
              <a:t>задачи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1123950"/>
            <a:ext cx="2560438" cy="32766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2343150"/>
            <a:ext cx="1143000" cy="22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4933486_l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15075" b="10430"/>
          <a:stretch/>
        </p:blipFill>
        <p:spPr>
          <a:xfrm>
            <a:off x="0" y="-1"/>
            <a:ext cx="9164296" cy="5143501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4898" y="0"/>
            <a:ext cx="4490902" cy="5143500"/>
          </a:xfrm>
          <a:prstGeom prst="rect">
            <a:avLst/>
          </a:prstGeom>
          <a:solidFill>
            <a:schemeClr val="bg1">
              <a:alpha val="8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148774"/>
            <a:ext cx="4038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Социальные коммуникации </a:t>
            </a:r>
            <a:r>
              <a:rPr lang="ru-RU" sz="1600" b="0" dirty="0">
                <a:latin typeface="Calibri"/>
                <a:cs typeface="Calibri"/>
              </a:rPr>
              <a:t>естественны и </a:t>
            </a:r>
            <a:r>
              <a:rPr lang="ru-RU" sz="1600" b="0" dirty="0" smtClean="0">
                <a:latin typeface="Calibri"/>
                <a:cs typeface="Calibri"/>
              </a:rPr>
              <a:t>являются </a:t>
            </a:r>
            <a:r>
              <a:rPr lang="ru-RU" sz="1600" b="0" dirty="0">
                <a:latin typeface="Calibri"/>
                <a:cs typeface="Calibri"/>
              </a:rPr>
              <a:t>продолжением и тиражированием того опыта, который </a:t>
            </a:r>
            <a:r>
              <a:rPr lang="ru-RU" sz="1600" b="0" dirty="0" smtClean="0">
                <a:latin typeface="Calibri"/>
                <a:cs typeface="Calibri"/>
              </a:rPr>
              <a:t>люди получают </a:t>
            </a:r>
            <a:r>
              <a:rPr lang="ru-RU" sz="1600" b="0" dirty="0">
                <a:latin typeface="Calibri"/>
                <a:cs typeface="Calibri"/>
              </a:rPr>
              <a:t>за пределами </a:t>
            </a:r>
            <a:r>
              <a:rPr lang="ru-RU" sz="1600" b="0" dirty="0" smtClean="0">
                <a:latin typeface="Calibri"/>
                <a:cs typeface="Calibri"/>
              </a:rPr>
              <a:t>компании.</a:t>
            </a:r>
            <a:endParaRPr lang="ru-RU" sz="16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Социальные коммуникации </a:t>
            </a:r>
            <a:r>
              <a:rPr lang="ru-RU" sz="1600" b="0" dirty="0" smtClean="0">
                <a:latin typeface="Calibri"/>
                <a:cs typeface="Calibri"/>
              </a:rPr>
              <a:t>задействуют </a:t>
            </a:r>
            <a:r>
              <a:rPr lang="ru-RU" sz="1600" b="0" dirty="0">
                <a:latin typeface="Calibri"/>
                <a:cs typeface="Calibri"/>
              </a:rPr>
              <a:t>потенциал </a:t>
            </a:r>
            <a:r>
              <a:rPr lang="ru-RU" sz="1600" b="0" dirty="0" smtClean="0">
                <a:latin typeface="Calibri"/>
                <a:cs typeface="Calibri"/>
              </a:rPr>
              <a:t>людей. </a:t>
            </a:r>
            <a:endParaRPr lang="ru-RU" sz="16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</a:t>
            </a:r>
            <a:r>
              <a:rPr lang="ru-RU" sz="1600" b="0" dirty="0" smtClean="0">
                <a:latin typeface="Calibri"/>
                <a:cs typeface="Calibri"/>
              </a:rPr>
              <a:t>абочие </a:t>
            </a:r>
            <a:r>
              <a:rPr lang="ru-RU" sz="1600" b="0" dirty="0">
                <a:latin typeface="Calibri"/>
                <a:cs typeface="Calibri"/>
              </a:rPr>
              <a:t>вопросы, </a:t>
            </a:r>
            <a:r>
              <a:rPr lang="ru-RU" sz="1600" b="0" dirty="0" smtClean="0">
                <a:latin typeface="Calibri"/>
                <a:cs typeface="Calibri"/>
              </a:rPr>
              <a:t>документы, задачи </a:t>
            </a:r>
            <a:r>
              <a:rPr lang="ru-RU" sz="1600" b="0" dirty="0">
                <a:latin typeface="Calibri"/>
                <a:cs typeface="Calibri"/>
              </a:rPr>
              <a:t>становятся объектом </a:t>
            </a:r>
            <a:r>
              <a:rPr lang="ru-RU" sz="1600" b="0" dirty="0" smtClean="0">
                <a:latin typeface="Calibri"/>
                <a:cs typeface="Calibri"/>
              </a:rPr>
              <a:t>социальных коммуникаций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Коммуникации </a:t>
            </a:r>
            <a:r>
              <a:rPr lang="ru-RU" sz="1600" b="0" dirty="0">
                <a:latin typeface="Calibri"/>
                <a:cs typeface="Calibri"/>
              </a:rPr>
              <a:t>доставляют удовольствие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1" y="13335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Calibri"/>
                <a:cs typeface="Calibri"/>
              </a:rPr>
              <a:t>Соцсети</a:t>
            </a:r>
            <a:r>
              <a:rPr lang="ru-RU" sz="2800" dirty="0" smtClean="0">
                <a:latin typeface="Calibri"/>
                <a:cs typeface="Calibri"/>
              </a:rPr>
              <a:t> для рабочих коммуникаций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4272974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Calibri"/>
                <a:cs typeface="Calibri"/>
              </a:rPr>
              <a:t>Формируется новый тип компаний с новой </a:t>
            </a:r>
            <a:r>
              <a:rPr lang="ru-RU" sz="1600" dirty="0" err="1">
                <a:latin typeface="Calibri"/>
                <a:cs typeface="Calibri"/>
              </a:rPr>
              <a:t>нейрохимией</a:t>
            </a:r>
            <a:r>
              <a:rPr lang="ru-RU" sz="1600" dirty="0">
                <a:latin typeface="Calibri"/>
                <a:cs typeface="Calibri"/>
              </a:rPr>
              <a:t> внутренних коммуникаций </a:t>
            </a:r>
          </a:p>
        </p:txBody>
      </p:sp>
    </p:spTree>
    <p:extLst>
      <p:ext uri="{BB962C8B-B14F-4D97-AF65-F5344CB8AC3E}">
        <p14:creationId xmlns:p14="http://schemas.microsoft.com/office/powerpoint/2010/main" val="37926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59" y="-1"/>
            <a:ext cx="3403335" cy="51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04800" y="1218174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Спасибо </a:t>
            </a:r>
            <a:r>
              <a:rPr lang="ru-RU" sz="3600" b="0" dirty="0">
                <a:latin typeface="Calibri"/>
                <a:cs typeface="Calibri"/>
              </a:rPr>
              <a:t>за внимание!</a:t>
            </a:r>
            <a:r>
              <a:rPr lang="en-US" sz="3600" b="0" dirty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Вопросы</a:t>
            </a:r>
            <a:r>
              <a:rPr lang="ru-RU" sz="3600" b="0" dirty="0">
                <a:latin typeface="Calibri"/>
                <a:cs typeface="Calibri"/>
              </a:rPr>
              <a:t>?</a:t>
            </a:r>
            <a:endParaRPr lang="en-US" sz="3600" b="0" dirty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3621" y="3080087"/>
            <a:ext cx="2517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dirty="0" err="1" smtClean="0">
                <a:latin typeface="Calibri"/>
                <a:cs typeface="Calibri"/>
              </a:rPr>
              <a:t>rsv_bitrix</a:t>
            </a:r>
            <a:endParaRPr lang="ru-RU" sz="4800" b="0" dirty="0">
              <a:latin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0" y="3173168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1333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Социальные сети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17686"/>
            <a:ext cx="3886200" cy="291465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175366" y="1046285"/>
            <a:ext cx="4729097" cy="3201865"/>
            <a:chOff x="4648200" y="1657350"/>
            <a:chExt cx="4051657" cy="2743200"/>
          </a:xfrm>
        </p:grpSpPr>
        <p:pic>
          <p:nvPicPr>
            <p:cNvPr id="8" name="Изображение 7" descr="Снимок экрана 2013-03-04 в 22.53.5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657350"/>
              <a:ext cx="4051657" cy="2743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96200" y="1694474"/>
              <a:ext cx="5305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>
                      <a:lumMod val="65000"/>
                    </a:schemeClr>
                  </a:solidFill>
                  <a:latin typeface="Helvetica CY"/>
                  <a:cs typeface="Helvetica CY"/>
                </a:rPr>
                <a:t>2012 г.</a:t>
              </a:r>
              <a:endParaRPr lang="ru-RU" sz="1000" dirty="0">
                <a:solidFill>
                  <a:schemeClr val="bg1">
                    <a:lumMod val="65000"/>
                  </a:schemeClr>
                </a:solidFill>
                <a:latin typeface="Helvetica CY"/>
                <a:cs typeface="Helvetica C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1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947761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590549"/>
            <a:ext cx="3133463" cy="4542693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33350"/>
            <a:ext cx="586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Уровни вовлеченности в </a:t>
            </a:r>
            <a:r>
              <a:rPr lang="ru-RU" sz="2800" dirty="0" err="1" smtClean="0">
                <a:latin typeface="Calibri"/>
                <a:cs typeface="Calibri"/>
              </a:rPr>
              <a:t>соцсети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1428750"/>
            <a:ext cx="533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spcBef>
                <a:spcPts val="1200"/>
              </a:spcBef>
              <a:buFont typeface="+mj-lt"/>
              <a:buAutoNum type="romanUcPeriod"/>
            </a:pPr>
            <a:r>
              <a:rPr lang="ru-RU" sz="2400" b="0" dirty="0">
                <a:latin typeface="Calibri"/>
                <a:cs typeface="Calibri"/>
              </a:rPr>
              <a:t>Т</a:t>
            </a:r>
            <a:r>
              <a:rPr lang="ru-RU" sz="2400" b="0" dirty="0" smtClean="0">
                <a:latin typeface="Calibri"/>
                <a:cs typeface="Calibri"/>
              </a:rPr>
              <a:t>олько </a:t>
            </a:r>
            <a:r>
              <a:rPr lang="ru-RU" sz="2400" b="0" dirty="0">
                <a:latin typeface="Calibri"/>
                <a:cs typeface="Calibri"/>
              </a:rPr>
              <a:t>читают</a:t>
            </a:r>
          </a:p>
          <a:p>
            <a:pPr marL="400050" indent="-400050">
              <a:spcBef>
                <a:spcPts val="1200"/>
              </a:spcBef>
              <a:buFont typeface="+mj-lt"/>
              <a:buAutoNum type="romanUcPeriod"/>
            </a:pPr>
            <a:r>
              <a:rPr lang="ru-RU" sz="2400" b="0" dirty="0" smtClean="0">
                <a:latin typeface="Calibri"/>
                <a:cs typeface="Calibri"/>
              </a:rPr>
              <a:t>Комментируют и ставят «лайки»</a:t>
            </a:r>
            <a:endParaRPr lang="ru-RU" sz="2400" b="0" dirty="0">
              <a:latin typeface="Calibri"/>
              <a:cs typeface="Calibri"/>
            </a:endParaRPr>
          </a:p>
          <a:p>
            <a:pPr marL="400050" indent="-400050">
              <a:spcBef>
                <a:spcPts val="1200"/>
              </a:spcBef>
              <a:buFont typeface="+mj-lt"/>
              <a:buAutoNum type="romanUcPeriod"/>
            </a:pPr>
            <a:r>
              <a:rPr lang="ru-RU" sz="2400" b="0" dirty="0" smtClean="0">
                <a:latin typeface="Calibri"/>
                <a:cs typeface="Calibri"/>
              </a:rPr>
              <a:t>Сами начинают активно писать 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7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725364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999"/>
            <a:ext cx="4267200" cy="4317501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33350"/>
            <a:ext cx="586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Объект социальных коммуникаций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35255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В социальных сетях</a:t>
            </a: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большое </a:t>
            </a:r>
            <a:r>
              <a:rPr lang="ru-RU" sz="1800" b="0" dirty="0">
                <a:latin typeface="Calibri"/>
                <a:cs typeface="Calibri"/>
              </a:rPr>
              <a:t>значение имеет процесс обсуждения, объект социальных </a:t>
            </a:r>
            <a:r>
              <a:rPr lang="ru-RU" sz="1800" b="0" dirty="0" smtClean="0">
                <a:latin typeface="Calibri"/>
                <a:cs typeface="Calibri"/>
              </a:rPr>
              <a:t>коммуникаций 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Мы «</a:t>
            </a:r>
            <a:r>
              <a:rPr lang="ru-RU" sz="1800" b="0" dirty="0" err="1" smtClean="0">
                <a:latin typeface="Calibri"/>
                <a:cs typeface="Calibri"/>
              </a:rPr>
              <a:t>расшариваем</a:t>
            </a:r>
            <a:r>
              <a:rPr lang="ru-RU" sz="1800" b="0" dirty="0" smtClean="0">
                <a:latin typeface="Calibri"/>
                <a:cs typeface="Calibri"/>
              </a:rPr>
              <a:t>» </a:t>
            </a:r>
            <a:r>
              <a:rPr lang="ru-RU" sz="1800" b="0" dirty="0">
                <a:latin typeface="Calibri"/>
                <a:cs typeface="Calibri"/>
              </a:rPr>
              <a:t>этот объект, получаем решение/</a:t>
            </a:r>
            <a:r>
              <a:rPr lang="ru-RU" sz="1800" b="0" dirty="0" smtClean="0">
                <a:latin typeface="Calibri"/>
                <a:cs typeface="Calibri"/>
              </a:rPr>
              <a:t>мнение 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7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61950"/>
            <a:ext cx="4711700" cy="4711700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1333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Друзья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52550"/>
            <a:ext cx="4953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Понятие «друг» - «не друг» - </a:t>
            </a:r>
            <a:r>
              <a:rPr lang="ru-RU" sz="1800" b="0" dirty="0">
                <a:latin typeface="Calibri"/>
                <a:cs typeface="Calibri"/>
              </a:rPr>
              <a:t>это просто способ </a:t>
            </a:r>
            <a:r>
              <a:rPr lang="ru-RU" sz="1800" b="0" dirty="0" smtClean="0">
                <a:latin typeface="Calibri"/>
                <a:cs typeface="Calibri"/>
              </a:rPr>
              <a:t>ограничить, </a:t>
            </a:r>
            <a:r>
              <a:rPr lang="ru-RU" sz="1800" b="0" dirty="0">
                <a:latin typeface="Calibri"/>
                <a:cs typeface="Calibri"/>
              </a:rPr>
              <a:t>кого ты </a:t>
            </a:r>
            <a:r>
              <a:rPr lang="ru-RU" sz="1800" b="0" dirty="0" smtClean="0">
                <a:latin typeface="Calibri"/>
                <a:cs typeface="Calibri"/>
              </a:rPr>
              <a:t>читаешь. </a:t>
            </a:r>
            <a:endParaRPr lang="ru-RU" sz="1800" b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err="1" smtClean="0">
                <a:latin typeface="Calibri"/>
                <a:cs typeface="Calibri"/>
              </a:rPr>
              <a:t>Соцсети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  <a:r>
              <a:rPr lang="ru-RU" sz="1800" b="0" dirty="0">
                <a:latin typeface="Calibri"/>
                <a:cs typeface="Calibri"/>
              </a:rPr>
              <a:t>- способ поиска друзей, чтобы расширять </a:t>
            </a:r>
            <a:r>
              <a:rPr lang="ru-RU" sz="1800" b="0" dirty="0" smtClean="0">
                <a:latin typeface="Calibri"/>
                <a:cs typeface="Calibri"/>
              </a:rPr>
              <a:t>свой кругозор.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6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038350"/>
            <a:ext cx="2795740" cy="3057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194" y="2202613"/>
            <a:ext cx="3062206" cy="289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2028723"/>
            <a:ext cx="3587102" cy="3057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2876550"/>
            <a:ext cx="2971800" cy="1864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1333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«Лента»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869947"/>
            <a:ext cx="7315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Информация воспринимается </a:t>
            </a:r>
            <a:r>
              <a:rPr lang="ru-RU" sz="1600" b="0" dirty="0">
                <a:latin typeface="Calibri"/>
                <a:cs typeface="Calibri"/>
              </a:rPr>
              <a:t>через ленту </a:t>
            </a:r>
            <a:endParaRPr lang="ru-RU" sz="16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Для </a:t>
            </a:r>
            <a:r>
              <a:rPr lang="ru-RU" sz="1600" b="0" dirty="0">
                <a:latin typeface="Calibri"/>
                <a:cs typeface="Calibri"/>
              </a:rPr>
              <a:t>людей становится </a:t>
            </a:r>
            <a:r>
              <a:rPr lang="ru-RU" sz="1600" b="0" dirty="0" smtClean="0">
                <a:latin typeface="Calibri"/>
                <a:cs typeface="Calibri"/>
              </a:rPr>
              <a:t>удобным такой </a:t>
            </a:r>
            <a:r>
              <a:rPr lang="ru-RU" sz="1600" b="0" dirty="0">
                <a:latin typeface="Calibri"/>
                <a:cs typeface="Calibri"/>
              </a:rPr>
              <a:t>формат просмотра новых </a:t>
            </a:r>
            <a:r>
              <a:rPr lang="ru-RU" sz="1600" b="0" dirty="0" smtClean="0">
                <a:latin typeface="Calibri"/>
                <a:cs typeface="Calibri"/>
              </a:rPr>
              <a:t>сообщений, он </a:t>
            </a:r>
            <a:r>
              <a:rPr lang="ru-RU" sz="1600" b="0" dirty="0">
                <a:latin typeface="Calibri"/>
                <a:cs typeface="Calibri"/>
              </a:rPr>
              <a:t>понятный и постоянно тиражируется</a:t>
            </a:r>
          </a:p>
        </p:txBody>
      </p:sp>
    </p:spTree>
    <p:extLst>
      <p:ext uri="{BB962C8B-B14F-4D97-AF65-F5344CB8AC3E}">
        <p14:creationId xmlns:p14="http://schemas.microsoft.com/office/powerpoint/2010/main" val="7592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b="1579"/>
          <a:stretch/>
        </p:blipFill>
        <p:spPr>
          <a:xfrm>
            <a:off x="304801" y="1265946"/>
            <a:ext cx="3657599" cy="2988859"/>
          </a:xfrm>
          <a:prstGeom prst="roundRect">
            <a:avLst>
              <a:gd name="adj" fmla="val 2720"/>
            </a:avLst>
          </a:prstGeom>
          <a:ln>
            <a:solidFill>
              <a:srgbClr val="FAF5EE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7"/>
            <a:ext cx="6356080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Calibri"/>
                <a:cs typeface="Calibri"/>
              </a:rPr>
              <a:t>Не все так просто </a:t>
            </a:r>
            <a:endParaRPr lang="en-US" sz="2400" b="1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67200" y="1265946"/>
            <a:ext cx="4724400" cy="343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Феномен </a:t>
            </a:r>
            <a:r>
              <a:rPr lang="ru-RU" dirty="0" err="1">
                <a:latin typeface="Calibri"/>
                <a:cs typeface="Calibri"/>
              </a:rPr>
              <a:t>соцсетей</a:t>
            </a:r>
            <a:r>
              <a:rPr lang="ru-RU" dirty="0">
                <a:latin typeface="Calibri"/>
                <a:cs typeface="Calibri"/>
              </a:rPr>
              <a:t> активно изучается биологами с точки зрения химии. Ученые пытаются понять, почему это происходит. При общении в </a:t>
            </a:r>
            <a:r>
              <a:rPr lang="ru-RU" dirty="0" err="1">
                <a:latin typeface="Calibri"/>
                <a:cs typeface="Calibri"/>
              </a:rPr>
              <a:t>соцсетях</a:t>
            </a:r>
            <a:r>
              <a:rPr lang="ru-RU" dirty="0">
                <a:latin typeface="Calibri"/>
                <a:cs typeface="Calibri"/>
              </a:rPr>
              <a:t> вырабатываются </a:t>
            </a:r>
            <a:r>
              <a:rPr lang="ru-RU" dirty="0" err="1">
                <a:latin typeface="Calibri"/>
                <a:cs typeface="Calibri"/>
              </a:rPr>
              <a:t>допамин</a:t>
            </a:r>
            <a:r>
              <a:rPr lang="ru-RU" dirty="0">
                <a:latin typeface="Calibri"/>
                <a:cs typeface="Calibri"/>
              </a:rPr>
              <a:t> и окситоцин</a:t>
            </a:r>
            <a:r>
              <a:rPr lang="ru-RU" dirty="0" smtClean="0">
                <a:latin typeface="Calibri"/>
                <a:cs typeface="Calibri"/>
              </a:rPr>
              <a:t>.</a:t>
            </a:r>
          </a:p>
          <a:p>
            <a:endParaRPr lang="ru-RU" dirty="0">
              <a:latin typeface="Calibri"/>
              <a:cs typeface="Calibri"/>
            </a:endParaRPr>
          </a:p>
          <a:p>
            <a:r>
              <a:rPr lang="ru-RU" sz="1050" dirty="0" err="1" smtClean="0">
                <a:latin typeface="Calibri"/>
                <a:cs typeface="Calibri"/>
              </a:rPr>
              <a:t>Допамин</a:t>
            </a:r>
            <a:r>
              <a:rPr lang="ru-RU" sz="1050" b="0" dirty="0" smtClean="0">
                <a:latin typeface="Calibri"/>
                <a:cs typeface="Calibri"/>
              </a:rPr>
              <a:t> </a:t>
            </a:r>
            <a:r>
              <a:rPr lang="ru-RU" sz="1050" b="0" dirty="0">
                <a:latin typeface="Calibri"/>
                <a:cs typeface="Calibri"/>
              </a:rPr>
              <a:t>является одним из химических факторов внутреннего подкрепления (ФВП) и служит важной частью «системы поощрения» мозга, поскольку вызывает чувство удовольствия (или удовлетворения</a:t>
            </a:r>
            <a:r>
              <a:rPr lang="ru-RU" sz="1050" b="0" dirty="0" smtClean="0">
                <a:latin typeface="Calibri"/>
                <a:cs typeface="Calibri"/>
              </a:rPr>
              <a:t>), </a:t>
            </a:r>
            <a:r>
              <a:rPr lang="ru-RU" sz="1050" b="0" dirty="0">
                <a:latin typeface="Calibri"/>
                <a:cs typeface="Calibri"/>
              </a:rPr>
              <a:t>чем влияет на процессы мотивации и обучения. </a:t>
            </a:r>
            <a:r>
              <a:rPr lang="ru-RU" sz="1050" b="0" dirty="0" err="1">
                <a:latin typeface="Calibri"/>
                <a:cs typeface="Calibri"/>
              </a:rPr>
              <a:t>Допамин</a:t>
            </a:r>
            <a:r>
              <a:rPr lang="ru-RU" sz="1050" b="0" dirty="0">
                <a:latin typeface="Calibri"/>
                <a:cs typeface="Calibri"/>
              </a:rPr>
              <a:t> естественным образом вырабатывается в больших количествах во время позитивного, по субъективному представлению человека, опыта — к примеру, секса, приёма вкусной пищи, приятных телесных ощущений, а также стимуляторов, ассоциированных с ними.</a:t>
            </a:r>
          </a:p>
          <a:p>
            <a:endParaRPr lang="ru-RU" sz="1050" b="0" dirty="0">
              <a:latin typeface="Calibri"/>
              <a:cs typeface="Calibri"/>
            </a:endParaRPr>
          </a:p>
          <a:p>
            <a:r>
              <a:rPr lang="ru-RU" sz="1050" dirty="0">
                <a:latin typeface="Calibri"/>
                <a:cs typeface="Calibri"/>
              </a:rPr>
              <a:t>Окситоцин</a:t>
            </a:r>
            <a:r>
              <a:rPr lang="ru-RU" sz="1050" b="0" dirty="0">
                <a:latin typeface="Calibri"/>
                <a:cs typeface="Calibri"/>
              </a:rPr>
              <a:t> - </a:t>
            </a:r>
            <a:r>
              <a:rPr lang="ru-RU" sz="1050" b="0" dirty="0" smtClean="0">
                <a:latin typeface="Calibri"/>
                <a:cs typeface="Calibri"/>
              </a:rPr>
              <a:t>гормон </a:t>
            </a:r>
            <a:r>
              <a:rPr lang="ru-RU" sz="1050" b="0" dirty="0">
                <a:latin typeface="Calibri"/>
                <a:cs typeface="Calibri"/>
              </a:rPr>
              <a:t>социального общения; вызывает чувство удовлетворения, снижения тревоги и чувство спокойствия рядом с партнером. Многие исследования доказали связь окситоцина в человеческих отношениях, повышении доверия и уменьшения страха. Это позволило предположить, что окситоцин может влиять на области мозга ответственные за поведение, страх и тревогу.</a:t>
            </a:r>
          </a:p>
          <a:p>
            <a:endParaRPr lang="ru-RU" sz="1050" b="0" dirty="0">
              <a:latin typeface="Calibri"/>
              <a:cs typeface="Calibri"/>
            </a:endParaRPr>
          </a:p>
          <a:p>
            <a:r>
              <a:rPr lang="ru-RU" dirty="0" smtClean="0">
                <a:latin typeface="Calibri"/>
                <a:cs typeface="Calibri"/>
              </a:rPr>
              <a:t> 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3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24538</TotalTime>
  <Words>994</Words>
  <Application>Microsoft Macintosh PowerPoint</Application>
  <PresentationFormat>Экран (16:9)</PresentationFormat>
  <Paragraphs>182</Paragraphs>
  <Slides>34</Slides>
  <Notes>28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Default Design</vt:lpstr>
      <vt:lpstr>Нейрохимия внутренних коммуникаций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есть эволюция?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Наталья Грихина</cp:lastModifiedBy>
  <cp:revision>1933</cp:revision>
  <dcterms:created xsi:type="dcterms:W3CDTF">2004-09-13T11:38:15Z</dcterms:created>
  <dcterms:modified xsi:type="dcterms:W3CDTF">2013-03-05T14:54:14Z</dcterms:modified>
</cp:coreProperties>
</file>