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129"/>
  </p:notesMasterIdLst>
  <p:handoutMasterIdLst>
    <p:handoutMasterId r:id="rId130"/>
  </p:handoutMasterIdLst>
  <p:sldIdLst>
    <p:sldId id="256" r:id="rId6"/>
    <p:sldId id="509" r:id="rId7"/>
    <p:sldId id="510" r:id="rId8"/>
    <p:sldId id="511" r:id="rId9"/>
    <p:sldId id="512" r:id="rId10"/>
    <p:sldId id="513" r:id="rId11"/>
    <p:sldId id="530" r:id="rId12"/>
    <p:sldId id="516" r:id="rId13"/>
    <p:sldId id="517" r:id="rId14"/>
    <p:sldId id="518" r:id="rId15"/>
    <p:sldId id="519" r:id="rId16"/>
    <p:sldId id="520" r:id="rId17"/>
    <p:sldId id="521" r:id="rId18"/>
    <p:sldId id="522" r:id="rId19"/>
    <p:sldId id="523" r:id="rId20"/>
    <p:sldId id="526" r:id="rId21"/>
    <p:sldId id="529" r:id="rId22"/>
    <p:sldId id="527" r:id="rId23"/>
    <p:sldId id="528" r:id="rId24"/>
    <p:sldId id="531" r:id="rId25"/>
    <p:sldId id="562" r:id="rId26"/>
    <p:sldId id="533" r:id="rId27"/>
    <p:sldId id="534" r:id="rId28"/>
    <p:sldId id="535" r:id="rId29"/>
    <p:sldId id="536" r:id="rId30"/>
    <p:sldId id="603" r:id="rId31"/>
    <p:sldId id="537" r:id="rId32"/>
    <p:sldId id="538" r:id="rId33"/>
    <p:sldId id="540" r:id="rId34"/>
    <p:sldId id="558" r:id="rId35"/>
    <p:sldId id="542" r:id="rId36"/>
    <p:sldId id="543" r:id="rId37"/>
    <p:sldId id="544" r:id="rId38"/>
    <p:sldId id="545" r:id="rId39"/>
    <p:sldId id="604" r:id="rId40"/>
    <p:sldId id="605" r:id="rId41"/>
    <p:sldId id="628" r:id="rId42"/>
    <p:sldId id="629" r:id="rId43"/>
    <p:sldId id="546" r:id="rId44"/>
    <p:sldId id="606" r:id="rId45"/>
    <p:sldId id="564" r:id="rId46"/>
    <p:sldId id="313" r:id="rId47"/>
    <p:sldId id="560" r:id="rId48"/>
    <p:sldId id="561" r:id="rId49"/>
    <p:sldId id="397" r:id="rId50"/>
    <p:sldId id="344" r:id="rId51"/>
    <p:sldId id="550" r:id="rId52"/>
    <p:sldId id="552" r:id="rId53"/>
    <p:sldId id="553" r:id="rId54"/>
    <p:sldId id="554" r:id="rId55"/>
    <p:sldId id="355" r:id="rId56"/>
    <p:sldId id="468" r:id="rId57"/>
    <p:sldId id="409" r:id="rId58"/>
    <p:sldId id="347" r:id="rId59"/>
    <p:sldId id="469" r:id="rId60"/>
    <p:sldId id="556" r:id="rId61"/>
    <p:sldId id="358" r:id="rId62"/>
    <p:sldId id="470" r:id="rId63"/>
    <p:sldId id="365" r:id="rId64"/>
    <p:sldId id="413" r:id="rId65"/>
    <p:sldId id="366" r:id="rId66"/>
    <p:sldId id="472" r:id="rId67"/>
    <p:sldId id="332" r:id="rId68"/>
    <p:sldId id="369" r:id="rId69"/>
    <p:sldId id="557" r:id="rId70"/>
    <p:sldId id="583" r:id="rId71"/>
    <p:sldId id="417" r:id="rId72"/>
    <p:sldId id="585" r:id="rId73"/>
    <p:sldId id="587" r:id="rId74"/>
    <p:sldId id="611" r:id="rId75"/>
    <p:sldId id="612" r:id="rId76"/>
    <p:sldId id="613" r:id="rId77"/>
    <p:sldId id="614" r:id="rId78"/>
    <p:sldId id="615" r:id="rId79"/>
    <p:sldId id="593" r:id="rId80"/>
    <p:sldId id="596" r:id="rId81"/>
    <p:sldId id="421" r:id="rId82"/>
    <p:sldId id="377" r:id="rId83"/>
    <p:sldId id="476" r:id="rId84"/>
    <p:sldId id="376" r:id="rId85"/>
    <p:sldId id="427" r:id="rId86"/>
    <p:sldId id="429" r:id="rId87"/>
    <p:sldId id="430" r:id="rId88"/>
    <p:sldId id="368" r:id="rId89"/>
    <p:sldId id="419" r:id="rId90"/>
    <p:sldId id="616" r:id="rId91"/>
    <p:sldId id="621" r:id="rId92"/>
    <p:sldId id="622" r:id="rId93"/>
    <p:sldId id="623" r:id="rId94"/>
    <p:sldId id="624" r:id="rId95"/>
    <p:sldId id="625" r:id="rId96"/>
    <p:sldId id="626" r:id="rId97"/>
    <p:sldId id="464" r:id="rId98"/>
    <p:sldId id="424" r:id="rId99"/>
    <p:sldId id="465" r:id="rId100"/>
    <p:sldId id="443" r:id="rId101"/>
    <p:sldId id="452" r:id="rId102"/>
    <p:sldId id="579" r:id="rId103"/>
    <p:sldId id="580" r:id="rId104"/>
    <p:sldId id="581" r:id="rId105"/>
    <p:sldId id="463" r:id="rId106"/>
    <p:sldId id="493" r:id="rId107"/>
    <p:sldId id="378" r:id="rId108"/>
    <p:sldId id="379" r:id="rId109"/>
    <p:sldId id="307" r:id="rId110"/>
    <p:sldId id="597" r:id="rId111"/>
    <p:sldId id="607" r:id="rId112"/>
    <p:sldId id="608" r:id="rId113"/>
    <p:sldId id="609" r:id="rId114"/>
    <p:sldId id="610" r:id="rId115"/>
    <p:sldId id="602" r:id="rId116"/>
    <p:sldId id="576" r:id="rId117"/>
    <p:sldId id="577" r:id="rId118"/>
    <p:sldId id="578" r:id="rId119"/>
    <p:sldId id="382" r:id="rId120"/>
    <p:sldId id="387" r:id="rId121"/>
    <p:sldId id="566" r:id="rId122"/>
    <p:sldId id="567" r:id="rId123"/>
    <p:sldId id="568" r:id="rId124"/>
    <p:sldId id="574" r:id="rId125"/>
    <p:sldId id="575" r:id="rId126"/>
    <p:sldId id="572" r:id="rId127"/>
    <p:sldId id="573" r:id="rId128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28469C"/>
    <a:srgbClr val="FF0000"/>
    <a:srgbClr val="B2B2B2"/>
    <a:srgbClr val="FFFFFF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9" autoAdjust="0"/>
    <p:restoredTop sz="99167" autoAdjust="0"/>
  </p:normalViewPr>
  <p:slideViewPr>
    <p:cSldViewPr>
      <p:cViewPr varScale="1">
        <p:scale>
          <a:sx n="69" d="100"/>
          <a:sy n="69" d="100"/>
        </p:scale>
        <p:origin x="-12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26" Type="http://schemas.openxmlformats.org/officeDocument/2006/relationships/slide" Target="slides/slide121.xml"/><Relationship Id="rId13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A2F9-B548-4407-AB1C-1A1402670E21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DA7F5-70AA-43C8-877D-2666DF1C6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065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2EC927-4DF7-44EE-B4C5-71AD54443A34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51E8F67-C573-4689-B9C5-CDE3CC0AA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454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24000" y="514350"/>
            <a:ext cx="6096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24000" y="514350"/>
            <a:ext cx="6096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24000" y="514350"/>
            <a:ext cx="6096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24000" y="514350"/>
            <a:ext cx="6096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24000" y="514350"/>
            <a:ext cx="6096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D5F7F239-3674-014F-8B7E-65A838172F90}" type="slidenum">
              <a:rPr kumimoji="0" lang="ru-RU" sz="1200">
                <a:solidFill>
                  <a:srgbClr val="000000"/>
                </a:solidFill>
              </a:rPr>
              <a:pPr/>
              <a:t>98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E69CCE75-0034-EF44-B28B-2798DB02845F}" type="slidenum">
              <a:rPr kumimoji="0" lang="ru-RU" sz="1200"/>
              <a:pPr/>
              <a:t>99</a:t>
            </a:fld>
            <a:endParaRPr kumimoji="0" lang="ru-RU" sz="12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3BAD3B9F-5147-FB43-80FA-CDE7235AEE54}" type="slidenum">
              <a:rPr kumimoji="0" lang="ru-RU" sz="1200">
                <a:latin typeface="Calibri" charset="0"/>
              </a:rPr>
              <a:pPr/>
              <a:t>100</a:t>
            </a:fld>
            <a:endParaRPr kumimoji="0" lang="ru-RU" sz="1200">
              <a:latin typeface="Calibri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E471A95-A9C2-46D6-B298-C6F8A232D3D2}" type="slidenum">
              <a:rPr lang="ru-RU" b="0" smtClean="0"/>
              <a:pPr eaLnBrk="1" hangingPunct="1">
                <a:defRPr/>
              </a:pPr>
              <a:t>112</a:t>
            </a:fld>
            <a:endParaRPr lang="ru-RU" b="0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AA15F5-1735-47DF-84AE-568C5BC55454}" type="slidenum">
              <a:rPr lang="ru-RU" b="0">
                <a:solidFill>
                  <a:srgbClr val="000000"/>
                </a:solidFill>
              </a:rPr>
              <a:pPr eaLnBrk="1" hangingPunct="1"/>
              <a:t>113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EB7EA-EB89-4E47-8CF3-6BFE75FFEDC7}" type="slidenum">
              <a:rPr lang="ru-RU" b="0">
                <a:solidFill>
                  <a:srgbClr val="000000"/>
                </a:solidFill>
              </a:rPr>
              <a:pPr eaLnBrk="1" hangingPunct="1"/>
              <a:t>114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120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121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123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2451-8FF9-45A2-8036-08270A7B4350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B6F8-AB69-42AB-AE05-FA64B109F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9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7A3C-BA1E-4964-9166-93F43DAB35AA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1E0-EB4B-4334-9F66-7DB903113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0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0B32-213B-485E-AB0D-1049A2B9F393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C96B-9333-472C-8EEC-049EE7E8B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7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98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74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99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1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06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82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06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9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B13-5EAC-45C0-B56A-B385416376DE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E9F9-A0DF-4143-B637-955A55446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401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78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97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6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30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67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78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8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26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89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0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610E-D43E-46E2-BFE9-51DACF7707E9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3C1-3382-4BAA-9CEE-0996AE0D9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639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09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239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04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38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92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30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29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90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76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3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FB9D-CBEB-4CFD-8A90-41C807A0A7BF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B8B2-226A-4AB6-B224-DA50C1A8E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41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32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09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49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70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62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25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12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38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09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6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F2F-B379-40F5-A665-4E0F9B7EEBA2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9AC3-952C-47E3-B7B6-138A0E33E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729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59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07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31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8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51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16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14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21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300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9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7A-5EC2-4D70-B231-30EFDAFC7A75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132F-A13F-4573-81C1-EDF564482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824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9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9A0-7A6A-4CDB-AF87-09868606C2CC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21BC-C5FE-4B2D-B96A-65A93448B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89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6C11-F408-47BE-9D3D-008B980A9D74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332D-C42F-4E79-AD4D-4C8FFDBA9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5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E133-AB6B-42E3-81B8-84984A30C871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3BB-9C11-4043-B41A-1F9F4508B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8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F432-81F9-452F-98C9-9CC603732228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4F66-1ED4-48F2-A978-D11F4E3B6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18.01.2013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1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18.01.2013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06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18.01.2013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34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18.01.2013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95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15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8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5.png"/><Relationship Id="rId4" Type="http://schemas.openxmlformats.org/officeDocument/2006/relationships/image" Target="../media/image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hyperlink" Target="http://www.1c-bitrix.ru/support/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22.png"/><Relationship Id="rId4" Type="http://schemas.openxmlformats.org/officeDocument/2006/relationships/image" Target="../media/image175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6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122.png"/><Relationship Id="rId4" Type="http://schemas.openxmlformats.org/officeDocument/2006/relationships/image" Target="../media/image4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83.png"/><Relationship Id="rId7" Type="http://schemas.openxmlformats.org/officeDocument/2006/relationships/image" Target="../media/image2.pn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87.png"/><Relationship Id="rId5" Type="http://schemas.openxmlformats.org/officeDocument/2006/relationships/image" Target="../media/image6.png"/><Relationship Id="rId10" Type="http://schemas.openxmlformats.org/officeDocument/2006/relationships/image" Target="../media/image186.png"/><Relationship Id="rId4" Type="http://schemas.openxmlformats.org/officeDocument/2006/relationships/image" Target="../media/image5.png"/><Relationship Id="rId9" Type="http://schemas.openxmlformats.org/officeDocument/2006/relationships/image" Target="../media/image1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hyperlink" Target="http://mp.1c-bitrix.ru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90.jpeg"/><Relationship Id="rId10" Type="http://schemas.openxmlformats.org/officeDocument/2006/relationships/image" Target="../media/image192.png"/><Relationship Id="rId4" Type="http://schemas.openxmlformats.org/officeDocument/2006/relationships/image" Target="../media/image189.png"/><Relationship Id="rId9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5.png"/><Relationship Id="rId7" Type="http://schemas.openxmlformats.org/officeDocument/2006/relationships/hyperlink" Target="http://seminars.1c-bitrix.ru/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66.png"/><Relationship Id="rId4" Type="http://schemas.openxmlformats.org/officeDocument/2006/relationships/image" Target="../media/image5.png"/><Relationship Id="rId9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8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2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image" Target="../media/image5.pn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07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3.png"/><Relationship Id="rId7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5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4.jpeg"/><Relationship Id="rId7" Type="http://schemas.openxmlformats.org/officeDocument/2006/relationships/image" Target="../media/image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6.png"/><Relationship Id="rId7" Type="http://schemas.openxmlformats.org/officeDocument/2006/relationships/image" Target="../media/image13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3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8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.png"/><Relationship Id="rId5" Type="http://schemas.openxmlformats.org/officeDocument/2006/relationships/image" Target="../media/image144.png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9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5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1431" y="234888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79512" y="2857500"/>
            <a:ext cx="83072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4000" dirty="0" smtClean="0">
                <a:solidFill>
                  <a:schemeClr val="bg1"/>
                </a:solidFill>
              </a:rPr>
              <a:t>1С-Битрикс: Корпоративный портал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35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3700463" y="4902259"/>
            <a:ext cx="53276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от эффективности сотрудника к эффективности компании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011009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236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1035" y="5085184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Общение с коллегами – через веб-</a:t>
            </a:r>
            <a:r>
              <a:rPr lang="ru-RU" sz="2800" dirty="0" err="1" smtClean="0"/>
              <a:t>мессенджер</a:t>
            </a:r>
            <a:r>
              <a:rPr lang="ru-RU" sz="2800" dirty="0" smtClean="0"/>
              <a:t> в корпоративном портале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906463" y="1716088"/>
            <a:ext cx="46085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0" dirty="0">
                <a:latin typeface="+mj-lt"/>
              </a:rPr>
              <a:t>Готовое мобильное веб-приложение </a:t>
            </a:r>
            <a:r>
              <a:rPr lang="en-US" sz="2000" b="0" dirty="0" err="1">
                <a:latin typeface="+mj-lt"/>
              </a:rPr>
              <a:t>BitrixOTP</a:t>
            </a:r>
            <a:r>
              <a:rPr lang="ru-RU" sz="2000" b="0" dirty="0">
                <a:latin typeface="+mj-lt"/>
              </a:rPr>
              <a:t>, которое включено в модуль «</a:t>
            </a:r>
            <a:r>
              <a:rPr lang="ru-RU" sz="2000" b="0" dirty="0" err="1">
                <a:latin typeface="+mj-lt"/>
              </a:rPr>
              <a:t>Проактивной</a:t>
            </a:r>
            <a:r>
              <a:rPr lang="ru-RU" sz="2000" b="0" dirty="0">
                <a:latin typeface="+mj-lt"/>
              </a:rPr>
              <a:t> защиты», </a:t>
            </a:r>
            <a:r>
              <a:rPr lang="ru-RU" sz="2000" b="0" dirty="0" smtClean="0">
                <a:latin typeface="+mj-lt"/>
              </a:rPr>
              <a:t>можно скачать бесплатно.</a:t>
            </a:r>
            <a:endParaRPr lang="en-US" sz="2000" b="0" dirty="0">
              <a:latin typeface="+mj-lt"/>
            </a:endParaRPr>
          </a:p>
          <a:p>
            <a:pPr eaLnBrk="1" hangingPunct="1">
              <a:defRPr/>
            </a:pPr>
            <a:endParaRPr lang="en-US" sz="2000" b="0" dirty="0">
              <a:latin typeface="+mj-lt"/>
            </a:endParaRPr>
          </a:p>
          <a:p>
            <a:pPr eaLnBrk="1" hangingPunct="1">
              <a:defRPr/>
            </a:pPr>
            <a:r>
              <a:rPr lang="en-US" sz="2000" b="0" dirty="0" err="1">
                <a:latin typeface="+mj-lt"/>
              </a:rPr>
              <a:t>BitrixOTP</a:t>
            </a:r>
            <a:r>
              <a:rPr lang="en-US" sz="2000" b="0" dirty="0">
                <a:latin typeface="+mj-lt"/>
              </a:rPr>
              <a:t> </a:t>
            </a:r>
            <a:r>
              <a:rPr lang="ru-RU" sz="2000" b="0" dirty="0">
                <a:latin typeface="+mj-lt"/>
              </a:rPr>
              <a:t>опубликовано в </a:t>
            </a:r>
            <a:r>
              <a:rPr lang="en-US" sz="2000" b="0" dirty="0">
                <a:latin typeface="+mj-lt"/>
              </a:rPr>
              <a:t>Apple App Store </a:t>
            </a:r>
            <a:r>
              <a:rPr lang="ru-RU" sz="2000" b="0" dirty="0">
                <a:latin typeface="+mj-lt"/>
              </a:rPr>
              <a:t>и </a:t>
            </a:r>
            <a:r>
              <a:rPr lang="en-US" sz="2000" b="0" dirty="0">
                <a:latin typeface="+mj-lt"/>
              </a:rPr>
              <a:t>Android Market</a:t>
            </a:r>
            <a:r>
              <a:rPr lang="ru-RU" sz="2000" b="0" dirty="0">
                <a:latin typeface="+mj-lt"/>
              </a:rPr>
              <a:t>.</a:t>
            </a:r>
            <a:endParaRPr lang="en-US" sz="2000" b="0" dirty="0">
              <a:latin typeface="+mj-lt"/>
            </a:endParaRPr>
          </a:p>
        </p:txBody>
      </p:sp>
      <p:pic>
        <p:nvPicPr>
          <p:cNvPr id="4098" name="Picture 2" descr="C:\Users\Natalia\Desktop\_________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14" y="2229134"/>
            <a:ext cx="2496278" cy="374441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49750"/>
            <a:ext cx="20574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Стрелка вправо 2"/>
          <p:cNvSpPr>
            <a:spLocks noChangeArrowheads="1"/>
          </p:cNvSpPr>
          <p:nvPr/>
        </p:nvSpPr>
        <p:spPr bwMode="auto">
          <a:xfrm>
            <a:off x="5181600" y="4876800"/>
            <a:ext cx="685800" cy="592138"/>
          </a:xfrm>
          <a:prstGeom prst="rightArrow">
            <a:avLst>
              <a:gd name="adj1" fmla="val 50000"/>
              <a:gd name="adj2" fmla="val 50048"/>
            </a:avLst>
          </a:prstGeom>
          <a:gradFill rotWithShape="1">
            <a:gsLst>
              <a:gs pos="0">
                <a:srgbClr val="EA8C8C"/>
              </a:gs>
              <a:gs pos="50000">
                <a:srgbClr val="F0BABA"/>
              </a:gs>
              <a:gs pos="100000">
                <a:srgbClr val="F7DED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450" y="244475"/>
            <a:ext cx="67595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3200" b="1" dirty="0">
                <a:solidFill>
                  <a:schemeClr val="tx1"/>
                </a:solidFill>
              </a:rPr>
              <a:t>Веб-приложение для генерации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одноразовых паролей (</a:t>
            </a:r>
            <a:r>
              <a:rPr lang="en-US" sz="3200" b="1" dirty="0">
                <a:solidFill>
                  <a:schemeClr val="tx1"/>
                </a:solidFill>
              </a:rPr>
              <a:t>OTP</a:t>
            </a:r>
            <a:r>
              <a:rPr lang="ru-RU" sz="3200" b="1" dirty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035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907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382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64692"/>
            <a:ext cx="2621602" cy="279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942085" y="4785825"/>
            <a:ext cx="37389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ФСТЭК</a:t>
            </a:r>
            <a:r>
              <a:rPr lang="ru-RU" sz="2000" b="0" dirty="0">
                <a:latin typeface="+mj-lt"/>
              </a:rPr>
              <a:t> (России) - Федеральная служба по техническому и экспортному контролю.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11273"/>
            <a:ext cx="6758528" cy="9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b="1" dirty="0">
                <a:solidFill>
                  <a:schemeClr val="tx1"/>
                </a:solidFill>
              </a:rPr>
              <a:t>Сертификация ФСТЭК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5636"/>
            <a:ext cx="3047502" cy="430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0" y="482676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talia\Pictures\скриншоты КП10\startda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69" y="1354879"/>
            <a:ext cx="7072799" cy="46787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79512" y="0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Ваш корпоративный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4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я\Desktop\vnedre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327631"/>
            <a:ext cx="8735467" cy="342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899592" y="4336553"/>
            <a:ext cx="2643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+mj-lt"/>
              </a:rPr>
              <a:t>Коробочное решение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294640" y="4342284"/>
            <a:ext cx="2786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+mj-lt"/>
              </a:rPr>
              <a:t>Развертывание и настройка системы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6572251" y="4336553"/>
            <a:ext cx="2571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+mj-lt"/>
              </a:rPr>
              <a:t>Готовый корпоративный портал</a:t>
            </a: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1520" y="0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Внедрение портала</a:t>
            </a:r>
            <a:endParaRPr lang="en-US" sz="2800" b="1" dirty="0" smtClean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81" y="1387352"/>
            <a:ext cx="5297528" cy="507350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9512" y="21172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Внедрение </a:t>
            </a:r>
            <a:r>
              <a:rPr lang="ru-RU" sz="3200" b="1" dirty="0"/>
              <a:t>за 4 </a:t>
            </a:r>
            <a:r>
              <a:rPr lang="ru-RU" sz="3200" b="1" dirty="0" smtClean="0"/>
              <a:t>часа</a:t>
            </a:r>
            <a:r>
              <a:rPr lang="en-US" sz="3200" b="1" dirty="0" smtClean="0"/>
              <a:t> </a:t>
            </a:r>
            <a:endParaRPr lang="ru-RU" sz="3200" b="1" dirty="0"/>
          </a:p>
        </p:txBody>
      </p:sp>
      <p:pic>
        <p:nvPicPr>
          <p:cNvPr id="41989" name="Рисунок 6" descr="Magic_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04" y="2997418"/>
            <a:ext cx="3635751" cy="363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3" name="Прямоугольник 14"/>
          <p:cNvSpPr>
            <a:spLocks noChangeArrowheads="1"/>
          </p:cNvSpPr>
          <p:nvPr/>
        </p:nvSpPr>
        <p:spPr bwMode="auto">
          <a:xfrm>
            <a:off x="4821960" y="4296019"/>
            <a:ext cx="429550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* При переходе на старшие редакции нужно приобрести лицензии на необходимое число  дополнительных пользователей.</a:t>
            </a:r>
          </a:p>
        </p:txBody>
      </p:sp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Стоимость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05768" y="1495309"/>
            <a:ext cx="36912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lvl="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Совместная работа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59 500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25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дополнительные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 smtClean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5222803" y="1495309"/>
            <a:ext cx="3683912" cy="273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Бизнес-процессы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99 500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endParaRPr lang="ru-RU" sz="32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endParaRPr lang="en-US" sz="32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lvl="0" eaLnBrk="1" hangingPunct="1"/>
            <a:endParaRPr lang="en-US" sz="2000" b="0" dirty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5873" y="3845327"/>
            <a:ext cx="34167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b="1" dirty="0">
                <a:latin typeface="Calibri" pitchFamily="34" charset="0"/>
              </a:rPr>
              <a:t>Холдинг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400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200" dirty="0">
                <a:solidFill>
                  <a:srgbClr val="111111"/>
                </a:solidFill>
                <a:latin typeface="Calibri" pitchFamily="34" charset="0"/>
              </a:rPr>
              <a:t>249 000 руб. </a:t>
            </a:r>
            <a:r>
              <a:rPr lang="en-US" sz="320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dirty="0">
                <a:solidFill>
                  <a:srgbClr val="111111"/>
                </a:solidFill>
                <a:latin typeface="Calibri" pitchFamily="34" charset="0"/>
              </a:rPr>
              <a:t>дополнительные по 700 руб.</a:t>
            </a:r>
            <a:endParaRPr lang="en-US" sz="1400" dirty="0">
              <a:solidFill>
                <a:srgbClr val="111111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8" b="777"/>
          <a:stretch/>
        </p:blipFill>
        <p:spPr bwMode="auto">
          <a:xfrm>
            <a:off x="270317" y="2146146"/>
            <a:ext cx="6202800" cy="437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5993066"/>
            <a:ext cx="167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8604448" y="6110110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3" y="1235327"/>
            <a:ext cx="6221730" cy="99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87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</a:rPr>
              <a:t>Сравнение редакций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5993066"/>
            <a:ext cx="167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prstClr val="white">
                    <a:lumMod val="50000"/>
                  </a:prstClr>
                </a:solidFill>
              </a:rPr>
              <a:t>продолжение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8604448" y="6110110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3" y="1235327"/>
            <a:ext cx="6221730" cy="99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2" b="582"/>
          <a:stretch/>
        </p:blipFill>
        <p:spPr bwMode="auto">
          <a:xfrm>
            <a:off x="277199" y="2172434"/>
            <a:ext cx="6220800" cy="349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8" b="428"/>
          <a:stretch/>
        </p:blipFill>
        <p:spPr bwMode="auto">
          <a:xfrm>
            <a:off x="275708" y="2172435"/>
            <a:ext cx="6228000" cy="429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</a:rPr>
              <a:t>Сравнение редакций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5993066"/>
            <a:ext cx="167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prstClr val="white">
                    <a:lumMod val="50000"/>
                  </a:prstClr>
                </a:solidFill>
              </a:rPr>
              <a:t>продолжение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8604448" y="6110110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3" y="1235327"/>
            <a:ext cx="6221730" cy="99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4" b="554"/>
          <a:stretch/>
        </p:blipFill>
        <p:spPr bwMode="auto">
          <a:xfrm>
            <a:off x="273573" y="1974435"/>
            <a:ext cx="5018543" cy="439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</a:rPr>
              <a:t>Сравнение редакций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5993066"/>
            <a:ext cx="167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prstClr val="white">
                    <a:lumMod val="50000"/>
                  </a:prstClr>
                </a:solidFill>
              </a:rPr>
              <a:t>продолжение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8604448" y="6110110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3" y="1234545"/>
            <a:ext cx="5018543" cy="80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7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56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552" y="-46783"/>
            <a:ext cx="5701628" cy="1113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 smtClean="0"/>
              <a:t>Общение с коллегами</a:t>
            </a:r>
            <a:endParaRPr lang="en-US" sz="31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28" y="1849341"/>
            <a:ext cx="1285527" cy="28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8" y="391570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2"/>
          <p:cNvPicPr>
            <a:picLocks noChangeAspect="1"/>
          </p:cNvPicPr>
          <p:nvPr/>
        </p:nvPicPr>
        <p:blipFill rotWithShape="1">
          <a:blip r:embed="rId8"/>
          <a:srcRect t="11281" b="5690"/>
          <a:stretch/>
        </p:blipFill>
        <p:spPr>
          <a:xfrm>
            <a:off x="2483768" y="1628800"/>
            <a:ext cx="6339840" cy="32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</a:rPr>
              <a:t>Сравнение редакций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3" y="1235327"/>
            <a:ext cx="6221730" cy="99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3" y="2218299"/>
            <a:ext cx="6228000" cy="290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21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6" y="1319645"/>
            <a:ext cx="68675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1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6" y="-3958"/>
            <a:ext cx="9155875" cy="686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7310" y="0"/>
            <a:ext cx="4868483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572" name="Прямоугольник 6"/>
          <p:cNvSpPr>
            <a:spLocks noChangeArrowheads="1"/>
          </p:cNvSpPr>
          <p:nvPr/>
        </p:nvSpPr>
        <p:spPr bwMode="auto">
          <a:xfrm>
            <a:off x="345375" y="322755"/>
            <a:ext cx="449579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Компания «1С-Битрикс» уделяет большое внимание обучению пользователей,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качеству технической поддержки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Все пользователи продуктов «1С-Битрикс», а также некоммерческие пользователи (например, если вы тестируете продукт перед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покупкой) могут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направить вопрос специалистам технической поддержки и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получить квалифицированную консультацию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09573" name="Прямоугольник 7"/>
          <p:cNvSpPr>
            <a:spLocks noChangeArrowheads="1"/>
          </p:cNvSpPr>
          <p:nvPr/>
        </p:nvSpPr>
        <p:spPr bwMode="auto">
          <a:xfrm>
            <a:off x="357250" y="3559076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Calibri" pitchFamily="34" charset="0"/>
                <a:cs typeface="Calibri" pitchFamily="34" charset="0"/>
              </a:rPr>
              <a:t>Все коммерческие пользователи продукта бесплатно получают 1 год технической поддержки.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Обратиться в Службу технической поддержки можно через сайт «1С-Битрикс»:</a:t>
            </a:r>
            <a:endParaRPr lang="en-US" sz="18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>
                <a:latin typeface="Calibri" pitchFamily="34" charset="0"/>
                <a:cs typeface="Calibri" pitchFamily="34" charset="0"/>
                <a:hlinkClick r:id="rId4"/>
              </a:rPr>
              <a:t>www.1c-bitrix.ru/support/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0" y="40464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59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я\Desktop\Интернетмагазин\9530131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0"/>
            <a:ext cx="4565041" cy="68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0" y="0"/>
            <a:ext cx="458723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2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709" y="228600"/>
            <a:ext cx="3893819" cy="6096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04800" y="2371904"/>
            <a:ext cx="428244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установке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интеграции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Руководства пользователя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конфигурированию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Онлайновая система помощи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API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для разработчиков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Windows Help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Контекстная помощь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275784" y="1066800"/>
            <a:ext cx="42917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Комплект справочной информации по продукту включает: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0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876"/>
            <a:ext cx="9144000" cy="686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" y="-23613"/>
            <a:ext cx="4724400" cy="6869738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3856"/>
            <a:ext cx="2696369" cy="642938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193577" y="10668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Учебные онлайн-курсы для пользователей</a:t>
            </a:r>
          </a:p>
        </p:txBody>
      </p:sp>
      <p:sp>
        <p:nvSpPr>
          <p:cNvPr id="55300" name="Прямоугольник 3"/>
          <p:cNvSpPr>
            <a:spLocks noChangeArrowheads="1"/>
          </p:cNvSpPr>
          <p:nvPr/>
        </p:nvSpPr>
        <p:spPr bwMode="auto">
          <a:xfrm>
            <a:off x="634741" y="1927621"/>
            <a:ext cx="3962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Компания «1С-Битрикс» проводит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бесплатное онлайн-обучение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сертификацию пользователей программного продукта «1С-Битрикс: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сайтом». </a:t>
            </a:r>
          </a:p>
          <a:p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Курсы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могут пройти все желающие бесплатно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58290" y="424557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Сертифицированные учебные центры</a:t>
            </a:r>
          </a:p>
        </p:txBody>
      </p:sp>
      <p:sp>
        <p:nvSpPr>
          <p:cNvPr id="55303" name="Прямоугольник 7"/>
          <p:cNvSpPr>
            <a:spLocks noChangeArrowheads="1"/>
          </p:cNvSpPr>
          <p:nvPr/>
        </p:nvSpPr>
        <p:spPr bwMode="auto">
          <a:xfrm>
            <a:off x="698887" y="5190375"/>
            <a:ext cx="396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5953" y="-7751"/>
            <a:ext cx="4902963" cy="6895335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4039" y="444297"/>
            <a:ext cx="4874260" cy="642938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Виртуальная лаборатория</a:t>
            </a:r>
            <a:b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Протестируйте продукт перед покупкой</a:t>
            </a:r>
            <a:endParaRPr lang="en-US" sz="2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5"/>
            <a:ext cx="450407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 marL="355600" indent="-355600">
              <a:buBlip>
                <a:blip r:embed="rId5"/>
              </a:buBlip>
              <a:defRPr/>
            </a:pP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b="0" dirty="0">
                <a:latin typeface="Calibri" pitchFamily="34" charset="0"/>
                <a:cs typeface="Calibri" pitchFamily="34" charset="0"/>
              </a:rPr>
              <a:t>версия на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3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0 дней</a:t>
            </a:r>
            <a:endParaRPr lang="ru-RU" sz="2000" b="0" u="sng" dirty="0">
              <a:latin typeface="Calibri" pitchFamily="34" charset="0"/>
              <a:cs typeface="Calibri" pitchFamily="34" charset="0"/>
            </a:endParaRPr>
          </a:p>
          <a:p>
            <a:pPr marL="355600" indent="-355600">
              <a:buBlip>
                <a:blip r:embed="rId5"/>
              </a:buBlip>
              <a:defRPr/>
            </a:pPr>
            <a:endParaRPr lang="en-US" sz="2800" b="0" dirty="0" smtClean="0">
              <a:latin typeface="Calibri" pitchFamily="34" charset="0"/>
              <a:cs typeface="Calibri" pitchFamily="34" charset="0"/>
            </a:endParaRPr>
          </a:p>
          <a:p>
            <a:pPr marL="355600" indent="-355600">
              <a:buBlip>
                <a:blip r:embed="rId5"/>
              </a:buBlip>
              <a:defRPr/>
            </a:pP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Доступ к </a:t>
            </a:r>
            <a:r>
              <a:rPr lang="ru-RU" sz="2800" b="0" dirty="0" err="1" smtClean="0">
                <a:latin typeface="Calibri" pitchFamily="34" charset="0"/>
                <a:cs typeface="Calibri" pitchFamily="34" charset="0"/>
              </a:rPr>
              <a:t>демо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-порталу </a:t>
            </a:r>
            <a:r>
              <a:rPr lang="ru-RU" sz="2800" b="0" dirty="0">
                <a:latin typeface="Calibri" pitchFamily="34" charset="0"/>
                <a:cs typeface="Calibri" pitchFamily="34" charset="0"/>
              </a:rPr>
              <a:t>на 3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часа</a:t>
            </a:r>
            <a:endParaRPr lang="ru-RU" sz="2400" b="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47321"/>
            <a:ext cx="3975864" cy="240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46" y="1205719"/>
            <a:ext cx="3867637" cy="233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9932"/>
            <a:ext cx="3975864" cy="79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56" y="3561397"/>
            <a:ext cx="3860192" cy="77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1" y="5059579"/>
            <a:ext cx="8964489" cy="673677"/>
          </a:xfrm>
        </p:spPr>
        <p:txBody>
          <a:bodyPr/>
          <a:lstStyle/>
          <a:p>
            <a:pPr algn="l" eaLnBrk="1" hangingPunct="1"/>
            <a:r>
              <a:rPr lang="ru-RU" sz="36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платформе «1С-Битрикс» работает более 70 000 веб-проектов.</a:t>
            </a:r>
            <a:endParaRPr lang="en-US" sz="3600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Тиражные решения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80" y="1648189"/>
            <a:ext cx="4061270" cy="4201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120866" cy="426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6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75" y="4890191"/>
            <a:ext cx="844115" cy="88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Тиражные решения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5468" y="1281584"/>
            <a:ext cx="8313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«1С-Битрикс» предлагает тиражные решения, разработанные на основе продукта «1С-Битрикс: </a:t>
            </a:r>
            <a:r>
              <a:rPr lang="ru-RU" sz="2000" dirty="0" smtClean="0">
                <a:latin typeface="+mj-lt"/>
              </a:rPr>
              <a:t>Управление сайтом».</a:t>
            </a:r>
            <a:endParaRPr lang="ru-RU" sz="2000" dirty="0">
              <a:latin typeface="+mj-lt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7" y="13896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4" y="2214564"/>
            <a:ext cx="1050527" cy="11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49486"/>
            <a:ext cx="1044311" cy="10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1860"/>
            <a:ext cx="1019446" cy="100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2376184"/>
            <a:ext cx="870259" cy="101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3751318"/>
            <a:ext cx="1044311" cy="90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8499" y="2659102"/>
            <a:ext cx="2894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Сайт государственной организации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778499" y="3846225"/>
            <a:ext cx="2894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Сайт </a:t>
            </a:r>
            <a:r>
              <a:rPr lang="ru-RU" sz="2000" b="1" dirty="0" smtClean="0">
                <a:latin typeface="+mj-lt"/>
              </a:rPr>
              <a:t>школы</a:t>
            </a:r>
            <a:endParaRPr lang="ru-RU" sz="2000" b="1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78499" y="5171089"/>
            <a:ext cx="2894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Сайт медицинской организации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40540" y="2652383"/>
            <a:ext cx="331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Интернет-магазин</a:t>
            </a:r>
            <a:endParaRPr lang="ru-RU" sz="2000" b="1" dirty="0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40540" y="4020438"/>
            <a:ext cx="331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Сайт конференций</a:t>
            </a:r>
            <a:endParaRPr lang="ru-RU" sz="2000" b="1" dirty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30167" y="5146170"/>
            <a:ext cx="331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Информационный портал</a:t>
            </a:r>
            <a:endParaRPr lang="ru-RU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89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328147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0387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1035" y="5283205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Быстрый поиск контактов на корпоративном портале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283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26" y="6028916"/>
            <a:ext cx="8572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939" y="5144078"/>
            <a:ext cx="1230857" cy="140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6100" y="11273"/>
            <a:ext cx="553460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1С-Битрикс: </a:t>
            </a:r>
            <a:r>
              <a:rPr lang="ru-RU" sz="3200" b="1" dirty="0" err="1" smtClean="0"/>
              <a:t>Маркетплейс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0489" y="5313859"/>
            <a:ext cx="6269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 каталоге представлены бесплатные и коммерческие </a:t>
            </a:r>
            <a:r>
              <a:rPr lang="ru-RU" sz="2000" b="0" dirty="0" smtClean="0">
                <a:latin typeface="+mj-lt"/>
              </a:rPr>
              <a:t>веб-приложения, которые расширяют возможности продуктов «1С-Битрикс»</a:t>
            </a:r>
            <a:r>
              <a:rPr lang="en-US" sz="2000" b="0" dirty="0" smtClean="0">
                <a:latin typeface="+mj-lt"/>
              </a:rPr>
              <a:t>.</a:t>
            </a:r>
            <a:endParaRPr lang="ru-RU" sz="2000" b="0" dirty="0"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4" y="1772816"/>
            <a:ext cx="3437654" cy="31746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005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772816"/>
            <a:ext cx="4108648" cy="319156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558785" y="992922"/>
            <a:ext cx="84777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 smtClean="0">
                <a:latin typeface="+mj-lt"/>
              </a:rPr>
              <a:t>В каталоге более 700 </a:t>
            </a:r>
            <a:r>
              <a:rPr lang="ru-RU" sz="2000" dirty="0">
                <a:latin typeface="+mj-lt"/>
              </a:rPr>
              <a:t>готовых веб-приложений для сайтов и корпоративных </a:t>
            </a:r>
            <a:r>
              <a:rPr lang="ru-RU" sz="2000" dirty="0" smtClean="0">
                <a:latin typeface="+mj-lt"/>
              </a:rPr>
              <a:t>порталов.</a:t>
            </a:r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0209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71028" y="152399"/>
            <a:ext cx="5509673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Бесплатные семинары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0872" y="1173485"/>
            <a:ext cx="5638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«1С-Битрикс» проводит бесплатные семинары в России и </a:t>
            </a:r>
            <a:r>
              <a:rPr lang="ru-RU" sz="1800" b="0" dirty="0" smtClean="0">
                <a:latin typeface="+mj-lt"/>
              </a:rPr>
              <a:t>Украине, а также </a:t>
            </a:r>
            <a:r>
              <a:rPr lang="ru-RU" sz="1800" b="0" dirty="0" err="1" smtClean="0">
                <a:latin typeface="+mj-lt"/>
              </a:rPr>
              <a:t>вебинары</a:t>
            </a:r>
            <a:r>
              <a:rPr lang="ru-RU" sz="1800" b="0" dirty="0" smtClean="0">
                <a:latin typeface="+mj-lt"/>
              </a:rPr>
              <a:t> (онлайн</a:t>
            </a:r>
            <a:r>
              <a:rPr lang="en-US" sz="1800" b="0" dirty="0" smtClean="0">
                <a:latin typeface="+mj-lt"/>
              </a:rPr>
              <a:t>-</a:t>
            </a:r>
            <a:r>
              <a:rPr lang="ru-RU" sz="1800" b="0" dirty="0" smtClean="0">
                <a:latin typeface="+mj-lt"/>
              </a:rPr>
              <a:t>семинары).</a:t>
            </a:r>
          </a:p>
          <a:p>
            <a:r>
              <a:rPr lang="ru-RU" sz="1800" b="0" dirty="0" smtClean="0">
                <a:latin typeface="+mj-lt"/>
              </a:rPr>
              <a:t> </a:t>
            </a:r>
            <a:endParaRPr lang="en-US" sz="1800" b="0" dirty="0" smtClean="0">
              <a:latin typeface="+mj-lt"/>
            </a:endParaRPr>
          </a:p>
          <a:p>
            <a:r>
              <a:rPr lang="ru-RU" sz="1800" b="0" dirty="0" smtClean="0">
                <a:latin typeface="+mj-lt"/>
              </a:rPr>
              <a:t>Семинары будут полезны тем, </a:t>
            </a:r>
            <a:r>
              <a:rPr lang="ru-RU" sz="1800" b="0" dirty="0">
                <a:latin typeface="+mj-lt"/>
              </a:rPr>
              <a:t>кто планирует разработку сайта, интернет-магазина или корпоративного портала. </a:t>
            </a:r>
          </a:p>
          <a:p>
            <a:endParaRPr lang="ru-RU" sz="1800" b="0" dirty="0">
              <a:latin typeface="+mj-lt"/>
            </a:endParaRPr>
          </a:p>
          <a:p>
            <a:r>
              <a:rPr lang="ru-RU" sz="1800" dirty="0">
                <a:latin typeface="+mj-lt"/>
              </a:rPr>
              <a:t>Темы семинаров:</a:t>
            </a:r>
          </a:p>
          <a:p>
            <a:endParaRPr lang="ru-RU" sz="16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сайтов и управление </a:t>
            </a:r>
            <a:r>
              <a:rPr lang="ru-RU" sz="1800" b="0" dirty="0" smtClean="0">
                <a:latin typeface="+mj-lt"/>
              </a:rPr>
              <a:t>контентом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веб-</a:t>
            </a:r>
            <a:r>
              <a:rPr lang="ru-RU" sz="1800" b="0" dirty="0" err="1" smtClean="0">
                <a:latin typeface="+mj-lt"/>
              </a:rPr>
              <a:t>юзабилити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поисковая </a:t>
            </a:r>
            <a:r>
              <a:rPr lang="ru-RU" sz="1800" b="0" dirty="0">
                <a:latin typeface="+mj-lt"/>
              </a:rPr>
              <a:t>оптимизация и продвижение </a:t>
            </a:r>
            <a:r>
              <a:rPr lang="ru-RU" sz="1800" b="0" dirty="0" smtClean="0">
                <a:latin typeface="+mj-lt"/>
              </a:rPr>
              <a:t>сайтов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разработка </a:t>
            </a:r>
            <a:r>
              <a:rPr lang="ru-RU" sz="1800" b="0" dirty="0" smtClean="0">
                <a:latin typeface="+mj-lt"/>
              </a:rPr>
              <a:t>интернет-магазинов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электронные </a:t>
            </a:r>
            <a:r>
              <a:rPr lang="ru-RU" sz="1800" b="0" dirty="0">
                <a:latin typeface="+mj-lt"/>
              </a:rPr>
              <a:t>платежи</a:t>
            </a: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интеграция с «1С</a:t>
            </a:r>
            <a:r>
              <a:rPr lang="ru-RU" sz="1800" b="0" dirty="0" smtClean="0">
                <a:latin typeface="+mj-lt"/>
              </a:rPr>
              <a:t>»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корпоративных </a:t>
            </a:r>
            <a:r>
              <a:rPr lang="ru-RU" sz="1800" b="0" dirty="0" smtClean="0">
                <a:latin typeface="+mj-lt"/>
              </a:rPr>
              <a:t>порталов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управление внутренними </a:t>
            </a:r>
            <a:r>
              <a:rPr lang="ru-RU" sz="1800" b="0" dirty="0" smtClean="0">
                <a:latin typeface="+mj-lt"/>
              </a:rPr>
              <a:t>коммуникациями</a:t>
            </a:r>
            <a:endParaRPr lang="ru-RU" sz="1800" b="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11032" y="1315368"/>
            <a:ext cx="2376264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Архангельск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Владивосток 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Донецк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Екатеринбург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Казань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Калининград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Киев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Краснодар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Красноярск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Москва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Нижний Новгород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Новосибирск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Пенза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Ростов-на-Дону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Санкт-Петербург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Симферополь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Уфа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Чебоксары </a:t>
            </a:r>
          </a:p>
          <a:p>
            <a:r>
              <a:rPr lang="ru-RU" sz="1600" b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Челябинск</a:t>
            </a:r>
            <a:endParaRPr lang="en-US" sz="1600" b="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и другие города</a:t>
            </a:r>
            <a:r>
              <a:rPr lang="ru-RU" sz="1600" b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endParaRPr lang="ru-RU" sz="16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147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1138"/>
            <a:ext cx="15144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31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7753196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0"/>
            <a:ext cx="914904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76200" y="1362161"/>
            <a:ext cx="5724128" cy="3240360"/>
          </a:xfrm>
          <a:prstGeom prst="roundRect">
            <a:avLst>
              <a:gd name="adj" fmla="val 259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824" y="1692278"/>
            <a:ext cx="5428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0" dirty="0" smtClean="0">
                <a:latin typeface="Calibri" pitchFamily="34" charset="0"/>
                <a:cs typeface="Calibri" pitchFamily="34" charset="0"/>
              </a:rPr>
              <a:t>Следите за нами!</a:t>
            </a:r>
            <a:endParaRPr lang="ru-RU" sz="5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0" y="2633718"/>
            <a:ext cx="665102" cy="6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7" y="3589311"/>
            <a:ext cx="589546" cy="58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-5048" y="5638800"/>
            <a:ext cx="9149048" cy="1219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7852" y="5962671"/>
            <a:ext cx="3436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u="sng" dirty="0" smtClean="0">
                <a:latin typeface="Calibri" pitchFamily="34" charset="0"/>
                <a:cs typeface="Calibri" pitchFamily="34" charset="0"/>
              </a:rPr>
              <a:t>www.1c-bitrix.ru</a:t>
            </a:r>
            <a:endParaRPr lang="ru-RU" sz="3600" b="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4795" y="3625377"/>
            <a:ext cx="3605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0" dirty="0">
                <a:latin typeface="Calibri" pitchFamily="34" charset="0"/>
                <a:cs typeface="Calibri" pitchFamily="34" charset="0"/>
              </a:rPr>
              <a:t>facebook.com/1CBitrix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9751" y="2700390"/>
            <a:ext cx="3417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latin typeface="Calibri" pitchFamily="34" charset="0"/>
                <a:cs typeface="Calibri" pitchFamily="34" charset="0"/>
              </a:rPr>
              <a:t>twitter.com/1C_Bitrix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5769338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1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4" name="TextBox 3"/>
          <p:cNvSpPr txBox="1">
            <a:spLocks noChangeArrowheads="1"/>
          </p:cNvSpPr>
          <p:nvPr/>
        </p:nvSpPr>
        <p:spPr bwMode="auto">
          <a:xfrm>
            <a:off x="394246" y="2705100"/>
            <a:ext cx="532988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8-800-250-18-60</a:t>
            </a:r>
          </a:p>
          <a:p>
            <a:pPr eaLnBrk="1" hangingPunct="1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3200" b="0" u="sng" dirty="0" smtClean="0">
                <a:latin typeface="Calibri" pitchFamily="34" charset="0"/>
                <a:cs typeface="Calibri" pitchFamily="34" charset="0"/>
              </a:rPr>
              <a:t>info@1c-bitrix.ru</a:t>
            </a:r>
            <a:endParaRPr lang="ru-RU" sz="3200" b="0" u="sng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ru-RU" sz="3200" b="0" u="sng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3200" b="0" u="sng" dirty="0" smtClean="0">
                <a:latin typeface="Calibri" pitchFamily="34" charset="0"/>
                <a:cs typeface="Calibri" pitchFamily="34" charset="0"/>
              </a:rPr>
              <a:t>www.1c-bitrix.ru</a:t>
            </a:r>
            <a:endParaRPr lang="ru-RU" sz="3200" b="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latin typeface="Calibri" pitchFamily="34" charset="0"/>
                <a:cs typeface="Calibri" pitchFamily="34" charset="0"/>
              </a:rPr>
              <a:t>Ответим на ваши вопросы:</a:t>
            </a:r>
            <a:endParaRPr lang="en-US" sz="4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020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" y="1412776"/>
            <a:ext cx="8249756" cy="485640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9" y="3575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/>
          <a:stretch/>
        </p:blipFill>
        <p:spPr bwMode="auto">
          <a:xfrm>
            <a:off x="683568" y="2060848"/>
            <a:ext cx="8172400" cy="330660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7544" y="110094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Поиск контактов</a:t>
            </a:r>
            <a:r>
              <a:rPr lang="en-US" sz="3200" dirty="0" smtClean="0"/>
              <a:t> </a:t>
            </a:r>
            <a:r>
              <a:rPr lang="ru-RU" sz="3200" dirty="0" smtClean="0"/>
              <a:t>и справочник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ownloads\7873761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988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6915" y="5229200"/>
            <a:ext cx="8511954" cy="9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/>
              <a:t>Управление задачами и проектами через корпоративный портал</a:t>
            </a:r>
            <a:endParaRPr lang="en-US" sz="36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6" y="5346978"/>
            <a:ext cx="399626" cy="3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468337" cy="454493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8316416" cy="374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9" y="3575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7544" y="110094"/>
            <a:ext cx="5472608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задачами и проектами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8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275856" y="1687453"/>
            <a:ext cx="5760640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/>
          </a:p>
          <a:p>
            <a:pPr algn="l"/>
            <a:r>
              <a:rPr lang="ru-RU" dirty="0" smtClean="0"/>
              <a:t>1С-Битрикс: Корпоративный портал</a:t>
            </a:r>
            <a:endParaRPr lang="en-US" dirty="0" smtClean="0">
              <a:latin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13" name="Изображение 12" descr="box-k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37145"/>
            <a:ext cx="3312368" cy="3518295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311776" y="3703677"/>
            <a:ext cx="5544616" cy="753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/>
              <a:t>Простое решение сложных задач</a:t>
            </a:r>
            <a:endParaRPr lang="en-US" sz="28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864410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2439" r="9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Выберите свой вариант интерфейса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Классический интерфейс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Macintosh HD:Users:natalagrihina:Desktop:portal (1)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/>
          <a:stretch/>
        </p:blipFill>
        <p:spPr bwMode="auto">
          <a:xfrm>
            <a:off x="683567" y="1531136"/>
            <a:ext cx="7056785" cy="46332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428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Интерфейс «Битрикс24»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Социальный интранет</a:t>
            </a:r>
            <a:endParaRPr lang="en-US" sz="2800" b="1" dirty="0" smtClean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2" y="1525314"/>
            <a:ext cx="7837404" cy="4784006"/>
          </a:xfrm>
          <a:prstGeom prst="rect">
            <a:avLst/>
          </a:prstGeom>
          <a:noFill/>
          <a:ln>
            <a:solidFill>
              <a:srgbClr val="B9CDE5"/>
            </a:solidFill>
          </a:ln>
        </p:spPr>
      </p:pic>
    </p:spTree>
    <p:extLst>
      <p:ext uri="{BB962C8B-B14F-4D97-AF65-F5344CB8AC3E}">
        <p14:creationId xmlns:p14="http://schemas.microsoft.com/office/powerpoint/2010/main" val="32708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838389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"/>
          <a:stretch/>
        </p:blipFill>
        <p:spPr>
          <a:xfrm>
            <a:off x="0" y="0"/>
            <a:ext cx="4430889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644008" y="2399641"/>
            <a:ext cx="4499992" cy="16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000" dirty="0" smtClean="0">
                <a:latin typeface="Calibri" pitchFamily="34" charset="0"/>
                <a:cs typeface="Calibri" pitchFamily="34" charset="0"/>
              </a:rPr>
              <a:t>С какими задачами мы сталкиваемся ежедневно?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3956" y="2480950"/>
            <a:ext cx="9160681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Коллективная работа</a:t>
            </a: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2" y="1343531"/>
            <a:ext cx="4412337" cy="305681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2230" y="1329883"/>
            <a:ext cx="4791087" cy="305681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576" y="1340769"/>
            <a:ext cx="4807419" cy="30919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576" y="1340768"/>
            <a:ext cx="4824536" cy="310631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Управление задачами и проектами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1340768"/>
            <a:ext cx="34198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сотрудник может самостоятельно ставить себе задачи, принимать их от руководителя, делегировать своим подчиненным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 задаче можно указать соисполнителей и наблюдателей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задачи </a:t>
            </a:r>
            <a:r>
              <a:rPr lang="ru-RU" sz="2000" dirty="0">
                <a:latin typeface="Calibri"/>
                <a:cs typeface="Calibri"/>
              </a:rPr>
              <a:t>над проектом можно представить в виде диаграммы </a:t>
            </a:r>
            <a:r>
              <a:rPr lang="ru-RU" sz="2000" dirty="0" err="1">
                <a:latin typeface="Calibri"/>
                <a:cs typeface="Calibri"/>
              </a:rPr>
              <a:t>Ганта</a:t>
            </a:r>
            <a:r>
              <a:rPr lang="ru-RU" sz="2000" dirty="0"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1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Рабочие группы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05-15 в 1.58.1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84554"/>
            <a:ext cx="4349188" cy="216024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4" name="Изображение 3" descr="Снимок экрана 2012-05-15 в 1.59.4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789040"/>
            <a:ext cx="4384797" cy="2304256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256584" y="1340768"/>
            <a:ext cx="3779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сотрудники объединяются в группы, работающие над разными проектами;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 группах настраивается приватность, функционал и его доступность (условия, правила, доступ к содержимому);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назначается модератор, редактируется состав группы, раздаются приглашения на вступление и т.д.; </a:t>
            </a:r>
          </a:p>
        </p:txBody>
      </p:sp>
    </p:spTree>
    <p:extLst>
      <p:ext uri="{BB962C8B-B14F-4D97-AF65-F5344CB8AC3E}">
        <p14:creationId xmlns:p14="http://schemas.microsoft.com/office/powerpoint/2010/main" val="18834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Мгновенный поиск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548373" cy="25922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1340768"/>
            <a:ext cx="3563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моментальная индексация обновленных и новых документов;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поиск по внутреннему содержимому документов (DOCX, XLSX, DOC, XLS, PPTX, PPT, PDF, RTF, ODS и другим);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учет прав доступа сотрудника при отображении результатов поиска;</a:t>
            </a:r>
          </a:p>
        </p:txBody>
      </p:sp>
    </p:spTree>
    <p:extLst>
      <p:ext uri="{BB962C8B-B14F-4D97-AF65-F5344CB8AC3E}">
        <p14:creationId xmlns:p14="http://schemas.microsoft.com/office/powerpoint/2010/main" val="22539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718388" cy="3600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Социальный поиск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1340768"/>
            <a:ext cx="3347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Н</a:t>
            </a:r>
            <a:r>
              <a:rPr lang="ru-RU" sz="2000" dirty="0" smtClean="0">
                <a:latin typeface="Calibri"/>
                <a:cs typeface="Calibri"/>
              </a:rPr>
              <a:t>а </a:t>
            </a:r>
            <a:r>
              <a:rPr lang="ru-RU" sz="2000" dirty="0">
                <a:latin typeface="Calibri"/>
                <a:cs typeface="Calibri"/>
              </a:rPr>
              <a:t>поиск влияет мнение сотрудников (учитывается нажатие кнопки «Мне нравится</a:t>
            </a:r>
            <a:r>
              <a:rPr lang="ru-RU" sz="2000" dirty="0" smtClean="0">
                <a:latin typeface="Calibri"/>
                <a:cs typeface="Calibri"/>
              </a:rPr>
              <a:t>». </a:t>
            </a:r>
          </a:p>
          <a:p>
            <a:endParaRPr lang="ru-RU" sz="2000" dirty="0">
              <a:latin typeface="Calibri"/>
              <a:cs typeface="Calibri"/>
            </a:endParaRPr>
          </a:p>
          <a:p>
            <a:r>
              <a:rPr lang="ru-RU" sz="2000" dirty="0" smtClean="0">
                <a:latin typeface="Calibri"/>
                <a:cs typeface="Calibri"/>
              </a:rPr>
              <a:t>Самый </a:t>
            </a:r>
            <a:r>
              <a:rPr lang="ru-RU" sz="2000" dirty="0">
                <a:latin typeface="Calibri"/>
                <a:cs typeface="Calibri"/>
              </a:rPr>
              <a:t>ценный с точки зрения сообщества контент всегда выводится первым в результатах </a:t>
            </a:r>
            <a:r>
              <a:rPr lang="ru-RU" sz="2000" dirty="0" smtClean="0">
                <a:latin typeface="Calibri"/>
                <a:cs typeface="Calibri"/>
              </a:rPr>
              <a:t>поиска.</a:t>
            </a:r>
            <a:endParaRPr lang="ru-RU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9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942451" cy="295232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Управление документами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1340768"/>
            <a:ext cx="3347864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коллективный доступ к общим файлам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уведомление о новых документах в «Живой ленте»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персональные файлы у каждого сотрудника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загрузка новой копии документа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история изменений документа</a:t>
            </a:r>
          </a:p>
        </p:txBody>
      </p:sp>
    </p:spTree>
    <p:extLst>
      <p:ext uri="{BB962C8B-B14F-4D97-AF65-F5344CB8AC3E}">
        <p14:creationId xmlns:p14="http://schemas.microsoft.com/office/powerpoint/2010/main" val="25439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302" y="1259817"/>
            <a:ext cx="39263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Calibri"/>
              </a:rPr>
              <a:t>Возможность </a:t>
            </a:r>
            <a:r>
              <a:rPr lang="ru-RU" dirty="0">
                <a:solidFill>
                  <a:prstClr val="black"/>
                </a:solidFill>
                <a:latin typeface="Calibri"/>
                <a:cs typeface="Calibri"/>
              </a:rPr>
              <a:t>получить публичную ссылку на файл, включить ее в письмо, опубликовать в </a:t>
            </a:r>
            <a:r>
              <a:rPr lang="ru-RU" dirty="0" err="1">
                <a:solidFill>
                  <a:prstClr val="black"/>
                </a:solidFill>
                <a:latin typeface="Calibri"/>
                <a:cs typeface="Calibri"/>
              </a:rPr>
              <a:t>соцсетях</a:t>
            </a:r>
            <a:r>
              <a:rPr lang="ru-RU" dirty="0">
                <a:solidFill>
                  <a:prstClr val="black"/>
                </a:solidFill>
                <a:latin typeface="Calibri"/>
                <a:cs typeface="Calibri"/>
              </a:rPr>
              <a:t>, переслать коллегам </a:t>
            </a:r>
          </a:p>
          <a:p>
            <a:pPr marL="176213" indent="-176213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dirty="0">
                <a:solidFill>
                  <a:prstClr val="black"/>
                </a:solidFill>
                <a:latin typeface="Calibri"/>
                <a:cs typeface="Calibri"/>
              </a:rPr>
              <a:t>Возможность создавать ограниченные по времени ссылки (например, на 1-2 часа или дня)</a:t>
            </a:r>
          </a:p>
          <a:p>
            <a:pPr marL="176213" indent="-176213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dirty="0">
                <a:solidFill>
                  <a:prstClr val="black"/>
                </a:solidFill>
                <a:latin typeface="Calibri"/>
                <a:cs typeface="Calibri"/>
              </a:rPr>
              <a:t>Возможность создавать ссылки, защищенные паролем для предоставления доступа строго ограниченному кругу лиц</a:t>
            </a:r>
          </a:p>
          <a:p>
            <a:pPr marL="176213" indent="-176213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76213" algn="l"/>
              </a:tabLst>
            </a:pPr>
            <a:r>
              <a:rPr lang="ru-RU" dirty="0">
                <a:solidFill>
                  <a:prstClr val="black"/>
                </a:solidFill>
                <a:latin typeface="Calibri"/>
                <a:cs typeface="Calibri"/>
              </a:rPr>
              <a:t>Административный контроль за публичными ссылками со стороны компании</a:t>
            </a:r>
          </a:p>
        </p:txBody>
      </p:sp>
      <p:pic>
        <p:nvPicPr>
          <p:cNvPr id="13" name="Изображение 17" descr="Снимок экрана 2012-11-27 в 19.27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22" y="1366889"/>
            <a:ext cx="4644667" cy="3328345"/>
          </a:xfrm>
          <a:prstGeom prst="roundRect">
            <a:avLst>
              <a:gd name="adj" fmla="val 1083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Изображение 11" descr="dialog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22" y="1570101"/>
            <a:ext cx="3342896" cy="2725083"/>
          </a:xfrm>
          <a:prstGeom prst="rect">
            <a:avLst/>
          </a:prstGeom>
        </p:spPr>
      </p:pic>
      <p:pic>
        <p:nvPicPr>
          <p:cNvPr id="15" name="Изображение 12" descr="dialog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22" y="1719645"/>
            <a:ext cx="3661178" cy="2758997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cs typeface="Calibri"/>
              </a:rPr>
              <a:t>Публичные файлы</a:t>
            </a:r>
            <a:endParaRPr lang="en-US" sz="3200" b="1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1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711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9847" y="1368068"/>
            <a:ext cx="39604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отправка </a:t>
            </a:r>
            <a:r>
              <a:rPr lang="ru-RU" sz="2000" dirty="0" smtClean="0">
                <a:latin typeface="Calibri"/>
                <a:cs typeface="Calibri"/>
              </a:rPr>
              <a:t>сообщения в </a:t>
            </a:r>
            <a:r>
              <a:rPr lang="ru-RU" sz="2000" dirty="0">
                <a:latin typeface="Calibri"/>
                <a:cs typeface="Calibri"/>
              </a:rPr>
              <a:t>один клик, прямо из «Живой ленты»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адресация лично сотруднику, сразу нескольким сотрудникам, отделу компании или рабочей группе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 сообщению можно прикрепить документ, фотографию или видео и обсудить с коллегами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15719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/>
                <a:cs typeface="Calibri"/>
              </a:rPr>
              <a:t>Система внутренних сообщений - альтернатива электронной почте </a:t>
            </a: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" y="5341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Внутренние сообщения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7" y="1512494"/>
            <a:ext cx="4756236" cy="274015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База знаний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340768"/>
            <a:ext cx="3776936" cy="3744416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428396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страницу </a:t>
            </a:r>
            <a:r>
              <a:rPr lang="ru-RU" dirty="0" err="1"/>
              <a:t>Wiki</a:t>
            </a:r>
            <a:r>
              <a:rPr lang="ru-RU" dirty="0"/>
              <a:t> можно не только править, но и писать к ней свои комментарии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учет изменений по каждому тексту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сравнение редакции (версии) текстов и возврат к более ранним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визуальный редактор страниц для </a:t>
            </a:r>
            <a:r>
              <a:rPr lang="ru-RU" dirty="0" err="1"/>
              <a:t>Wiki</a:t>
            </a:r>
            <a:r>
              <a:rPr lang="ru-RU" dirty="0"/>
              <a:t> 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75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Календари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3" y="1340768"/>
            <a:ext cx="4584777" cy="33123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1340768"/>
            <a:ext cx="3491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планирование рабочего времени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напоминания о предстоящих событиях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календари можно загрузить в мобильный телефон или планшет (</a:t>
            </a:r>
            <a:r>
              <a:rPr lang="ru-RU" sz="2000" dirty="0" err="1">
                <a:latin typeface="Calibri"/>
                <a:cs typeface="Calibri"/>
              </a:rPr>
              <a:t>iPhone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iPad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Android</a:t>
            </a:r>
            <a:r>
              <a:rPr lang="ru-RU" sz="2000" dirty="0"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43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234" y="1187426"/>
            <a:ext cx="8771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j-lt"/>
              </a:rPr>
              <a:t>Многочисленные пересылки версий документов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через </a:t>
            </a:r>
            <a:r>
              <a:rPr lang="ru-RU" sz="2800" dirty="0" err="1" smtClean="0">
                <a:latin typeface="+mj-lt"/>
              </a:rPr>
              <a:t>скайп</a:t>
            </a:r>
            <a:r>
              <a:rPr lang="ru-RU" sz="2800" dirty="0" smtClean="0">
                <a:latin typeface="+mj-lt"/>
              </a:rPr>
              <a:t>, файл-сервер, аську, почту..</a:t>
            </a:r>
            <a:r>
              <a:rPr lang="en-US" sz="2800" dirty="0" smtClean="0">
                <a:latin typeface="+mj-lt"/>
              </a:rPr>
              <a:t> </a:t>
            </a:r>
            <a:endParaRPr lang="ru-RU" sz="2800" dirty="0" smtClean="0">
              <a:latin typeface="+mj-lt"/>
            </a:endParaRPr>
          </a:p>
          <a:p>
            <a:endParaRPr lang="ru-RU" sz="2800" dirty="0">
              <a:latin typeface="+mj-lt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51535"/>
            <a:ext cx="6447991" cy="388541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Обмен файлами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2" name="Picture 2" descr="C:\Мои доки\vopro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70499" y="122456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Экстранет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64088" y="1268760"/>
            <a:ext cx="37799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сотрудники всегда работают внутри корпоративного портала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 любую рабочую группу можно пригласить внешних пользователей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пользователи </a:t>
            </a:r>
            <a:r>
              <a:rPr lang="ru-RU" sz="2000" dirty="0" err="1">
                <a:latin typeface="Calibri"/>
                <a:cs typeface="Calibri"/>
              </a:rPr>
              <a:t>Экстранета</a:t>
            </a:r>
            <a:r>
              <a:rPr lang="ru-RU" sz="2000" dirty="0">
                <a:latin typeface="Calibri"/>
                <a:cs typeface="Calibri"/>
              </a:rPr>
              <a:t> не получат доступ к закрытой внутрикорпоративной информации</a:t>
            </a:r>
          </a:p>
        </p:txBody>
      </p:sp>
      <p:pic>
        <p:nvPicPr>
          <p:cNvPr id="3" name="Изображение 2" descr="Снимок экрана 2012-05-02 в 17.51.2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4440493" cy="2664296"/>
          </a:xfrm>
          <a:prstGeom prst="rect">
            <a:avLst/>
          </a:prstGeom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Видеопереговорные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358911"/>
            <a:ext cx="4770111" cy="394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1340768"/>
            <a:ext cx="3491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Видеозвонки</a:t>
            </a:r>
            <a:r>
              <a:rPr lang="ru-RU" sz="2000" dirty="0">
                <a:latin typeface="Calibri"/>
                <a:cs typeface="Calibri"/>
              </a:rPr>
              <a:t> напрямую сотрудникам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Видеопереговорные</a:t>
            </a:r>
            <a:r>
              <a:rPr lang="ru-RU" sz="2000" dirty="0">
                <a:latin typeface="Calibri"/>
                <a:cs typeface="Calibri"/>
              </a:rPr>
              <a:t> с резервированием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0"/>
            <a:ext cx="91407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" y="4941168"/>
            <a:ext cx="9143556" cy="19168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1" y="537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7396" y="5100920"/>
            <a:ext cx="84991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Сервис «Есть </a:t>
            </a:r>
            <a:r>
              <a:rPr lang="ru-RU" sz="3200" dirty="0"/>
              <a:t>идея</a:t>
            </a:r>
            <a:r>
              <a:rPr lang="ru-RU" sz="3200" dirty="0" smtClean="0"/>
              <a:t>?» - возможность </a:t>
            </a:r>
            <a:r>
              <a:rPr lang="ru-RU" sz="3200" dirty="0"/>
              <a:t>для каждого сотрудника предложить свою </a:t>
            </a:r>
            <a:r>
              <a:rPr lang="ru-RU" sz="3200" dirty="0" smtClean="0"/>
              <a:t>идею</a:t>
            </a:r>
            <a:endParaRPr lang="ru-RU" sz="3200" dirty="0"/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wnloads\9594717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1" y="7916"/>
            <a:ext cx="5937354" cy="68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Социальные коммуникации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0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Интерактивная «Живая лента» 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340768"/>
            <a:ext cx="349188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+mj-lt"/>
              </a:rPr>
              <a:t>«Живая лента» – интерактивная лента всех изменений на вашем корпоративном портале.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+mj-lt"/>
              </a:rPr>
              <a:t>Читая «живую ленту», все сотрудники всегда в курсе событий и могут оперативно реагировать на поставленные задачи, подключаться к обсуждениям, просматривать новые документы.</a:t>
            </a:r>
          </a:p>
        </p:txBody>
      </p:sp>
      <p:pic>
        <p:nvPicPr>
          <p:cNvPr id="2052" name="Picture 4" descr="http://www.bitrix24.ru/images/content/like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1" b="412"/>
          <a:stretch/>
        </p:blipFill>
        <p:spPr bwMode="auto">
          <a:xfrm>
            <a:off x="328287" y="1440887"/>
            <a:ext cx="5132786" cy="32432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2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0" y="1323732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зображение 3" descr="Снимок экрана 2012-11-27 в 20.53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04" y="3621078"/>
            <a:ext cx="5776722" cy="27763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01623" y="1280382"/>
            <a:ext cx="8628077" cy="224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cs typeface="Calibri"/>
              </a:rPr>
              <a:t>Опросы становятся объектом социальных коммуникаций 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cs typeface="Calibri"/>
              </a:rPr>
              <a:t>Возможность узнать мнение, провести голосование, согласовать документ, провести исследование, собрать информацию кто как голосовал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cs typeface="Calibri"/>
              </a:rPr>
              <a:t>Ускоряет принятие решений, закрепляет результат голосования</a:t>
            </a:r>
            <a:endParaRPr lang="en-US"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cs typeface="Calibri"/>
              </a:rPr>
              <a:t>Позволяет провести опрос или голосование: для всей компании, в одной или нескольких рабочих группах, в определенной группе сотрудников 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cs typeface="Calibri"/>
              </a:rPr>
              <a:t>Опрос можно провести прямо из живой ленты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cs typeface="Calibri"/>
              </a:rPr>
              <a:t>Можно включать несколько вопросов и много вариантов ответов на каждый вопрос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cs typeface="Calibri"/>
              </a:rPr>
              <a:t>Опросы</a:t>
            </a:r>
            <a:endParaRPr lang="en-US" sz="3200" b="1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1059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5" y="133758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1624" y="1250886"/>
            <a:ext cx="48904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Объект социальных коммуникаций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Положительная обратная связь внутри или между подразделениями 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Позволяют выделить человека, показать пример желательного сценария работы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Нематериальное поощрение 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Благодарность значительно усиливается за счет социальных коммуникаций в виде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Calibri"/>
              </a:rPr>
              <a:t>лайков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 и комментариев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Отражается в карточке пользователя как история благодарностей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Заменяет «доску почета»</a:t>
            </a:r>
          </a:p>
        </p:txBody>
      </p:sp>
      <p:pic>
        <p:nvPicPr>
          <p:cNvPr id="9" name="Изображение 2" descr="Снимок экрана 2012-11-26 в 20.20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7" y="1426270"/>
            <a:ext cx="3738467" cy="2721197"/>
          </a:xfrm>
          <a:prstGeom prst="rect">
            <a:avLst/>
          </a:prstGeom>
          <a:ln>
            <a:solidFill>
              <a:srgbClr val="F2F2F2"/>
            </a:solidFill>
          </a:ln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cs typeface="Calibri"/>
              </a:rPr>
              <a:t>Благодарности (</a:t>
            </a:r>
            <a:r>
              <a:rPr lang="ru-RU" sz="3200" b="1" dirty="0" err="1">
                <a:solidFill>
                  <a:prstClr val="black"/>
                </a:solidFill>
                <a:cs typeface="Calibri"/>
              </a:rPr>
              <a:t>бейджи</a:t>
            </a:r>
            <a:r>
              <a:rPr lang="ru-RU" sz="3200" b="1" dirty="0">
                <a:solidFill>
                  <a:prstClr val="black"/>
                </a:solidFill>
                <a:cs typeface="Calibri"/>
              </a:rPr>
              <a:t>)</a:t>
            </a:r>
            <a:endParaRPr lang="en-US" sz="3200" b="1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972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5" y="133758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9760" y="1222750"/>
            <a:ext cx="371019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600" dirty="0">
                <a:latin typeface="Calibri"/>
                <a:cs typeface="Calibri"/>
              </a:rPr>
              <a:t>Уменьшает «шум», особенно для руководителей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600" dirty="0">
                <a:latin typeface="Calibri"/>
                <a:cs typeface="Calibri"/>
              </a:rPr>
              <a:t>Позволяет следить за главными вопросами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600" dirty="0">
                <a:latin typeface="Calibri"/>
                <a:cs typeface="Calibri"/>
              </a:rPr>
              <a:t>Может быть включен для всей компании, либо индивидуально выбран сотрудником </a:t>
            </a:r>
          </a:p>
        </p:txBody>
      </p:sp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Изображение 2" descr="Снимок экрана 2012-11-27 в 20.44.0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377"/>
          <a:stretch/>
        </p:blipFill>
        <p:spPr>
          <a:xfrm>
            <a:off x="4214835" y="1407928"/>
            <a:ext cx="4675977" cy="2748950"/>
          </a:xfrm>
          <a:prstGeom prst="roundRect">
            <a:avLst>
              <a:gd name="adj" fmla="val 581"/>
            </a:avLst>
          </a:prstGeom>
          <a:ln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15" name="Скругленный прямоугольник 14"/>
          <p:cNvSpPr/>
          <p:nvPr/>
        </p:nvSpPr>
        <p:spPr bwMode="auto">
          <a:xfrm>
            <a:off x="6129707" y="3928278"/>
            <a:ext cx="954017" cy="2286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cs typeface="Calibri"/>
              </a:rPr>
              <a:t>Режим «Большая компания»</a:t>
            </a:r>
            <a:endParaRPr lang="en-US" sz="3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603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Изображение 4" descr="Снимок экрана 2012-11-27 в 17.10.2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/>
          <a:stretch/>
        </p:blipFill>
        <p:spPr>
          <a:xfrm>
            <a:off x="577952" y="1836722"/>
            <a:ext cx="4168486" cy="2705718"/>
          </a:xfrm>
          <a:prstGeom prst="roundRect">
            <a:avLst>
              <a:gd name="adj" fmla="val 1878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7" name="Группа 16"/>
          <p:cNvGrpSpPr/>
          <p:nvPr/>
        </p:nvGrpSpPr>
        <p:grpSpPr>
          <a:xfrm>
            <a:off x="501752" y="1350874"/>
            <a:ext cx="3383544" cy="4833765"/>
            <a:chOff x="457200" y="971550"/>
            <a:chExt cx="2971800" cy="4152982"/>
          </a:xfrm>
        </p:grpSpPr>
        <p:pic>
          <p:nvPicPr>
            <p:cNvPr id="18" name="Изображение 14" descr="Снимок экрана 2012-11-27 в 17.20.2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971550"/>
              <a:ext cx="2971800" cy="4152982"/>
            </a:xfrm>
            <a:prstGeom prst="rect">
              <a:avLst/>
            </a:prstGeom>
          </p:spPr>
        </p:pic>
        <p:sp>
          <p:nvSpPr>
            <p:cNvPr id="19" name="Скругленный прямоугольник 18"/>
            <p:cNvSpPr/>
            <p:nvPr/>
          </p:nvSpPr>
          <p:spPr bwMode="auto">
            <a:xfrm>
              <a:off x="990600" y="1962150"/>
              <a:ext cx="1905000" cy="457200"/>
            </a:xfrm>
            <a:prstGeom prst="roundRect">
              <a:avLst>
                <a:gd name="adj" fmla="val 10306"/>
              </a:avLst>
            </a:prstGeom>
            <a:noFill/>
            <a:ln w="25400" cap="flat" cmpd="sng" algn="ctr">
              <a:solidFill>
                <a:srgbClr val="F5383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0" name="Изображение 16" descr="Снимок экрана 2012-11-27 в 20.27.5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2" y="2751122"/>
            <a:ext cx="5278016" cy="283811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1" name="Изображение 17" descr="Снимок экрана 2012-11-27 в 20.30.5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/>
          <a:stretch/>
        </p:blipFill>
        <p:spPr>
          <a:xfrm>
            <a:off x="501752" y="1760522"/>
            <a:ext cx="3912122" cy="2470862"/>
          </a:xfrm>
          <a:prstGeom prst="rect">
            <a:avLst/>
          </a:prstGeom>
          <a:ln>
            <a:noFill/>
          </a:ln>
          <a:effectLst>
            <a:outerShdw blurRad="111125" dist="139700" dir="2700000" sx="96000" sy="96000" algn="tl" rotWithShape="0">
              <a:srgbClr val="333333">
                <a:alpha val="58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5724128" y="1492009"/>
            <a:ext cx="3115072" cy="468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Возможность подключить социальные сервисы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ru-RU" sz="1600" b="0" dirty="0" smtClean="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Возможность </a:t>
            </a:r>
            <a:r>
              <a:rPr lang="ru-RU" sz="1600" b="0" dirty="0">
                <a:latin typeface="Calibri"/>
                <a:cs typeface="Calibri"/>
              </a:rPr>
              <a:t>подключить к своему </a:t>
            </a:r>
            <a:r>
              <a:rPr lang="ru-RU" sz="1600" b="0" dirty="0" err="1">
                <a:latin typeface="Calibri"/>
                <a:cs typeface="Calibri"/>
              </a:rPr>
              <a:t>профайлу</a:t>
            </a:r>
            <a:r>
              <a:rPr lang="ru-RU" sz="1600" b="0" dirty="0">
                <a:latin typeface="Calibri"/>
                <a:cs typeface="Calibri"/>
              </a:rPr>
              <a:t> на корпоративном портале свои </a:t>
            </a:r>
            <a:r>
              <a:rPr lang="ru-RU" sz="1600" b="0" dirty="0" err="1">
                <a:latin typeface="Calibri"/>
                <a:cs typeface="Calibri"/>
              </a:rPr>
              <a:t>профайлы</a:t>
            </a:r>
            <a:r>
              <a:rPr lang="ru-RU" sz="1600" b="0" dirty="0">
                <a:latin typeface="Calibri"/>
                <a:cs typeface="Calibri"/>
              </a:rPr>
              <a:t> соцсетей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Публикация </a:t>
            </a:r>
            <a:r>
              <a:rPr lang="ru-RU" sz="1600" b="0" dirty="0">
                <a:latin typeface="Calibri"/>
                <a:cs typeface="Calibri"/>
              </a:rPr>
              <a:t>постов одновременно в </a:t>
            </a:r>
            <a:r>
              <a:rPr lang="en-US" sz="1600" b="0" dirty="0" smtClean="0">
                <a:latin typeface="Calibri"/>
                <a:cs typeface="Calibri"/>
              </a:rPr>
              <a:t>twitter</a:t>
            </a:r>
            <a:r>
              <a:rPr lang="ru-RU" sz="1600" b="0" dirty="0" smtClean="0">
                <a:latin typeface="Calibri"/>
                <a:cs typeface="Calibri"/>
              </a:rPr>
              <a:t>, </a:t>
            </a:r>
            <a:r>
              <a:rPr lang="en-US" sz="1600" b="0" dirty="0" err="1" smtClean="0">
                <a:latin typeface="Calibri"/>
                <a:cs typeface="Calibri"/>
              </a:rPr>
              <a:t>facebook</a:t>
            </a:r>
            <a:r>
              <a:rPr lang="en-US" sz="1600" b="0" dirty="0" smtClean="0">
                <a:latin typeface="Calibri"/>
                <a:cs typeface="Calibri"/>
              </a:rPr>
              <a:t> </a:t>
            </a:r>
            <a:r>
              <a:rPr lang="ru-RU" sz="1600" b="0" dirty="0" smtClean="0">
                <a:latin typeface="Calibri"/>
                <a:cs typeface="Calibri"/>
              </a:rPr>
              <a:t>и </a:t>
            </a:r>
            <a:r>
              <a:rPr lang="ru-RU" sz="1600" b="0" dirty="0">
                <a:latin typeface="Calibri"/>
                <a:cs typeface="Calibri"/>
              </a:rPr>
              <a:t>на корпоративный </a:t>
            </a:r>
            <a:r>
              <a:rPr lang="ru-RU" sz="1600" b="0" dirty="0" smtClean="0">
                <a:latin typeface="Calibri"/>
                <a:cs typeface="Calibri"/>
              </a:rPr>
              <a:t>портал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Возможность сообщать в </a:t>
            </a:r>
            <a:r>
              <a:rPr lang="ru-RU" sz="1600" b="0" dirty="0" err="1" smtClean="0">
                <a:latin typeface="Calibri"/>
                <a:cs typeface="Calibri"/>
              </a:rPr>
              <a:t>соцсети</a:t>
            </a:r>
            <a:r>
              <a:rPr lang="ru-RU" sz="1600" b="0" dirty="0" smtClean="0">
                <a:latin typeface="Calibri"/>
                <a:cs typeface="Calibri"/>
              </a:rPr>
              <a:t> о начале / конце рабочего дня (отключается)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Возможность авторизации через </a:t>
            </a:r>
            <a:r>
              <a:rPr lang="ru-RU" sz="1600" b="0" dirty="0" err="1" smtClean="0">
                <a:latin typeface="Calibri"/>
                <a:cs typeface="Calibri"/>
              </a:rPr>
              <a:t>соцсети</a:t>
            </a:r>
            <a:r>
              <a:rPr lang="ru-RU" sz="1600" b="0" dirty="0" smtClean="0">
                <a:latin typeface="Calibri"/>
                <a:cs typeface="Calibri"/>
              </a:rPr>
              <a:t> для последующего подключения </a:t>
            </a:r>
            <a:r>
              <a:rPr lang="en-US" sz="1600" b="0" dirty="0" err="1" smtClean="0">
                <a:latin typeface="Calibri"/>
                <a:cs typeface="Calibri"/>
              </a:rPr>
              <a:t>GoogleDrive</a:t>
            </a:r>
            <a:r>
              <a:rPr lang="en-US" sz="1600" b="0" dirty="0" smtClean="0">
                <a:latin typeface="Calibri"/>
                <a:cs typeface="Calibri"/>
              </a:rPr>
              <a:t>, </a:t>
            </a:r>
            <a:r>
              <a:rPr lang="en-US" sz="1600" b="0" dirty="0" err="1" smtClean="0">
                <a:latin typeface="Calibri"/>
                <a:cs typeface="Calibri"/>
              </a:rPr>
              <a:t>SkyDrive</a:t>
            </a:r>
            <a:r>
              <a:rPr lang="en-US" sz="1600" b="0" dirty="0" smtClean="0">
                <a:latin typeface="Calibri"/>
                <a:cs typeface="Calibri"/>
              </a:rPr>
              <a:t>, </a:t>
            </a:r>
            <a:r>
              <a:rPr lang="ru-RU" sz="1600" b="0" dirty="0" err="1" smtClean="0">
                <a:latin typeface="Calibri"/>
                <a:cs typeface="Calibri"/>
              </a:rPr>
              <a:t>Яндекс.Диск</a:t>
            </a:r>
            <a:r>
              <a:rPr lang="en-US" sz="1600" b="0" dirty="0" smtClean="0">
                <a:latin typeface="Calibri"/>
                <a:cs typeface="Calibri"/>
              </a:rPr>
              <a:t>, </a:t>
            </a:r>
            <a:r>
              <a:rPr lang="en-US" sz="1600" b="0" dirty="0" err="1" smtClean="0">
                <a:latin typeface="Calibri"/>
                <a:cs typeface="Calibri"/>
              </a:rPr>
              <a:t>DropBox</a:t>
            </a:r>
            <a:endParaRPr lang="en-US" sz="1600" b="0" dirty="0">
              <a:latin typeface="Calibri"/>
              <a:cs typeface="Calibri"/>
            </a:endParaRPr>
          </a:p>
        </p:txBody>
      </p:sp>
      <p:pic>
        <p:nvPicPr>
          <p:cNvPr id="27" name="Изображение 5" descr="Снимок экрана 2012-11-27 в 19.44.4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13" y="2042223"/>
            <a:ext cx="1516932" cy="196786"/>
          </a:xfrm>
          <a:prstGeom prst="rect">
            <a:avLst/>
          </a:prstGeom>
        </p:spPr>
      </p:pic>
      <p:pic>
        <p:nvPicPr>
          <p:cNvPr id="28" name="Изображение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9631" y="2056292"/>
            <a:ext cx="165164" cy="165164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cs typeface="Calibri"/>
              </a:rPr>
              <a:t>Интеграция с </a:t>
            </a:r>
            <a:r>
              <a:rPr lang="ru-RU" sz="3200" b="1" dirty="0" err="1">
                <a:cs typeface="Calibri"/>
              </a:rPr>
              <a:t>соцсетями</a:t>
            </a:r>
            <a:endParaRPr lang="en-US" sz="3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173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«Мне нравится» 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1241991"/>
            <a:ext cx="3779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«Живая лента» интерактивна – можно сразу комментировать сообщения, отмечать сообщения кнопкой «Мне нравится». </a:t>
            </a:r>
            <a:endParaRPr lang="en-US" sz="2000" dirty="0" smtClean="0">
              <a:latin typeface="Calibri"/>
              <a:cs typeface="Calibri"/>
            </a:endParaRP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ru-RU" sz="2000" dirty="0" smtClean="0">
                <a:latin typeface="Calibri"/>
                <a:cs typeface="Calibri"/>
              </a:rPr>
              <a:t>Отметка </a:t>
            </a:r>
            <a:r>
              <a:rPr lang="ru-RU" sz="2000" dirty="0">
                <a:latin typeface="Calibri"/>
                <a:cs typeface="Calibri"/>
              </a:rPr>
              <a:t>«Мне нравится» показывает мнение сотрудников, влияет на рейтинг записи, файла - в результатах поиска эти документы будут показаны первыми.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Снимок экрана 2012-05-15 в 2.45.4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4485413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183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</a:rPr>
              <a:t>Много контактов и все не по </a:t>
            </a:r>
            <a:r>
              <a:rPr lang="ru-RU" sz="2800" dirty="0" smtClean="0">
                <a:latin typeface="+mn-lt"/>
              </a:rPr>
              <a:t>делу…</a:t>
            </a:r>
            <a:endParaRPr lang="en-US" sz="2800" dirty="0"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60847"/>
            <a:ext cx="2448271" cy="338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2060848"/>
            <a:ext cx="4210994" cy="3384376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Переписка с коллегами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2" name="Picture 2" descr="C:\Мои доки\vopro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4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000" b="1" dirty="0" smtClean="0">
                <a:solidFill>
                  <a:prstClr val="black"/>
                </a:solidFill>
              </a:rPr>
              <a:t>Веб-</a:t>
            </a:r>
            <a:r>
              <a:rPr lang="ru-RU" sz="3000" b="1" dirty="0" err="1" smtClean="0">
                <a:solidFill>
                  <a:prstClr val="black"/>
                </a:solidFill>
              </a:rPr>
              <a:t>мессенджер</a:t>
            </a:r>
            <a:endParaRPr lang="en-US" sz="30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0092" y="1234251"/>
            <a:ext cx="3441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Вы 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можете обмениваться сообщениями и файлами прямо через 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браузер!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824" y="2125927"/>
            <a:ext cx="3312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Вся переписка с коллегами хранится в истории, при этом нужное сообщение легко найти с помощью встроенного 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поиска.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641" y="3570444"/>
            <a:ext cx="34396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Индикатор присутствия покажет, кто из коллег находится в </a:t>
            </a:r>
            <a:r>
              <a:rPr lang="ru-RU" dirty="0" err="1">
                <a:solidFill>
                  <a:prstClr val="black"/>
                </a:solidFill>
                <a:latin typeface="Calibri"/>
                <a:cs typeface="+mn-cs"/>
              </a:rPr>
              <a:t>онлайне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  <a:p>
            <a:pPr marL="176213" indent="-176213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Calibri"/>
              </a:rPr>
              <a:t>Список </a:t>
            </a:r>
            <a:r>
              <a:rPr lang="ru-RU" dirty="0">
                <a:solidFill>
                  <a:prstClr val="black"/>
                </a:solidFill>
                <a:latin typeface="Calibri"/>
                <a:cs typeface="Calibri"/>
              </a:rPr>
              <a:t>последних контактов</a:t>
            </a:r>
          </a:p>
          <a:p>
            <a:pPr marL="176213" indent="-176213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Calibri"/>
              </a:rPr>
              <a:t>Список </a:t>
            </a:r>
            <a:r>
              <a:rPr lang="ru-RU" dirty="0">
                <a:solidFill>
                  <a:prstClr val="black"/>
                </a:solidFill>
                <a:latin typeface="Calibri"/>
                <a:cs typeface="Calibri"/>
              </a:rPr>
              <a:t>уведомлений </a:t>
            </a:r>
          </a:p>
          <a:p>
            <a:pPr marL="176213" indent="-176213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Calibri"/>
              </a:rPr>
              <a:t>Цитирование </a:t>
            </a:r>
            <a:r>
              <a:rPr lang="ru-RU" dirty="0">
                <a:solidFill>
                  <a:prstClr val="black"/>
                </a:solidFill>
                <a:latin typeface="Calibri"/>
                <a:cs typeface="Calibri"/>
              </a:rPr>
              <a:t>сообщений </a:t>
            </a:r>
          </a:p>
          <a:p>
            <a:pPr marL="176213" indent="-176213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Calibri"/>
              </a:rPr>
              <a:t>Поддержка </a:t>
            </a:r>
            <a:r>
              <a:rPr lang="ru-RU" dirty="0">
                <a:solidFill>
                  <a:prstClr val="black"/>
                </a:solidFill>
                <a:latin typeface="Calibri"/>
                <a:cs typeface="Calibri"/>
              </a:rPr>
              <a:t>изменения размеров списка контактов и формы ввода сообщения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4" name="Изображение 2"/>
          <p:cNvPicPr>
            <a:picLocks noChangeAspect="1"/>
          </p:cNvPicPr>
          <p:nvPr/>
        </p:nvPicPr>
        <p:blipFill rotWithShape="1">
          <a:blip r:embed="rId7"/>
          <a:srcRect t="11765" b="6237"/>
          <a:stretch/>
        </p:blipFill>
        <p:spPr>
          <a:xfrm>
            <a:off x="4080767" y="1367554"/>
            <a:ext cx="4951999" cy="25377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4566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50859"/>
            <a:ext cx="1834679" cy="169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IM-</a:t>
            </a:r>
            <a:r>
              <a:rPr lang="ru-RU" sz="3200" b="1" dirty="0"/>
              <a:t>сообщения/ </a:t>
            </a:r>
            <a:r>
              <a:rPr lang="en-US" sz="3200" b="1" dirty="0"/>
              <a:t>Jabber/XMPP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64014"/>
            <a:ext cx="2013886" cy="101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1118682" cy="107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5" y="1638759"/>
            <a:ext cx="2465816" cy="427069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Аня\Desktop\iphone_n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2" y="1484784"/>
            <a:ext cx="2592741" cy="463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0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" y="-1"/>
            <a:ext cx="914117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Компания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1484784"/>
            <a:ext cx="428396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функция </a:t>
            </a:r>
            <a:r>
              <a:rPr lang="en-US" sz="2000" dirty="0" err="1" smtClean="0">
                <a:latin typeface="Calibri"/>
                <a:cs typeface="Calibri"/>
              </a:rPr>
              <a:t>drag&amp;drop</a:t>
            </a:r>
            <a:r>
              <a:rPr lang="en-US" sz="2000" dirty="0" smtClean="0">
                <a:latin typeface="Calibri"/>
                <a:cs typeface="Calibri"/>
              </a:rPr>
              <a:t> (</a:t>
            </a:r>
            <a:r>
              <a:rPr lang="ru-RU" sz="2000" dirty="0">
                <a:latin typeface="Calibri"/>
                <a:cs typeface="Calibri"/>
              </a:rPr>
              <a:t>можно «перетащить» мышкой сотрудника из одного отдела в другой, поменять руководителей отделов, добавить новых </a:t>
            </a:r>
            <a:r>
              <a:rPr lang="ru-RU" sz="2000" dirty="0" smtClean="0">
                <a:latin typeface="Calibri"/>
                <a:cs typeface="Calibri"/>
              </a:rPr>
              <a:t>сотрудников)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иерархия </a:t>
            </a:r>
            <a:r>
              <a:rPr lang="ru-RU" sz="2000" dirty="0">
                <a:latin typeface="Calibri"/>
                <a:cs typeface="Calibri"/>
              </a:rPr>
              <a:t>в структуре используется в управлении задачами, для рабочих отчетов, планерок, в правах доступа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6576" y="513463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/>
                <a:cs typeface="Calibri"/>
              </a:rPr>
              <a:t>Структуру компании можно проектировать визуально 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" y="5341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519202" cy="2952328"/>
          </a:xfrm>
          <a:prstGeom prst="rect">
            <a:avLst/>
          </a:prstGeom>
          <a:noFill/>
          <a:ln>
            <a:solidFill>
              <a:srgbClr val="B9CDE5"/>
            </a:solidFill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Визуальная структура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" y="1412776"/>
            <a:ext cx="8249756" cy="485640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/>
          <a:stretch/>
        </p:blipFill>
        <p:spPr bwMode="auto">
          <a:xfrm>
            <a:off x="683568" y="2060848"/>
            <a:ext cx="8172400" cy="330660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Список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6" y="1393811"/>
            <a:ext cx="7810204" cy="477004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Лента официальных новостей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4" y="1336327"/>
            <a:ext cx="7247589" cy="440768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Фото- и </a:t>
            </a:r>
            <a:r>
              <a:rPr lang="ru-RU" sz="3200" b="1" dirty="0" err="1" smtClean="0"/>
              <a:t>видеогалереи</a:t>
            </a:r>
            <a:r>
              <a:rPr lang="ru-RU" sz="3200" b="1" dirty="0" smtClean="0"/>
              <a:t> компании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2079"/>
            <a:ext cx="7244482" cy="46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Кадровые изменения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340768"/>
            <a:ext cx="7695734" cy="3672408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Обучение и сертификация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340768"/>
            <a:ext cx="7904606" cy="4176464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Карьера и вакансии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6"/>
          <a:srcRect t="31445" r="1235"/>
          <a:stretch/>
        </p:blipFill>
        <p:spPr>
          <a:xfrm>
            <a:off x="720080" y="1370443"/>
            <a:ext cx="8244408" cy="36258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Поиск контактов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0" name="Picture 2" descr="C:\Мои доки\vopr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183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Сложно быстро найти нужный телефон…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5400004" cy="382089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1"/>
          <a:stretch/>
        </p:blipFill>
        <p:spPr bwMode="auto">
          <a:xfrm>
            <a:off x="4067944" y="2636912"/>
            <a:ext cx="3355940" cy="292163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9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Зарплатные листки и отпуска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340768"/>
            <a:ext cx="4902944" cy="4676073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66961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517" b="2073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Планы и отчеты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694234" y="1351132"/>
            <a:ext cx="7478166" cy="506704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Собрания и планерки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Учет рабочего времени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6637640" cy="514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6" y="1340768"/>
            <a:ext cx="7247484" cy="468052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График отсутствий  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3256"/>
            <a:ext cx="7577440" cy="368499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Рабочие отчеты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2" y="1351478"/>
            <a:ext cx="7630258" cy="426219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Резервирование переговорных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 descr="Снимок экрана 2012-05-15 в 1.18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384554"/>
            <a:ext cx="7437729" cy="4276694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Планировщик событий в календаре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05-14 в 16.54.1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984776" cy="5043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97450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2" descr="image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23256"/>
            <a:ext cx="7509179" cy="504691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Конструктор </a:t>
            </a:r>
            <a:r>
              <a:rPr lang="ru-RU" sz="3200" b="1" dirty="0"/>
              <a:t>отчетов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бизнеса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196734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Задачи в блокноте и на </a:t>
            </a:r>
            <a:r>
              <a:rPr lang="ru-RU" sz="2800" dirty="0" err="1" smtClean="0">
                <a:latin typeface="Calibri"/>
                <a:cs typeface="Calibri"/>
              </a:rPr>
              <a:t>стикерах</a:t>
            </a:r>
            <a:r>
              <a:rPr lang="ru-RU" sz="2800" dirty="0" smtClean="0">
                <a:latin typeface="Calibri"/>
                <a:cs typeface="Calibri"/>
              </a:rPr>
              <a:t>...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задачами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9" name="Picture 2" descr="C:\Мои доки\vopro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фотография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r="2318"/>
          <a:stretch/>
        </p:blipFill>
        <p:spPr>
          <a:xfrm>
            <a:off x="323527" y="1916832"/>
            <a:ext cx="5256585" cy="35484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5589240"/>
            <a:ext cx="4404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alibri"/>
                <a:cs typeface="Calibri"/>
              </a:rPr>
              <a:t>А как это происходит у вас?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834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40768"/>
            <a:ext cx="7416824" cy="45374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Бизнес-процессы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493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Визуальное </a:t>
            </a:r>
            <a:r>
              <a:rPr lang="ru-RU" sz="3100" b="1" dirty="0" smtClean="0"/>
              <a:t>проектирование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ru-RU" sz="3100" b="1" dirty="0" smtClean="0"/>
              <a:t>бизнес-процесса</a:t>
            </a:r>
            <a:endParaRPr lang="en-US" sz="31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6"/>
          <a:srcRect r="28523" b="11616"/>
          <a:stretch/>
        </p:blipFill>
        <p:spPr>
          <a:xfrm>
            <a:off x="827584" y="1340768"/>
            <a:ext cx="5328592" cy="4974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112568" cy="506110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493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Оплата </a:t>
            </a:r>
            <a:r>
              <a:rPr lang="ru-RU" sz="3100" b="1" dirty="0" smtClean="0"/>
              <a:t>счета</a:t>
            </a:r>
          </a:p>
          <a:p>
            <a:pPr algn="l"/>
            <a:r>
              <a:rPr lang="ru-RU" sz="2000" dirty="0" smtClean="0"/>
              <a:t>(пример бизнес-процесса)</a:t>
            </a:r>
            <a:endParaRPr lang="en-US" sz="2000" dirty="0">
              <a:latin typeface="Verdana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57784"/>
            <a:ext cx="6747543" cy="35880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Технология </a:t>
            </a:r>
            <a:r>
              <a:rPr lang="en-US" sz="3200" b="1" dirty="0" err="1" smtClean="0"/>
              <a:t>Send&amp;Save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0796" y="1323256"/>
            <a:ext cx="6568851" cy="49165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1330455"/>
            <a:ext cx="6669000" cy="4902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Система техподдержки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653528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20688"/>
            <a:ext cx="9036496" cy="51885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dirty="0" smtClean="0">
                <a:latin typeface="Calibri" pitchFamily="34" charset="0"/>
                <a:cs typeface="Calibri" pitchFamily="34" charset="0"/>
              </a:rPr>
              <a:t>CRM (Customer Relationship   Management)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crm-im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88554"/>
            <a:ext cx="7851671" cy="3868638"/>
          </a:xfrm>
          <a:prstGeom prst="rect">
            <a:avLst/>
          </a:prstGeom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16250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Что такое </a:t>
            </a:r>
            <a:r>
              <a:rPr lang="en-US" sz="3200" b="1" dirty="0" smtClean="0"/>
              <a:t>CRM?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544522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CRM (</a:t>
            </a:r>
            <a:r>
              <a:rPr lang="ru-RU" dirty="0" err="1">
                <a:latin typeface="+mn-lt"/>
              </a:rPr>
              <a:t>Customer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Relationship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Manager</a:t>
            </a:r>
            <a:r>
              <a:rPr lang="ru-RU" dirty="0">
                <a:latin typeface="+mn-lt"/>
              </a:rPr>
              <a:t>) - система управления взаимоотношениями с клиентами, служит для учета потенциальных и текущих клиентов, а также сделок, произведенных с ними. </a:t>
            </a:r>
            <a:endParaRPr lang="ru-RU" dirty="0" smtClean="0">
              <a:latin typeface="+mn-lt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7" y="551943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8656"/>
            <a:ext cx="7667127" cy="453650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CRM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7"/>
          <a:srcRect l="21296" t="18902"/>
          <a:stretch/>
        </p:blipFill>
        <p:spPr>
          <a:xfrm>
            <a:off x="1043608" y="1556792"/>
            <a:ext cx="7196667" cy="4910063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37439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CRM</a:t>
            </a:r>
            <a:r>
              <a:rPr lang="ru-RU" sz="3200" b="1" dirty="0" smtClean="0"/>
              <a:t> и интернет-магазин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56821"/>
            <a:ext cx="2203428" cy="2341509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6331880" y="3660862"/>
            <a:ext cx="535744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7129662" y="2941757"/>
            <a:ext cx="1878612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80056" y="3380822"/>
            <a:ext cx="1922404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31109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Вы можете быстро интегрировать CRM с интернет-магазином на платформе «1С-Битрикс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www.1c-bitrix.ru/images/cms12/CR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87" y="2858627"/>
            <a:ext cx="3586915" cy="193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450536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Возможности </a:t>
            </a:r>
            <a:r>
              <a:rPr lang="en-US" sz="3200" b="1" dirty="0" smtClean="0"/>
              <a:t>CRM </a:t>
            </a:r>
            <a:r>
              <a:rPr lang="ru-RU" sz="3200" b="1" dirty="0" smtClean="0"/>
              <a:t>в интернет-магазине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3457" y="1412776"/>
            <a:ext cx="518457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загрузка данных о заказах в </a:t>
            </a:r>
            <a:r>
              <a:rPr lang="en-US" dirty="0" smtClean="0"/>
              <a:t>CRM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регулярный двунаправленный обмен</a:t>
            </a:r>
            <a:r>
              <a:rPr lang="en-US" dirty="0" smtClean="0"/>
              <a:t> </a:t>
            </a:r>
            <a:r>
              <a:rPr lang="ru-RU" dirty="0" smtClean="0"/>
              <a:t>данными между интернет-магазином и  </a:t>
            </a:r>
            <a:r>
              <a:rPr lang="en-US" dirty="0" smtClean="0"/>
              <a:t>CRM</a:t>
            </a:r>
            <a:r>
              <a:rPr lang="ru-RU" dirty="0" smtClean="0"/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объединение в CRM заказов из разных интернет-магазинов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бизнес</a:t>
            </a:r>
            <a:r>
              <a:rPr lang="ru-RU" dirty="0"/>
              <a:t>-процесс для автоматического распределения «</a:t>
            </a:r>
            <a:r>
              <a:rPr lang="ru-RU" dirty="0" err="1"/>
              <a:t>лидов</a:t>
            </a:r>
            <a:r>
              <a:rPr lang="ru-RU" dirty="0"/>
              <a:t>» между менеджерами (например, в зависимости от суммы контракта</a:t>
            </a:r>
            <a:r>
              <a:rPr lang="ru-RU" dirty="0" smtClean="0"/>
              <a:t>)</a:t>
            </a:r>
            <a:endParaRPr lang="ru-RU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«воронка» для оценки эффективности </a:t>
            </a:r>
            <a:r>
              <a:rPr lang="ru-RU" dirty="0" smtClean="0"/>
              <a:t>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и </a:t>
            </a:r>
            <a:r>
              <a:rPr lang="ru-RU" dirty="0"/>
              <a:t>многое </a:t>
            </a:r>
            <a:r>
              <a:rPr lang="ru-RU" dirty="0" smtClean="0"/>
              <a:t>другое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744564"/>
            <a:ext cx="1346256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153162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283968" y="2399641"/>
            <a:ext cx="4860032" cy="16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000" dirty="0" smtClean="0">
                <a:latin typeface="Calibri" pitchFamily="34" charset="0"/>
                <a:cs typeface="Calibri" pitchFamily="34" charset="0"/>
              </a:rPr>
              <a:t>Как эти задачи решаются в корпоративном портале?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box-k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320480" cy="45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</a:rPr>
              <a:t>Дела в </a:t>
            </a:r>
            <a:r>
              <a:rPr lang="ru-RU" sz="3200" b="1" dirty="0">
                <a:solidFill>
                  <a:prstClr val="black"/>
                </a:solidFill>
              </a:rPr>
              <a:t>CRM 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5706" y="1285346"/>
            <a:ext cx="4026295" cy="517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Bef>
                <a:spcPts val="984"/>
              </a:spcBef>
              <a:buFont typeface="Arial" pitchFamily="34" charset="0"/>
              <a:buChar char="•"/>
            </a:pPr>
            <a:r>
              <a:rPr lang="ru-RU" sz="1600" dirty="0">
                <a:latin typeface="Calibri"/>
                <a:cs typeface="Calibri"/>
              </a:rPr>
              <a:t>Дела на первом месте: для контактов, компаний, сделок и </a:t>
            </a:r>
            <a:r>
              <a:rPr lang="ru-RU" sz="1600" dirty="0" err="1">
                <a:latin typeface="Calibri"/>
                <a:cs typeface="Calibri"/>
              </a:rPr>
              <a:t>лидов</a:t>
            </a:r>
            <a:endParaRPr lang="ru-RU" sz="1600" dirty="0">
              <a:latin typeface="Calibri"/>
              <a:cs typeface="Calibri"/>
            </a:endParaRPr>
          </a:p>
          <a:p>
            <a:pPr marL="179388" indent="-179388">
              <a:spcBef>
                <a:spcPts val="984"/>
              </a:spcBef>
              <a:buFont typeface="Arial" pitchFamily="34" charset="0"/>
              <a:buChar char="•"/>
            </a:pPr>
            <a:r>
              <a:rPr lang="ru-RU" sz="1600" dirty="0">
                <a:latin typeface="Calibri"/>
                <a:cs typeface="Calibri"/>
              </a:rPr>
              <a:t>Дела – это: задачи, встречи, звонки, письма</a:t>
            </a:r>
            <a:endParaRPr lang="en-US" sz="1600" dirty="0">
              <a:latin typeface="Calibri"/>
              <a:cs typeface="Calibri"/>
            </a:endParaRPr>
          </a:p>
          <a:p>
            <a:pPr marL="179388" indent="-179388">
              <a:spcBef>
                <a:spcPts val="984"/>
              </a:spcBef>
              <a:buFont typeface="Arial" pitchFamily="34" charset="0"/>
              <a:buChar char="•"/>
            </a:pPr>
            <a:r>
              <a:rPr lang="ru-RU" sz="1600" dirty="0">
                <a:latin typeface="Calibri"/>
                <a:cs typeface="Calibri"/>
              </a:rPr>
              <a:t>Поддержка удобных сценариев работы с делами: планирование своих дел, выделение приоритетных задач, просмотр плана работ подчиненных</a:t>
            </a:r>
            <a:endParaRPr lang="en-US" sz="1600" dirty="0">
              <a:latin typeface="Calibri"/>
              <a:cs typeface="Calibri"/>
            </a:endParaRPr>
          </a:p>
          <a:p>
            <a:pPr marL="179388" indent="-179388">
              <a:spcBef>
                <a:spcPts val="984"/>
              </a:spcBef>
              <a:buFont typeface="Arial" pitchFamily="34" charset="0"/>
              <a:buChar char="•"/>
            </a:pPr>
            <a:r>
              <a:rPr lang="ru-RU" sz="1600" dirty="0">
                <a:latin typeface="Calibri"/>
                <a:cs typeface="Calibri"/>
              </a:rPr>
              <a:t>Новый интерфейс просмотра/редактирования сделок, </a:t>
            </a:r>
            <a:r>
              <a:rPr lang="ru-RU" sz="1600" dirty="0" err="1">
                <a:latin typeface="Calibri"/>
                <a:cs typeface="Calibri"/>
              </a:rPr>
              <a:t>лидов</a:t>
            </a:r>
            <a:r>
              <a:rPr lang="ru-RU" sz="1600" dirty="0">
                <a:latin typeface="Calibri"/>
                <a:cs typeface="Calibri"/>
              </a:rPr>
              <a:t>, контактов и компаний</a:t>
            </a:r>
          </a:p>
          <a:p>
            <a:pPr marL="179388" indent="-179388">
              <a:spcBef>
                <a:spcPts val="984"/>
              </a:spcBef>
              <a:buFont typeface="Arial" pitchFamily="34" charset="0"/>
              <a:buChar char="•"/>
            </a:pPr>
            <a:r>
              <a:rPr lang="ru-RU" sz="1600" dirty="0">
                <a:latin typeface="Calibri"/>
                <a:cs typeface="Calibri"/>
              </a:rPr>
              <a:t>Новые функциональные списки  </a:t>
            </a:r>
          </a:p>
          <a:p>
            <a:pPr marL="179388" indent="-179388">
              <a:spcBef>
                <a:spcPts val="984"/>
              </a:spcBef>
              <a:buFont typeface="Arial" pitchFamily="34" charset="0"/>
              <a:buChar char="•"/>
            </a:pPr>
            <a:r>
              <a:rPr lang="ru-RU" sz="1600" dirty="0">
                <a:latin typeface="Calibri"/>
                <a:cs typeface="Calibri"/>
              </a:rPr>
              <a:t>Улучшенные сценарии работы с </a:t>
            </a:r>
            <a:r>
              <a:rPr lang="en-US" sz="1600" dirty="0">
                <a:latin typeface="Calibri"/>
                <a:cs typeface="Calibri"/>
              </a:rPr>
              <a:t>email</a:t>
            </a:r>
            <a:r>
              <a:rPr lang="ru-RU" sz="1600" dirty="0">
                <a:latin typeface="Calibri"/>
                <a:cs typeface="Calibri"/>
              </a:rPr>
              <a:t> прямо в </a:t>
            </a:r>
            <a:r>
              <a:rPr lang="en-US" sz="1600" dirty="0">
                <a:latin typeface="Calibri"/>
                <a:cs typeface="Calibri"/>
              </a:rPr>
              <a:t>CRM</a:t>
            </a:r>
          </a:p>
          <a:p>
            <a:pPr marL="179388" indent="-179388">
              <a:spcBef>
                <a:spcPts val="984"/>
              </a:spcBef>
              <a:buFont typeface="Arial" pitchFamily="34" charset="0"/>
              <a:buChar char="•"/>
            </a:pPr>
            <a:r>
              <a:rPr lang="ru-RU" sz="1600" dirty="0">
                <a:latin typeface="Calibri"/>
                <a:cs typeface="Calibri"/>
              </a:rPr>
              <a:t>Оповещение менеджеров об изменениях</a:t>
            </a:r>
          </a:p>
          <a:p>
            <a:pPr marL="179388" indent="-179388">
              <a:spcBef>
                <a:spcPts val="984"/>
              </a:spcBef>
              <a:buFont typeface="Arial" pitchFamily="34" charset="0"/>
              <a:buChar char="•"/>
            </a:pPr>
            <a:r>
              <a:rPr lang="ru-RU" sz="1600" dirty="0">
                <a:latin typeface="Calibri"/>
                <a:cs typeface="Calibri"/>
              </a:rPr>
              <a:t>Начинаем работу над мобильной версией </a:t>
            </a:r>
            <a:r>
              <a:rPr lang="en-US" sz="1600" dirty="0">
                <a:latin typeface="Calibri"/>
                <a:cs typeface="Calibri"/>
              </a:rPr>
              <a:t>CRM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0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Изображение 11" descr="Сделка_дела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r="1983" b="2397"/>
          <a:stretch/>
        </p:blipFill>
        <p:spPr>
          <a:xfrm>
            <a:off x="4804384" y="1410038"/>
            <a:ext cx="4125649" cy="2811050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8608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</a:rPr>
              <a:t>CRM</a:t>
            </a:r>
            <a:r>
              <a:rPr lang="en-US" sz="3200" b="1" dirty="0" smtClean="0">
                <a:solidFill>
                  <a:prstClr val="black"/>
                </a:solidFill>
              </a:rPr>
              <a:t>: </a:t>
            </a:r>
            <a:r>
              <a:rPr lang="ru-RU" sz="3200" b="1" dirty="0" smtClean="0">
                <a:solidFill>
                  <a:prstClr val="black"/>
                </a:solidFill>
              </a:rPr>
              <a:t>Сделки 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8"/>
          <p:cNvPicPr>
            <a:picLocks noChangeAspect="1"/>
          </p:cNvPicPr>
          <p:nvPr/>
        </p:nvPicPr>
        <p:blipFill rotWithShape="1">
          <a:blip r:embed="rId6"/>
          <a:srcRect l="564" t="15347" r="1985" b="12276"/>
          <a:stretch/>
        </p:blipFill>
        <p:spPr>
          <a:xfrm>
            <a:off x="293565" y="1341934"/>
            <a:ext cx="8360460" cy="475831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759050" y="2259611"/>
            <a:ext cx="1998928" cy="369332"/>
          </a:xfrm>
          <a:prstGeom prst="rect">
            <a:avLst/>
          </a:prstGeom>
          <a:solidFill>
            <a:srgbClr val="B8CEFF"/>
          </a:solidFill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/>
                <a:cs typeface="Calibri"/>
              </a:rPr>
              <a:t>Данные клиента</a:t>
            </a:r>
            <a:endParaRPr lang="ru-RU" b="1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3515" y="3111671"/>
            <a:ext cx="2422016" cy="369332"/>
          </a:xfrm>
          <a:prstGeom prst="rect">
            <a:avLst/>
          </a:prstGeom>
          <a:solidFill>
            <a:srgbClr val="B8CEFF"/>
          </a:solidFill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/>
                <a:cs typeface="Calibri"/>
              </a:rPr>
              <a:t>Информация о сделке</a:t>
            </a:r>
            <a:endParaRPr lang="ru-RU" b="1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7463" y="2841571"/>
            <a:ext cx="1728192" cy="369332"/>
          </a:xfrm>
          <a:prstGeom prst="rect">
            <a:avLst/>
          </a:prstGeom>
          <a:solidFill>
            <a:srgbClr val="B8CEFF"/>
          </a:solidFill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/>
                <a:cs typeface="Calibri"/>
              </a:rPr>
              <a:t>Блок «Дела»</a:t>
            </a:r>
            <a:endParaRPr lang="ru-RU" b="1" dirty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2027" y="4023938"/>
            <a:ext cx="2195951" cy="646331"/>
          </a:xfrm>
          <a:prstGeom prst="rect">
            <a:avLst/>
          </a:prstGeom>
          <a:solidFill>
            <a:srgbClr val="B8CEFF"/>
          </a:solidFill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/>
                <a:cs typeface="Calibri"/>
              </a:rPr>
              <a:t>Информация об ответственном</a:t>
            </a:r>
            <a:endParaRPr lang="ru-RU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7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cs typeface="Calibri"/>
              </a:rPr>
              <a:t>CRM</a:t>
            </a:r>
            <a:r>
              <a:rPr lang="ru-RU" sz="3200" b="1" dirty="0">
                <a:cs typeface="Calibri"/>
              </a:rPr>
              <a:t>: Письмо клиенту</a:t>
            </a:r>
            <a:endParaRPr lang="en-US" sz="3200" b="1" dirty="0">
              <a:cs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6"/>
          <a:srcRect l="884" t="16304" r="2683" b="12911"/>
          <a:stretch/>
        </p:blipFill>
        <p:spPr>
          <a:xfrm>
            <a:off x="297316" y="1296829"/>
            <a:ext cx="8127017" cy="45714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258" y="1366104"/>
            <a:ext cx="4816840" cy="4282449"/>
          </a:xfrm>
          <a:prstGeom prst="rect">
            <a:avLst/>
          </a:prstGeom>
        </p:spPr>
      </p:pic>
      <p:grpSp>
        <p:nvGrpSpPr>
          <p:cNvPr id="20" name="Group 8"/>
          <p:cNvGrpSpPr/>
          <p:nvPr/>
        </p:nvGrpSpPr>
        <p:grpSpPr>
          <a:xfrm>
            <a:off x="2511299" y="2286417"/>
            <a:ext cx="6525197" cy="1103789"/>
            <a:chOff x="3671206" y="2652713"/>
            <a:chExt cx="8700262" cy="1471718"/>
          </a:xfrm>
        </p:grpSpPr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206" y="2652713"/>
              <a:ext cx="3556973" cy="138044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323100" y="2688140"/>
              <a:ext cx="5048368" cy="143629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+mj-lt"/>
                </a:rPr>
                <a:t>Контекстный диалог выбора </a:t>
              </a:r>
              <a:r>
                <a:rPr lang="ru-RU" sz="1600" dirty="0" smtClean="0">
                  <a:latin typeface="+mj-lt"/>
                </a:rPr>
                <a:t>контакта, написать </a:t>
              </a:r>
              <a:r>
                <a:rPr lang="ru-RU" sz="1600" dirty="0">
                  <a:latin typeface="+mj-lt"/>
                </a:rPr>
                <a:t>можно любому контакту </a:t>
              </a:r>
              <a:r>
                <a:rPr lang="en-US" sz="1600" dirty="0">
                  <a:latin typeface="+mj-lt"/>
                </a:rPr>
                <a:t>CRM </a:t>
              </a:r>
              <a:r>
                <a:rPr lang="ru-RU" sz="1600" dirty="0">
                  <a:latin typeface="+mj-lt"/>
                </a:rPr>
                <a:t>или </a:t>
              </a:r>
            </a:p>
            <a:p>
              <a:r>
                <a:rPr lang="ru-RU" sz="1600" dirty="0">
                  <a:latin typeface="+mj-lt"/>
                </a:rPr>
                <a:t>даже на новый </a:t>
              </a:r>
              <a:r>
                <a:rPr lang="en-US" sz="1600" dirty="0">
                  <a:latin typeface="+mj-lt"/>
                </a:rPr>
                <a:t>email</a:t>
              </a:r>
              <a:endParaRPr lang="ru-RU" sz="1600" dirty="0">
                <a:latin typeface="+mj-lt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419872" y="4731063"/>
            <a:ext cx="3182636" cy="807913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600" dirty="0">
                <a:latin typeface="+mj-lt"/>
              </a:rPr>
              <a:t>К письмам и к любым «делам» можно прикреплять файлы, как с компьютера, так из Портала</a:t>
            </a:r>
          </a:p>
        </p:txBody>
      </p:sp>
    </p:spTree>
    <p:extLst>
      <p:ext uri="{BB962C8B-B14F-4D97-AF65-F5344CB8AC3E}">
        <p14:creationId xmlns:p14="http://schemas.microsoft.com/office/powerpoint/2010/main" val="42124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prstClr val="black"/>
                </a:solidFill>
                <a:cs typeface="Calibri"/>
              </a:rPr>
              <a:t>CRM</a:t>
            </a:r>
            <a:r>
              <a:rPr lang="ru-RU" sz="3200" b="1" dirty="0">
                <a:solidFill>
                  <a:prstClr val="black"/>
                </a:solidFill>
                <a:cs typeface="Calibri"/>
              </a:rPr>
              <a:t>: </a:t>
            </a:r>
            <a:r>
              <a:rPr lang="ru-RU" sz="3200" b="1" dirty="0" smtClean="0">
                <a:solidFill>
                  <a:prstClr val="black"/>
                </a:solidFill>
                <a:cs typeface="Calibri"/>
              </a:rPr>
              <a:t>Работа с почтой</a:t>
            </a:r>
            <a:endParaRPr lang="en-US" sz="3200" b="1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2" y="2611672"/>
            <a:ext cx="967468" cy="1252836"/>
          </a:xfrm>
          <a:prstGeom prst="rect">
            <a:avLst/>
          </a:prstGeom>
        </p:spPr>
      </p:pic>
      <p:pic>
        <p:nvPicPr>
          <p:cNvPr id="15" name="Picture 2" descr="http://web.twelvehorses.com/images/solutions/crm_infographic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08" y="1267159"/>
            <a:ext cx="1669036" cy="160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14" y="2523914"/>
            <a:ext cx="1095318" cy="1129199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61" y="4096280"/>
            <a:ext cx="1095318" cy="11291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182" y="3881641"/>
            <a:ext cx="159282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latin typeface="+mj-lt"/>
              </a:rPr>
              <a:t>Менеджер</a:t>
            </a:r>
            <a:endParaRPr lang="ru-RU" b="1" dirty="0">
              <a:latin typeface="+mj-lt"/>
            </a:endParaRP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32" y="2463437"/>
            <a:ext cx="1456405" cy="13007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956376" y="3780922"/>
            <a:ext cx="89005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latin typeface="+mj-lt"/>
              </a:rPr>
              <a:t>Клиент</a:t>
            </a:r>
            <a:endParaRPr lang="ru-RU" b="1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40668" y="5290230"/>
            <a:ext cx="333815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latin typeface="+mj-lt"/>
              </a:rPr>
              <a:t>Почтовый сервис компании</a:t>
            </a:r>
            <a:endParaRPr lang="ru-RU" b="1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80855" y="3793740"/>
            <a:ext cx="260555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Почтовый сервис клиента</a:t>
            </a:r>
            <a:endParaRPr lang="ru-RU" b="1" dirty="0">
              <a:latin typeface="+mj-lt"/>
            </a:endParaRPr>
          </a:p>
        </p:txBody>
      </p:sp>
      <p:sp>
        <p:nvSpPr>
          <p:cNvPr id="28" name="Right Arrow 8"/>
          <p:cNvSpPr/>
          <p:nvPr/>
        </p:nvSpPr>
        <p:spPr>
          <a:xfrm rot="1447552">
            <a:off x="4105313" y="2133193"/>
            <a:ext cx="1715349" cy="199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9" name="Right Arrow 13"/>
          <p:cNvSpPr/>
          <p:nvPr/>
        </p:nvSpPr>
        <p:spPr>
          <a:xfrm rot="8700149">
            <a:off x="3885273" y="4033962"/>
            <a:ext cx="1905025" cy="218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0" name="Right Arrow 14"/>
          <p:cNvSpPr/>
          <p:nvPr/>
        </p:nvSpPr>
        <p:spPr>
          <a:xfrm rot="16040708">
            <a:off x="2786971" y="3315177"/>
            <a:ext cx="1186560" cy="237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1" name="Left-Right Arrow 12"/>
          <p:cNvSpPr/>
          <p:nvPr/>
        </p:nvSpPr>
        <p:spPr>
          <a:xfrm rot="19471643">
            <a:off x="1451981" y="2265241"/>
            <a:ext cx="1181544" cy="35102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2" name="Left-Right Arrow 17"/>
          <p:cNvSpPr/>
          <p:nvPr/>
        </p:nvSpPr>
        <p:spPr>
          <a:xfrm>
            <a:off x="6817432" y="3156424"/>
            <a:ext cx="731901" cy="35102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3" name="Left-Right Arrow 18"/>
          <p:cNvSpPr/>
          <p:nvPr/>
        </p:nvSpPr>
        <p:spPr>
          <a:xfrm rot="1657841">
            <a:off x="1499302" y="3588644"/>
            <a:ext cx="1181544" cy="351027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71547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prstClr val="black"/>
                </a:solidFill>
                <a:cs typeface="Calibri"/>
              </a:rPr>
              <a:t>CRM</a:t>
            </a:r>
            <a:r>
              <a:rPr lang="ru-RU" sz="3200" b="1" dirty="0">
                <a:solidFill>
                  <a:prstClr val="black"/>
                </a:solidFill>
                <a:cs typeface="Calibri"/>
              </a:rPr>
              <a:t>: </a:t>
            </a:r>
            <a:r>
              <a:rPr lang="ru-RU" sz="3200" b="1" dirty="0">
                <a:cs typeface="Calibri"/>
              </a:rPr>
              <a:t>Преимущества работа с почтой через </a:t>
            </a:r>
            <a:r>
              <a:rPr lang="en-US" sz="3200" b="1" dirty="0">
                <a:cs typeface="Calibri"/>
              </a:rPr>
              <a:t>CRM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Изображение 7" descr="9325707_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" y="1519719"/>
            <a:ext cx="3265680" cy="26723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17712" y="1323990"/>
            <a:ext cx="564696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+mj-lt"/>
              </a:rPr>
              <a:t>Менеджеры всю работу (в том числе и с почтой) выполняют в одной программе</a:t>
            </a:r>
          </a:p>
          <a:p>
            <a:pPr marL="263525" indent="-2635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+mj-lt"/>
              </a:rPr>
              <a:t>Вся переписка всегда доступна в </a:t>
            </a:r>
            <a:r>
              <a:rPr lang="en-US" sz="2400" dirty="0">
                <a:latin typeface="+mj-lt"/>
              </a:rPr>
              <a:t>CRM</a:t>
            </a:r>
            <a:endParaRPr lang="ru-RU" sz="2400" dirty="0">
              <a:latin typeface="+mj-lt"/>
            </a:endParaRPr>
          </a:p>
          <a:p>
            <a:pPr marL="263525" indent="-2635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+mj-lt"/>
              </a:rPr>
              <a:t>Любой участник сделки может легко ознакомиться с перепиской по данной сделке через </a:t>
            </a:r>
            <a:r>
              <a:rPr lang="en-US" sz="2400" dirty="0">
                <a:latin typeface="+mj-lt"/>
              </a:rPr>
              <a:t>CRM</a:t>
            </a:r>
            <a:endParaRPr lang="ru-RU" sz="2400" dirty="0">
              <a:latin typeface="+mj-lt"/>
            </a:endParaRPr>
          </a:p>
          <a:p>
            <a:pPr marL="263525" indent="-2635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+mj-lt"/>
              </a:rPr>
              <a:t>Руководство всегда в курсе, о чем говорят их менеджеры с клиентами</a:t>
            </a:r>
          </a:p>
          <a:p>
            <a:pPr marL="263525" indent="-2635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latin typeface="+mj-lt"/>
              </a:rPr>
              <a:t>Можно легко прикреплять к письмам файлы не только с компьютера, но и прямо из Портала.</a:t>
            </a:r>
            <a:endParaRPr lang="en-US" sz="2400" dirty="0">
              <a:latin typeface="+mj-lt"/>
            </a:endParaRPr>
          </a:p>
          <a:p>
            <a:pPr marL="263525" indent="-2635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63525" indent="-2635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5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Конструктор отчетов в CRM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8837" y="1288052"/>
            <a:ext cx="45615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ru-RU" sz="2000" b="1" dirty="0" smtClean="0"/>
              <a:t>Восемь типовых отчетов: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Выигранные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Доходность по товарам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сделок по контактам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сделок по компаниям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сделок по менеджерам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Ожидаемые продажи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Просроченные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Распределение сделок по </a:t>
            </a:r>
            <a:r>
              <a:rPr lang="ru-RU" sz="2000" dirty="0" smtClean="0"/>
              <a:t>стадиям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Возможность создавать любые свои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52" y="1567181"/>
            <a:ext cx="3790696" cy="28874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Веб-формы + CRM 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Изображение 10" descr="Снимок экрана 2012-05-16 в 19.32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680520" cy="4374726"/>
          </a:xfrm>
          <a:prstGeom prst="rect">
            <a:avLst/>
          </a:prstGeom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399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7028" y="5939988"/>
            <a:ext cx="7847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Результаты веб-форм с сайта можно автоматически выгружать в CRM.</a:t>
            </a:r>
          </a:p>
        </p:txBody>
      </p:sp>
    </p:spTree>
    <p:extLst>
      <p:ext uri="{BB962C8B-B14F-4D97-AF65-F5344CB8AC3E}">
        <p14:creationId xmlns:p14="http://schemas.microsoft.com/office/powerpoint/2010/main" val="26880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Интеграция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99592" y="1091165"/>
            <a:ext cx="6775583" cy="5144078"/>
            <a:chOff x="4813842" y="1713922"/>
            <a:chExt cx="4188746" cy="3027219"/>
          </a:xfrm>
        </p:grpSpPr>
        <p:pic>
          <p:nvPicPr>
            <p:cNvPr id="16" name="Picture 2" descr="C:\Documents and Settings\Администратор\Рабочий стол\картинки_КП_пп\1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842" y="1713922"/>
              <a:ext cx="2081342" cy="246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30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Рисунок 9" descr="new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614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0" descr="new-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189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75318" y="11273"/>
            <a:ext cx="5852866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Обмен данными с «1С</a:t>
            </a:r>
            <a:r>
              <a:rPr lang="ru-RU" sz="2800" b="1" dirty="0" smtClean="0"/>
              <a:t>:</a:t>
            </a:r>
            <a:r>
              <a:rPr lang="en-US" sz="2800" b="1" dirty="0" smtClean="0"/>
              <a:t> </a:t>
            </a:r>
            <a:r>
              <a:rPr lang="ru-RU" sz="2800" b="1" dirty="0" smtClean="0"/>
              <a:t>Зарплата </a:t>
            </a:r>
            <a:r>
              <a:rPr lang="ru-RU" sz="2800" b="1" dirty="0"/>
              <a:t>и Управление персоналом»</a:t>
            </a:r>
            <a:endParaRPr lang="en-US" sz="2400" b="1" dirty="0">
              <a:latin typeface="Verdana" pitchFamily="34" charset="0"/>
            </a:endParaRPr>
          </a:p>
        </p:txBody>
      </p:sp>
      <p:pic>
        <p:nvPicPr>
          <p:cNvPr id="12" name="Изображение 6" descr="box-kp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47" y="1317690"/>
            <a:ext cx="3510728" cy="3728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5117"/>
            <a:ext cx="7012927" cy="346203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41" y="5091426"/>
            <a:ext cx="1343253" cy="139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27384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Импорт данных из внешних источников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02" y="5157192"/>
            <a:ext cx="1264604" cy="127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2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2734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035" y="5013176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Обмен файлами и управление документами – через корпоративный портал</a:t>
            </a:r>
            <a:endParaRPr lang="ru-RU" sz="2800" dirty="0"/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4298" y="1829638"/>
            <a:ext cx="4936552" cy="29675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8919" name="Рисунок 9" descr="new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82" y="2298700"/>
            <a:ext cx="5508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Рисунок 10" descr="new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66" y="2840037"/>
            <a:ext cx="55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Двунаправленная интеграция с </a:t>
            </a:r>
            <a:r>
              <a:rPr lang="ru-RU" sz="3100" b="1" dirty="0" err="1"/>
              <a:t>Microsoft</a:t>
            </a:r>
            <a:r>
              <a:rPr lang="ru-RU" sz="3100" b="1" dirty="0"/>
              <a:t> </a:t>
            </a:r>
            <a:r>
              <a:rPr lang="ru-RU" sz="3100" b="1" dirty="0" err="1"/>
              <a:t>Office</a:t>
            </a:r>
            <a:r>
              <a:rPr lang="ru-RU" sz="3100" b="1" dirty="0"/>
              <a:t> </a:t>
            </a:r>
            <a:r>
              <a:rPr lang="ru-RU" sz="3100" b="1" dirty="0" err="1"/>
              <a:t>Outlook</a:t>
            </a:r>
            <a:endParaRPr lang="en-US" sz="3100" b="1" dirty="0" smtClean="0">
              <a:latin typeface="Verdana" pitchFamily="34" charset="0"/>
            </a:endParaRPr>
          </a:p>
        </p:txBody>
      </p:sp>
      <p:pic>
        <p:nvPicPr>
          <p:cNvPr id="13" name="Изображение 6" descr="box-kp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" y="1701080"/>
            <a:ext cx="3158127" cy="335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535275" y="1628800"/>
            <a:ext cx="8579296" cy="3921125"/>
          </a:xfrm>
        </p:spPr>
        <p:txBody>
          <a:bodyPr/>
          <a:lstStyle/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Коннектор к </a:t>
            </a:r>
            <a:r>
              <a:rPr lang="en-US" dirty="0" smtClean="0"/>
              <a:t>MS Exchange</a:t>
            </a:r>
            <a:r>
              <a:rPr lang="ru-RU" dirty="0" smtClean="0"/>
              <a:t>  </a:t>
            </a:r>
            <a:r>
              <a:rPr lang="en-US" dirty="0" smtClean="0"/>
              <a:t>Server</a:t>
            </a:r>
            <a:r>
              <a:rPr lang="ru-RU" dirty="0" smtClean="0"/>
              <a:t> 2007/2010</a:t>
            </a:r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Коннектор к </a:t>
            </a:r>
            <a:r>
              <a:rPr lang="en-US" dirty="0" smtClean="0"/>
              <a:t>MS SharePoint</a:t>
            </a:r>
            <a:endParaRPr lang="ru-RU" dirty="0" smtClean="0"/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Интеграция с MS </a:t>
            </a:r>
            <a:r>
              <a:rPr lang="ru-RU" dirty="0" err="1" smtClean="0"/>
              <a:t>Exchange</a:t>
            </a:r>
            <a:r>
              <a:rPr lang="ru-RU" dirty="0" smtClean="0"/>
              <a:t> </a:t>
            </a:r>
            <a:r>
              <a:rPr lang="ru-RU" dirty="0" err="1" smtClean="0"/>
              <a:t>Web</a:t>
            </a:r>
            <a:r>
              <a:rPr lang="ru-RU" dirty="0" smtClean="0"/>
              <a:t> </a:t>
            </a:r>
            <a:r>
              <a:rPr lang="ru-RU" dirty="0" err="1" smtClean="0"/>
              <a:t>Mail</a:t>
            </a:r>
            <a:endParaRPr lang="ru-RU" dirty="0" smtClean="0"/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Улучшенная интеграция с </a:t>
            </a:r>
            <a:r>
              <a:rPr lang="ru-RU" dirty="0" err="1" smtClean="0"/>
              <a:t>Active</a:t>
            </a:r>
            <a:r>
              <a:rPr lang="ru-RU" dirty="0" smtClean="0"/>
              <a:t> </a:t>
            </a:r>
            <a:r>
              <a:rPr lang="ru-RU" dirty="0" err="1" smtClean="0"/>
              <a:t>Directory</a:t>
            </a:r>
            <a:r>
              <a:rPr lang="ru-RU" dirty="0" smtClean="0"/>
              <a:t> и с MS </a:t>
            </a:r>
            <a:r>
              <a:rPr lang="ru-RU" dirty="0" err="1" smtClean="0"/>
              <a:t>Office</a:t>
            </a:r>
            <a:endParaRPr lang="ru-RU" dirty="0" smtClean="0"/>
          </a:p>
        </p:txBody>
      </p:sp>
      <p:pic>
        <p:nvPicPr>
          <p:cNvPr id="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Microsoft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4322115" y="5861635"/>
            <a:ext cx="5568300" cy="54879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Поддержка </a:t>
            </a:r>
            <a:r>
              <a:rPr lang="ru-RU" sz="2800" dirty="0"/>
              <a:t>форматов </a:t>
            </a:r>
            <a:r>
              <a:rPr lang="ru-RU" sz="2800" dirty="0" err="1" smtClean="0"/>
              <a:t>CalDAV</a:t>
            </a:r>
            <a:endParaRPr lang="ru-RU" sz="2800" dirty="0" smtClean="0"/>
          </a:p>
          <a:p>
            <a:pPr marL="0" indent="0">
              <a:buNone/>
            </a:pPr>
            <a:endParaRPr lang="ru-RU" sz="1400" dirty="0" smtClean="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55" y="1431783"/>
            <a:ext cx="385248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Google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5122" name="Picture 2" descr="C:\Users\Аня\Desktop\android_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7618"/>
            <a:ext cx="2655872" cy="48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3168"/>
            <a:ext cx="3455616" cy="44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Apple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93168"/>
            <a:ext cx="3528392" cy="43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13681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876" y="1363465"/>
            <a:ext cx="7602762" cy="39068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Интерактивные сервисы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ownloads\8706558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0"/>
            <a:ext cx="918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Мобильность</a:t>
            </a:r>
          </a:p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Технология </a:t>
            </a:r>
            <a:r>
              <a:rPr lang="en-US" sz="54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BitrixMobile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" y="624152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900" b="1" dirty="0">
                <a:solidFill>
                  <a:prstClr val="black"/>
                </a:solidFill>
                <a:cs typeface="Calibri"/>
              </a:rPr>
              <a:t>Мобильный </a:t>
            </a:r>
            <a:r>
              <a:rPr lang="ru-RU" sz="2900" b="1" dirty="0" smtClean="0">
                <a:solidFill>
                  <a:prstClr val="black"/>
                </a:solidFill>
                <a:cs typeface="Calibri"/>
              </a:rPr>
              <a:t>интранет</a:t>
            </a:r>
            <a:endParaRPr lang="en-US" sz="2900" b="1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2"/>
          <p:cNvPicPr>
            <a:picLocks noChangeAspect="1"/>
          </p:cNvPicPr>
          <p:nvPr/>
        </p:nvPicPr>
        <p:blipFill rotWithShape="1">
          <a:blip r:embed="rId5"/>
          <a:srcRect l="12897" t="12388" r="10003" b="49906"/>
          <a:stretch/>
        </p:blipFill>
        <p:spPr>
          <a:xfrm>
            <a:off x="4943154" y="4917458"/>
            <a:ext cx="1800578" cy="727522"/>
          </a:xfrm>
          <a:prstGeom prst="rect">
            <a:avLst/>
          </a:prstGeom>
        </p:spPr>
      </p:pic>
      <p:pic>
        <p:nvPicPr>
          <p:cNvPr id="16" name="Изображение 3"/>
          <p:cNvPicPr>
            <a:picLocks noChangeAspect="1"/>
          </p:cNvPicPr>
          <p:nvPr/>
        </p:nvPicPr>
        <p:blipFill rotWithShape="1">
          <a:blip r:embed="rId6"/>
          <a:srcRect l="15451" t="31373" r="16097" b="32173"/>
          <a:stretch/>
        </p:blipFill>
        <p:spPr>
          <a:xfrm>
            <a:off x="7139988" y="4991977"/>
            <a:ext cx="1676401" cy="57597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968286" y="1473145"/>
            <a:ext cx="407988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Живая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лента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Управление 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задачами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Работа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файлами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Мгновенные сообщения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Контакты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сотрудников</a:t>
            </a:r>
            <a:endParaRPr lang="en-US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Рабочие группы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err="1">
                <a:solidFill>
                  <a:prstClr val="black"/>
                </a:solidFill>
                <a:latin typeface="Calibri"/>
                <a:cs typeface="Calibri"/>
              </a:rPr>
              <a:t>Push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уведомления 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endParaRPr lang="ru-RU" sz="240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92510" y="1699119"/>
            <a:ext cx="2228876" cy="3864682"/>
            <a:chOff x="762000" y="57150"/>
            <a:chExt cx="2966408" cy="5143500"/>
          </a:xfrm>
        </p:grpSpPr>
        <p:pic>
          <p:nvPicPr>
            <p:cNvPr id="26" name="Изображение 11" descr="df9a60c34480833348edd9f5a957a41a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7" r="27771"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27" name="Изображение 12" descr="Screenshot_2012-11-27-21-12-04.png"/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28" name="Изображение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104" y="1868669"/>
            <a:ext cx="1892362" cy="3694211"/>
          </a:xfrm>
          <a:prstGeom prst="rect">
            <a:avLst/>
          </a:prstGeom>
        </p:spPr>
      </p:pic>
      <p:pic>
        <p:nvPicPr>
          <p:cNvPr id="2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1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600"/>
              </a:spcBef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cs typeface="Calibri"/>
              </a:rPr>
              <a:t>«</a:t>
            </a:r>
            <a:r>
              <a:rPr lang="ru-RU" sz="2900" b="1" dirty="0" smtClean="0">
                <a:solidFill>
                  <a:prstClr val="black"/>
                </a:solidFill>
                <a:cs typeface="Calibri"/>
              </a:rPr>
              <a:t>Живая лента</a:t>
            </a:r>
            <a:r>
              <a:rPr lang="ru-RU" sz="3200" dirty="0" smtClean="0">
                <a:solidFill>
                  <a:prstClr val="black"/>
                </a:solidFill>
                <a:cs typeface="Calibri"/>
              </a:rPr>
              <a:t>»</a:t>
            </a:r>
            <a:endParaRPr lang="ru-RU" sz="29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789" y="1429256"/>
            <a:ext cx="41531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Следите с телефона за всеми событиями на портале в «Живой ленте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»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Будьте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в курсе текущих событий в компании, поставленных в группах задач, новых проектов, загруженных файлов, созданных отчетов и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прочего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Комментируйте и «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Calibri"/>
              </a:rPr>
              <a:t>лайкайте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» все в «Живой ленте», пишите коллегам свои сообщения, отправляйте им фотографии с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телефона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bitrix24.ru/images/content/m1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50" y="1509975"/>
            <a:ext cx="1979129" cy="3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itrix24.ru/images/content/mobile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69881"/>
            <a:ext cx="201549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7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600"/>
              </a:spcBef>
              <a:spcAft>
                <a:spcPts val="0"/>
              </a:spcAft>
            </a:pPr>
            <a:r>
              <a:rPr lang="ru-RU" sz="2900" b="1" dirty="0">
                <a:solidFill>
                  <a:prstClr val="black"/>
                </a:solidFill>
                <a:cs typeface="Calibri"/>
              </a:rPr>
              <a:t>Управление задачами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2789" y="1429256"/>
            <a:ext cx="41531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Фильтруйте, «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Calibri"/>
              </a:rPr>
              <a:t>лайкайте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» и комментируйте задачи 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Принимайте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задачи, поставленные вам, ставьте новые коллегам, делегируйте подчиненным и выполняйте любые доступные для выбранной задачи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действия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Смотрите - сколько, где и каких задач у вас «горит», какие именно это задачи - важные или не важные. К задачам приложили документы? Откройте и просмотрите их на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мобильном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itrix24.ru/images/content/iphon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50" y="1512551"/>
            <a:ext cx="19716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itrix24.ru/images/content/iphone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353" y="1453558"/>
            <a:ext cx="201549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600"/>
              </a:spcBef>
              <a:spcAft>
                <a:spcPts val="0"/>
              </a:spcAft>
            </a:pPr>
            <a:r>
              <a:rPr lang="ru-RU" sz="2900" b="1" dirty="0">
                <a:solidFill>
                  <a:prstClr val="black"/>
                </a:solidFill>
                <a:cs typeface="Calibri"/>
              </a:rPr>
              <a:t>Работа с файлами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2789" y="1429256"/>
            <a:ext cx="415318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Просматривайте документы, презентации и графику прямо с мобильного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устройства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Все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, что доступно вам по правам на портале: ваши личные файлы, общедоступные файлы компании, файлы коллег и ваших групп. 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Открывайте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изображения популярных форматов и документы XLS, XLSX, DOC, DOCX, PPT, PPTX. 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Найдите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быстро нужный документ с помощью встроенного поиска - в текущей папке по заголовкам и названиям файлов. </a:t>
            </a: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bitrix24.ru/images/content/android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7628"/>
            <a:ext cx="1975756" cy="37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itrix24.ru/images/content/android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58" y="1577629"/>
            <a:ext cx="1983567" cy="374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90780"/>
            <a:ext cx="8280920" cy="49465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88787" y="138539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документами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8" y="391570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bitrix24.ru/images/content/m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62" y="1577626"/>
            <a:ext cx="1917763" cy="375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600"/>
              </a:spcBef>
              <a:spcAft>
                <a:spcPts val="0"/>
              </a:spcAft>
            </a:pPr>
            <a:r>
              <a:rPr lang="ru-RU" sz="2900" b="1" dirty="0" err="1">
                <a:solidFill>
                  <a:prstClr val="black"/>
                </a:solidFill>
                <a:cs typeface="Calibri"/>
              </a:rPr>
              <a:t>Push</a:t>
            </a:r>
            <a:r>
              <a:rPr lang="ru-RU" sz="2900" b="1" dirty="0">
                <a:solidFill>
                  <a:prstClr val="black"/>
                </a:solidFill>
                <a:cs typeface="Calibri"/>
              </a:rPr>
              <a:t>-уведомления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2789" y="1429256"/>
            <a:ext cx="41531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Напишите сообщение коллеге с портала - и он сразу же получит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push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-уведомление на свой мобильный телефон, если находится вдали от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офиса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Загляните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к коллеге в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профайл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 - очень быстро найдете его номер и e-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mail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 и прочтете его персональные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данные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Вы получите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push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-уведомления, даже если закроете свое мобильное приложение! 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bitrix24.ru/images/content/m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05" y="1577627"/>
            <a:ext cx="1896226" cy="371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19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bitrix24.ru/images/content/m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62" y="1599961"/>
            <a:ext cx="1917763" cy="375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bitrix24.ru/images/content/m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06" y="1597447"/>
            <a:ext cx="1896226" cy="371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Bef>
                <a:spcPts val="600"/>
              </a:spcBef>
              <a:spcAft>
                <a:spcPts val="0"/>
              </a:spcAft>
            </a:pPr>
            <a:r>
              <a:rPr lang="ru-RU" sz="2900" b="1" dirty="0">
                <a:solidFill>
                  <a:prstClr val="black"/>
                </a:solidFill>
                <a:cs typeface="Calibri"/>
              </a:rPr>
              <a:t>Мгновенные сообщения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2789" y="1429256"/>
            <a:ext cx="4153187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Общайтесь с коллегами на портале через мобильное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приложение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Самые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«свежие» контакты у вас всегда под рукой -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наверху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Вы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увидите, в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онлайне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 ли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коллега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и может ли общаться - приложение выводит его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статус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Вся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переписка хранится в истории, и вы всегда найдете там любое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сообщение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900" b="1" dirty="0" err="1" smtClean="0">
                <a:solidFill>
                  <a:prstClr val="black"/>
                </a:solidFill>
                <a:cs typeface="Calibri"/>
              </a:rPr>
              <a:t>Десктопное</a:t>
            </a:r>
            <a:r>
              <a:rPr lang="ru-RU" sz="2900" b="1" dirty="0" smtClean="0">
                <a:solidFill>
                  <a:prstClr val="black"/>
                </a:solidFill>
                <a:cs typeface="Calibri"/>
              </a:rPr>
              <a:t> приложение</a:t>
            </a:r>
            <a:endParaRPr lang="en-US" sz="2900" b="1" dirty="0" smtClean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7279" y="1590006"/>
            <a:ext cx="386747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корпоративный бизнес-</a:t>
            </a:r>
            <a:r>
              <a:rPr lang="ru-RU" sz="2000" dirty="0" err="1" smtClean="0">
                <a:solidFill>
                  <a:prstClr val="black"/>
                </a:solidFill>
                <a:latin typeface="Calibri"/>
                <a:cs typeface="Calibri"/>
              </a:rPr>
              <a:t>мессенджер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мгновенные уведомления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о новых сообщениях, комментариях и лайках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список сотрудников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индикатор, кто в </a:t>
            </a:r>
            <a:r>
              <a:rPr lang="ru-RU" sz="2000" dirty="0" err="1" smtClean="0">
                <a:solidFill>
                  <a:prstClr val="black"/>
                </a:solidFill>
                <a:latin typeface="Calibri"/>
                <a:cs typeface="Calibri"/>
              </a:rPr>
              <a:t>онлайне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запоминает логин пароль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сохраняет историю переписки</a:t>
            </a: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4" y="1605725"/>
            <a:ext cx="4894898" cy="2541746"/>
          </a:xfrm>
          <a:prstGeom prst="rect">
            <a:avLst/>
          </a:prstGeom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0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3" y="-11064"/>
            <a:ext cx="9154224" cy="686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55874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Многодепартаментность</a:t>
            </a: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0562"/>
            <a:ext cx="7923139" cy="436379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Многодепартаментность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-8906"/>
            <a:ext cx="9146176" cy="686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6" y="2333500"/>
            <a:ext cx="9146175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6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Производительность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3"/>
          <a:srcRect t="2894" b="8929"/>
          <a:stretch/>
        </p:blipFill>
        <p:spPr bwMode="auto">
          <a:xfrm>
            <a:off x="0" y="0"/>
            <a:ext cx="9121140" cy="6858000"/>
          </a:xfrm>
          <a:prstGeom prst="roundRect">
            <a:avLst>
              <a:gd name="adj" fmla="val 2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0"/>
            <a:ext cx="5105400" cy="684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2120" y="15240"/>
            <a:ext cx="4344618" cy="8763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Веб-кластер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960" y="1147950"/>
            <a:ext cx="4425640" cy="5213365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Основные задачи, которые решает веб-кластер: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Обеспечение высокой доступности сервиса (так называемые HA - High Availability или Failover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Масштабирование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веб-проекта</a:t>
            </a: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 условиях возрастающей нагрузки (HP - High Performance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Балансирование нагрузки, трафика, данных между несколькими серверами.</a:t>
            </a: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Создание целостной резервной копии данных для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MySQL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76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ownloads\689515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6" y="0"/>
            <a:ext cx="915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0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www.1c-bitrix.ru/images/cms12/securit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94" r="23994"/>
          <a:stretch/>
        </p:blipFill>
        <p:spPr bwMode="auto">
          <a:xfrm>
            <a:off x="-2205360" y="1895634"/>
            <a:ext cx="10088180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788" y="-27384"/>
            <a:ext cx="6142037" cy="892175"/>
          </a:xfrm>
        </p:spPr>
        <p:txBody>
          <a:bodyPr/>
          <a:lstStyle/>
          <a:p>
            <a:pPr algn="l" eaLnBrk="1" hangingPunct="1"/>
            <a:r>
              <a:rPr lang="ru-RU" sz="3200" b="1" dirty="0">
                <a:solidFill>
                  <a:srgbClr val="00091A"/>
                </a:solidFill>
                <a:latin typeface="Calibri" charset="0"/>
                <a:ea typeface="Verdana" charset="0"/>
              </a:rPr>
              <a:t>«Панель безопасности»</a:t>
            </a:r>
            <a:endParaRPr lang="en-US" sz="3200" b="1" dirty="0">
              <a:solidFill>
                <a:srgbClr val="00091A"/>
              </a:solidFill>
              <a:latin typeface="Calibri" charset="0"/>
              <a:ea typeface="Verdana" charset="0"/>
            </a:endParaRPr>
          </a:p>
        </p:txBody>
      </p:sp>
      <p:sp>
        <p:nvSpPr>
          <p:cNvPr id="97283" name="Прямоугольник 3"/>
          <p:cNvSpPr>
            <a:spLocks noChangeArrowheads="1"/>
          </p:cNvSpPr>
          <p:nvPr/>
        </p:nvSpPr>
        <p:spPr bwMode="auto">
          <a:xfrm>
            <a:off x="533400" y="1336675"/>
            <a:ext cx="8286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Calibri" charset="0"/>
                <a:ea typeface="Verdana" charset="0"/>
              </a:rPr>
              <a:t>Оценка уровней безопасности веб-проекта</a:t>
            </a:r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-46038"/>
            <a:ext cx="3063875" cy="10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3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20650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496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6" y="1752600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Прямоугольник 3"/>
          <p:cNvSpPr>
            <a:spLocks noChangeArrowheads="1"/>
          </p:cNvSpPr>
          <p:nvPr/>
        </p:nvSpPr>
        <p:spPr bwMode="auto">
          <a:xfrm>
            <a:off x="425450" y="1600200"/>
            <a:ext cx="3886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</a:rPr>
              <a:t>Ваши сотрудники авторизуются на </a:t>
            </a:r>
            <a:r>
              <a:rPr lang="ru-RU" dirty="0" smtClean="0">
                <a:latin typeface="+mj-lt"/>
              </a:rPr>
              <a:t>портале, </a:t>
            </a:r>
            <a:r>
              <a:rPr lang="ru-RU" dirty="0">
                <a:latin typeface="+mj-lt"/>
              </a:rPr>
              <a:t>используя свой логин, пароль и цифровой ключ со своего персонального </a:t>
            </a:r>
            <a:r>
              <a:rPr lang="ru-RU" dirty="0" err="1">
                <a:latin typeface="+mj-lt"/>
              </a:rPr>
              <a:t>брелка</a:t>
            </a:r>
            <a:r>
              <a:rPr lang="ru-RU" dirty="0">
                <a:latin typeface="+mj-lt"/>
              </a:rPr>
              <a:t>. </a:t>
            </a:r>
            <a:r>
              <a:rPr lang="ru-RU" i="1" dirty="0">
                <a:latin typeface="+mj-lt"/>
              </a:rPr>
              <a:t>Ключ используется только один раз и для каждой авторизации пользователя </a:t>
            </a:r>
            <a:r>
              <a:rPr lang="ru-RU" i="1" dirty="0" err="1">
                <a:latin typeface="+mj-lt"/>
              </a:rPr>
              <a:t>генерится</a:t>
            </a:r>
            <a:r>
              <a:rPr lang="ru-RU" i="1" dirty="0">
                <a:latin typeface="+mj-lt"/>
              </a:rPr>
              <a:t> новый набор цифр.</a:t>
            </a:r>
            <a:endParaRPr lang="en-US" i="1" dirty="0">
              <a:latin typeface="+mj-lt"/>
            </a:endParaRPr>
          </a:p>
          <a:p>
            <a:pPr>
              <a:defRPr/>
            </a:pPr>
            <a:endParaRPr lang="ru-RU" dirty="0">
              <a:latin typeface="+mj-lt"/>
            </a:endParaRP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ru-RU" dirty="0">
                <a:latin typeface="+mj-lt"/>
              </a:rPr>
              <a:t>Технология одноразовых паролей (</a:t>
            </a:r>
            <a:r>
              <a:rPr lang="ru-RU" dirty="0" err="1">
                <a:latin typeface="+mj-lt"/>
              </a:rPr>
              <a:t>One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Time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Password</a:t>
            </a:r>
            <a:r>
              <a:rPr lang="ru-RU" dirty="0">
                <a:latin typeface="+mj-lt"/>
              </a:rPr>
              <a:t> - OTP) с использованием </a:t>
            </a:r>
            <a:r>
              <a:rPr lang="ru-RU" dirty="0" err="1">
                <a:latin typeface="+mj-lt"/>
              </a:rPr>
              <a:t>брелков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Aladdin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eToken</a:t>
            </a:r>
            <a:r>
              <a:rPr lang="ru-RU" dirty="0">
                <a:latin typeface="+mj-lt"/>
              </a:rPr>
              <a:t> PASS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позволяет быть однозначно уверенным, что на </a:t>
            </a:r>
            <a:r>
              <a:rPr lang="ru-RU" dirty="0" smtClean="0">
                <a:latin typeface="+mj-lt"/>
              </a:rPr>
              <a:t>портале авторизуется </a:t>
            </a:r>
            <a:r>
              <a:rPr lang="ru-RU" dirty="0">
                <a:latin typeface="+mj-lt"/>
              </a:rPr>
              <a:t>именно тот человек, которому выдали брелок.</a:t>
            </a:r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4692650" y="4127500"/>
            <a:ext cx="43434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>
                <a:latin typeface="+mj-lt"/>
              </a:rPr>
              <a:t>Корректность работы электронных ключей </a:t>
            </a:r>
            <a:r>
              <a:rPr lang="en-US" sz="1800" b="0" dirty="0" err="1">
                <a:latin typeface="+mj-lt"/>
              </a:rPr>
              <a:t>eToken</a:t>
            </a:r>
            <a:r>
              <a:rPr lang="en-US" sz="1800" b="0" dirty="0">
                <a:latin typeface="+mj-lt"/>
              </a:rPr>
              <a:t> PASS</a:t>
            </a:r>
            <a:r>
              <a:rPr lang="ru-RU" sz="1800" b="0" dirty="0">
                <a:latin typeface="+mj-lt"/>
              </a:rPr>
              <a:t> для системы «1С-Битрикс: </a:t>
            </a:r>
            <a:r>
              <a:rPr lang="ru-RU" sz="1800" b="0" dirty="0" smtClean="0">
                <a:latin typeface="+mj-lt"/>
              </a:rPr>
              <a:t>Корпоративный портал» </a:t>
            </a:r>
            <a:r>
              <a:rPr lang="ru-RU" sz="1800" b="0" dirty="0">
                <a:latin typeface="+mj-lt"/>
              </a:rPr>
              <a:t>подтверждается соответствующим </a:t>
            </a:r>
            <a:r>
              <a:rPr lang="ru-RU" sz="1800" dirty="0">
                <a:latin typeface="+mj-lt"/>
              </a:rPr>
              <a:t>сертификатом компании </a:t>
            </a:r>
            <a:r>
              <a:rPr lang="en-US" sz="1800" dirty="0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, выданным на основании серии испытаний.</a:t>
            </a:r>
          </a:p>
          <a:p>
            <a:pPr eaLnBrk="1" hangingPunct="1">
              <a:defRPr/>
            </a:pPr>
            <a:endParaRPr lang="ru-RU" sz="1600" b="0" dirty="0"/>
          </a:p>
        </p:txBody>
      </p:sp>
      <p:pic>
        <p:nvPicPr>
          <p:cNvPr id="99332" name="Рисунок 9" descr="aladdin-logo_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108200"/>
            <a:ext cx="7000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70520"/>
            <a:ext cx="59769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3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Технология</a:t>
            </a:r>
            <a:r>
              <a:rPr lang="ru-RU" sz="32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одноразовых </a:t>
            </a:r>
            <a:r>
              <a:rPr lang="ru-RU" sz="32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паролей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933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598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22896</TotalTime>
  <Words>2481</Words>
  <Application>Microsoft Office PowerPoint</Application>
  <PresentationFormat>Экран (4:3)</PresentationFormat>
  <Paragraphs>467</Paragraphs>
  <Slides>123</Slides>
  <Notes>94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123</vt:i4>
      </vt:variant>
    </vt:vector>
  </HeadingPairs>
  <TitlesOfParts>
    <vt:vector size="128" baseType="lpstr"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Веб-кластер</vt:lpstr>
      <vt:lpstr>Презентация PowerPoint</vt:lpstr>
      <vt:lpstr>«Панель безопасности»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Документация</vt:lpstr>
      <vt:lpstr>Обучение</vt:lpstr>
      <vt:lpstr>Виртуальная лаборатория Протестируйте продукт перед покупкой</vt:lpstr>
      <vt:lpstr>На платформе «1С-Битрикс» работает более 70 000 веб-проектов.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Аня</cp:lastModifiedBy>
  <cp:revision>800</cp:revision>
  <cp:lastPrinted>2011-11-21T13:32:39Z</cp:lastPrinted>
  <dcterms:modified xsi:type="dcterms:W3CDTF">2013-01-18T09:02:11Z</dcterms:modified>
</cp:coreProperties>
</file>