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48"/>
  </p:notesMasterIdLst>
  <p:handoutMasterIdLst>
    <p:handoutMasterId r:id="rId49"/>
  </p:handoutMasterIdLst>
  <p:sldIdLst>
    <p:sldId id="878" r:id="rId3"/>
    <p:sldId id="921" r:id="rId4"/>
    <p:sldId id="904" r:id="rId5"/>
    <p:sldId id="927" r:id="rId6"/>
    <p:sldId id="925" r:id="rId7"/>
    <p:sldId id="906" r:id="rId8"/>
    <p:sldId id="926" r:id="rId9"/>
    <p:sldId id="924" r:id="rId10"/>
    <p:sldId id="929" r:id="rId11"/>
    <p:sldId id="930" r:id="rId12"/>
    <p:sldId id="855" r:id="rId13"/>
    <p:sldId id="901" r:id="rId14"/>
    <p:sldId id="911" r:id="rId15"/>
    <p:sldId id="907" r:id="rId16"/>
    <p:sldId id="872" r:id="rId17"/>
    <p:sldId id="873" r:id="rId18"/>
    <p:sldId id="908" r:id="rId19"/>
    <p:sldId id="909" r:id="rId20"/>
    <p:sldId id="903" r:id="rId21"/>
    <p:sldId id="870" r:id="rId22"/>
    <p:sldId id="860" r:id="rId23"/>
    <p:sldId id="891" r:id="rId24"/>
    <p:sldId id="892" r:id="rId25"/>
    <p:sldId id="893" r:id="rId26"/>
    <p:sldId id="915" r:id="rId27"/>
    <p:sldId id="902" r:id="rId28"/>
    <p:sldId id="835" r:id="rId29"/>
    <p:sldId id="888" r:id="rId30"/>
    <p:sldId id="889" r:id="rId31"/>
    <p:sldId id="890" r:id="rId32"/>
    <p:sldId id="874" r:id="rId33"/>
    <p:sldId id="866" r:id="rId34"/>
    <p:sldId id="863" r:id="rId35"/>
    <p:sldId id="868" r:id="rId36"/>
    <p:sldId id="895" r:id="rId37"/>
    <p:sldId id="900" r:id="rId38"/>
    <p:sldId id="862" r:id="rId39"/>
    <p:sldId id="899" r:id="rId40"/>
    <p:sldId id="867" r:id="rId41"/>
    <p:sldId id="928" r:id="rId42"/>
    <p:sldId id="912" r:id="rId43"/>
    <p:sldId id="818" r:id="rId44"/>
    <p:sldId id="931" r:id="rId45"/>
    <p:sldId id="933" r:id="rId46"/>
    <p:sldId id="934" r:id="rId47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83304" autoAdjust="0"/>
  </p:normalViewPr>
  <p:slideViewPr>
    <p:cSldViewPr>
      <p:cViewPr>
        <p:scale>
          <a:sx n="100" d="100"/>
          <a:sy n="100" d="100"/>
        </p:scale>
        <p:origin x="-456" y="13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0.xml"/><Relationship Id="rId2" Type="http://schemas.openxmlformats.org/officeDocument/2006/relationships/slide" Target="slides/slide29.xml"/><Relationship Id="rId1" Type="http://schemas.openxmlformats.org/officeDocument/2006/relationships/slide" Target="slides/slide28.xml"/><Relationship Id="rId4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98812E-E454-4516-BFA2-A8A43A394306}" type="slidenum">
              <a:rPr lang="ru-RU" smtClean="0"/>
              <a:pPr>
                <a:defRPr/>
              </a:pPr>
              <a:t>2</a:t>
            </a:fld>
            <a:endParaRPr lang="ru-RU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dirty="0" smtClean="0"/>
              <a:t>Мобильное приложение</a:t>
            </a:r>
            <a:r>
              <a:rPr lang="ru-RU" dirty="0" smtClean="0"/>
              <a:t>: </a:t>
            </a:r>
            <a:r>
              <a:rPr lang="ru-RU" dirty="0" err="1" smtClean="0"/>
              <a:t>Госуслуги</a:t>
            </a:r>
            <a:r>
              <a:rPr lang="ru-RU" dirty="0" smtClean="0"/>
              <a:t> и обращения в любое время, в любом месте</a:t>
            </a:r>
          </a:p>
          <a:p>
            <a:pPr eaLnBrk="1" hangingPunct="1"/>
            <a:r>
              <a:rPr lang="ru-RU" b="1" dirty="0" smtClean="0"/>
              <a:t>Интерактивная карта: </a:t>
            </a:r>
            <a:r>
              <a:rPr lang="ru-RU" dirty="0" smtClean="0"/>
              <a:t>Узнавайте, что находится рядом с вами.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1004E-3FE5-4B4F-A3F6-72848C40F9D6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endParaRPr lang="ru-RU" sz="1200" b="0" dirty="0" smtClean="0"/>
          </a:p>
          <a:p>
            <a:endParaRPr lang="ru-RU" sz="1200" b="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Карта объектов города/ края области</a:t>
            </a:r>
            <a:r>
              <a:rPr lang="ru-RU" sz="1200" dirty="0" smtClean="0"/>
              <a:t> Вы сможете легко найти вокзалы, государственные, медицинские и учебные заведения, кафе, рестораны, музеи, театры,  детские и спортивные комплексы и  многое другое –то что вам нужно.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Детальные описания объектов, событий и маршрутов. </a:t>
            </a:r>
            <a:r>
              <a:rPr lang="ru-RU" sz="1200" dirty="0" smtClean="0"/>
              <a:t>Вы сможете не только найти нужные вам объекты, но и узнать подробную информацию о работе того или иного учреждения, посмотреть историческую справку, уточнить контакты.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 </a:t>
            </a:r>
            <a:r>
              <a:rPr lang="ru-RU" sz="1200" b="1" dirty="0" smtClean="0"/>
              <a:t>Карта событий города. </a:t>
            </a:r>
            <a:r>
              <a:rPr lang="ru-RU" sz="1200" dirty="0" smtClean="0"/>
              <a:t>Вы будете всегда в курсе самых важных мероприятий города: официальных мероприятий, городских праздников, фестивалей и выставок.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Карта туристических маршрутов </a:t>
            </a:r>
            <a:r>
              <a:rPr lang="ru-RU" sz="1200" dirty="0" smtClean="0"/>
              <a:t>. Куда пойти в свободное время? Смотрите туристические маршруты на карте и выбирайте то, что вам интересно.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/>
              <a:pPr>
                <a:defRPr/>
              </a:pPr>
              <a:t>3</a:t>
            </a:fld>
            <a:endParaRPr 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r>
              <a:rPr lang="ru-RU" sz="1200" dirty="0" smtClean="0"/>
              <a:t>Оптимизировано</a:t>
            </a:r>
            <a:r>
              <a:rPr lang="ru-RU" sz="1200" baseline="0" dirty="0" smtClean="0"/>
              <a:t> 2 шаблона: яркий и портальный</a:t>
            </a: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1004E-3FE5-4B4F-A3F6-72848C40F9D6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Сматрфоны</a:t>
            </a:r>
            <a:r>
              <a:rPr lang="ru-RU" sz="1200" dirty="0" smtClean="0"/>
              <a:t> и планшеты становятся все более популярными инструментами для получения и потребления информации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данным IDC, рынок ПК сокращается в два раза быстрее, чем ожидалось.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29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30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  <a:ea typeface="Calibri"/>
                <a:cs typeface="Calibri"/>
              </a:rPr>
              <a:pPr/>
              <a:t>31</a:t>
            </a:fld>
            <a:endParaRPr kumimoji="0" lang="en-US" sz="1200" dirty="0">
              <a:solidFill>
                <a:srgbClr val="000000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Информирование  граждан о государственных услугах и местах их предоставления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Обеспечение доступа к наиболее востребованным услугам (на примере штрафов ГИБДД)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Участие граждан в улучшении жизни города, края, области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Мобильный справочник городских объектов и телефонов доверия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ориентировано на администрации города, края, области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Мобильное приложение для сайта государственной организации – это не  только возможность получать популярные электронные услуги в любой точке планеты, где есть доступ к сети </a:t>
            </a:r>
            <a:r>
              <a:rPr lang="ru-RU" dirty="0" err="1" smtClean="0"/>
              <a:t>Internet</a:t>
            </a:r>
            <a:r>
              <a:rPr lang="ru-RU" dirty="0" smtClean="0"/>
              <a:t>, но и  активно участвовать в диалоге с властями, быть в курсе важных событий и легко планировать свой досуг.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Гид по  государственным услугам с описанием необходимых документов, порядком и условий предоставления услуг (с показом популярных электронных услуг).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B2498-D8AD-48C0-9081-99F3C7363115}" type="slidenum">
              <a:rPr lang="ru-RU" smtClean="0"/>
              <a:pPr>
                <a:defRPr/>
              </a:pPr>
              <a:t>4</a:t>
            </a:fld>
            <a:endParaRPr lang="ru-RU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Возможность выбора тематики обращений и отслеживания статуса обращения.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Гид по административным и социальным объектам города</a:t>
            </a:r>
            <a:r>
              <a:rPr lang="ru-RU" sz="1200" dirty="0" smtClean="0"/>
              <a:t>, области, края – в виде интерактивной карты, с возможностью выбрать тип показываемых объектов и проложить маршрут (возможен показ ближайших к местонахождению пользователя объектов) и мобильный справочник объектов с адресами, телефонами и графиком работы.</a:t>
            </a:r>
            <a:endParaRPr lang="ru-RU" sz="800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Афиша  важных событий города </a:t>
            </a:r>
            <a:r>
              <a:rPr lang="ru-RU" sz="1200" dirty="0" smtClean="0"/>
              <a:t>-Вы будете всегда в курсе официальных мероприятий, городских праздников, фестивалей и выставок.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2AF0AD-7EB4-4AE3-AF67-44D79551910D}" type="slidenum">
              <a:rPr lang="ru-RU" smtClean="0"/>
              <a:pPr>
                <a:defRPr/>
              </a:pPr>
              <a:t>41</a:t>
            </a:fld>
            <a:endParaRPr lang="ru-RU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DA8120-1184-4B60-A06D-5C2B4FC3689D}" type="slidenum">
              <a:rPr lang="ru-RU" smtClean="0"/>
              <a:pPr>
                <a:defRPr/>
              </a:pPr>
              <a:t>43</a:t>
            </a:fld>
            <a:endParaRPr 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74F3F6-2084-463F-8998-051366464AE0}" type="slidenum">
              <a:rPr lang="ru-RU" smtClean="0"/>
              <a:pPr>
                <a:defRPr/>
              </a:pPr>
              <a:t>44</a:t>
            </a:fld>
            <a:endParaRPr lang="ru-RU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B58045-E033-42DF-A722-DA5BA43B9E64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2A1923-22AC-4B78-8A1F-7B70ADB71387}" type="slidenum">
              <a:rPr lang="ru-RU" smtClean="0"/>
              <a:pPr>
                <a:defRPr/>
              </a:pPr>
              <a:t>45</a:t>
            </a:fld>
            <a:endParaRPr lang="ru-RU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1004E-3FE5-4B4F-A3F6-72848C40F9D6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 органа местного самоуправления муниципального образования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(город, поселок, район…, на примере Администрации города)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 органа власти субъекта РФ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(области, края, республики, на примере правительства области)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 законодательного органа власти субъекта РФ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(на примере областной думы)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 законодательного органа власти местного самоуправления </a:t>
            </a:r>
            <a:b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(на примере городской думы) 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 проекта или целевой программы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(реализуемой государственной организацией)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 силового ведомства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(на примере прокуратуры области)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CD38C-B43B-4207-B4B0-8CB90346A630}" type="slidenum">
              <a:rPr lang="ru-RU" smtClean="0"/>
              <a:pPr>
                <a:defRPr/>
              </a:pPr>
              <a:t>7</a:t>
            </a:fld>
            <a:endParaRPr lang="ru-RU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09431A-DE0D-44B1-A189-302A9071CC14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F516D7-6658-44A3-BC48-13ABA8868FA9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42DE8-0390-4A1B-993E-F78DD26F07E1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31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9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news.ru/top/2013/07/25/rynok_smartfonov_v_rossii_vyros_v_poltora_raza_53662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jpeg"/><Relationship Id="rId7" Type="http://schemas.openxmlformats.org/officeDocument/2006/relationships/hyperlink" Target="http://www.forbes.com/sites/louiscolumbus/2013/09/12/idc-87-of-connected-devices-by-2017-will-be-tablets-and-smartphones/?utm_content=buffer6c391&amp;utm_source=buffer&amp;utm_medium=linkedin&amp;utm_campaign=Buffe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cisco.com/web/RU/news/releases/txt/2013/02/020713a.html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slideshare.net/kleinerperkins/2012-kpcb-internet-trends-yearend-update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7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hyperlink" Target="http://www.1c-bitrix.ru/sitemanager/features/photo2.php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2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28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0.png"/><Relationship Id="rId27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7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hyperlink" Target="http://www.govweb.ru/site/cms/34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4.jpeg"/><Relationship Id="rId5" Type="http://schemas.openxmlformats.org/officeDocument/2006/relationships/image" Target="../media/image88.png"/><Relationship Id="rId15" Type="http://schemas.openxmlformats.org/officeDocument/2006/relationships/image" Target="../media/image9.pn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png"/><Relationship Id="rId1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4816459_prin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648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8" y="6045274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Заголовок 1"/>
          <p:cNvSpPr txBox="1">
            <a:spLocks/>
          </p:cNvSpPr>
          <p:nvPr/>
        </p:nvSpPr>
        <p:spPr bwMode="auto">
          <a:xfrm>
            <a:off x="402274" y="332656"/>
            <a:ext cx="5364088" cy="25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  <a:latin typeface="Calibri"/>
                <a:cs typeface="Calibri"/>
              </a:rPr>
              <a:t>1С-Битрикс: </a:t>
            </a:r>
            <a:br>
              <a:rPr lang="ru-RU" sz="3200" b="1" dirty="0" smtClean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"/>
                <a:cs typeface="Calibri"/>
              </a:rPr>
              <a:t>Официальный сайт государственной организации</a:t>
            </a:r>
          </a:p>
          <a:p>
            <a:endParaRPr lang="ru-RU" sz="12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Calibri"/>
                <a:cs typeface="Calibri"/>
              </a:rPr>
              <a:t>Версия </a:t>
            </a:r>
            <a:r>
              <a:rPr lang="ru-RU" sz="3200" dirty="0" smtClean="0">
                <a:solidFill>
                  <a:schemeClr val="bg1"/>
                </a:solidFill>
                <a:latin typeface="Calibri"/>
                <a:cs typeface="Calibri"/>
              </a:rPr>
              <a:t>14.0</a:t>
            </a:r>
            <a:endParaRPr lang="ru-RU" sz="32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437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900113" y="1624013"/>
            <a:ext cx="777557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1.«О порядке рассмотрения обращений граждан Российской Федерации» </a:t>
            </a:r>
            <a:r>
              <a:rPr lang="ru-RU" sz="2000" b="1" dirty="0">
                <a:latin typeface="+mn-lt"/>
              </a:rPr>
              <a:t>от 06.05.2006 года N 59-ФЗ</a:t>
            </a:r>
            <a:r>
              <a:rPr lang="ru-RU" sz="2000" dirty="0">
                <a:latin typeface="+mn-lt"/>
              </a:rPr>
              <a:t>.</a:t>
            </a: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dirty="0">
                <a:latin typeface="+mn-lt"/>
              </a:rPr>
              <a:t>2.«О размещении заказов на поставки товаров, выполнение работ, оказание услуг для государственных и муниципальных нужд» </a:t>
            </a:r>
            <a:r>
              <a:rPr lang="ru-RU" sz="2000" b="1" dirty="0">
                <a:latin typeface="+mn-lt"/>
              </a:rPr>
              <a:t>от 21.07.2005 года N 94-ФЗ </a:t>
            </a:r>
            <a:r>
              <a:rPr lang="ru-RU" sz="2000" dirty="0">
                <a:latin typeface="+mn-lt"/>
              </a:rPr>
              <a:t>в части: Информационное обеспечение размещения заказов (статья 16 часть 1).</a:t>
            </a: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000" dirty="0">
                <a:latin typeface="+mn-lt"/>
              </a:rPr>
              <a:t>3.«Градостроительный кодекс РФ» от 29.12.2004 </a:t>
            </a:r>
            <a:r>
              <a:rPr lang="ru-RU" sz="2000" b="1" dirty="0">
                <a:latin typeface="+mn-lt"/>
              </a:rPr>
              <a:t>N 190-ФЗ </a:t>
            </a:r>
            <a:r>
              <a:rPr lang="ru-RU" sz="2000" dirty="0">
                <a:latin typeface="+mn-lt"/>
              </a:rPr>
              <a:t>в части: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Публикация проекта генерального плана на официальном сайте поселения, городского округа, проекта положений о территориальном планировании (статья 24 часть 9).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…</a:t>
            </a:r>
          </a:p>
        </p:txBody>
      </p:sp>
      <p:pic>
        <p:nvPicPr>
          <p:cNvPr id="1229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Другие регламентирующие Федеральные Законы</a:t>
            </a:r>
            <a:endParaRPr lang="en-US" altLang="ru-RU" sz="3000" b="1">
              <a:latin typeface="Verdana" pitchFamily="34" charset="0"/>
            </a:endParaRPr>
          </a:p>
        </p:txBody>
      </p:sp>
      <p:pic>
        <p:nvPicPr>
          <p:cNvPr id="1229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684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292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72408" cy="37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800" b="1" dirty="0">
              <a:latin typeface="Verdana" pitchFamily="34" charset="0"/>
              <a:cs typeface="Calibri"/>
            </a:endParaRPr>
          </a:p>
        </p:txBody>
      </p:sp>
      <p:pic>
        <p:nvPicPr>
          <p:cNvPr id="308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1484784"/>
            <a:ext cx="475252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NEW </a:t>
            </a:r>
            <a:r>
              <a:rPr lang="ru-RU" b="1" dirty="0"/>
              <a:t>Доступность контента для лиц с </a:t>
            </a:r>
            <a:br>
              <a:rPr lang="ru-RU" b="1" dirty="0"/>
            </a:br>
            <a:r>
              <a:rPr lang="ru-RU" b="1" dirty="0"/>
              <a:t>ограниченными возможностями </a:t>
            </a:r>
            <a:r>
              <a:rPr lang="ru-RU" dirty="0"/>
              <a:t>(</a:t>
            </a:r>
            <a:r>
              <a:rPr lang="en-US" dirty="0"/>
              <a:t>WCAG2.0)</a:t>
            </a:r>
            <a:endParaRPr lang="ru-RU" dirty="0"/>
          </a:p>
          <a:p>
            <a:pPr marL="171450" indent="-171450"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NEW </a:t>
            </a:r>
            <a:r>
              <a:rPr lang="ru-RU" b="1" dirty="0" smtClean="0"/>
              <a:t>Интерактивная карта</a:t>
            </a:r>
            <a:r>
              <a:rPr lang="ru-RU" b="1" dirty="0"/>
              <a:t>:</a:t>
            </a:r>
            <a:r>
              <a:rPr lang="ru-RU" b="1" dirty="0" smtClean="0"/>
              <a:t> </a:t>
            </a:r>
            <a:r>
              <a:rPr lang="ru-RU" dirty="0" smtClean="0"/>
              <a:t>информация </a:t>
            </a:r>
            <a:r>
              <a:rPr lang="ru-RU" dirty="0"/>
              <a:t>об объектах, туристических маршрутах и событиях </a:t>
            </a:r>
            <a:r>
              <a:rPr lang="ru-RU" dirty="0" smtClean="0"/>
              <a:t>города</a:t>
            </a:r>
            <a:endParaRPr lang="en-US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en-US" sz="800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C00000"/>
                </a:solidFill>
              </a:rPr>
              <a:t>NEW</a:t>
            </a:r>
            <a:r>
              <a:rPr lang="en-US" b="1" dirty="0" smtClean="0"/>
              <a:t> </a:t>
            </a:r>
            <a:r>
              <a:rPr lang="ru-RU" b="1" dirty="0"/>
              <a:t>Мобильное приложение</a:t>
            </a:r>
            <a:r>
              <a:rPr lang="ru-RU" dirty="0"/>
              <a:t>: гид по государственным  услугам и объектам города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66688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</a:rPr>
              <a:t>NEW</a:t>
            </a:r>
            <a:r>
              <a:rPr lang="ru-RU" sz="2400" b="1" i="1" dirty="0" smtClean="0">
                <a:solidFill>
                  <a:srgbClr val="C00000"/>
                </a:solidFill>
              </a:rPr>
              <a:t>  </a:t>
            </a:r>
            <a:r>
              <a:rPr lang="ru-RU" sz="2400" b="1" dirty="0" smtClean="0"/>
              <a:t>Доступность</a:t>
            </a:r>
            <a:r>
              <a:rPr lang="ru-RU" sz="2400" b="1" dirty="0"/>
              <a:t>. Мобильность. Информативность. </a:t>
            </a:r>
          </a:p>
          <a:p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5424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40794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8999504_print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9512" y="2465876"/>
            <a:ext cx="845140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000" b="1" dirty="0">
                <a:solidFill>
                  <a:srgbClr val="000000"/>
                </a:solidFill>
                <a:latin typeface="Calibri"/>
                <a:cs typeface="Calibri"/>
              </a:rPr>
              <a:t>Версия сайта  для лиц </a:t>
            </a:r>
            <a:endParaRPr lang="ru-RU" sz="40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algn="r"/>
            <a:r>
              <a:rPr lang="ru-RU" sz="4000" b="1" dirty="0" smtClean="0">
                <a:solidFill>
                  <a:srgbClr val="000000"/>
                </a:solidFill>
                <a:latin typeface="Calibri"/>
                <a:cs typeface="Calibri"/>
              </a:rPr>
              <a:t>с </a:t>
            </a:r>
            <a:r>
              <a:rPr lang="ru-RU" sz="4000" b="1" dirty="0">
                <a:solidFill>
                  <a:srgbClr val="000000"/>
                </a:solidFill>
                <a:latin typeface="Calibri"/>
                <a:cs typeface="Calibri"/>
              </a:rPr>
              <a:t>ограниченными возможностями</a:t>
            </a:r>
            <a:endParaRPr lang="ru-RU" sz="40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4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174.photobucket.com/albums/w104/Nicholas2000_photo/braille-type-300x225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3943"/>
            <a:ext cx="9159875" cy="68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5875" y="0"/>
            <a:ext cx="6081538" cy="68865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975" y="1916832"/>
            <a:ext cx="5742161" cy="224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/>
              <a:t>Соответствие стандарту </a:t>
            </a:r>
            <a:r>
              <a:rPr lang="en-US" sz="2400" dirty="0"/>
              <a:t>WCAG</a:t>
            </a:r>
            <a:r>
              <a:rPr lang="ru-RU" sz="2400" dirty="0"/>
              <a:t> </a:t>
            </a:r>
            <a:r>
              <a:rPr lang="en-US" sz="2400" dirty="0"/>
              <a:t>2.0</a:t>
            </a:r>
          </a:p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/>
              <a:t>Соответствие  ГОСТ  Р 52872-2007 </a:t>
            </a:r>
          </a:p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/>
              <a:t>Оптимизация шаблонов</a:t>
            </a:r>
          </a:p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>
                <a:solidFill>
                  <a:prstClr val="black"/>
                </a:solidFill>
              </a:rPr>
              <a:t>Оптимизация контента</a:t>
            </a:r>
          </a:p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>
                <a:solidFill>
                  <a:prstClr val="black"/>
                </a:solidFill>
              </a:rPr>
              <a:t>Руководство по обеспечению доступности веб-контента</a:t>
            </a:r>
            <a:endParaRPr lang="ru-RU" sz="2400" dirty="0"/>
          </a:p>
        </p:txBody>
      </p:sp>
      <p:pic>
        <p:nvPicPr>
          <p:cNvPr id="819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63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000" y="214996"/>
            <a:ext cx="5686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Версия для лиц с ограниченными возможностями (ААА)</a:t>
            </a:r>
          </a:p>
        </p:txBody>
      </p:sp>
    </p:spTree>
    <p:extLst>
      <p:ext uri="{BB962C8B-B14F-4D97-AF65-F5344CB8AC3E}">
        <p14:creationId xmlns:p14="http://schemas.microsoft.com/office/powerpoint/2010/main" val="3194109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53496"/>
            <a:ext cx="5622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Версия ААА: Оптимизация шаблонов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4000" y="1484784"/>
            <a:ext cx="82064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76225"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 smtClean="0"/>
              <a:t>Возможность  </a:t>
            </a:r>
            <a:r>
              <a:rPr lang="ru-RU" sz="2400" dirty="0"/>
              <a:t>увеличения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размера шрифта</a:t>
            </a:r>
          </a:p>
          <a:p>
            <a:pPr marL="457200" indent="-276225"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/>
              <a:t>Выбор контрастной цветовой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схемы</a:t>
            </a:r>
          </a:p>
          <a:p>
            <a:pPr marL="457200" indent="-276225"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/>
              <a:t>Перемещение по странице </a:t>
            </a:r>
            <a:r>
              <a:rPr lang="ru-RU" sz="2400" dirty="0" smtClean="0"/>
              <a:t>с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помощью </a:t>
            </a:r>
            <a:r>
              <a:rPr lang="ru-RU" sz="2400" dirty="0" smtClean="0"/>
              <a:t>клавиатуры</a:t>
            </a:r>
          </a:p>
          <a:p>
            <a:pPr marL="457200" indent="-276225"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/>
              <a:t>увеличение  размера полей ввода на форме регистрации</a:t>
            </a:r>
            <a:r>
              <a:rPr lang="en-US" sz="2400" dirty="0"/>
              <a:t>/</a:t>
            </a:r>
            <a:r>
              <a:rPr lang="ru-RU" sz="2400" dirty="0"/>
              <a:t> </a:t>
            </a:r>
            <a:r>
              <a:rPr lang="ru-RU" sz="2400" dirty="0" smtClean="0"/>
              <a:t>авторизации</a:t>
            </a:r>
          </a:p>
          <a:p>
            <a:pPr marL="457200" indent="-276225"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/>
              <a:t>и другие специальные </a:t>
            </a:r>
            <a:r>
              <a:rPr lang="ru-RU" sz="2400" dirty="0" smtClean="0"/>
              <a:t>решения</a:t>
            </a:r>
          </a:p>
          <a:p>
            <a:pPr marL="457200" indent="-276225"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/>
              <a:t>Версия подключается через</a:t>
            </a:r>
            <a:r>
              <a:rPr lang="en-US" sz="2400" dirty="0"/>
              <a:t> CSS</a:t>
            </a:r>
            <a:r>
              <a:rPr lang="ru-RU" sz="2400" dirty="0"/>
              <a:t>,</a:t>
            </a:r>
            <a:r>
              <a:rPr lang="en-US" sz="2400" dirty="0"/>
              <a:t> </a:t>
            </a:r>
            <a:r>
              <a:rPr lang="ru-RU" sz="2400" dirty="0"/>
              <a:t> без перезагрузки </a:t>
            </a:r>
            <a:r>
              <a:rPr lang="ru-RU" sz="2400" dirty="0" smtClean="0"/>
              <a:t>страниц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6592" y="1463079"/>
            <a:ext cx="2619375" cy="2191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46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496746" y="0"/>
            <a:ext cx="81505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412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515" y="1437"/>
            <a:ext cx="7898971" cy="685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09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000" y="353496"/>
            <a:ext cx="5835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Версия ААА: Оптимизация контента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4000" y="1484784"/>
            <a:ext cx="7846392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ü"/>
              <a:tabLst>
                <a:tab pos="7443788" algn="l"/>
              </a:tabLst>
            </a:pPr>
            <a:endParaRPr lang="ru-RU" sz="1000" dirty="0"/>
          </a:p>
          <a:p>
            <a:pPr marL="457200" indent="-37147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 smtClean="0"/>
              <a:t>Подписи </a:t>
            </a:r>
            <a:r>
              <a:rPr lang="ru-RU" sz="2400" dirty="0"/>
              <a:t>к изображениям</a:t>
            </a:r>
          </a:p>
          <a:p>
            <a:pPr marL="457200" indent="-37147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/>
              <a:t>Подписи к ссылкам</a:t>
            </a:r>
          </a:p>
          <a:p>
            <a:pPr marL="457200" indent="-37147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 smtClean="0">
                <a:solidFill>
                  <a:prstClr val="black"/>
                </a:solidFill>
              </a:rPr>
              <a:t>Расшифровка аббревиатур</a:t>
            </a:r>
          </a:p>
          <a:p>
            <a:pPr marL="457200" indent="-37147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 smtClean="0">
                <a:solidFill>
                  <a:prstClr val="black"/>
                </a:solidFill>
              </a:rPr>
              <a:t>Упрощение структуры </a:t>
            </a:r>
            <a:br>
              <a:rPr lang="ru-RU" sz="2400" dirty="0" smtClean="0">
                <a:solidFill>
                  <a:prstClr val="black"/>
                </a:solidFill>
              </a:rPr>
            </a:br>
            <a:r>
              <a:rPr lang="ru-RU" sz="2400" dirty="0" smtClean="0">
                <a:solidFill>
                  <a:prstClr val="black"/>
                </a:solidFill>
              </a:rPr>
              <a:t>страницы (в 2 колонки)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ü"/>
              <a:tabLst>
                <a:tab pos="7443788" algn="l"/>
              </a:tabLst>
            </a:pPr>
            <a:endParaRPr lang="ru-RU" sz="2400" dirty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ü"/>
              <a:tabLst>
                <a:tab pos="7443788" algn="l"/>
              </a:tabLst>
            </a:pPr>
            <a:endParaRPr lang="ru-RU" sz="2400" dirty="0" smtClean="0"/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1412776"/>
            <a:ext cx="3668228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0768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53496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Руководство по обеспечению доступности  </a:t>
            </a:r>
            <a:r>
              <a:rPr lang="en-US" sz="2400" b="1" dirty="0" smtClean="0">
                <a:solidFill>
                  <a:srgbClr val="C00000"/>
                </a:solidFill>
              </a:rPr>
              <a:t>web-</a:t>
            </a:r>
            <a:r>
              <a:rPr lang="ru-RU" sz="2400" b="1" dirty="0" smtClean="0">
                <a:solidFill>
                  <a:srgbClr val="C00000"/>
                </a:solidFill>
              </a:rPr>
              <a:t>контента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4000" y="1447267"/>
            <a:ext cx="3472595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Расшифровка пунктов стандарта </a:t>
            </a:r>
            <a:r>
              <a:rPr lang="en-US" sz="2400" dirty="0" smtClean="0"/>
              <a:t>wcag2.0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Оценка по трем уровням соответствия: А</a:t>
            </a:r>
            <a:r>
              <a:rPr lang="ru-RU" sz="2400" dirty="0"/>
              <a:t> (низший), АА (средний) и ААА (</a:t>
            </a:r>
            <a:r>
              <a:rPr lang="ru-RU" sz="2400" dirty="0" smtClean="0"/>
              <a:t>наивысший)</a:t>
            </a:r>
            <a:br>
              <a:rPr lang="ru-RU" sz="2400" dirty="0" smtClean="0"/>
            </a:br>
            <a:endParaRPr lang="ru-RU" sz="24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Демонстрационный контент и ссылки на примеры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20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1340768"/>
            <a:ext cx="4464496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9220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8917923_prin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0"/>
            <a:ext cx="8942480" cy="6858000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23528" y="2465876"/>
            <a:ext cx="830738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>
                <a:solidFill>
                  <a:srgbClr val="000000"/>
                </a:solidFill>
                <a:latin typeface="Calibri"/>
                <a:cs typeface="Calibri"/>
              </a:rPr>
              <a:t>API </a:t>
            </a:r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«Интерактивная </a:t>
            </a:r>
            <a:r>
              <a:rPr lang="ru-RU" sz="4800" b="1" dirty="0">
                <a:solidFill>
                  <a:srgbClr val="000000"/>
                </a:solidFill>
                <a:latin typeface="Calibri"/>
                <a:cs typeface="Calibri"/>
              </a:rPr>
              <a:t>карта </a:t>
            </a:r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объектов»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42913" y="1347788"/>
            <a:ext cx="85725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dirty="0">
                <a:latin typeface="+mn-lt"/>
              </a:rPr>
              <a:t>Усиление интереса государственных организаций, органов власти к созданию качественного представительства в Сети.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endParaRPr lang="ru-RU" sz="2000" dirty="0">
              <a:latin typeface="+mn-lt"/>
            </a:endParaRP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dirty="0">
                <a:latin typeface="+mn-lt"/>
              </a:rPr>
              <a:t>Требования законодательства к составу и структуре информации на официальном сайте .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endParaRPr lang="ru-RU" sz="2000" dirty="0">
              <a:latin typeface="+mn-lt"/>
            </a:endParaRP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dirty="0">
                <a:latin typeface="+mn-lt"/>
              </a:rPr>
              <a:t>Требуется все более мощный функционал и повышаются требования к системам управления сайтом.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endParaRPr lang="ru-RU" sz="2000" dirty="0">
              <a:latin typeface="+mn-lt"/>
            </a:endParaRP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dirty="0">
                <a:latin typeface="+mn-lt"/>
              </a:rPr>
              <a:t>Ясное движение к работе с населением с использованием Сети.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endParaRPr lang="ru-RU" sz="2000" dirty="0">
              <a:latin typeface="+mn-lt"/>
            </a:endParaRP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dirty="0">
                <a:latin typeface="+mn-lt"/>
              </a:rPr>
              <a:t>Потребность в </a:t>
            </a:r>
            <a:r>
              <a:rPr lang="ru-RU" sz="2000" dirty="0" err="1">
                <a:latin typeface="+mn-lt"/>
              </a:rPr>
              <a:t>интранет</a:t>
            </a:r>
            <a:r>
              <a:rPr lang="ru-RU" sz="2000" dirty="0">
                <a:latin typeface="+mn-lt"/>
              </a:rPr>
              <a:t>-порталах, решающих задачи коммуникаций, хранения информации, коллективной работы, планово-организационной деятельности.</a:t>
            </a:r>
          </a:p>
          <a:p>
            <a:pPr marL="174625" indent="-174625">
              <a:buFont typeface="Arial" pitchFamily="34" charset="0"/>
              <a:buChar char="•"/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endParaRPr lang="ru-RU" sz="2000" dirty="0">
              <a:latin typeface="+mn-lt"/>
            </a:endParaRPr>
          </a:p>
        </p:txBody>
      </p:sp>
      <p:pic>
        <p:nvPicPr>
          <p:cNvPr id="51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800" b="1">
                <a:latin typeface="Calibri" pitchFamily="34" charset="0"/>
              </a:rPr>
              <a:t>Причины появления специализированных решений</a:t>
            </a:r>
            <a:endParaRPr lang="en-US" altLang="ru-RU" sz="2800" b="1">
              <a:latin typeface="Verdana" pitchFamily="34" charset="0"/>
            </a:endParaRPr>
          </a:p>
        </p:txBody>
      </p:sp>
      <p:pic>
        <p:nvPicPr>
          <p:cNvPr id="512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462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148064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87000"/>
                </a:srgbClr>
              </a:gs>
              <a:gs pos="84000">
                <a:schemeClr val="bg1">
                  <a:alpha val="8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968552" cy="92211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API </a:t>
            </a:r>
            <a:r>
              <a:rPr lang="ru-RU" sz="2800" b="1" dirty="0" smtClean="0">
                <a:solidFill>
                  <a:srgbClr val="000000"/>
                </a:solidFill>
              </a:rPr>
              <a:t>-Интерактивная карта объектов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4896544" cy="4968552"/>
          </a:xfrm>
        </p:spPr>
        <p:txBody>
          <a:bodyPr>
            <a:normAutofit/>
          </a:bodyPr>
          <a:lstStyle/>
          <a:p>
            <a:pPr marL="0" lvl="4" indent="14288">
              <a:buClr>
                <a:srgbClr val="C00000"/>
              </a:buClr>
              <a:buNone/>
            </a:pPr>
            <a:r>
              <a:rPr lang="ru-RU" sz="1800" b="1" dirty="0" smtClean="0"/>
              <a:t>Мы создали </a:t>
            </a:r>
            <a:r>
              <a:rPr lang="en-US" sz="1800" b="1" dirty="0" smtClean="0"/>
              <a:t>API </a:t>
            </a:r>
            <a:r>
              <a:rPr lang="ru-RU" sz="1800" b="1" dirty="0" smtClean="0"/>
              <a:t>интерактивной карты объектов:</a:t>
            </a:r>
          </a:p>
          <a:p>
            <a:pPr marL="0" lvl="4" indent="14288" algn="ctr">
              <a:buClr>
                <a:srgbClr val="C00000"/>
              </a:buClr>
              <a:buNone/>
            </a:pPr>
            <a:endParaRPr lang="ru-RU" sz="1800" b="1" dirty="0" smtClean="0"/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Карта </a:t>
            </a:r>
            <a:r>
              <a:rPr lang="ru-RU" sz="1800" dirty="0"/>
              <a:t>объектов города/ края </a:t>
            </a:r>
            <a:r>
              <a:rPr lang="ru-RU" sz="1800" dirty="0" smtClean="0"/>
              <a:t>области;</a:t>
            </a:r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/>
              <a:t>К</a:t>
            </a:r>
            <a:r>
              <a:rPr lang="ru-RU" sz="1800" dirty="0" smtClean="0"/>
              <a:t>арта событий  и туристических маршрутов</a:t>
            </a:r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Интеграция  с картами </a:t>
            </a:r>
            <a:r>
              <a:rPr lang="en-US" sz="1800" dirty="0" smtClean="0"/>
              <a:t>Google</a:t>
            </a:r>
            <a:r>
              <a:rPr lang="ru-RU" sz="1800" dirty="0" smtClean="0"/>
              <a:t> </a:t>
            </a:r>
          </a:p>
          <a:p>
            <a:pPr marL="285750" lvl="4" indent="-285750"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Возможность управления </a:t>
            </a:r>
            <a:r>
              <a:rPr lang="ru-RU" sz="1800" dirty="0"/>
              <a:t>картой: 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веб</a:t>
            </a:r>
            <a:r>
              <a:rPr lang="en-US" sz="1800" dirty="0" smtClean="0"/>
              <a:t>-</a:t>
            </a:r>
            <a:r>
              <a:rPr lang="ru-RU" sz="1800" dirty="0" smtClean="0"/>
              <a:t>маркеры, 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масштабирование карты в соответствии с группировкой объектов, 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настройка инфо-окна</a:t>
            </a:r>
          </a:p>
          <a:p>
            <a:pPr marL="628650" indent="-285750">
              <a:buClr>
                <a:srgbClr val="C00000"/>
              </a:buClr>
              <a:buSzPct val="80000"/>
              <a:buFont typeface="Courier New"/>
              <a:buChar char="o"/>
              <a:tabLst>
                <a:tab pos="357188" algn="l"/>
              </a:tabLst>
            </a:pPr>
            <a:r>
              <a:rPr lang="ru-RU" sz="1800" dirty="0" smtClean="0"/>
              <a:t>поиск объектов.</a:t>
            </a:r>
          </a:p>
          <a:p>
            <a:pPr>
              <a:buClr>
                <a:srgbClr val="C00000"/>
              </a:buClr>
              <a:buFont typeface="Arial"/>
              <a:buChar char="•"/>
              <a:tabLst>
                <a:tab pos="357188" algn="l"/>
              </a:tabLst>
            </a:pPr>
            <a:r>
              <a:rPr lang="ru-RU" sz="1800" dirty="0" smtClean="0"/>
              <a:t>Возможность использовать в </a:t>
            </a:r>
            <a:r>
              <a:rPr lang="ru-RU" sz="1800" dirty="0"/>
              <a:t>качестве </a:t>
            </a:r>
            <a:r>
              <a:rPr lang="ru-RU" sz="1800" dirty="0" smtClean="0"/>
              <a:t>стандартного </a:t>
            </a:r>
            <a:r>
              <a:rPr lang="ru-RU" sz="1800" dirty="0"/>
              <a:t>средства работы с картой</a:t>
            </a:r>
            <a:endParaRPr lang="ru-RU" sz="1800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  <a:tabLst>
                <a:tab pos="357188" algn="l"/>
              </a:tabLst>
            </a:pPr>
            <a:endParaRPr lang="ru-RU" sz="1800" dirty="0"/>
          </a:p>
          <a:p>
            <a:pPr>
              <a:buClr>
                <a:srgbClr val="C00000"/>
              </a:buClr>
              <a:buFont typeface="Wingdings" pitchFamily="2" charset="2"/>
              <a:buChar char="ü"/>
              <a:tabLst>
                <a:tab pos="357188" algn="l"/>
              </a:tabLst>
            </a:pPr>
            <a:endParaRPr lang="ru-RU" sz="1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7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" y="850404"/>
            <a:ext cx="912503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780730"/>
            <a:ext cx="9143206" cy="50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98754"/>
            <a:ext cx="9185383" cy="52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1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9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4245"/>
            <a:ext cx="9144000" cy="51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67813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5875" y="0"/>
            <a:ext cx="5091931" cy="68865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975" y="3030538"/>
            <a:ext cx="5742161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endParaRPr lang="ru-RU" sz="2000" dirty="0"/>
          </a:p>
        </p:txBody>
      </p:sp>
      <p:pic>
        <p:nvPicPr>
          <p:cNvPr id="819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63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814" y="620688"/>
            <a:ext cx="49685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Другие улучшения шаблонов</a:t>
            </a:r>
          </a:p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/>
              <a:t>Улучшен </a:t>
            </a:r>
            <a:r>
              <a:rPr lang="ru-RU" sz="2000" dirty="0"/>
              <a:t>раздел «Обращения граждан»  (выбор темы обращения, управление из личного кабинета, уведомления</a:t>
            </a:r>
            <a:r>
              <a:rPr lang="ru-RU" sz="2000" dirty="0" smtClean="0"/>
              <a:t>)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Улучшен раздел «Запрос информации»  (выбор темы запроса, управление из личного кабинета, уведомления</a:t>
            </a:r>
            <a:r>
              <a:rPr lang="ru-RU" sz="2000" dirty="0" smtClean="0"/>
              <a:t>)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/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Новые разделы и страницы «Телефоны экстренных служб и телефоны доверия</a:t>
            </a:r>
            <a:r>
              <a:rPr lang="ru-RU" sz="2000" dirty="0" smtClean="0"/>
              <a:t>»</a:t>
            </a: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/>
          </a:p>
          <a:p>
            <a:pPr marL="285750" lvl="4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Адаптация шаблонов под </a:t>
            </a:r>
            <a:r>
              <a:rPr lang="ru-RU" dirty="0" smtClean="0"/>
              <a:t>планшеты</a:t>
            </a:r>
          </a:p>
          <a:p>
            <a:pPr marL="285750" lvl="4" indent="-285750">
              <a:buClr>
                <a:srgbClr val="C00000"/>
              </a:buClr>
              <a:buFont typeface="Arial" pitchFamily="34" charset="0"/>
              <a:buChar char="•"/>
            </a:pPr>
            <a:endParaRPr lang="ru-RU" sz="800" dirty="0"/>
          </a:p>
          <a:p>
            <a:pPr marL="285750" lvl="4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/>
              <a:t>Улучшение дизайна шаблонов</a:t>
            </a:r>
          </a:p>
        </p:txBody>
      </p:sp>
    </p:spTree>
    <p:extLst>
      <p:ext uri="{BB962C8B-B14F-4D97-AF65-F5344CB8AC3E}">
        <p14:creationId xmlns:p14="http://schemas.microsoft.com/office/powerpoint/2010/main" val="2834614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3944226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23528" y="2465876"/>
            <a:ext cx="830738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>
                <a:solidFill>
                  <a:srgbClr val="000000"/>
                </a:solidFill>
                <a:latin typeface="Calibri"/>
                <a:cs typeface="Calibri"/>
              </a:rPr>
              <a:t>Мобильное приложение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1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0"/>
            <a:ext cx="6861632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Рост рынка мобильных устройств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83196" y="1268760"/>
            <a:ext cx="8225207" cy="274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6700" indent="-266700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/>
              <a:t>2013</a:t>
            </a:r>
            <a:r>
              <a:rPr lang="ru-RU" sz="1600" dirty="0" smtClean="0"/>
              <a:t>  - переломный год по продажам мобильных устройств:  </a:t>
            </a:r>
            <a:r>
              <a:rPr lang="ru-RU" sz="1600" dirty="0"/>
              <a:t>смартфоны </a:t>
            </a:r>
            <a:r>
              <a:rPr lang="ru-RU" sz="1600" dirty="0" smtClean="0"/>
              <a:t>более </a:t>
            </a:r>
            <a:r>
              <a:rPr lang="ru-RU" sz="1600" dirty="0"/>
              <a:t>чем </a:t>
            </a:r>
            <a:r>
              <a:rPr lang="ru-RU" sz="1600" b="1" dirty="0"/>
              <a:t>50% рынка</a:t>
            </a:r>
            <a:r>
              <a:rPr lang="ru-RU" sz="1600" dirty="0"/>
              <a:t>, </a:t>
            </a:r>
            <a:r>
              <a:rPr lang="ru-RU" sz="1600" dirty="0" smtClean="0"/>
              <a:t>планшеты </a:t>
            </a:r>
            <a:r>
              <a:rPr lang="ru-RU" sz="1600" dirty="0"/>
              <a:t>также </a:t>
            </a:r>
            <a:r>
              <a:rPr lang="ru-RU" sz="1600" dirty="0" smtClean="0"/>
              <a:t>набирают популярность. </a:t>
            </a:r>
            <a:endParaRPr lang="ru-RU" sz="1600" dirty="0"/>
          </a:p>
          <a:p>
            <a:pPr marL="266700" indent="-266700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en-US" sz="1600" b="1" dirty="0" smtClean="0"/>
              <a:t>II </a:t>
            </a:r>
            <a:r>
              <a:rPr lang="ru-RU" sz="1600" b="1" dirty="0" smtClean="0"/>
              <a:t> </a:t>
            </a:r>
            <a:r>
              <a:rPr lang="ru-RU" sz="1600" b="1" dirty="0"/>
              <a:t>квартал 2013г. </a:t>
            </a:r>
            <a:r>
              <a:rPr lang="ru-RU" sz="1600" dirty="0"/>
              <a:t>- </a:t>
            </a:r>
            <a:r>
              <a:rPr lang="ru-RU" sz="1600" b="1" dirty="0"/>
              <a:t>Мировой рынок мобильных телефонов вырос на 6% </a:t>
            </a:r>
            <a:r>
              <a:rPr lang="ru-RU" sz="1600" dirty="0"/>
              <a:t>до 432,1 млн устройств по сравнению с 407,7 млн в аналогичный период прошлого года, сообщает </a:t>
            </a:r>
            <a:r>
              <a:rPr lang="ru-RU" sz="1600" dirty="0" smtClean="0"/>
              <a:t>IDC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b="1" dirty="0" smtClean="0"/>
              <a:t>Смартфоны: </a:t>
            </a:r>
            <a:r>
              <a:rPr lang="ru-RU" sz="1600" dirty="0" smtClean="0"/>
              <a:t>во II</a:t>
            </a:r>
            <a:r>
              <a:rPr lang="en-US" sz="1600" dirty="0" smtClean="0"/>
              <a:t> </a:t>
            </a:r>
            <a:r>
              <a:rPr lang="ru-RU" sz="1600" dirty="0" smtClean="0"/>
              <a:t>квартале2013 г. было поставлено на мировой рынок 237,9 млн штук по сравнению со 156,2 млн в аналогичный период прошлого года. </a:t>
            </a:r>
            <a:r>
              <a:rPr lang="ru-RU" sz="1600" b="1" dirty="0" smtClean="0"/>
              <a:t>Рост год к году составил 52,3%.</a:t>
            </a:r>
          </a:p>
          <a:p>
            <a:pPr marL="266700" indent="-266700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/>
              <a:t> Рост рынка смартфонов в России во 2 квартале 2013 г. незначительно обогнал темп роста мирового рынка</a:t>
            </a:r>
            <a:r>
              <a:rPr lang="ru-RU" sz="1600" dirty="0" smtClean="0"/>
              <a:t> (поставки на российский рынок в этот период </a:t>
            </a:r>
            <a:r>
              <a:rPr lang="ru-RU" sz="1600" u="sng" dirty="0" smtClean="0">
                <a:hlinkClick r:id="rId6"/>
              </a:rPr>
              <a:t>возросли</a:t>
            </a:r>
            <a:r>
              <a:rPr lang="ru-RU" sz="1600" dirty="0" smtClean="0"/>
              <a:t> </a:t>
            </a:r>
            <a:r>
              <a:rPr lang="ru-RU" sz="1600" b="1" dirty="0" smtClean="0"/>
              <a:t>на 56,6%)</a:t>
            </a:r>
            <a:endParaRPr lang="ru-RU" sz="1600" dirty="0" smtClean="0"/>
          </a:p>
        </p:txBody>
      </p:sp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4059676"/>
            <a:ext cx="1638300" cy="212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7824" y="4202659"/>
            <a:ext cx="2448272" cy="1579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encrypted-tbn3.gstatic.com/images?q=tbn:ANd9GcST5YRzvyT75WTSf4yKqmwPd0OwNuXeQYgwCrSGTlYQOrjPU8S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16" y="4400644"/>
            <a:ext cx="2015480" cy="1357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318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20672316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210"/>
            <a:ext cx="9180512" cy="6869211"/>
          </a:xfrm>
          <a:prstGeom prst="rect">
            <a:avLst/>
          </a:prstGeom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7544" y="1052736"/>
            <a:ext cx="8424936" cy="5256584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221088"/>
            <a:ext cx="7995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Arial"/>
              <a:buChar char="•"/>
            </a:pPr>
            <a:r>
              <a:rPr lang="ru-RU" sz="2800" dirty="0" smtClean="0"/>
              <a:t>В </a:t>
            </a:r>
            <a:r>
              <a:rPr lang="ru-RU" sz="2800" dirty="0"/>
              <a:t>период с 2012 по 2017 гг. объем мобильного трафика вырастет в 13 раз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797152"/>
            <a:ext cx="720080" cy="449315"/>
          </a:xfrm>
          <a:prstGeom prst="round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5988" y="4941170"/>
            <a:ext cx="1668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hlinkClick r:id="rId6"/>
              </a:rPr>
              <a:t>П</a:t>
            </a:r>
            <a:r>
              <a:rPr lang="ru-RU" sz="1400" dirty="0" smtClean="0">
                <a:solidFill>
                  <a:schemeClr val="bg1"/>
                </a:solidFill>
                <a:hlinkClick r:id="rId6"/>
              </a:rPr>
              <a:t>о </a:t>
            </a:r>
            <a:r>
              <a:rPr lang="ru-RU" sz="1400" dirty="0">
                <a:solidFill>
                  <a:schemeClr val="bg1"/>
                </a:solidFill>
                <a:hlinkClick r:id="rId6"/>
              </a:rPr>
              <a:t>прогнозам </a:t>
            </a:r>
            <a:r>
              <a:rPr lang="ru-RU" sz="1400" dirty="0" err="1">
                <a:solidFill>
                  <a:schemeClr val="bg1"/>
                </a:solidFill>
                <a:hlinkClick r:id="rId6"/>
              </a:rPr>
              <a:t>Cisco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4" y="1340768"/>
            <a:ext cx="7630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Растет число </a:t>
            </a:r>
            <a:r>
              <a:rPr lang="ru-RU" sz="3200" dirty="0"/>
              <a:t>пользователей мобильными </a:t>
            </a:r>
            <a:r>
              <a:rPr lang="ru-RU" sz="3200" dirty="0" smtClean="0"/>
              <a:t>устройствами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36912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Arial"/>
              <a:buChar char="•"/>
            </a:pPr>
            <a:r>
              <a:rPr lang="en-US" sz="2800" dirty="0" smtClean="0"/>
              <a:t>87</a:t>
            </a:r>
            <a:r>
              <a:rPr lang="en-US" sz="2800" dirty="0"/>
              <a:t>% Of Connected Devices By 2017 Will Be Tablets And Smartphones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15988" y="3356994"/>
            <a:ext cx="1582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hlinkClick r:id="rId7"/>
              </a:rPr>
              <a:t>П</a:t>
            </a:r>
            <a:r>
              <a:rPr lang="ru-RU" sz="1400" dirty="0" smtClean="0">
                <a:solidFill>
                  <a:schemeClr val="bg1"/>
                </a:solidFill>
                <a:hlinkClick r:id="rId7"/>
              </a:rPr>
              <a:t>о </a:t>
            </a:r>
            <a:r>
              <a:rPr lang="ru-RU" sz="1400" dirty="0">
                <a:solidFill>
                  <a:schemeClr val="bg1"/>
                </a:solidFill>
                <a:hlinkClick r:id="rId7"/>
              </a:rPr>
              <a:t>прогнозам </a:t>
            </a:r>
            <a:r>
              <a:rPr lang="en-US" sz="1400" dirty="0">
                <a:solidFill>
                  <a:schemeClr val="bg1"/>
                </a:solidFill>
                <a:hlinkClick r:id="rId7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hlinkClick r:id="rId7"/>
              </a:rPr>
              <a:t>IDC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3212976"/>
            <a:ext cx="936104" cy="378186"/>
          </a:xfrm>
          <a:prstGeom prst="roundRect">
            <a:avLst>
              <a:gd name="adj" fmla="val 16428"/>
            </a:avLst>
          </a:prstGeom>
        </p:spPr>
      </p:pic>
    </p:spTree>
    <p:extLst>
      <p:ext uri="{BB962C8B-B14F-4D97-AF65-F5344CB8AC3E}">
        <p14:creationId xmlns:p14="http://schemas.microsoft.com/office/powerpoint/2010/main" val="5652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971600" y="1772816"/>
            <a:ext cx="7102590" cy="3315709"/>
            <a:chOff x="1697639" y="1377245"/>
            <a:chExt cx="5818880" cy="2536720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2741" y="1377245"/>
              <a:ext cx="5813778" cy="2508628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474148" y="367829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6104" y="3689585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05585" y="3670771"/>
              <a:ext cx="1230489" cy="17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427141" y="365195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97194" y="3660049"/>
              <a:ext cx="7873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Consumer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27972" y="3660049"/>
              <a:ext cx="7745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Corporate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56863" y="3660049"/>
              <a:ext cx="1522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Apple &amp; Android smartphones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69009" y="3660049"/>
              <a:ext cx="5183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Tablets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pic>
          <p:nvPicPr>
            <p:cNvPr id="19" name="Изображение 18" descr="Снимок экрана 2013-09-24 в 0.56.39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944" y="1446624"/>
              <a:ext cx="2159000" cy="12441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61130" y="1378142"/>
              <a:ext cx="3093092" cy="21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pc="-70" dirty="0" smtClean="0">
                  <a:latin typeface="Calibri"/>
                  <a:cs typeface="Calibri"/>
                </a:rPr>
                <a:t>Quarterly unit sales (m)   Jun-2007 – Jun-2013</a:t>
              </a:r>
              <a:endParaRPr lang="ru-RU" sz="1200" b="1" spc="-70" dirty="0">
                <a:latin typeface="Calibri"/>
                <a:cs typeface="Calibri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97639" y="1759185"/>
              <a:ext cx="338666" cy="15616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08830" y="1675839"/>
              <a:ext cx="266858" cy="1616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180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160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140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120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100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80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60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40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0 </a:t>
              </a:r>
              <a:endParaRPr lang="ru-RU" sz="800" spc="-40" dirty="0">
                <a:latin typeface="Calibri"/>
                <a:cs typeface="Calibri"/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95536" y="220118"/>
            <a:ext cx="5491125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Объем продаж мобильных устройств </a:t>
            </a:r>
            <a:r>
              <a:rPr lang="en-US" sz="3200" b="1" dirty="0" err="1" smtClean="0">
                <a:latin typeface="Calibri"/>
                <a:cs typeface="Calibri"/>
              </a:rPr>
              <a:t>vs</a:t>
            </a:r>
            <a:r>
              <a:rPr lang="en-US" sz="3200" b="1" dirty="0" smtClean="0">
                <a:latin typeface="Calibri"/>
                <a:cs typeface="Calibri"/>
              </a:rPr>
              <a:t> PC</a:t>
            </a:r>
            <a:r>
              <a:rPr lang="ru-RU" sz="3200" b="1" dirty="0" smtClean="0">
                <a:latin typeface="Calibri"/>
                <a:cs typeface="Calibri"/>
              </a:rPr>
              <a:t> 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8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405730"/>
            <a:ext cx="31337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800" b="1" dirty="0">
              <a:latin typeface="Verdana" pitchFamily="34" charset="0"/>
            </a:endParaRPr>
          </a:p>
        </p:txBody>
      </p:sp>
      <p:pic>
        <p:nvPicPr>
          <p:cNvPr id="308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3968" y="1991760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/>
              <a:t>Готовая </a:t>
            </a:r>
            <a:r>
              <a:rPr lang="ru-RU" sz="2000" dirty="0"/>
              <a:t>структура и </a:t>
            </a:r>
            <a:r>
              <a:rPr lang="ru-RU" sz="2000" dirty="0" err="1" smtClean="0"/>
              <a:t>демо</a:t>
            </a:r>
            <a:r>
              <a:rPr lang="ru-RU" sz="2000" dirty="0" smtClean="0"/>
              <a:t>-контент</a:t>
            </a:r>
            <a:endParaRPr lang="en-US" sz="20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endParaRPr lang="ru-RU" sz="10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/>
              <a:t>Широкий </a:t>
            </a:r>
            <a:r>
              <a:rPr lang="ru-RU" sz="2000" dirty="0"/>
              <a:t>функционал системы управления </a:t>
            </a:r>
            <a:endParaRPr lang="en-US" sz="20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endParaRPr lang="ru-RU" sz="10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/>
              <a:t>Интеграция </a:t>
            </a:r>
            <a:r>
              <a:rPr lang="ru-RU" sz="2000" dirty="0"/>
              <a:t>с внутренним </a:t>
            </a:r>
            <a:r>
              <a:rPr lang="ru-RU" sz="2000" dirty="0" smtClean="0"/>
              <a:t>порталом</a:t>
            </a:r>
            <a:endParaRPr lang="en-US" sz="20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endParaRPr lang="ru-RU" sz="10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/>
              <a:t>Соответствие </a:t>
            </a:r>
            <a:r>
              <a:rPr lang="ru-RU" sz="2000" dirty="0"/>
              <a:t>требованиям Законодательства </a:t>
            </a:r>
            <a:endParaRPr lang="en-US" sz="20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endParaRPr lang="ru-RU" sz="1000" dirty="0" smtClean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Высокий уровень </a:t>
            </a:r>
            <a:r>
              <a:rPr lang="ru-RU" sz="2000" dirty="0" smtClean="0"/>
              <a:t>безопасности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400" dirty="0"/>
              <a:t> </a:t>
            </a:r>
            <a:endParaRPr lang="ru-RU" sz="2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261939" y="368439"/>
            <a:ext cx="52685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1С-Битрикс: Официальный сайт государственной организации</a:t>
            </a:r>
            <a:endParaRPr lang="ru-RU" sz="2400" b="1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8007" y="1991760"/>
            <a:ext cx="1883391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536" y="5424324"/>
            <a:ext cx="359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Более </a:t>
            </a:r>
            <a:r>
              <a:rPr lang="ru-RU" sz="2000" dirty="0" smtClean="0"/>
              <a:t>800 </a:t>
            </a:r>
            <a:r>
              <a:rPr lang="ru-RU" sz="2000" dirty="0" smtClean="0"/>
              <a:t>успешных проектов</a:t>
            </a:r>
            <a:r>
              <a:rPr lang="en-US" sz="2000" dirty="0" smtClean="0"/>
              <a:t>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74790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Снимок экрана 2013-01-30 в 23.59.5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56" y="1052736"/>
            <a:ext cx="7987888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52643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62626"/>
                </a:solidFill>
              </a:rPr>
              <a:t>* Notebook PCs, </a:t>
            </a:r>
            <a:r>
              <a:rPr lang="en-US" sz="900" dirty="0" err="1">
                <a:solidFill>
                  <a:srgbClr val="262626"/>
                </a:solidFill>
              </a:rPr>
              <a:t>включая</a:t>
            </a:r>
            <a:r>
              <a:rPr lang="en-US" sz="900" dirty="0">
                <a:solidFill>
                  <a:srgbClr val="262626"/>
                </a:solidFill>
              </a:rPr>
              <a:t> </a:t>
            </a:r>
            <a:r>
              <a:rPr lang="en-US" sz="900" dirty="0" err="1" smtClean="0">
                <a:solidFill>
                  <a:srgbClr val="262626"/>
                </a:solidFill>
              </a:rPr>
              <a:t>нетбуки</a:t>
            </a:r>
            <a:r>
              <a:rPr lang="en-US" sz="900" dirty="0">
                <a:solidFill>
                  <a:srgbClr val="262626"/>
                </a:solidFill>
              </a:rPr>
              <a:t>. </a:t>
            </a:r>
            <a:r>
              <a:rPr lang="en-US" sz="900" dirty="0" err="1">
                <a:solidFill>
                  <a:srgbClr val="262626"/>
                </a:solidFill>
              </a:rPr>
              <a:t>Исходя</a:t>
            </a:r>
            <a:r>
              <a:rPr lang="en-US" sz="900" dirty="0">
                <a:solidFill>
                  <a:srgbClr val="262626"/>
                </a:solidFill>
              </a:rPr>
              <a:t> </a:t>
            </a:r>
            <a:r>
              <a:rPr lang="en-US" sz="900" dirty="0" err="1">
                <a:solidFill>
                  <a:srgbClr val="262626"/>
                </a:solidFill>
              </a:rPr>
              <a:t>из</a:t>
            </a:r>
            <a:r>
              <a:rPr lang="en-US" sz="900" dirty="0">
                <a:solidFill>
                  <a:srgbClr val="262626"/>
                </a:solidFill>
              </a:rPr>
              <a:t> </a:t>
            </a:r>
            <a:r>
              <a:rPr lang="en-US" sz="900" dirty="0" err="1">
                <a:solidFill>
                  <a:srgbClr val="262626"/>
                </a:solidFill>
              </a:rPr>
              <a:t>следующих</a:t>
            </a:r>
            <a:r>
              <a:rPr lang="en-US" sz="900" dirty="0">
                <a:solidFill>
                  <a:srgbClr val="262626"/>
                </a:solidFill>
              </a:rPr>
              <a:t> "</a:t>
            </a:r>
            <a:r>
              <a:rPr lang="en-US" sz="900" dirty="0" err="1">
                <a:solidFill>
                  <a:srgbClr val="262626"/>
                </a:solidFill>
              </a:rPr>
              <a:t>жизненных</a:t>
            </a:r>
            <a:r>
              <a:rPr lang="en-US" sz="900" dirty="0">
                <a:solidFill>
                  <a:srgbClr val="262626"/>
                </a:solidFill>
              </a:rPr>
              <a:t> </a:t>
            </a:r>
            <a:r>
              <a:rPr lang="en-US" sz="900" dirty="0" err="1">
                <a:solidFill>
                  <a:srgbClr val="262626"/>
                </a:solidFill>
              </a:rPr>
              <a:t>циклов</a:t>
            </a:r>
            <a:r>
              <a:rPr lang="en-US" sz="900" dirty="0">
                <a:solidFill>
                  <a:srgbClr val="262626"/>
                </a:solidFill>
              </a:rPr>
              <a:t>": Desktop PCs – 5 </a:t>
            </a:r>
            <a:r>
              <a:rPr lang="en-US" sz="900" dirty="0" err="1">
                <a:solidFill>
                  <a:srgbClr val="262626"/>
                </a:solidFill>
              </a:rPr>
              <a:t>лет</a:t>
            </a:r>
            <a:r>
              <a:rPr lang="en-US" sz="900" dirty="0">
                <a:solidFill>
                  <a:srgbClr val="262626"/>
                </a:solidFill>
              </a:rPr>
              <a:t>; Notebooks PCs – 4 </a:t>
            </a:r>
            <a:r>
              <a:rPr lang="en-US" sz="900" dirty="0" err="1">
                <a:solidFill>
                  <a:srgbClr val="262626"/>
                </a:solidFill>
              </a:rPr>
              <a:t>года</a:t>
            </a:r>
            <a:r>
              <a:rPr lang="en-US" sz="900" dirty="0">
                <a:solidFill>
                  <a:srgbClr val="262626"/>
                </a:solidFill>
              </a:rPr>
              <a:t>; Smartphones – 2 </a:t>
            </a:r>
            <a:r>
              <a:rPr lang="en-US" sz="900" dirty="0" err="1">
                <a:solidFill>
                  <a:srgbClr val="262626"/>
                </a:solidFill>
              </a:rPr>
              <a:t>года</a:t>
            </a:r>
            <a:r>
              <a:rPr lang="en-US" sz="900" dirty="0">
                <a:solidFill>
                  <a:srgbClr val="262626"/>
                </a:solidFill>
              </a:rPr>
              <a:t>; Tablets – 2.5 </a:t>
            </a:r>
            <a:r>
              <a:rPr lang="en-US" sz="900" dirty="0" err="1">
                <a:solidFill>
                  <a:srgbClr val="262626"/>
                </a:solidFill>
              </a:rPr>
              <a:t>года</a:t>
            </a:r>
            <a:r>
              <a:rPr lang="en-US" sz="900" dirty="0">
                <a:solidFill>
                  <a:srgbClr val="262626"/>
                </a:solidFill>
              </a:rPr>
              <a:t>. </a:t>
            </a:r>
            <a:r>
              <a:rPr lang="en-US" sz="900" dirty="0" err="1">
                <a:solidFill>
                  <a:srgbClr val="262626"/>
                </a:solidFill>
              </a:rPr>
              <a:t>Источник</a:t>
            </a:r>
            <a:r>
              <a:rPr lang="en-US" sz="900" dirty="0">
                <a:solidFill>
                  <a:srgbClr val="262626"/>
                </a:solidFill>
              </a:rPr>
              <a:t>: Katy </a:t>
            </a:r>
            <a:r>
              <a:rPr lang="en-US" sz="900" dirty="0" err="1">
                <a:solidFill>
                  <a:srgbClr val="262626"/>
                </a:solidFill>
              </a:rPr>
              <a:t>Huberty</a:t>
            </a:r>
            <a:r>
              <a:rPr lang="en-US" sz="900" dirty="0">
                <a:solidFill>
                  <a:srgbClr val="262626"/>
                </a:solidFill>
              </a:rPr>
              <a:t>, Ehud </a:t>
            </a:r>
            <a:r>
              <a:rPr lang="en-US" sz="900" dirty="0" err="1">
                <a:solidFill>
                  <a:srgbClr val="262626"/>
                </a:solidFill>
              </a:rPr>
              <a:t>Gelblum</a:t>
            </a:r>
            <a:r>
              <a:rPr lang="en-US" sz="900" dirty="0">
                <a:solidFill>
                  <a:srgbClr val="262626"/>
                </a:solidFill>
              </a:rPr>
              <a:t>, Morgan Stanley Research. Data and Estimates as of 9/12.</a:t>
            </a:r>
            <a:endParaRPr lang="ru-RU" sz="900" dirty="0">
              <a:solidFill>
                <a:srgbClr val="262626"/>
              </a:solidFill>
            </a:endParaRPr>
          </a:p>
        </p:txBody>
      </p:sp>
      <p:pic>
        <p:nvPicPr>
          <p:cNvPr id="9" name="Изображение 8" descr="Снимок экрана 2013-01-31 в 0.02.24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" y="6038895"/>
            <a:ext cx="970549" cy="3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04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600" b="1" dirty="0" smtClean="0">
                <a:ea typeface="Calibri"/>
                <a:cs typeface="Calibri"/>
              </a:rPr>
              <a:t>1С-Битрикс: Мобильное приложение</a:t>
            </a:r>
            <a:endParaRPr kumimoji="0" lang="en-US" sz="2600" b="1" dirty="0">
              <a:latin typeface="Verdana" charset="0"/>
              <a:ea typeface="Calibri"/>
              <a:cs typeface="Calibri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1484784"/>
            <a:ext cx="57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latin typeface="Calibri"/>
                <a:cs typeface="Calibri"/>
              </a:rPr>
              <a:t>Позволяет разрабатывать мобильные приложения для сайтов на платформе «1С-Битрикс» и публиковать их в </a:t>
            </a:r>
            <a:r>
              <a:rPr lang="en-US" sz="2000" b="0" dirty="0" err="1" smtClean="0">
                <a:latin typeface="Calibri"/>
                <a:cs typeface="Calibri"/>
              </a:rPr>
              <a:t>AppStore</a:t>
            </a:r>
            <a:r>
              <a:rPr lang="en-US" sz="2000" b="0" dirty="0" smtClean="0">
                <a:latin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cs typeface="Calibri"/>
              </a:rPr>
              <a:t>и </a:t>
            </a:r>
            <a:r>
              <a:rPr lang="en-US" sz="2000" b="0" dirty="0" smtClean="0">
                <a:latin typeface="Calibri"/>
                <a:cs typeface="Calibri"/>
              </a:rPr>
              <a:t>Google 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2708916"/>
            <a:ext cx="51845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cs typeface="Calibri"/>
              </a:rPr>
              <a:t>Разработка на html5+</a:t>
            </a:r>
            <a:r>
              <a:rPr lang="ru-RU" sz="2000" dirty="0" smtClean="0">
                <a:cs typeface="Calibri"/>
              </a:rPr>
              <a:t>JavaScript</a:t>
            </a:r>
            <a:endParaRPr lang="ru-RU" sz="2000" dirty="0"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cs typeface="Calibri"/>
              </a:rPr>
              <a:t>Выпуск обновления не требует </a:t>
            </a:r>
            <a:r>
              <a:rPr lang="ru-RU" sz="2000" dirty="0" err="1">
                <a:cs typeface="Calibri"/>
              </a:rPr>
              <a:t>перевыпуск</a:t>
            </a:r>
            <a:r>
              <a:rPr lang="ru-RU" sz="2000" dirty="0">
                <a:cs typeface="Calibri"/>
              </a:rPr>
              <a:t> мобильных </a:t>
            </a:r>
            <a:r>
              <a:rPr lang="ru-RU" sz="2000" dirty="0" smtClean="0">
                <a:cs typeface="Calibri"/>
              </a:rPr>
              <a:t>приложений</a:t>
            </a:r>
            <a:endParaRPr lang="ru-RU" sz="2000" dirty="0"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cs typeface="Calibri"/>
              </a:rPr>
              <a:t>Удобно для коллективной разработки, легко масштабировать выпуск. Все формы и изменения сразу отражаются на </a:t>
            </a:r>
            <a:r>
              <a:rPr lang="ru-RU" sz="2000" dirty="0" smtClean="0">
                <a:cs typeface="Calibri"/>
              </a:rPr>
              <a:t>сайте</a:t>
            </a:r>
            <a:endParaRPr lang="ru-RU" sz="2000" dirty="0"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cs typeface="Calibri"/>
              </a:rPr>
              <a:t>Единая разработка для всех мобильных платформ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 smtClean="0">
                <a:cs typeface="Calibri"/>
              </a:rPr>
              <a:t>Гибкость</a:t>
            </a:r>
            <a:endParaRPr lang="ru-RU" sz="2000" b="0" dirty="0" smtClean="0"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5089379"/>
            <a:ext cx="528943" cy="4177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4" y="5000217"/>
            <a:ext cx="729208" cy="54690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" y="1556793"/>
            <a:ext cx="2825681" cy="3134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6282" y="5949280"/>
            <a:ext cx="222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B10000"/>
                </a:solidFill>
              </a:rPr>
              <a:t>apps.1c-bitrix.ru</a:t>
            </a:r>
            <a:endParaRPr lang="ru-RU" sz="2400" u="sng" dirty="0">
              <a:solidFill>
                <a:srgbClr val="B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7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9144001" cy="7068201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3725862" cy="7068201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771" y="836712"/>
            <a:ext cx="372586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717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Информирование </a:t>
            </a:r>
            <a:r>
              <a:rPr lang="ru-RU" sz="2000" dirty="0" smtClean="0"/>
              <a:t>о </a:t>
            </a:r>
            <a:br>
              <a:rPr lang="ru-RU" sz="2000" dirty="0" smtClean="0"/>
            </a:br>
            <a:r>
              <a:rPr lang="ru-RU" sz="2000" dirty="0" smtClean="0"/>
              <a:t>государственных </a:t>
            </a:r>
            <a:r>
              <a:rPr lang="ru-RU" sz="2000" dirty="0"/>
              <a:t>услугах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местах их </a:t>
            </a:r>
            <a:r>
              <a:rPr lang="ru-RU" sz="2000" dirty="0" smtClean="0"/>
              <a:t>предоставления</a:t>
            </a:r>
            <a:br>
              <a:rPr lang="ru-RU" sz="2000" dirty="0" smtClean="0"/>
            </a:br>
            <a:endParaRPr lang="ru-RU" sz="2000" dirty="0" smtClean="0"/>
          </a:p>
          <a:p>
            <a:pPr marL="342900" indent="-25717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/>
              <a:t>Обеспечение доступа к </a:t>
            </a:r>
            <a:br>
              <a:rPr lang="ru-RU" sz="2000" dirty="0" smtClean="0"/>
            </a:br>
            <a:r>
              <a:rPr lang="ru-RU" sz="2000" dirty="0" smtClean="0"/>
              <a:t>наиболее востребованным</a:t>
            </a:r>
            <a:br>
              <a:rPr lang="ru-RU" sz="2000" dirty="0" smtClean="0"/>
            </a:br>
            <a:r>
              <a:rPr lang="ru-RU" sz="2000" dirty="0" smtClean="0"/>
              <a:t> услугам </a:t>
            </a:r>
          </a:p>
          <a:p>
            <a:pPr marL="342900" indent="-25717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/>
              <a:t>Участие </a:t>
            </a:r>
            <a:r>
              <a:rPr lang="ru-RU" sz="2000" dirty="0"/>
              <a:t>граждан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улучшении жизни </a:t>
            </a:r>
            <a:r>
              <a:rPr lang="ru-RU" sz="2000" dirty="0" smtClean="0"/>
              <a:t>города</a:t>
            </a:r>
            <a:br>
              <a:rPr lang="ru-RU" sz="2000" dirty="0" smtClean="0"/>
            </a:br>
            <a:endParaRPr lang="ru-RU" sz="2000" dirty="0"/>
          </a:p>
          <a:p>
            <a:pPr marL="342900" indent="-25717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/>
              <a:t>Мобильный справочник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городских </a:t>
            </a:r>
            <a:r>
              <a:rPr lang="ru-RU" sz="2000" dirty="0"/>
              <a:t>объектов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телефонов </a:t>
            </a:r>
            <a:r>
              <a:rPr lang="ru-RU" sz="2000" dirty="0" smtClean="0"/>
              <a:t>доверия</a:t>
            </a:r>
            <a:br>
              <a:rPr lang="ru-RU" sz="2000" dirty="0" smtClean="0"/>
            </a:br>
            <a:endParaRPr lang="ru-RU" sz="2000" dirty="0" smtClean="0"/>
          </a:p>
          <a:p>
            <a:pPr marL="342900" indent="-25717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/>
              <a:t>Решение </a:t>
            </a:r>
            <a:r>
              <a:rPr lang="ru-RU" sz="2000" dirty="0"/>
              <a:t>ориентировано на </a:t>
            </a:r>
            <a:r>
              <a:rPr lang="ru-RU" sz="2000" dirty="0" smtClean="0"/>
              <a:t>администрацию </a:t>
            </a:r>
            <a:r>
              <a:rPr lang="ru-RU" sz="2000" dirty="0"/>
              <a:t>города,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края</a:t>
            </a:r>
            <a:r>
              <a:rPr lang="ru-RU" sz="2000" dirty="0"/>
              <a:t>, </a:t>
            </a:r>
            <a:r>
              <a:rPr lang="ru-RU" sz="2000" dirty="0" smtClean="0"/>
              <a:t>области</a:t>
            </a:r>
            <a:endParaRPr lang="ru-RU" sz="2000" dirty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3230" y="191724"/>
            <a:ext cx="2374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Задачи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79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9"/>
          <a:stretch/>
        </p:blipFill>
        <p:spPr>
          <a:xfrm>
            <a:off x="-18286" y="0"/>
            <a:ext cx="9162286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3999" y="136732"/>
            <a:ext cx="468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Гид по государственным услугам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16" y="1076325"/>
            <a:ext cx="35638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00025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Список необходимых документов </a:t>
            </a:r>
          </a:p>
          <a:p>
            <a:pPr marL="285750" lvl="0" indent="-200025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Порядок и условия предоставления услуг </a:t>
            </a:r>
          </a:p>
          <a:p>
            <a:pPr marL="285750" indent="-200025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Популярные услуги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93411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475" y="1556792"/>
            <a:ext cx="3162300" cy="5225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581200"/>
            <a:ext cx="3175703" cy="522595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</a:rPr>
              <a:t>Государственные услуги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87569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345" y="-26567"/>
            <a:ext cx="4893628" cy="688456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</a:rPr>
              <a:t>Обращения граждан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700808"/>
            <a:ext cx="381642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/>
              <a:t>Выбор темы обращения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/>
              <a:t>Добавление фотографий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/>
              <a:t>Статусы обращений в личном  кабинете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231268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</a:rPr>
              <a:t>Обращения: статусы и темы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138" y="1303759"/>
            <a:ext cx="3378327" cy="4976813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333475"/>
            <a:ext cx="3396183" cy="49768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638100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392"/>
            <a:ext cx="9144001" cy="6856608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764704"/>
            <a:ext cx="596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Интерактивная карта объектов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556792"/>
            <a:ext cx="4032448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Список </a:t>
            </a:r>
            <a:r>
              <a:rPr lang="ru-RU" sz="2400" dirty="0">
                <a:solidFill>
                  <a:schemeClr val="bg1"/>
                </a:solidFill>
              </a:rPr>
              <a:t>объектов: ведомства, школы, театры и др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Группировка объектов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Детальное описание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344475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</a:rPr>
              <a:t>Карта событий города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667" y="1340768"/>
            <a:ext cx="3074456" cy="5020599"/>
          </a:xfrm>
          <a:prstGeom prst="roundRect">
            <a:avLst>
              <a:gd name="adj" fmla="val 3623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340768"/>
            <a:ext cx="3074456" cy="5020599"/>
          </a:xfrm>
          <a:prstGeom prst="roundRect">
            <a:avLst>
              <a:gd name="adj" fmla="val 471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7466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</a:rPr>
              <a:t>Карта туристических маршрутов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915" y="1489914"/>
            <a:ext cx="3124583" cy="4603381"/>
          </a:xfrm>
          <a:prstGeom prst="roundRect">
            <a:avLst>
              <a:gd name="adj" fmla="val 4902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3048" y="1489915"/>
            <a:ext cx="3047304" cy="4603381"/>
          </a:xfrm>
          <a:prstGeom prst="roundRect">
            <a:avLst>
              <a:gd name="adj" fmla="val 4056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0900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5"/>
          <p:cNvSpPr>
            <a:spLocks noChangeArrowheads="1"/>
          </p:cNvSpPr>
          <p:nvPr/>
        </p:nvSpPr>
        <p:spPr bwMode="auto">
          <a:xfrm>
            <a:off x="2582863" y="1752600"/>
            <a:ext cx="34718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ru-RU" altLang="ru-RU">
              <a:latin typeface="Verdana" pitchFamily="34" charset="0"/>
            </a:endParaRPr>
          </a:p>
        </p:txBody>
      </p:sp>
      <p:sp>
        <p:nvSpPr>
          <p:cNvPr id="23555" name="Text Box 39"/>
          <p:cNvSpPr txBox="1">
            <a:spLocks noChangeArrowheads="1"/>
          </p:cNvSpPr>
          <p:nvPr/>
        </p:nvSpPr>
        <p:spPr bwMode="auto">
          <a:xfrm>
            <a:off x="911225" y="1822450"/>
            <a:ext cx="1841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700">
              <a:latin typeface="Verdana" pitchFamily="34" charset="0"/>
            </a:endParaRPr>
          </a:p>
          <a:p>
            <a:pPr eaLnBrk="1" hangingPunct="1"/>
            <a:endParaRPr lang="ru-RU" altLang="ru-RU" sz="1700">
              <a:latin typeface="Verdana" pitchFamily="34" charset="0"/>
            </a:endParaRPr>
          </a:p>
          <a:p>
            <a:pPr eaLnBrk="1" hangingPunct="1"/>
            <a:endParaRPr lang="ru-RU" altLang="ru-RU" sz="1700">
              <a:latin typeface="Verdana" pitchFamily="34" charset="0"/>
            </a:endParaRPr>
          </a:p>
          <a:p>
            <a:pPr eaLnBrk="1" hangingPunct="1"/>
            <a:endParaRPr lang="ru-RU" altLang="ru-RU" sz="1700">
              <a:latin typeface="Verdana" pitchFamily="34" charset="0"/>
            </a:endParaRPr>
          </a:p>
          <a:p>
            <a:pPr eaLnBrk="1" hangingPunct="1"/>
            <a:endParaRPr lang="ru-RU" altLang="ru-RU" sz="1700">
              <a:latin typeface="Verdana" pitchFamily="34" charset="0"/>
            </a:endParaRPr>
          </a:p>
          <a:p>
            <a:pPr eaLnBrk="1" hangingPunct="1"/>
            <a:endParaRPr lang="ru-RU" altLang="ru-RU" sz="1700">
              <a:latin typeface="Verdana" pitchFamily="34" charset="0"/>
            </a:endParaRPr>
          </a:p>
        </p:txBody>
      </p:sp>
      <p:sp>
        <p:nvSpPr>
          <p:cNvPr id="23556" name="Text Box 40"/>
          <p:cNvSpPr txBox="1">
            <a:spLocks noChangeArrowheads="1"/>
          </p:cNvSpPr>
          <p:nvPr/>
        </p:nvSpPr>
        <p:spPr bwMode="auto">
          <a:xfrm>
            <a:off x="1357313" y="2600325"/>
            <a:ext cx="1212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Управление</a:t>
            </a:r>
          </a:p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структурой</a:t>
            </a:r>
          </a:p>
        </p:txBody>
      </p:sp>
      <p:sp>
        <p:nvSpPr>
          <p:cNvPr id="23557" name="Text Box 41"/>
          <p:cNvSpPr txBox="1">
            <a:spLocks noChangeArrowheads="1"/>
          </p:cNvSpPr>
          <p:nvPr/>
        </p:nvSpPr>
        <p:spPr bwMode="auto">
          <a:xfrm>
            <a:off x="4229100" y="4175125"/>
            <a:ext cx="1028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Главный модуль</a:t>
            </a:r>
            <a:br>
              <a:rPr lang="ru-RU" altLang="ru-RU" sz="1000">
                <a:solidFill>
                  <a:srgbClr val="145590"/>
                </a:solidFill>
                <a:latin typeface="Verdana" pitchFamily="34" charset="0"/>
              </a:rPr>
            </a:br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(Ядро)</a:t>
            </a:r>
          </a:p>
        </p:txBody>
      </p:sp>
      <p:sp>
        <p:nvSpPr>
          <p:cNvPr id="23558" name="Text Box 42"/>
          <p:cNvSpPr txBox="1">
            <a:spLocks noChangeArrowheads="1"/>
          </p:cNvSpPr>
          <p:nvPr/>
        </p:nvSpPr>
        <p:spPr bwMode="auto">
          <a:xfrm>
            <a:off x="2424113" y="2603500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Информационные блоки</a:t>
            </a:r>
          </a:p>
        </p:txBody>
      </p:sp>
      <p:sp>
        <p:nvSpPr>
          <p:cNvPr id="23559" name="Text Box 46"/>
          <p:cNvSpPr txBox="1">
            <a:spLocks noChangeArrowheads="1"/>
          </p:cNvSpPr>
          <p:nvPr/>
        </p:nvSpPr>
        <p:spPr bwMode="auto">
          <a:xfrm>
            <a:off x="5795963" y="4210050"/>
            <a:ext cx="1028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Веб-аналитика</a:t>
            </a:r>
          </a:p>
        </p:txBody>
      </p:sp>
      <p:sp>
        <p:nvSpPr>
          <p:cNvPr id="23560" name="Text Box 47"/>
          <p:cNvSpPr txBox="1">
            <a:spLocks noChangeArrowheads="1"/>
          </p:cNvSpPr>
          <p:nvPr/>
        </p:nvSpPr>
        <p:spPr bwMode="auto">
          <a:xfrm>
            <a:off x="6748463" y="4283075"/>
            <a:ext cx="1028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Реклама</a:t>
            </a:r>
          </a:p>
        </p:txBody>
      </p:sp>
      <p:sp>
        <p:nvSpPr>
          <p:cNvPr id="23561" name="Text Box 48"/>
          <p:cNvSpPr txBox="1">
            <a:spLocks noChangeArrowheads="1"/>
          </p:cNvSpPr>
          <p:nvPr/>
        </p:nvSpPr>
        <p:spPr bwMode="auto">
          <a:xfrm>
            <a:off x="2320925" y="4117975"/>
            <a:ext cx="1343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Техподдержка</a:t>
            </a:r>
          </a:p>
        </p:txBody>
      </p:sp>
      <p:sp>
        <p:nvSpPr>
          <p:cNvPr id="23562" name="Text Box 49"/>
          <p:cNvSpPr txBox="1">
            <a:spLocks noChangeArrowheads="1"/>
          </p:cNvSpPr>
          <p:nvPr/>
        </p:nvSpPr>
        <p:spPr bwMode="auto">
          <a:xfrm>
            <a:off x="2701925" y="50292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Почта</a:t>
            </a:r>
          </a:p>
        </p:txBody>
      </p:sp>
      <p:sp>
        <p:nvSpPr>
          <p:cNvPr id="23563" name="Text Box 50"/>
          <p:cNvSpPr txBox="1">
            <a:spLocks noChangeArrowheads="1"/>
          </p:cNvSpPr>
          <p:nvPr/>
        </p:nvSpPr>
        <p:spPr bwMode="auto">
          <a:xfrm>
            <a:off x="419100" y="410527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Форумы</a:t>
            </a:r>
          </a:p>
        </p:txBody>
      </p:sp>
      <p:sp>
        <p:nvSpPr>
          <p:cNvPr id="23564" name="Text Box 51"/>
          <p:cNvSpPr txBox="1">
            <a:spLocks noChangeArrowheads="1"/>
          </p:cNvSpPr>
          <p:nvPr/>
        </p:nvSpPr>
        <p:spPr bwMode="auto">
          <a:xfrm>
            <a:off x="288925" y="5857875"/>
            <a:ext cx="1041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Рассылка</a:t>
            </a:r>
          </a:p>
        </p:txBody>
      </p:sp>
      <p:sp>
        <p:nvSpPr>
          <p:cNvPr id="23565" name="Text Box 52"/>
          <p:cNvSpPr txBox="1">
            <a:spLocks noChangeArrowheads="1"/>
          </p:cNvSpPr>
          <p:nvPr/>
        </p:nvSpPr>
        <p:spPr bwMode="auto">
          <a:xfrm>
            <a:off x="250825" y="5032375"/>
            <a:ext cx="1231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Веб-формы</a:t>
            </a:r>
          </a:p>
        </p:txBody>
      </p:sp>
      <p:sp>
        <p:nvSpPr>
          <p:cNvPr id="23566" name="Text Box 54"/>
          <p:cNvSpPr txBox="1">
            <a:spLocks noChangeArrowheads="1"/>
          </p:cNvSpPr>
          <p:nvPr/>
        </p:nvSpPr>
        <p:spPr bwMode="auto">
          <a:xfrm>
            <a:off x="1444625" y="5035550"/>
            <a:ext cx="1028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Опросы</a:t>
            </a:r>
          </a:p>
        </p:txBody>
      </p:sp>
      <p:sp>
        <p:nvSpPr>
          <p:cNvPr id="23567" name="Text Box 55"/>
          <p:cNvSpPr txBox="1">
            <a:spLocks noChangeArrowheads="1"/>
          </p:cNvSpPr>
          <p:nvPr/>
        </p:nvSpPr>
        <p:spPr bwMode="auto">
          <a:xfrm>
            <a:off x="4986338" y="2619375"/>
            <a:ext cx="1028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Поиск</a:t>
            </a:r>
          </a:p>
        </p:txBody>
      </p:sp>
      <p:pic>
        <p:nvPicPr>
          <p:cNvPr id="23568" name="Picture 57" descr="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79095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58" descr="filem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215582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59" descr="ibl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215582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63" descr="advertis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38100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65" descr="for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5720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66" descr="for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6576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68" descr="learn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54102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69" descr="mai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45720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70" descr="searc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19392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71" descr="statistic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37846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72" descr="subscrib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4102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73" descr="suppor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36576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0" name="Picture 74" descr="transla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380047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1" name="Picture 75" descr="vot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457517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2" name="Text Box 76"/>
          <p:cNvSpPr txBox="1">
            <a:spLocks noChangeArrowheads="1"/>
          </p:cNvSpPr>
          <p:nvPr/>
        </p:nvSpPr>
        <p:spPr bwMode="auto">
          <a:xfrm>
            <a:off x="7662863" y="4289425"/>
            <a:ext cx="1200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Перевод</a:t>
            </a:r>
          </a:p>
        </p:txBody>
      </p:sp>
      <p:sp>
        <p:nvSpPr>
          <p:cNvPr id="23583" name="Text Box 77"/>
          <p:cNvSpPr txBox="1">
            <a:spLocks noChangeArrowheads="1"/>
          </p:cNvSpPr>
          <p:nvPr/>
        </p:nvSpPr>
        <p:spPr bwMode="auto">
          <a:xfrm>
            <a:off x="1368425" y="5851525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Обучение,</a:t>
            </a:r>
          </a:p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тестирование</a:t>
            </a:r>
          </a:p>
        </p:txBody>
      </p:sp>
      <p:sp>
        <p:nvSpPr>
          <p:cNvPr id="23584" name="Text Box 78"/>
          <p:cNvSpPr txBox="1">
            <a:spLocks noChangeArrowheads="1"/>
          </p:cNvSpPr>
          <p:nvPr/>
        </p:nvSpPr>
        <p:spPr bwMode="auto">
          <a:xfrm>
            <a:off x="1343025" y="4111625"/>
            <a:ext cx="1200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Блоги</a:t>
            </a:r>
          </a:p>
        </p:txBody>
      </p:sp>
      <p:pic>
        <p:nvPicPr>
          <p:cNvPr id="23585" name="Picture 79" descr="3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365760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6" name="Text Box 51"/>
          <p:cNvSpPr txBox="1">
            <a:spLocks noChangeArrowheads="1"/>
          </p:cNvSpPr>
          <p:nvPr/>
        </p:nvSpPr>
        <p:spPr bwMode="auto">
          <a:xfrm>
            <a:off x="7745413" y="5133975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Компрессия</a:t>
            </a:r>
          </a:p>
        </p:txBody>
      </p:sp>
      <p:pic>
        <p:nvPicPr>
          <p:cNvPr id="23587" name="Рисунок 46" descr="compression5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4694238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55"/>
          <p:cNvSpPr txBox="1">
            <a:spLocks noChangeArrowheads="1"/>
          </p:cNvSpPr>
          <p:nvPr/>
        </p:nvSpPr>
        <p:spPr bwMode="auto">
          <a:xfrm>
            <a:off x="6678613" y="5132388"/>
            <a:ext cx="1219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Веб-сервисы</a:t>
            </a:r>
          </a:p>
        </p:txBody>
      </p:sp>
      <p:pic>
        <p:nvPicPr>
          <p:cNvPr id="23589" name="Picture 52" descr="C:\Temp\title_settings.g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4694238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Прямоугольник 50"/>
          <p:cNvSpPr>
            <a:spLocks noChangeArrowheads="1"/>
          </p:cNvSpPr>
          <p:nvPr/>
        </p:nvSpPr>
        <p:spPr bwMode="auto">
          <a:xfrm>
            <a:off x="1214438" y="1714500"/>
            <a:ext cx="6021387" cy="1362075"/>
          </a:xfrm>
          <a:prstGeom prst="rect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8" name="Прямоугольник 52"/>
          <p:cNvSpPr>
            <a:spLocks noChangeArrowheads="1"/>
          </p:cNvSpPr>
          <p:nvPr/>
        </p:nvSpPr>
        <p:spPr bwMode="auto">
          <a:xfrm>
            <a:off x="339725" y="3200400"/>
            <a:ext cx="3352800" cy="3048000"/>
          </a:xfrm>
          <a:prstGeom prst="rect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9" name="Прямоугольник 53"/>
          <p:cNvSpPr>
            <a:spLocks noChangeArrowheads="1"/>
          </p:cNvSpPr>
          <p:nvPr/>
        </p:nvSpPr>
        <p:spPr bwMode="auto">
          <a:xfrm>
            <a:off x="5795963" y="3357563"/>
            <a:ext cx="3048000" cy="2886075"/>
          </a:xfrm>
          <a:prstGeom prst="rect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593" name="Прямоугольник 55"/>
          <p:cNvSpPr>
            <a:spLocks noChangeArrowheads="1"/>
          </p:cNvSpPr>
          <p:nvPr/>
        </p:nvSpPr>
        <p:spPr bwMode="auto">
          <a:xfrm>
            <a:off x="928688" y="1714500"/>
            <a:ext cx="3317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Verdana" pitchFamily="34" charset="0"/>
              </a:rPr>
              <a:t>Управление контентом</a:t>
            </a:r>
          </a:p>
        </p:txBody>
      </p:sp>
      <p:sp>
        <p:nvSpPr>
          <p:cNvPr id="23594" name="Прямоугольник 56"/>
          <p:cNvSpPr>
            <a:spLocks noChangeArrowheads="1"/>
          </p:cNvSpPr>
          <p:nvPr/>
        </p:nvSpPr>
        <p:spPr bwMode="auto">
          <a:xfrm>
            <a:off x="815975" y="3214688"/>
            <a:ext cx="1763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latin typeface="Verdana" pitchFamily="34" charset="0"/>
              </a:rPr>
              <a:t>Коммуникации</a:t>
            </a:r>
          </a:p>
        </p:txBody>
      </p:sp>
      <p:sp>
        <p:nvSpPr>
          <p:cNvPr id="23595" name="Прямоугольник 58"/>
          <p:cNvSpPr>
            <a:spLocks noChangeArrowheads="1"/>
          </p:cNvSpPr>
          <p:nvPr/>
        </p:nvSpPr>
        <p:spPr bwMode="auto">
          <a:xfrm>
            <a:off x="6224588" y="3429000"/>
            <a:ext cx="2189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Verdana" pitchFamily="34" charset="0"/>
              </a:rPr>
              <a:t>Сервисы и службы</a:t>
            </a:r>
          </a:p>
        </p:txBody>
      </p:sp>
      <p:cxnSp>
        <p:nvCxnSpPr>
          <p:cNvPr id="64" name="Прямая соединительная линия 63"/>
          <p:cNvCxnSpPr>
            <a:cxnSpLocks noChangeShapeType="1"/>
            <a:stCxn id="56" idx="2"/>
            <a:endCxn id="66" idx="0"/>
          </p:cNvCxnSpPr>
          <p:nvPr/>
        </p:nvCxnSpPr>
        <p:spPr bwMode="auto">
          <a:xfrm rot="16200000" flipH="1">
            <a:off x="4184650" y="3117850"/>
            <a:ext cx="581025" cy="498475"/>
          </a:xfrm>
          <a:prstGeom prst="line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65" name="Прямая соединительная линия 65"/>
          <p:cNvCxnSpPr>
            <a:cxnSpLocks noChangeShapeType="1"/>
            <a:stCxn id="58" idx="3"/>
            <a:endCxn id="66" idx="1"/>
          </p:cNvCxnSpPr>
          <p:nvPr/>
        </p:nvCxnSpPr>
        <p:spPr bwMode="auto">
          <a:xfrm flipV="1">
            <a:off x="3692525" y="4229100"/>
            <a:ext cx="574675" cy="495300"/>
          </a:xfrm>
          <a:prstGeom prst="line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prstDash val="dash"/>
            <a:round/>
            <a:headEnd/>
            <a:tailEnd/>
          </a:ln>
        </p:spPr>
      </p:cxnSp>
      <p:sp>
        <p:nvSpPr>
          <p:cNvPr id="66" name="Прямоугольник 69"/>
          <p:cNvSpPr>
            <a:spLocks noChangeArrowheads="1"/>
          </p:cNvSpPr>
          <p:nvPr/>
        </p:nvSpPr>
        <p:spPr bwMode="auto">
          <a:xfrm>
            <a:off x="4267200" y="3657600"/>
            <a:ext cx="914400" cy="1143000"/>
          </a:xfrm>
          <a:prstGeom prst="rect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cxnSp>
        <p:nvCxnSpPr>
          <p:cNvPr id="68" name="Прямая соединительная линия 81"/>
          <p:cNvCxnSpPr>
            <a:cxnSpLocks noChangeShapeType="1"/>
            <a:stCxn id="59" idx="1"/>
            <a:endCxn id="66" idx="3"/>
          </p:cNvCxnSpPr>
          <p:nvPr/>
        </p:nvCxnSpPr>
        <p:spPr bwMode="auto">
          <a:xfrm rot="10800000">
            <a:off x="5181600" y="4229100"/>
            <a:ext cx="614363" cy="571500"/>
          </a:xfrm>
          <a:prstGeom prst="line">
            <a:avLst/>
          </a:prstGeom>
          <a:noFill/>
          <a:ln w="12700" algn="ctr">
            <a:solidFill>
              <a:schemeClr val="bg2">
                <a:lumMod val="75000"/>
              </a:schemeClr>
            </a:solidFill>
            <a:prstDash val="dash"/>
            <a:round/>
            <a:headEnd/>
            <a:tailEnd/>
          </a:ln>
        </p:spPr>
      </p:cxnSp>
      <p:pic>
        <p:nvPicPr>
          <p:cNvPr id="23600" name="Picture 63" descr="Перевод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108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1" name="Text Box 43"/>
          <p:cNvSpPr txBox="1">
            <a:spLocks noChangeArrowheads="1"/>
          </p:cNvSpPr>
          <p:nvPr/>
        </p:nvSpPr>
        <p:spPr bwMode="auto">
          <a:xfrm>
            <a:off x="3871913" y="25908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Фото-</a:t>
            </a:r>
            <a:br>
              <a:rPr lang="ru-RU" altLang="ru-RU" sz="1000">
                <a:solidFill>
                  <a:srgbClr val="145590"/>
                </a:solidFill>
                <a:latin typeface="Verdana" pitchFamily="34" charset="0"/>
              </a:rPr>
            </a:br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галерея</a:t>
            </a:r>
          </a:p>
        </p:txBody>
      </p:sp>
      <p:pic>
        <p:nvPicPr>
          <p:cNvPr id="23602" name="Рисунок 64" descr="perfbig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477202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3" name="Text Box 56"/>
          <p:cNvSpPr txBox="1">
            <a:spLocks noChangeArrowheads="1"/>
          </p:cNvSpPr>
          <p:nvPr/>
        </p:nvSpPr>
        <p:spPr bwMode="auto">
          <a:xfrm>
            <a:off x="4929188" y="5143500"/>
            <a:ext cx="2667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Монитор</a:t>
            </a:r>
          </a:p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производи-</a:t>
            </a:r>
            <a:br>
              <a:rPr lang="ru-RU" altLang="ru-RU" sz="1000">
                <a:solidFill>
                  <a:srgbClr val="145590"/>
                </a:solidFill>
                <a:latin typeface="Verdana" pitchFamily="34" charset="0"/>
              </a:rPr>
            </a:br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тельности</a:t>
            </a:r>
          </a:p>
        </p:txBody>
      </p:sp>
      <p:pic>
        <p:nvPicPr>
          <p:cNvPr id="23604" name="Picture 2" descr="Встроенная поисковая система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14312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5" name="Text Box 55"/>
          <p:cNvSpPr txBox="1">
            <a:spLocks noChangeArrowheads="1"/>
          </p:cNvSpPr>
          <p:nvPr/>
        </p:nvSpPr>
        <p:spPr bwMode="auto">
          <a:xfrm>
            <a:off x="6015038" y="2643188"/>
            <a:ext cx="1028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000">
                <a:solidFill>
                  <a:srgbClr val="145590"/>
                </a:solidFill>
                <a:latin typeface="Verdana" pitchFamily="34" charset="0"/>
              </a:rPr>
              <a:t>SEO-</a:t>
            </a:r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модуль</a:t>
            </a:r>
          </a:p>
        </p:txBody>
      </p:sp>
      <p:pic>
        <p:nvPicPr>
          <p:cNvPr id="23606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486400"/>
            <a:ext cx="4000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07" name="Text Box 51"/>
          <p:cNvSpPr txBox="1">
            <a:spLocks noChangeArrowheads="1"/>
          </p:cNvSpPr>
          <p:nvPr/>
        </p:nvSpPr>
        <p:spPr bwMode="auto">
          <a:xfrm>
            <a:off x="7683500" y="5857875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Проактивная защита</a:t>
            </a:r>
          </a:p>
        </p:txBody>
      </p:sp>
      <p:sp>
        <p:nvSpPr>
          <p:cNvPr id="23608" name="Text Box 53"/>
          <p:cNvSpPr txBox="1">
            <a:spLocks noChangeArrowheads="1"/>
          </p:cNvSpPr>
          <p:nvPr/>
        </p:nvSpPr>
        <p:spPr bwMode="auto">
          <a:xfrm>
            <a:off x="6704013" y="6013450"/>
            <a:ext cx="1028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>
                <a:solidFill>
                  <a:srgbClr val="145590"/>
                </a:solidFill>
                <a:latin typeface="Verdana" pitchFamily="34" charset="0"/>
              </a:rPr>
              <a:t>Валюты</a:t>
            </a:r>
          </a:p>
        </p:txBody>
      </p:sp>
      <p:pic>
        <p:nvPicPr>
          <p:cNvPr id="23609" name="Picture 64" descr="currency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5572125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0" name="Прямоугольник 59"/>
          <p:cNvSpPr>
            <a:spLocks noChangeArrowheads="1"/>
          </p:cNvSpPr>
          <p:nvPr/>
        </p:nvSpPr>
        <p:spPr bwMode="auto">
          <a:xfrm>
            <a:off x="3708400" y="5013325"/>
            <a:ext cx="20875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>
                <a:latin typeface="Verdana" pitchFamily="34" charset="0"/>
              </a:rPr>
              <a:t>В решение входят </a:t>
            </a:r>
            <a:r>
              <a:rPr lang="en-US" altLang="ru-RU" sz="1600" dirty="0" smtClean="0">
                <a:latin typeface="Verdana" pitchFamily="34" charset="0"/>
              </a:rPr>
              <a:t>3</a:t>
            </a:r>
            <a:r>
              <a:rPr lang="ru-RU" altLang="ru-RU" sz="1600" dirty="0" smtClean="0">
                <a:latin typeface="Verdana" pitchFamily="34" charset="0"/>
              </a:rPr>
              <a:t>2 </a:t>
            </a:r>
            <a:r>
              <a:rPr lang="ru-RU" altLang="ru-RU" sz="1600" dirty="0">
                <a:latin typeface="Verdana" pitchFamily="34" charset="0"/>
              </a:rPr>
              <a:t>функциональных модуля</a:t>
            </a:r>
          </a:p>
        </p:txBody>
      </p:sp>
      <p:pic>
        <p:nvPicPr>
          <p:cNvPr id="236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3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latin typeface="Calibri" pitchFamily="34" charset="0"/>
              </a:rPr>
              <a:t>Широкая функциональность</a:t>
            </a:r>
            <a:endParaRPr lang="en-US" altLang="ru-RU" sz="3200" b="1">
              <a:latin typeface="Verdana" pitchFamily="34" charset="0"/>
            </a:endParaRPr>
          </a:p>
        </p:txBody>
      </p:sp>
      <p:pic>
        <p:nvPicPr>
          <p:cNvPr id="236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571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err="1">
                <a:latin typeface="+mn-lt"/>
              </a:rPr>
              <a:t>Веб-антивирус</a:t>
            </a:r>
            <a:r>
              <a:rPr lang="ru-RU" sz="1900" dirty="0">
                <a:latin typeface="+mn-lt"/>
              </a:rPr>
              <a:t> (</a:t>
            </a:r>
            <a:r>
              <a:rPr lang="ru-RU" sz="1900" i="1" dirty="0">
                <a:latin typeface="+mn-lt"/>
              </a:rPr>
              <a:t>с версии 9.0</a:t>
            </a:r>
            <a:r>
              <a:rPr lang="ru-RU" sz="1900" dirty="0">
                <a:latin typeface="+mn-lt"/>
              </a:rPr>
              <a:t>)</a:t>
            </a: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13100"/>
            <a:ext cx="1982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952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89588"/>
            <a:ext cx="2444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133600"/>
            <a:ext cx="2492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868863"/>
            <a:ext cx="1911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063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76475"/>
            <a:ext cx="17224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Прямоугольник 22"/>
          <p:cNvSpPr>
            <a:spLocks noChangeArrowheads="1"/>
          </p:cNvSpPr>
          <p:nvPr/>
        </p:nvSpPr>
        <p:spPr bwMode="auto">
          <a:xfrm>
            <a:off x="3276600" y="5661025"/>
            <a:ext cx="336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>
                <a:hlinkClick r:id="rId12"/>
              </a:rPr>
              <a:t>www.govweb.ru/site/cms/34/</a:t>
            </a:r>
            <a:r>
              <a:rPr lang="ru-RU" altLang="ru-RU" b="1"/>
              <a:t> </a:t>
            </a:r>
          </a:p>
        </p:txBody>
      </p:sp>
      <p:pic>
        <p:nvPicPr>
          <p:cNvPr id="2970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 dirty="0">
                <a:solidFill>
                  <a:srgbClr val="C00000"/>
                </a:solidFill>
                <a:latin typeface="Calibri" pitchFamily="34" charset="0"/>
              </a:rPr>
              <a:t>Платформу 1С-Битрикс </a:t>
            </a:r>
            <a:r>
              <a:rPr lang="ru-RU" altLang="ru-RU" sz="3000" b="1" dirty="0" smtClean="0">
                <a:solidFill>
                  <a:srgbClr val="C00000"/>
                </a:solidFill>
                <a:latin typeface="Calibri" pitchFamily="34" charset="0"/>
              </a:rPr>
              <a:t>используют</a:t>
            </a:r>
            <a:endParaRPr lang="en-US" altLang="ru-RU" sz="3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297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213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482_print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340768"/>
            <a:ext cx="5796136" cy="453650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2708920"/>
            <a:ext cx="5162701" cy="1776527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</a:rPr>
              <a:t>Расширенная </a:t>
            </a:r>
            <a:r>
              <a:rPr lang="ru-RU" sz="2200" dirty="0" smtClean="0">
                <a:solidFill>
                  <a:srgbClr val="000000"/>
                </a:solidFill>
              </a:rPr>
              <a:t>редакция – </a:t>
            </a:r>
            <a:r>
              <a:rPr lang="ru-RU" sz="2200" b="1" dirty="0" smtClean="0">
                <a:solidFill>
                  <a:srgbClr val="C00000"/>
                </a:solidFill>
              </a:rPr>
              <a:t>99 900р.</a:t>
            </a:r>
            <a:endParaRPr lang="ru-RU" sz="2200" b="1" dirty="0" smtClean="0">
              <a:solidFill>
                <a:srgbClr val="C00000"/>
              </a:solidFill>
            </a:endParaRPr>
          </a:p>
          <a:p>
            <a:pPr marL="442913" lvl="0">
              <a:buClr>
                <a:srgbClr val="C00000"/>
              </a:buClr>
            </a:pPr>
            <a:r>
              <a:rPr lang="ru-RU" sz="2200" dirty="0" smtClean="0">
                <a:solidFill>
                  <a:srgbClr val="000000"/>
                </a:solidFill>
              </a:rPr>
              <a:t>Включено: мобильное приложение</a:t>
            </a:r>
          </a:p>
          <a:p>
            <a:pPr marL="442913">
              <a:buClr>
                <a:srgbClr val="C00000"/>
              </a:buClr>
            </a:pPr>
            <a:r>
              <a:rPr lang="ru-RU" sz="2200" b="1" dirty="0" smtClean="0">
                <a:solidFill>
                  <a:srgbClr val="000000"/>
                </a:solidFill>
              </a:rPr>
              <a:t>«1С-Битрикс: Мобильное приложение» </a:t>
            </a:r>
            <a:r>
              <a:rPr lang="ru-RU" sz="2200" dirty="0" smtClean="0">
                <a:solidFill>
                  <a:srgbClr val="000000"/>
                </a:solidFill>
              </a:rPr>
              <a:t>– </a:t>
            </a:r>
            <a:r>
              <a:rPr lang="ru-RU" sz="2200" b="1" dirty="0" smtClean="0">
                <a:solidFill>
                  <a:srgbClr val="000000"/>
                </a:solidFill>
              </a:rPr>
              <a:t>в подарок!</a:t>
            </a: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</a:rPr>
              <a:t>Базовая </a:t>
            </a:r>
            <a:r>
              <a:rPr lang="ru-RU" sz="2200" dirty="0" smtClean="0">
                <a:solidFill>
                  <a:srgbClr val="000000"/>
                </a:solidFill>
              </a:rPr>
              <a:t>редакция</a:t>
            </a:r>
            <a:r>
              <a:rPr lang="en-US" sz="2200" dirty="0" smtClean="0">
                <a:solidFill>
                  <a:srgbClr val="000000"/>
                </a:solidFill>
              </a:rPr>
              <a:t> – </a:t>
            </a:r>
            <a:r>
              <a:rPr lang="en-US" sz="2200" b="1" dirty="0" smtClean="0">
                <a:solidFill>
                  <a:srgbClr val="C00000"/>
                </a:solidFill>
              </a:rPr>
              <a:t>49 900</a:t>
            </a:r>
            <a:r>
              <a:rPr lang="ru-RU" sz="2200" b="1" dirty="0" smtClean="0">
                <a:solidFill>
                  <a:srgbClr val="C00000"/>
                </a:solidFill>
              </a:rPr>
              <a:t>р.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1484784"/>
            <a:ext cx="5400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400" b="1" dirty="0" smtClean="0">
                <a:solidFill>
                  <a:srgbClr val="000000"/>
                </a:solidFill>
              </a:rPr>
              <a:t>1С-Битрикс: Официальный сайт государственной организации  </a:t>
            </a:r>
            <a:endParaRPr lang="ru-RU" sz="2400" b="1" dirty="0">
              <a:solidFill>
                <a:srgbClr val="000000"/>
              </a:solidFill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64038" y="2420938"/>
            <a:ext cx="7842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chemeClr val="bg1">
                    <a:lumMod val="65000"/>
                  </a:schemeClr>
                </a:solidFill>
              </a:rPr>
              <a:t>+</a:t>
            </a:r>
            <a:endParaRPr lang="ru-RU" sz="8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00" name="Прямоугольник 9"/>
          <p:cNvSpPr>
            <a:spLocks noChangeArrowheads="1"/>
          </p:cNvSpPr>
          <p:nvPr/>
        </p:nvSpPr>
        <p:spPr bwMode="auto">
          <a:xfrm>
            <a:off x="1508125" y="4365625"/>
            <a:ext cx="2309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</a:rPr>
              <a:t>«Официальный сайт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государственной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организации</a:t>
            </a:r>
          </a:p>
        </p:txBody>
      </p:sp>
      <p:sp>
        <p:nvSpPr>
          <p:cNvPr id="4101" name="Прямоугольник 11"/>
          <p:cNvSpPr>
            <a:spLocks noChangeArrowheads="1"/>
          </p:cNvSpPr>
          <p:nvPr/>
        </p:nvSpPr>
        <p:spPr bwMode="auto">
          <a:xfrm>
            <a:off x="5643563" y="4387850"/>
            <a:ext cx="2265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«</a:t>
            </a:r>
            <a:r>
              <a:rPr lang="ru-RU" b="1" dirty="0">
                <a:latin typeface="+mj-lt"/>
              </a:rPr>
              <a:t>Внутренний портал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государственной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организации</a:t>
            </a:r>
          </a:p>
        </p:txBody>
      </p:sp>
      <p:sp>
        <p:nvSpPr>
          <p:cNvPr id="4102" name="Прямоугольник 12"/>
          <p:cNvSpPr>
            <a:spLocks noChangeArrowheads="1"/>
          </p:cNvSpPr>
          <p:nvPr/>
        </p:nvSpPr>
        <p:spPr bwMode="auto">
          <a:xfrm>
            <a:off x="2411413" y="549751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j-lt"/>
              </a:rPr>
              <a:t>Два независимых продукта, тесно интегрированных между собой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773238"/>
            <a:ext cx="23447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870075"/>
            <a:ext cx="23447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Комплексное решение интернет+интранет</a:t>
            </a:r>
            <a:endParaRPr lang="en-US" altLang="ru-RU" sz="3000" b="1">
              <a:latin typeface="Verdana" pitchFamily="34" charset="0"/>
            </a:endParaRPr>
          </a:p>
        </p:txBody>
      </p:sp>
      <p:pic>
        <p:nvPicPr>
          <p:cNvPr id="615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388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Прямоугольник 2"/>
          <p:cNvSpPr>
            <a:spLocks noChangeArrowheads="1"/>
          </p:cNvSpPr>
          <p:nvPr/>
        </p:nvSpPr>
        <p:spPr bwMode="auto">
          <a:xfrm>
            <a:off x="4268788" y="1438275"/>
            <a:ext cx="453548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Внутренний </a:t>
            </a:r>
            <a:r>
              <a:rPr lang="ru-RU" sz="2000" dirty="0" err="1">
                <a:latin typeface="+mn-lt"/>
              </a:rPr>
              <a:t>интранет</a:t>
            </a:r>
            <a:r>
              <a:rPr lang="ru-RU" sz="2000" dirty="0">
                <a:latin typeface="+mn-lt"/>
              </a:rPr>
              <a:t>-портал – </a:t>
            </a:r>
            <a:r>
              <a:rPr lang="ru-RU" sz="2000" dirty="0" err="1">
                <a:latin typeface="+mn-lt"/>
              </a:rPr>
              <a:t>интранет</a:t>
            </a:r>
            <a:r>
              <a:rPr lang="ru-RU" sz="2000" dirty="0">
                <a:latin typeface="+mn-lt"/>
              </a:rPr>
              <a:t>/</a:t>
            </a:r>
            <a:r>
              <a:rPr lang="ru-RU" sz="2000" dirty="0" err="1">
                <a:latin typeface="+mn-lt"/>
              </a:rPr>
              <a:t>экстранет</a:t>
            </a:r>
            <a:r>
              <a:rPr lang="ru-RU" sz="2000" dirty="0">
                <a:latin typeface="+mn-lt"/>
              </a:rPr>
              <a:t>-решение, предназначенное для  </a:t>
            </a:r>
            <a:r>
              <a:rPr lang="ru-RU" sz="2000" dirty="0" err="1">
                <a:latin typeface="+mn-lt"/>
              </a:rPr>
              <a:t>автоматизии</a:t>
            </a:r>
            <a:r>
              <a:rPr lang="ru-RU" sz="2000" dirty="0">
                <a:latin typeface="+mn-lt"/>
              </a:rPr>
              <a:t> ежедневной работы служащего:</a:t>
            </a:r>
          </a:p>
        </p:txBody>
      </p:sp>
      <p:sp>
        <p:nvSpPr>
          <p:cNvPr id="29701" name="Прямоугольник 9"/>
          <p:cNvSpPr>
            <a:spLocks noChangeArrowheads="1"/>
          </p:cNvSpPr>
          <p:nvPr/>
        </p:nvSpPr>
        <p:spPr bwMode="auto">
          <a:xfrm>
            <a:off x="4268788" y="3068638"/>
            <a:ext cx="453548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5113" indent="-265113">
              <a:buFont typeface="Arial" charset="0"/>
              <a:buChar char="•"/>
              <a:defRPr/>
            </a:pPr>
            <a:r>
              <a:rPr lang="ru-RU" sz="2000" dirty="0">
                <a:latin typeface="+mn-lt"/>
              </a:rPr>
              <a:t>оперативное взаимодействие; </a:t>
            </a:r>
          </a:p>
          <a:p>
            <a:pPr marL="265113" indent="-265113">
              <a:buFont typeface="Arial" charset="0"/>
              <a:buChar char="•"/>
              <a:defRPr/>
            </a:pPr>
            <a:r>
              <a:rPr lang="ru-RU" sz="2000" dirty="0">
                <a:latin typeface="+mn-lt"/>
              </a:rPr>
              <a:t>совместную работу над задачами, мероприятиями и документами,</a:t>
            </a:r>
          </a:p>
          <a:p>
            <a:pPr marL="265113" indent="-265113">
              <a:buFont typeface="Arial" charset="0"/>
              <a:buChar char="•"/>
              <a:defRPr/>
            </a:pPr>
            <a:r>
              <a:rPr lang="ru-RU" sz="2000" dirty="0">
                <a:latin typeface="+mn-lt"/>
              </a:rPr>
              <a:t>планово-организационную деятельность </a:t>
            </a:r>
          </a:p>
          <a:p>
            <a:pPr marL="265113" indent="-265113">
              <a:buFont typeface="Arial" charset="0"/>
              <a:buChar char="•"/>
              <a:defRPr/>
            </a:pPr>
            <a:r>
              <a:rPr lang="ru-RU" sz="2000" dirty="0">
                <a:latin typeface="+mn-lt"/>
              </a:rPr>
              <a:t>получение всей необходимой информации (инструкции, </a:t>
            </a:r>
            <a:r>
              <a:rPr lang="ru-RU" sz="2000" dirty="0" err="1">
                <a:latin typeface="+mn-lt"/>
              </a:rPr>
              <a:t>оргструктура</a:t>
            </a:r>
            <a:r>
              <a:rPr lang="ru-RU" sz="2000" dirty="0">
                <a:latin typeface="+mn-lt"/>
              </a:rPr>
              <a:t>, справочники сотрудников, бланки и формы и т.п.)</a:t>
            </a:r>
          </a:p>
        </p:txBody>
      </p:sp>
      <p:pic>
        <p:nvPicPr>
          <p:cNvPr id="31749" name="Рисунок 8" descr="box-big_vn-port-gos-or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512888"/>
            <a:ext cx="34131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1С-Битрикс: Внутренний портал государственной организации</a:t>
            </a:r>
            <a:endParaRPr lang="en-US" altLang="ru-RU" sz="3000" b="1">
              <a:latin typeface="Verdana" pitchFamily="34" charset="0"/>
            </a:endParaRPr>
          </a:p>
        </p:txBody>
      </p:sp>
      <p:pic>
        <p:nvPicPr>
          <p:cNvPr id="3175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1512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459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Natalia\Downloads\9560810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1588"/>
            <a:ext cx="4554537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3"/>
          <p:cNvSpPr txBox="1">
            <a:spLocks noChangeArrowheads="1"/>
          </p:cNvSpPr>
          <p:nvPr/>
        </p:nvSpPr>
        <p:spPr bwMode="auto">
          <a:xfrm>
            <a:off x="393700" y="2705100"/>
            <a:ext cx="53308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ru-RU" sz="2800" b="1">
              <a:latin typeface="Calibri" pitchFamily="34" charset="0"/>
            </a:endParaRPr>
          </a:p>
          <a:p>
            <a:pPr eaLnBrk="1" hangingPunct="1"/>
            <a:r>
              <a:rPr lang="ru-RU" altLang="ru-RU" sz="4800">
                <a:latin typeface="Calibri" pitchFamily="34" charset="0"/>
              </a:rPr>
              <a:t>8-800-250-18-60</a:t>
            </a:r>
          </a:p>
          <a:p>
            <a:pPr eaLnBrk="1" hangingPunct="1"/>
            <a:endParaRPr lang="en-US" altLang="ru-RU" sz="2400" b="1">
              <a:latin typeface="Calibri" pitchFamily="34" charset="0"/>
            </a:endParaRPr>
          </a:p>
          <a:p>
            <a:pPr eaLnBrk="1" hangingPunct="1"/>
            <a:r>
              <a:rPr lang="en-US" altLang="ru-RU" sz="3200" u="sng">
                <a:latin typeface="Calibri" pitchFamily="34" charset="0"/>
              </a:rPr>
              <a:t>info@1c-bitrix.ru</a:t>
            </a:r>
            <a:endParaRPr lang="ru-RU" altLang="ru-RU" sz="3200" u="sng">
              <a:latin typeface="Calibri" pitchFamily="34" charset="0"/>
            </a:endParaRPr>
          </a:p>
          <a:p>
            <a:pPr eaLnBrk="1" hangingPunct="1"/>
            <a:endParaRPr lang="ru-RU" altLang="ru-RU" sz="3200" u="sng">
              <a:latin typeface="Calibri" pitchFamily="34" charset="0"/>
            </a:endParaRPr>
          </a:p>
          <a:p>
            <a:pPr eaLnBrk="1" hangingPunct="1"/>
            <a:r>
              <a:rPr lang="en-US" altLang="ru-RU" sz="3200" u="sng">
                <a:latin typeface="Calibri" pitchFamily="34" charset="0"/>
              </a:rPr>
              <a:t>www.1c-bitrix.ru</a:t>
            </a:r>
            <a:endParaRPr lang="ru-RU" altLang="ru-RU" sz="3200" u="sng">
              <a:latin typeface="Calibri" pitchFamily="34" charset="0"/>
            </a:endParaRPr>
          </a:p>
        </p:txBody>
      </p:sp>
      <p:sp>
        <p:nvSpPr>
          <p:cNvPr id="63494" name="TextBox 10"/>
          <p:cNvSpPr txBox="1">
            <a:spLocks noChangeArrowheads="1"/>
          </p:cNvSpPr>
          <p:nvPr/>
        </p:nvSpPr>
        <p:spPr bwMode="auto">
          <a:xfrm>
            <a:off x="393700" y="1700213"/>
            <a:ext cx="58340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000">
                <a:latin typeface="Calibri" pitchFamily="34" charset="0"/>
              </a:rPr>
              <a:t>Ответим на ваши вопросы:</a:t>
            </a:r>
            <a:endParaRPr lang="en-US" altLang="ru-RU" sz="44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6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811713" cy="68913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250825" y="1211263"/>
            <a:ext cx="44164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2000" dirty="0" smtClean="0"/>
              <a:t>Два </a:t>
            </a:r>
            <a:r>
              <a:rPr lang="ru-RU" altLang="ru-RU" sz="2000" dirty="0"/>
              <a:t>основных шаблона дизайна: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altLang="ru-RU" sz="2000" dirty="0" smtClean="0"/>
              <a:t>Яркий</a:t>
            </a:r>
            <a:endParaRPr lang="ru-RU" altLang="ru-RU" sz="2000" dirty="0"/>
          </a:p>
          <a:p>
            <a:pPr lvl="1" eaLnBrk="1" hangingPunct="1">
              <a:buFont typeface="Arial" charset="0"/>
              <a:buChar char="•"/>
            </a:pPr>
            <a:r>
              <a:rPr lang="ru-RU" altLang="ru-RU" sz="2000" dirty="0"/>
              <a:t>Портальный</a:t>
            </a:r>
          </a:p>
          <a:p>
            <a:pPr lvl="1" eaLnBrk="1" hangingPunct="1">
              <a:buFontTx/>
              <a:buAutoNum type="arabicPeriod"/>
            </a:pPr>
            <a:endParaRPr lang="ru-RU" altLang="ru-RU" sz="2000" dirty="0"/>
          </a:p>
          <a:p>
            <a:pPr eaLnBrk="1" hangingPunct="1"/>
            <a:r>
              <a:rPr lang="ru-RU" altLang="ru-RU" sz="2000" dirty="0"/>
              <a:t>2.  Несколько цветовых схем для каждого шаблона дизайна.</a:t>
            </a:r>
          </a:p>
          <a:p>
            <a:pPr eaLnBrk="1" hangingPunct="1"/>
            <a:endParaRPr lang="ru-RU" altLang="ru-RU" sz="2000" dirty="0"/>
          </a:p>
          <a:p>
            <a:pPr eaLnBrk="1" hangingPunct="1"/>
            <a:r>
              <a:rPr lang="ru-RU" altLang="ru-RU" sz="2000" dirty="0"/>
              <a:t>3.  Визуальные образы, связанные с геральдикой РФ (изображения, </a:t>
            </a:r>
            <a:r>
              <a:rPr lang="en-US" altLang="ru-RU" sz="2000" dirty="0"/>
              <a:t>flash</a:t>
            </a:r>
            <a:r>
              <a:rPr lang="ru-RU" altLang="ru-RU" sz="2000" dirty="0"/>
              <a:t>-элементы)</a:t>
            </a:r>
          </a:p>
          <a:p>
            <a:pPr eaLnBrk="1" hangingPunct="1">
              <a:buFontTx/>
              <a:buAutoNum type="arabicPeriod" startAt="4"/>
            </a:pPr>
            <a:endParaRPr lang="ru-RU" altLang="ru-RU" sz="2000" dirty="0"/>
          </a:p>
          <a:p>
            <a:pPr eaLnBrk="1" hangingPunct="1">
              <a:buFontTx/>
              <a:buAutoNum type="arabicPeriod" startAt="4"/>
            </a:pPr>
            <a:r>
              <a:rPr lang="ru-RU" altLang="ru-RU" sz="2000" dirty="0"/>
              <a:t>Гербы и флаги большинства субъектов РФ и множества городов</a:t>
            </a:r>
            <a:endParaRPr lang="en-US" altLang="ru-RU" sz="2000" dirty="0"/>
          </a:p>
        </p:txBody>
      </p:sp>
      <p:sp>
        <p:nvSpPr>
          <p:cNvPr id="15365" name="Rectangle 2"/>
          <p:cNvSpPr txBox="1">
            <a:spLocks noChangeArrowheads="1"/>
          </p:cNvSpPr>
          <p:nvPr/>
        </p:nvSpPr>
        <p:spPr bwMode="auto">
          <a:xfrm>
            <a:off x="250825" y="166688"/>
            <a:ext cx="37449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Типовые шаблоны дизайна</a:t>
            </a:r>
            <a:endParaRPr lang="en-US" altLang="ru-RU" sz="3000" b="1">
              <a:latin typeface="Verdana" pitchFamily="34" charset="0"/>
            </a:endParaRPr>
          </a:p>
        </p:txBody>
      </p:sp>
      <p:pic>
        <p:nvPicPr>
          <p:cNvPr id="1536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426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67813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5875" y="0"/>
            <a:ext cx="6081538" cy="68865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975" y="3025775"/>
            <a:ext cx="5742161" cy="177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/>
              <a:t>Сайт органа местного самоуправления муниципального образования</a:t>
            </a:r>
            <a:r>
              <a:rPr lang="ru-RU" dirty="0"/>
              <a:t> </a:t>
            </a:r>
          </a:p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/>
              <a:t>Сайт органа власти субъекта РФ</a:t>
            </a:r>
          </a:p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/>
              <a:t>Сайт законодательного органа власти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субъекта </a:t>
            </a:r>
            <a:r>
              <a:rPr lang="ru-RU" b="1" dirty="0"/>
              <a:t>РФ</a:t>
            </a:r>
          </a:p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/>
              <a:t>Сайт законодательного органа власти местного самоуправления</a:t>
            </a:r>
          </a:p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/>
              <a:t>Сайт проекта или целевой программы</a:t>
            </a:r>
          </a:p>
          <a:p>
            <a:pPr marL="342900" indent="-161925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/>
              <a:t>Сайт силового ведомства</a:t>
            </a:r>
            <a:r>
              <a:rPr lang="ru-RU" dirty="0"/>
              <a:t> </a:t>
            </a:r>
          </a:p>
          <a:p>
            <a:pPr marL="342900" indent="-1619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  <a:r>
              <a:rPr lang="ru-RU" b="1" dirty="0"/>
              <a:t>Сайт территориально-распределенной </a:t>
            </a:r>
            <a:r>
              <a:rPr lang="ru-RU" b="1" dirty="0" smtClean="0"/>
              <a:t>организации</a:t>
            </a:r>
            <a:endParaRPr lang="en-US" b="1" dirty="0" smtClean="0"/>
          </a:p>
          <a:p>
            <a:pPr marL="342900" indent="-1619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  <a:r>
              <a:rPr lang="ru-RU" b="1" dirty="0"/>
              <a:t>Сайт государственного учреждения или предприятия</a:t>
            </a:r>
            <a:r>
              <a:rPr lang="ru-RU" dirty="0"/>
              <a:t> </a:t>
            </a:r>
            <a:endParaRPr lang="en-US" dirty="0" smtClean="0"/>
          </a:p>
          <a:p>
            <a:pPr marL="342900" indent="-1619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/>
              <a:t>Сайт подразделения органа власти или государственной организации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63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000" y="2149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Типы сайтов </a:t>
            </a:r>
            <a:r>
              <a:rPr lang="ru-RU" sz="2400" b="1" dirty="0" smtClean="0">
                <a:solidFill>
                  <a:srgbClr val="C00000"/>
                </a:solidFill>
              </a:rPr>
              <a:t>государственной </a:t>
            </a:r>
            <a:r>
              <a:rPr lang="ru-RU" sz="2400" b="1" dirty="0">
                <a:solidFill>
                  <a:srgbClr val="C00000"/>
                </a:solidFill>
              </a:rPr>
              <a:t>организации </a:t>
            </a:r>
          </a:p>
        </p:txBody>
      </p:sp>
    </p:spTree>
    <p:extLst>
      <p:ext uri="{BB962C8B-B14F-4D97-AF65-F5344CB8AC3E}">
        <p14:creationId xmlns:p14="http://schemas.microsoft.com/office/powerpoint/2010/main" val="1854053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8" descr="site_selec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28775"/>
            <a:ext cx="52927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design_sel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491331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color_selec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49101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latin typeface="Calibri" pitchFamily="34" charset="0"/>
              </a:rPr>
              <a:t>Мастер создания сайта</a:t>
            </a:r>
            <a:endParaRPr lang="en-US" altLang="ru-RU" sz="3200" b="1">
              <a:latin typeface="Verdana" pitchFamily="34" charset="0"/>
            </a:endParaRPr>
          </a:p>
        </p:txBody>
      </p:sp>
      <p:pic>
        <p:nvPicPr>
          <p:cNvPr id="2048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706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8072437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43063"/>
            <a:ext cx="7500938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785938"/>
            <a:ext cx="83073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100" b="1">
                <a:latin typeface="Calibri" pitchFamily="34" charset="0"/>
              </a:rPr>
              <a:t>Все больше ярких примеров…</a:t>
            </a:r>
            <a:endParaRPr lang="en-US" altLang="ru-RU" sz="3100" b="1">
              <a:latin typeface="Verdana" pitchFamily="34" charset="0"/>
            </a:endParaRPr>
          </a:p>
        </p:txBody>
      </p:sp>
      <p:pic>
        <p:nvPicPr>
          <p:cNvPr id="1024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3398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312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403225" y="1412875"/>
            <a:ext cx="82724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b="1" dirty="0">
                <a:latin typeface="+mn-lt"/>
              </a:rPr>
              <a:t>Все органы власти и местного самоуправления должны иметь официальный сайт и обеспечивать раскрытие информации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понятие ОФИЦИАЛЬНОГО САЙТА государственного органа и органа местного самоуправления.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ОБЯЗАТЕЛЬНУЮ открытость информации, кроме персональных данных и информации ограниченного доступа.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детально расписывает правила раскрытия информации о деятельности органа власти. По сравнению с 98-ФЗ СУЩЕСТВЕННО РАСШИРЕН ПЕРЕЧЕНЬ РАСКРЫВАЕМОЙ ИНФОРМАЦИИ.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ОБЯЗЫВАЕТ регистрировать обращения граждан и неявно указывает на преимущества процедуры с помощью сайта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определяет правила контроля и исполнения всех требований</a:t>
            </a:r>
          </a:p>
        </p:txBody>
      </p:sp>
      <p:pic>
        <p:nvPicPr>
          <p:cNvPr id="1126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4316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Федеральный закон №8 (с 1.01.2010)</a:t>
            </a:r>
            <a:endParaRPr lang="en-US" altLang="ru-RU" sz="3000" b="1">
              <a:latin typeface="Verdana" pitchFamily="34" charset="0"/>
            </a:endParaRPr>
          </a:p>
        </p:txBody>
      </p:sp>
      <p:pic>
        <p:nvPicPr>
          <p:cNvPr id="1127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697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8723</TotalTime>
  <Words>1477</Words>
  <Application>Microsoft Office PowerPoint</Application>
  <PresentationFormat>Экран (4:3)</PresentationFormat>
  <Paragraphs>342</Paragraphs>
  <Slides>45</Slides>
  <Notes>40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Тема1</vt:lpstr>
      <vt:lpstr>Модуль Планирование и бюджетирование для ББУ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API -Интерактивная карта объектов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Надежда</cp:lastModifiedBy>
  <cp:revision>615</cp:revision>
  <dcterms:created xsi:type="dcterms:W3CDTF">2010-07-29T09:25:57Z</dcterms:created>
  <dcterms:modified xsi:type="dcterms:W3CDTF">2014-02-21T06:59:31Z</dcterms:modified>
</cp:coreProperties>
</file>