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340" r:id="rId3"/>
    <p:sldId id="257" r:id="rId4"/>
    <p:sldId id="301" r:id="rId5"/>
    <p:sldId id="303" r:id="rId6"/>
    <p:sldId id="293" r:id="rId7"/>
    <p:sldId id="302" r:id="rId8"/>
    <p:sldId id="295" r:id="rId9"/>
    <p:sldId id="298" r:id="rId10"/>
    <p:sldId id="294" r:id="rId11"/>
    <p:sldId id="300" r:id="rId12"/>
    <p:sldId id="311" r:id="rId13"/>
    <p:sldId id="310" r:id="rId14"/>
    <p:sldId id="312" r:id="rId15"/>
    <p:sldId id="299" r:id="rId16"/>
    <p:sldId id="319" r:id="rId17"/>
    <p:sldId id="341" r:id="rId18"/>
    <p:sldId id="320" r:id="rId19"/>
    <p:sldId id="321" r:id="rId20"/>
    <p:sldId id="322" r:id="rId21"/>
    <p:sldId id="323" r:id="rId22"/>
    <p:sldId id="325" r:id="rId23"/>
    <p:sldId id="342" r:id="rId24"/>
    <p:sldId id="329" r:id="rId25"/>
    <p:sldId id="330" r:id="rId26"/>
    <p:sldId id="331" r:id="rId27"/>
    <p:sldId id="332" r:id="rId28"/>
    <p:sldId id="317" r:id="rId29"/>
    <p:sldId id="304" r:id="rId30"/>
    <p:sldId id="309" r:id="rId31"/>
    <p:sldId id="333" r:id="rId32"/>
    <p:sldId id="306" r:id="rId33"/>
    <p:sldId id="313" r:id="rId34"/>
    <p:sldId id="335" r:id="rId35"/>
    <p:sldId id="334" r:id="rId36"/>
    <p:sldId id="336" r:id="rId37"/>
    <p:sldId id="337" r:id="rId38"/>
    <p:sldId id="338" r:id="rId39"/>
    <p:sldId id="339" r:id="rId40"/>
    <p:sldId id="308" r:id="rId41"/>
    <p:sldId id="345" r:id="rId42"/>
    <p:sldId id="346" r:id="rId43"/>
    <p:sldId id="343" r:id="rId44"/>
    <p:sldId id="34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9167" autoAdjust="0"/>
  </p:normalViewPr>
  <p:slideViewPr>
    <p:cSldViewPr>
      <p:cViewPr>
        <p:scale>
          <a:sx n="70" d="100"/>
          <a:sy n="70" d="100"/>
        </p:scale>
        <p:origin x="-11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43D8F7-56B7-4A16-A543-FE279985780E}" type="datetimeFigureOut">
              <a:rPr lang="ru-RU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41220-B900-4FD4-BB3A-0E3378A0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7D45E-90B4-4B96-8D62-9EDE6F035C84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11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68101-1701-43D5-AEB3-37D5B693817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109D4-03EC-41B7-8E57-0FCF828EBD7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25188-D7C8-4EED-B131-CF0BBD36CB2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3CFC4-9E4D-416A-B679-FD426487C050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FDF13-399F-424B-B4BB-98190BC65FD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988FA-ECB4-4B84-B7EE-D78A286B877D}" type="slidenum">
              <a:rPr lang="ru-RU" smtClean="0"/>
              <a:pPr/>
              <a:t>21</a:t>
            </a:fld>
            <a:endParaRPr lang="ru-RU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57BA8-A52A-4B80-B4CB-7996E59909E5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DC4AE-A576-4D72-953E-8F7AAD9BEE0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CB7D8-AFD3-4DF4-8BE6-24227C152173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067E1-BFB4-45A6-8557-69A4E3307309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79154-5141-4CDD-AB16-EF8779BA9472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32141-9460-4754-B46C-3052063C417E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D0F99-D874-4030-8E3D-523A37E6FD8C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0DDFE-822E-412B-9140-9CCA79E77A95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52255-E274-4D8D-A733-A5BB1A539145}" type="slidenum">
              <a:rPr lang="ru-RU" smtClean="0"/>
              <a:pPr>
                <a:defRPr/>
              </a:pPr>
              <a:t>30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7A010B-D66D-43CD-BADA-F278BC9F8277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756DB-71BA-403D-9EC7-AE849284928B}" type="slidenum">
              <a:rPr lang="ru-RU" smtClean="0"/>
              <a:pPr>
                <a:defRPr/>
              </a:pPr>
              <a:t>33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CB396-8FA2-4FF3-8230-E6B6D0FC4E69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CC732-719B-4174-84E9-F7DC4F683EE5}" type="slidenum">
              <a:rPr lang="ru-RU" smtClean="0"/>
              <a:pPr>
                <a:defRPr/>
              </a:pPr>
              <a:t>34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35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36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37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4F738-A817-4E43-9FB9-8CEE7B944B3C}" type="slidenum">
              <a:rPr lang="ru-RU" smtClean="0"/>
              <a:pPr>
                <a:defRPr/>
              </a:pPr>
              <a:t>38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AD76B-1903-411E-9EE8-E21312831D72}" type="slidenum">
              <a:rPr lang="ru-RU" smtClean="0"/>
              <a:pPr>
                <a:defRPr/>
              </a:pPr>
              <a:t>39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77637-4080-4668-A7D4-A647F5FD9258}" type="slidenum">
              <a:rPr lang="ru-RU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43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B8A58-E6D9-4028-8D08-FC98AB7E4B40}" type="slidenum">
              <a:rPr lang="ru-RU" smtClean="0"/>
              <a:pPr>
                <a:defRPr/>
              </a:pPr>
              <a:t>5</a:t>
            </a:fld>
            <a:endParaRPr lang="ru-RU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CC732-719B-4174-84E9-F7DC4F683EE5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5EB81-9FE7-4BC6-985D-07CEF169F159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BBAC8-778E-4E47-9F1C-E0BB87B1593E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2FDA9-908D-4E07-9BE2-D515F1C8508B}" type="slidenum">
              <a:rPr lang="ru-RU" smtClean="0"/>
              <a:pPr>
                <a:defRPr/>
              </a:pPr>
              <a:t>9</a:t>
            </a:fld>
            <a:endParaRPr lang="ru-RU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EA642-4C54-4158-AEC0-FCA8691BFAFD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1BE77-1E08-4891-BE45-E89D4162EE0B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0A948-CAB4-4059-A509-36725C81F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EA292-3F0F-41A2-B58C-F37ADDF5755B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E9B23-6ADA-4EEB-AB91-D8E9290BBF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92250-F955-463D-9B61-EED4B68F635E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B5959-49FC-4CB7-B7A7-1B756A1B9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2451-8FF9-45A2-8036-08270A7B4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B6F8-AB69-42AB-AE05-FA64B109F3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2B13-5EAC-45C0-B56A-B38541637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E9F9-A0DF-4143-B637-955A554460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10E-D43E-46E2-BFE9-51DACF7707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63C1-3382-4BAA-9CEE-0996AE0D93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5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FB9D-CBEB-4CFD-8A90-41C807A0A7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B8B2-226A-4AB6-B224-DA50C1A8E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BF2F-B379-40F5-A665-4E0F9B7EEB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9AC3-952C-47E3-B7B6-138A0E33E9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9E7A-5EC2-4D70-B231-30EFDAFC7A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132F-A13F-4573-81C1-EDF5644824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19A0-7A6A-4CDB-AF87-09868606C2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21BC-C5FE-4B2D-B96A-65A93448B0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6C11-F408-47BE-9D3D-008B980A9D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332D-C42F-4E79-AD4D-4C8FFDBA9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E84E1-B128-4C55-A152-7257E617F387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B748-60CB-42FD-AAD7-745AD6C3A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E133-AB6B-42E3-81B8-84984A30C8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43BB-9C11-4043-B41A-1F9F4508B1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7A3C-BA1E-4964-9166-93F43DAB35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71E0-EB4B-4334-9F66-7DB903113D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8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0B32-213B-485E-AB0D-1049A2B9F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C96B-9333-472C-8EEC-049EE7E8B7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B460A-734D-4683-83C8-4CEA8038A1F1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C2032-254E-4190-8BE9-C73C69E85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4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4C9A6-15CF-4A18-A06A-ABBB5149D4FD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868AB-2334-433F-982F-C0CE0D7D1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8D595-3148-401A-A1D1-AF6FB1BBFC74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F0AC5-F7BF-49AA-8AAC-ED0B7BCF2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5B7A5-131B-456C-94A6-0126996B98A7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EB26-8962-4E0E-922E-7D7039583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6FA5E-2729-4781-A7E8-B8518FC041A3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285E-8F04-43E9-B662-50E86D754D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4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46E20-1526-44D8-BDC4-6DE426C93695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5D64F-A095-4A60-91C5-D3435DFB2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0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5B6C0-3E3D-42D5-B1E1-480F9B1738BB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FC02-871E-436B-811E-C6F513D34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9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A5D5F-BE3D-4021-B8D2-98BEA2657AB0}" type="datetimeFigureOut">
              <a:rPr lang="ru-RU" smtClean="0"/>
              <a:pPr>
                <a:defRPr/>
              </a:pPr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4428F5-3073-4B7F-BD4B-9428E5E548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4F432-81F9-452F-98C9-9CC6037322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94F66-1ED4-48F2-A978-D11F4E3B6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example.com/conf2010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example.com/conf201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1c-bitrix.ru/sitemanager/features/photo2.php" TargetMode="External"/><Relationship Id="rId18" Type="http://schemas.openxmlformats.org/officeDocument/2006/relationships/image" Target="../media/image4.png"/><Relationship Id="rId3" Type="http://schemas.openxmlformats.org/officeDocument/2006/relationships/image" Target="../media/image19.png"/><Relationship Id="rId21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7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1c-bitrix.ru/buy/conf.ph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1c-bitrix.ru/support/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://www.1c-bitrix.ru/partners/index.php?country=1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hyperlink" Target="http://www.1c-bitrix.ru/download/conf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1c-bitrix.ru/solutions/conf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1c-bitrix.ru/download/conf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431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93656" y="2889913"/>
            <a:ext cx="83072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dirty="0" smtClean="0">
                <a:solidFill>
                  <a:schemeClr val="bg1"/>
                </a:solidFill>
                <a:ea typeface="SimHei" pitchFamily="49" charset="-122"/>
                <a:cs typeface="Verdana" pitchFamily="34" charset="0"/>
              </a:rPr>
              <a:t>1С-Битрикс</a:t>
            </a:r>
            <a:r>
              <a:rPr lang="ru-RU" dirty="0">
                <a:solidFill>
                  <a:schemeClr val="bg1"/>
                </a:solidFill>
                <a:ea typeface="SimHei" pitchFamily="49" charset="-122"/>
                <a:cs typeface="Verdana" pitchFamily="34" charset="0"/>
              </a:rPr>
              <a:t>: Сайт </a:t>
            </a:r>
            <a:r>
              <a:rPr lang="ru-RU" dirty="0" smtClean="0">
                <a:solidFill>
                  <a:schemeClr val="bg1"/>
                </a:solidFill>
                <a:ea typeface="SimHei" pitchFamily="49" charset="-122"/>
                <a:cs typeface="Verdana" pitchFamily="34" charset="0"/>
              </a:rPr>
              <a:t>конференции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23488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775093" y="1296146"/>
            <a:ext cx="307682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Позволяет размещать программу, доклады, докладчиков и материалы. </a:t>
            </a:r>
            <a:r>
              <a:rPr lang="ru-RU" b="1" dirty="0" smtClean="0">
                <a:latin typeface="+mj-lt"/>
              </a:rPr>
              <a:t>Управление производится полностью из публичной части и максимально упрощено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Доклады могут разделяться на секции, проходить в разные залы и разные дни</a:t>
            </a:r>
          </a:p>
          <a:p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Предусмотрено два шаблона вывода программы – таблицей и линейным списком. Сетка докладов настраивается прямо из публичной части сайта!</a:t>
            </a:r>
            <a:endParaRPr lang="ru-RU" dirty="0">
              <a:latin typeface="+mj-lt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/>
          <a:srcRect l="19608"/>
          <a:stretch>
            <a:fillRect/>
          </a:stretch>
        </p:blipFill>
        <p:spPr bwMode="auto">
          <a:xfrm>
            <a:off x="3972638" y="1362100"/>
            <a:ext cx="4701201" cy="32998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Компонент «Программа конференции»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3621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85420" y="1341467"/>
            <a:ext cx="3435052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j-lt"/>
              </a:rPr>
              <a:t>Формы добавления/редактирования переработаны для удобной работы редактора сайта</a:t>
            </a:r>
          </a:p>
          <a:p>
            <a:endParaRPr lang="ru-RU" sz="1900" dirty="0">
              <a:latin typeface="+mj-lt"/>
            </a:endParaRPr>
          </a:p>
          <a:p>
            <a:r>
              <a:rPr lang="ru-RU" sz="1900" dirty="0" smtClean="0">
                <a:latin typeface="+mj-lt"/>
              </a:rPr>
              <a:t>На первую вкладку вынесены самые необходимые поля</a:t>
            </a:r>
          </a:p>
          <a:p>
            <a:endParaRPr lang="ru-RU" sz="1900" dirty="0">
              <a:latin typeface="+mj-lt"/>
            </a:endParaRPr>
          </a:p>
          <a:p>
            <a:r>
              <a:rPr lang="ru-RU" sz="1900" dirty="0" smtClean="0">
                <a:latin typeface="+mj-lt"/>
              </a:rPr>
              <a:t>При заполнении программы конференции выполняется проверка на занятое время.</a:t>
            </a:r>
          </a:p>
          <a:p>
            <a:endParaRPr lang="ru-RU" sz="1900" dirty="0" smtClean="0">
              <a:latin typeface="+mj-lt"/>
            </a:endParaRPr>
          </a:p>
          <a:p>
            <a:r>
              <a:rPr lang="ru-RU" sz="1900" b="1" dirty="0" smtClean="0">
                <a:latin typeface="+mj-lt"/>
              </a:rPr>
              <a:t>Можно менять состав полей формы без программирования</a:t>
            </a:r>
            <a:r>
              <a:rPr lang="ru-RU" sz="1900" dirty="0" smtClean="0">
                <a:latin typeface="+mj-lt"/>
              </a:rPr>
              <a:t>!</a:t>
            </a:r>
            <a:endParaRPr lang="ru-RU" sz="1900" dirty="0">
              <a:latin typeface="+mj-lt"/>
            </a:endParaRPr>
          </a:p>
          <a:p>
            <a:endParaRPr lang="ru-RU" sz="1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21339" t="13719" r="20293" b="10823"/>
          <a:stretch>
            <a:fillRect/>
          </a:stretch>
        </p:blipFill>
        <p:spPr bwMode="auto">
          <a:xfrm>
            <a:off x="491906" y="1435213"/>
            <a:ext cx="4296118" cy="322208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Доклады и докладчики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80" y="143521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819257" y="1567144"/>
            <a:ext cx="375953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j-lt"/>
              </a:rPr>
              <a:t>Позволяет выбрать необходимую веб-форму, указать соответствие полей и настроить вопросы и сообщения веб-формы.</a:t>
            </a:r>
          </a:p>
          <a:p>
            <a:endParaRPr lang="ru-RU" sz="1900" dirty="0">
              <a:latin typeface="+mj-lt"/>
            </a:endParaRPr>
          </a:p>
          <a:p>
            <a:r>
              <a:rPr lang="ru-RU" sz="1900" dirty="0" smtClean="0">
                <a:latin typeface="+mj-lt"/>
              </a:rPr>
              <a:t>При заполнении формы пользователь добавляется в рассылку. Ему и администратору сайта приходит уведомление о успешном заполнении формы.</a:t>
            </a:r>
          </a:p>
          <a:p>
            <a:endParaRPr lang="ru-RU" sz="1900" dirty="0">
              <a:latin typeface="+mj-lt"/>
            </a:endParaRPr>
          </a:p>
          <a:p>
            <a:r>
              <a:rPr lang="ru-RU" sz="1900" b="1" dirty="0" smtClean="0">
                <a:latin typeface="+mj-lt"/>
              </a:rPr>
              <a:t>Мастер установки создает 2 формы и 2 рассылки: для участников и докладчиков</a:t>
            </a:r>
            <a:endParaRPr lang="ru-RU" sz="1900" b="1" dirty="0">
              <a:latin typeface="+mj-lt"/>
            </a:endParaRPr>
          </a:p>
          <a:p>
            <a:endParaRPr lang="ru-RU" sz="1600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 l="23952" t="5953" r="34988" b="67257"/>
          <a:stretch>
            <a:fillRect/>
          </a:stretch>
        </p:blipFill>
        <p:spPr bwMode="auto">
          <a:xfrm>
            <a:off x="4860032" y="1726243"/>
            <a:ext cx="3714776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Компонент «Регистрация пользователя»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6" y="165013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886030" y="1340768"/>
            <a:ext cx="776627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Концепция решения:</a:t>
            </a:r>
          </a:p>
          <a:p>
            <a:r>
              <a:rPr lang="ru-RU" sz="2400" b="1" dirty="0" smtClean="0">
                <a:latin typeface="+mj-lt"/>
              </a:rPr>
              <a:t>Один сайт – одна конференция.</a:t>
            </a:r>
          </a:p>
          <a:p>
            <a:r>
              <a:rPr lang="ru-RU" sz="2400" b="1" dirty="0" smtClean="0">
                <a:latin typeface="+mj-lt"/>
              </a:rPr>
              <a:t>Конференция может иметь этапы.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Каждый этап конференции располагается в своей папке, например:</a:t>
            </a:r>
          </a:p>
          <a:p>
            <a:r>
              <a:rPr lang="en-US" sz="2400" dirty="0" smtClean="0">
                <a:latin typeface="+mj-lt"/>
                <a:hlinkClick r:id="rId3"/>
              </a:rPr>
              <a:t>www.example.com/conf2010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4"/>
              </a:rPr>
              <a:t>www.example.com/conf2011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Активным на сайте может быть только один этап.</a:t>
            </a:r>
          </a:p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200" dirty="0" smtClean="0">
                <a:latin typeface="+mj-lt"/>
              </a:rPr>
              <a:t>* Данный функционал тестируется и выйдет в ближайшем релизе</a:t>
            </a:r>
            <a:endParaRPr lang="ru-RU" sz="22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Архив мероприятия и </a:t>
            </a:r>
            <a:r>
              <a:rPr lang="ru-RU" sz="3000" b="1" dirty="0" err="1"/>
              <a:t>многосайтовость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2" y="143410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75084" y="1347390"/>
            <a:ext cx="80806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+mj-lt"/>
              </a:rPr>
              <a:t>Решение основано на </a:t>
            </a:r>
            <a:r>
              <a:rPr lang="ru-RU" sz="2100" b="1" dirty="0" smtClean="0">
                <a:latin typeface="+mj-lt"/>
              </a:rPr>
              <a:t>«1С-Битрикс: Управление сайтом. Стандарт»</a:t>
            </a:r>
            <a:r>
              <a:rPr lang="ru-RU" sz="2100" dirty="0" smtClean="0">
                <a:latin typeface="+mj-lt"/>
              </a:rPr>
              <a:t> и включает 14 функциональных модулей.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582863" y="2603004"/>
            <a:ext cx="3471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911225" y="2672854"/>
            <a:ext cx="184150" cy="164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  <a:p>
            <a:endParaRPr lang="ru-RU" sz="1700">
              <a:latin typeface="Verdana" pitchFamily="34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357313" y="3450729"/>
            <a:ext cx="12128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Управление</a:t>
            </a:r>
          </a:p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структурой</a:t>
            </a: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229100" y="5025529"/>
            <a:ext cx="1028700" cy="554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Главный модуль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(Ядро)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424113" y="3453904"/>
            <a:ext cx="1651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Информационные блоки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60375" y="4955679"/>
            <a:ext cx="838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Форумы</a:t>
            </a: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2488208" y="4943103"/>
            <a:ext cx="10414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Рассылка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92100" y="5882779"/>
            <a:ext cx="12319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Веб-формы</a:t>
            </a: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1485900" y="5885954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Опросы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4986338" y="3469779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Поиск</a:t>
            </a:r>
          </a:p>
        </p:txBody>
      </p:sp>
      <p:pic>
        <p:nvPicPr>
          <p:cNvPr id="14" name="Picture 57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464135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8" descr="file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38" y="30062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9" descr="ibl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88" y="30062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5" descr="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775" y="54224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6" descr="fo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775" y="45080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0" descr="sear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3838" y="30443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2" descr="subscrib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49542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5" descr="vo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542557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8"/>
          <p:cNvSpPr txBox="1">
            <a:spLocks noChangeArrowheads="1"/>
          </p:cNvSpPr>
          <p:nvPr/>
        </p:nvSpPr>
        <p:spPr bwMode="auto">
          <a:xfrm>
            <a:off x="1384300" y="4962029"/>
            <a:ext cx="120015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Блоги</a:t>
            </a:r>
          </a:p>
        </p:txBody>
      </p:sp>
      <p:pic>
        <p:nvPicPr>
          <p:cNvPr id="23" name="Picture 79" descr="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4508004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6516216" y="5143500"/>
            <a:ext cx="1219200" cy="246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145590"/>
                </a:solidFill>
                <a:latin typeface="Verdana" pitchFamily="34" charset="0"/>
              </a:rPr>
              <a:t>Компрессия</a:t>
            </a:r>
          </a:p>
        </p:txBody>
      </p:sp>
      <p:pic>
        <p:nvPicPr>
          <p:cNvPr id="25" name="Рисунок 46" descr="compression5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478346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50"/>
          <p:cNvSpPr>
            <a:spLocks noChangeArrowheads="1"/>
          </p:cNvSpPr>
          <p:nvPr/>
        </p:nvSpPr>
        <p:spPr bwMode="auto">
          <a:xfrm>
            <a:off x="1214438" y="2564904"/>
            <a:ext cx="6237882" cy="1362075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Прямоугольник 52"/>
          <p:cNvSpPr>
            <a:spLocks noChangeArrowheads="1"/>
          </p:cNvSpPr>
          <p:nvPr/>
        </p:nvSpPr>
        <p:spPr bwMode="auto">
          <a:xfrm>
            <a:off x="381000" y="4050804"/>
            <a:ext cx="3352800" cy="2244824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53"/>
          <p:cNvSpPr>
            <a:spLocks noChangeArrowheads="1"/>
          </p:cNvSpPr>
          <p:nvPr/>
        </p:nvSpPr>
        <p:spPr bwMode="auto">
          <a:xfrm>
            <a:off x="5613400" y="4207967"/>
            <a:ext cx="3135064" cy="1799629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Прямоугольник 55"/>
          <p:cNvSpPr>
            <a:spLocks noChangeArrowheads="1"/>
          </p:cNvSpPr>
          <p:nvPr/>
        </p:nvSpPr>
        <p:spPr bwMode="auto">
          <a:xfrm>
            <a:off x="928688" y="2564904"/>
            <a:ext cx="331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Управление контентом</a:t>
            </a:r>
          </a:p>
        </p:txBody>
      </p:sp>
      <p:sp>
        <p:nvSpPr>
          <p:cNvPr id="30" name="Прямоугольник 56"/>
          <p:cNvSpPr>
            <a:spLocks noChangeArrowheads="1"/>
          </p:cNvSpPr>
          <p:nvPr/>
        </p:nvSpPr>
        <p:spPr bwMode="auto">
          <a:xfrm>
            <a:off x="857250" y="4065092"/>
            <a:ext cx="1763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Verdana" pitchFamily="34" charset="0"/>
              </a:rPr>
              <a:t>Коммуникации</a:t>
            </a:r>
          </a:p>
        </p:txBody>
      </p:sp>
      <p:sp>
        <p:nvSpPr>
          <p:cNvPr id="31" name="Прямоугольник 58"/>
          <p:cNvSpPr>
            <a:spLocks noChangeArrowheads="1"/>
          </p:cNvSpPr>
          <p:nvPr/>
        </p:nvSpPr>
        <p:spPr bwMode="auto">
          <a:xfrm>
            <a:off x="6042025" y="4279404"/>
            <a:ext cx="2189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Сервисы и службы</a:t>
            </a:r>
          </a:p>
        </p:txBody>
      </p:sp>
      <p:cxnSp>
        <p:nvCxnSpPr>
          <p:cNvPr id="32" name="Прямая соединительная линия 31"/>
          <p:cNvCxnSpPr>
            <a:cxnSpLocks noChangeShapeType="1"/>
            <a:stCxn id="26" idx="2"/>
            <a:endCxn id="34" idx="0"/>
          </p:cNvCxnSpPr>
          <p:nvPr/>
        </p:nvCxnSpPr>
        <p:spPr bwMode="auto">
          <a:xfrm rot="16200000" flipH="1">
            <a:off x="4238377" y="4021980"/>
            <a:ext cx="581025" cy="391021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33" name="Прямая соединительная линия 65"/>
          <p:cNvCxnSpPr>
            <a:cxnSpLocks noChangeShapeType="1"/>
            <a:stCxn id="27" idx="3"/>
            <a:endCxn id="34" idx="1"/>
          </p:cNvCxnSpPr>
          <p:nvPr/>
        </p:nvCxnSpPr>
        <p:spPr bwMode="auto">
          <a:xfrm flipV="1">
            <a:off x="3733800" y="5079504"/>
            <a:ext cx="533400" cy="93712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34" name="Прямоугольник 69"/>
          <p:cNvSpPr>
            <a:spLocks noChangeArrowheads="1"/>
          </p:cNvSpPr>
          <p:nvPr/>
        </p:nvSpPr>
        <p:spPr bwMode="auto">
          <a:xfrm>
            <a:off x="4267200" y="4508004"/>
            <a:ext cx="914400" cy="1143000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35" name="Прямая соединительная линия 81"/>
          <p:cNvCxnSpPr>
            <a:cxnSpLocks noChangeShapeType="1"/>
            <a:stCxn id="28" idx="1"/>
            <a:endCxn id="34" idx="3"/>
          </p:cNvCxnSpPr>
          <p:nvPr/>
        </p:nvCxnSpPr>
        <p:spPr bwMode="auto">
          <a:xfrm rot="10800000">
            <a:off x="5181600" y="5079504"/>
            <a:ext cx="431800" cy="28278"/>
          </a:xfrm>
          <a:prstGeom prst="line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</p:cxnSp>
      <p:pic>
        <p:nvPicPr>
          <p:cNvPr id="36" name="Picture 63" descr="Перевод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6713" y="295860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871913" y="3441204"/>
            <a:ext cx="10668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Фото-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галерея</a:t>
            </a:r>
          </a:p>
        </p:txBody>
      </p:sp>
      <p:pic>
        <p:nvPicPr>
          <p:cNvPr id="38" name="Рисунок 64" descr="perfbig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4711452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4869160" y="5082927"/>
            <a:ext cx="2667000" cy="554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Монитор</a:t>
            </a:r>
          </a:p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производи-</a:t>
            </a:r>
            <a:br>
              <a:rPr lang="ru-RU" sz="1000">
                <a:solidFill>
                  <a:srgbClr val="145590"/>
                </a:solidFill>
                <a:latin typeface="Verdana" pitchFamily="34" charset="0"/>
              </a:rPr>
            </a:b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тельности</a:t>
            </a:r>
          </a:p>
        </p:txBody>
      </p:sp>
      <p:pic>
        <p:nvPicPr>
          <p:cNvPr id="40" name="Picture 2" descr="Встроенная поисковая систем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25" y="2993529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6015038" y="3493592"/>
            <a:ext cx="10287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145590"/>
                </a:solidFill>
                <a:latin typeface="Verdana" pitchFamily="34" charset="0"/>
              </a:rPr>
              <a:t>SEO-</a:t>
            </a:r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модуль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62651" y="4711452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7605464" y="5082927"/>
            <a:ext cx="11430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145590"/>
                </a:solidFill>
                <a:latin typeface="Verdana" pitchFamily="34" charset="0"/>
              </a:rPr>
              <a:t>Проактивная защита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Используемые технологии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4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141277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496838" y="1186451"/>
            <a:ext cx="8372205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0" dirty="0">
                <a:latin typeface="+mj-lt"/>
              </a:rPr>
              <a:t>Обеспечивает общее функционирование системы и взаимодействие всех модулей продукта.</a:t>
            </a:r>
            <a:endParaRPr lang="ru-RU" sz="2200" dirty="0">
              <a:latin typeface="+mj-lt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642479" y="2080641"/>
            <a:ext cx="4615321" cy="39980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система безопасности</a:t>
            </a:r>
            <a:r>
              <a:rPr lang="ru-RU" b="0" dirty="0">
                <a:latin typeface="+mj-lt"/>
              </a:rPr>
              <a:t>: управление пользователями и разграничение доступа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настройки сайтов</a:t>
            </a:r>
            <a:endParaRPr lang="en-US" dirty="0">
              <a:latin typeface="+mj-lt"/>
            </a:endParaRP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управление </a:t>
            </a:r>
            <a:r>
              <a:rPr lang="ru-RU" dirty="0">
                <a:latin typeface="+mj-lt"/>
              </a:rPr>
              <a:t>шаблонами</a:t>
            </a:r>
            <a:r>
              <a:rPr lang="ru-RU" b="0" dirty="0">
                <a:latin typeface="+mj-lt"/>
              </a:rPr>
              <a:t> сайтов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система обновлений </a:t>
            </a:r>
            <a:r>
              <a:rPr lang="ru-RU" dirty="0" err="1">
                <a:latin typeface="+mj-lt"/>
              </a:rPr>
              <a:t>SiteUpdate</a:t>
            </a:r>
            <a:endParaRPr lang="ru-RU" b="0" dirty="0">
              <a:latin typeface="+mj-lt"/>
            </a:endParaRP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управление </a:t>
            </a:r>
            <a:r>
              <a:rPr lang="ru-RU" dirty="0">
                <a:latin typeface="+mj-lt"/>
              </a:rPr>
              <a:t>шаблонами почтовых сообщений</a:t>
            </a:r>
            <a:endParaRPr lang="ru-RU" b="0" dirty="0">
              <a:latin typeface="+mj-lt"/>
            </a:endParaRP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мастера</a:t>
            </a:r>
            <a:r>
              <a:rPr lang="ru-RU" b="0" dirty="0">
                <a:latin typeface="+mj-lt"/>
              </a:rPr>
              <a:t> создания/настройки сайта и модулей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система исполнения </a:t>
            </a:r>
            <a:r>
              <a:rPr lang="ru-RU" dirty="0">
                <a:latin typeface="+mj-lt"/>
              </a:rPr>
              <a:t>агентов</a:t>
            </a:r>
            <a:endParaRPr lang="ru-RU" b="0" dirty="0">
              <a:latin typeface="+mj-lt"/>
            </a:endParaRP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подсистема </a:t>
            </a:r>
            <a:r>
              <a:rPr lang="ru-RU" dirty="0">
                <a:latin typeface="+mj-lt"/>
              </a:rPr>
              <a:t>кеширования</a:t>
            </a:r>
            <a:r>
              <a:rPr lang="ru-RU" b="0" dirty="0">
                <a:latin typeface="+mj-lt"/>
              </a:rPr>
              <a:t> динамической информации и многое другое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657600" y="5349875"/>
            <a:ext cx="5245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+mj-lt"/>
              </a:rPr>
              <a:t>Управление всеми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+mj-lt"/>
              </a:rPr>
              <a:t>модулями продукта</a:t>
            </a:r>
          </a:p>
        </p:txBody>
      </p:sp>
      <p:pic>
        <p:nvPicPr>
          <p:cNvPr id="7" name="Рисунок 6" descr="ad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777" y="2934267"/>
            <a:ext cx="3540125" cy="22907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Главный модуль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060848"/>
            <a:ext cx="9144000" cy="237626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269498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+mj-lt"/>
              </a:rPr>
              <a:t>Управление контентом</a:t>
            </a:r>
            <a:endParaRPr lang="ru-RU" sz="6000" dirty="0">
              <a:latin typeface="+mj-lt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0608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3568" y="1216548"/>
            <a:ext cx="4464496" cy="51675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</a:pPr>
            <a:r>
              <a:rPr lang="ru-RU" sz="1700" dirty="0">
                <a:latin typeface="+mj-lt"/>
              </a:rPr>
              <a:t>Файл-менеджер для управления структурой: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работа с разделами и страницами сайта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загрузка произвольных файлов на сайт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управление меню и цепочкой навигации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распределение наследуемых прав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ru-RU" sz="1700" dirty="0">
              <a:latin typeface="+mj-lt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</a:pPr>
            <a:r>
              <a:rPr lang="ru-RU" sz="1700" dirty="0">
                <a:latin typeface="+mj-lt"/>
              </a:rPr>
              <a:t>Визуальный </a:t>
            </a:r>
            <a:r>
              <a:rPr lang="en-US" sz="1700" dirty="0">
                <a:latin typeface="+mj-lt"/>
              </a:rPr>
              <a:t>HTML</a:t>
            </a:r>
            <a:r>
              <a:rPr lang="ru-RU" sz="1700" dirty="0">
                <a:latin typeface="+mj-lt"/>
              </a:rPr>
              <a:t>-редактор страниц: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работа со статическим контентом: редактирование текстов, таблиц, вставка изображений, ссылок </a:t>
            </a:r>
            <a:endParaRPr lang="en-US" sz="1700" b="0" dirty="0">
              <a:latin typeface="+mj-lt"/>
            </a:endParaRP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вставка текста и объектов из </a:t>
            </a:r>
            <a:r>
              <a:rPr lang="en-US" sz="1700" b="0" dirty="0">
                <a:latin typeface="+mj-lt"/>
              </a:rPr>
              <a:t>MS Word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проверка орфографии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настройка визуальных компонентов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механизм </a:t>
            </a:r>
            <a:r>
              <a:rPr lang="ru-RU" sz="1700" b="0" dirty="0" err="1">
                <a:latin typeface="+mj-lt"/>
              </a:rPr>
              <a:t>сниппетов</a:t>
            </a:r>
            <a:endParaRPr lang="ru-RU" sz="1700" b="0" dirty="0">
              <a:latin typeface="+mj-lt"/>
            </a:endParaRP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700" b="0" dirty="0">
                <a:latin typeface="+mj-lt"/>
              </a:rPr>
              <a:t>SEO</a:t>
            </a:r>
            <a:r>
              <a:rPr lang="ru-RU" sz="1700" b="0" dirty="0">
                <a:latin typeface="+mj-lt"/>
              </a:rPr>
              <a:t>-инструменты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419600" y="5232400"/>
            <a:ext cx="4419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Файл-менеджер</a:t>
            </a:r>
          </a:p>
          <a:p>
            <a:pPr algn="r">
              <a:lnSpc>
                <a:spcPct val="85000"/>
              </a:lnSpc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Визуальный редактор</a:t>
            </a:r>
          </a:p>
          <a:p>
            <a:pPr algn="r">
              <a:lnSpc>
                <a:spcPct val="85000"/>
              </a:lnSpc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Права доступа</a:t>
            </a:r>
          </a:p>
        </p:txBody>
      </p:sp>
      <p:pic>
        <p:nvPicPr>
          <p:cNvPr id="6" name="Рисунок 5" descr="ed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104" y="1239678"/>
            <a:ext cx="3502670" cy="2730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Контент: Управление структурой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04753" y="1209883"/>
            <a:ext cx="814757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0" dirty="0">
                <a:latin typeface="+mj-lt"/>
              </a:rPr>
              <a:t>Информационные блоки служат для публикации и хранения часто обновляемой и структурированной информации (новости, каталоги, статьи и пр.).</a:t>
            </a:r>
            <a:endParaRPr lang="ru-RU" dirty="0">
              <a:latin typeface="+mj-lt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5271" y="1856214"/>
            <a:ext cx="4586809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dirty="0">
                <a:latin typeface="+mn-lt"/>
              </a:rPr>
              <a:t>неограниченное количество </a:t>
            </a:r>
            <a:r>
              <a:rPr lang="ru-RU" b="0" dirty="0">
                <a:latin typeface="+mn-lt"/>
              </a:rPr>
              <a:t>объектов с набираемыми свойствами и произвольной иерархией 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b="0" dirty="0">
                <a:latin typeface="+mn-lt"/>
              </a:rPr>
              <a:t>возможность </a:t>
            </a:r>
            <a:r>
              <a:rPr lang="ru-RU" dirty="0">
                <a:latin typeface="+mn-lt"/>
              </a:rPr>
              <a:t>связки объектов различных </a:t>
            </a:r>
            <a:r>
              <a:rPr lang="ru-RU" dirty="0" err="1">
                <a:latin typeface="+mn-lt"/>
              </a:rPr>
              <a:t>инфоблоков</a:t>
            </a:r>
            <a:r>
              <a:rPr lang="ru-RU" dirty="0">
                <a:latin typeface="+mn-lt"/>
              </a:rPr>
              <a:t> </a:t>
            </a:r>
            <a:r>
              <a:rPr lang="ru-RU" b="0" dirty="0">
                <a:latin typeface="+mn-lt"/>
              </a:rPr>
              <a:t>(новости по теме, статьи о товаре и т.п.)</a:t>
            </a:r>
            <a:endParaRPr lang="ru-RU" dirty="0">
              <a:latin typeface="+mn-lt"/>
            </a:endParaRP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dirty="0">
                <a:latin typeface="+mn-lt"/>
              </a:rPr>
              <a:t>временные ограничения на показ элементов </a:t>
            </a:r>
            <a:r>
              <a:rPr lang="ru-RU" b="0" dirty="0">
                <a:latin typeface="+mn-lt"/>
              </a:rPr>
              <a:t>в публичной части (отложенная публикация, автоматическая снятие материалов)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b="0" dirty="0">
                <a:latin typeface="+mn-lt"/>
              </a:rPr>
              <a:t>автоматическое построение </a:t>
            </a:r>
            <a:r>
              <a:rPr lang="ru-RU" dirty="0">
                <a:latin typeface="+mn-lt"/>
              </a:rPr>
              <a:t>фильтров, форм отбора и сравнения</a:t>
            </a:r>
            <a:r>
              <a:rPr lang="ru-RU" b="0" dirty="0">
                <a:latin typeface="+mn-lt"/>
              </a:rPr>
              <a:t> элементов </a:t>
            </a:r>
            <a:r>
              <a:rPr lang="ru-RU" b="0" dirty="0" err="1">
                <a:latin typeface="+mn-lt"/>
              </a:rPr>
              <a:t>инфоблока</a:t>
            </a:r>
            <a:r>
              <a:rPr lang="ru-RU" b="0" dirty="0">
                <a:latin typeface="+mn-lt"/>
              </a:rPr>
              <a:t> в публичной части</a:t>
            </a: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b="0" dirty="0">
                <a:latin typeface="+mn-lt"/>
              </a:rPr>
              <a:t>организация </a:t>
            </a:r>
            <a:r>
              <a:rPr lang="ru-RU" dirty="0">
                <a:latin typeface="+mn-lt"/>
              </a:rPr>
              <a:t>произвольных ЧПУ </a:t>
            </a:r>
            <a:r>
              <a:rPr lang="ru-RU" b="0" dirty="0">
                <a:latin typeface="+mn-lt"/>
              </a:rPr>
              <a:t>для обращения к разделам и элементам</a:t>
            </a:r>
            <a:endParaRPr lang="ru-RU" dirty="0">
              <a:latin typeface="+mn-lt"/>
            </a:endParaRPr>
          </a:p>
          <a:p>
            <a:pPr marL="266700" indent="-2667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dirty="0">
                <a:latin typeface="+mn-lt"/>
              </a:rPr>
              <a:t>импорт/экспорт</a:t>
            </a:r>
            <a:endParaRPr lang="ru-RU" b="0" dirty="0">
              <a:latin typeface="+mn-lt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343400" y="5610225"/>
            <a:ext cx="4610100" cy="7626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Новостная лента, статьи,</a:t>
            </a:r>
          </a:p>
          <a:p>
            <a:pPr algn="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каталоги товаров</a:t>
            </a:r>
          </a:p>
          <a:p>
            <a:pPr algn="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фотогалерея, архивы файлов и т.п.</a:t>
            </a:r>
          </a:p>
        </p:txBody>
      </p:sp>
      <p:pic>
        <p:nvPicPr>
          <p:cNvPr id="7" name="Рисунок 6" descr="cata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438400"/>
            <a:ext cx="3138488" cy="2743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Контент: Информационные блоки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8" y="12663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672902" y="1204621"/>
            <a:ext cx="55552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«Фотогалерея 2.0» - это современный и удобный инструмент для создания и управления фотоальбомами на сайте. </a:t>
            </a:r>
          </a:p>
          <a:p>
            <a:endParaRPr lang="ru-RU" sz="2000" b="0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В вашем распоряжении: 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871670" y="2950335"/>
            <a:ext cx="40177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массовая загрузка </a:t>
            </a: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фотографий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автоматическое создание изображений для </a:t>
            </a:r>
            <a:r>
              <a:rPr lang="ru-RU" sz="2000" dirty="0" err="1">
                <a:latin typeface="+mj-lt"/>
                <a:ea typeface="Verdana" pitchFamily="34" charset="0"/>
                <a:cs typeface="Verdana" pitchFamily="34" charset="0"/>
              </a:rPr>
              <a:t>предпросмотра</a:t>
            </a:r>
            <a:endParaRPr lang="ru-RU" sz="2000" b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поворот</a:t>
            </a: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 фотографий, авторская </a:t>
            </a: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подпись</a:t>
            </a:r>
            <a:endParaRPr lang="ru-RU" sz="2000" b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персональные альбомы пользователей</a:t>
            </a: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обсуждение</a:t>
            </a: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 фотографий 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комментарии</a:t>
            </a:r>
            <a:endParaRPr lang="ru-RU" sz="2000" b="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latin typeface="+mj-lt"/>
                <a:ea typeface="Verdana" pitchFamily="34" charset="0"/>
                <a:cs typeface="Verdana" pitchFamily="34" charset="0"/>
              </a:rPr>
              <a:t>рейтинг</a:t>
            </a:r>
            <a:r>
              <a:rPr lang="ru-RU" sz="2000" b="0" dirty="0">
                <a:latin typeface="+mj-lt"/>
                <a:ea typeface="Verdana" pitchFamily="34" charset="0"/>
                <a:cs typeface="Verdana" pitchFamily="34" charset="0"/>
              </a:rPr>
              <a:t> и многое другое</a:t>
            </a:r>
            <a:endParaRPr lang="ru-RU" sz="2000" dirty="0">
              <a:latin typeface="+mj-lt"/>
            </a:endParaRPr>
          </a:p>
        </p:txBody>
      </p:sp>
      <p:pic>
        <p:nvPicPr>
          <p:cNvPr id="5" name="Рисунок 4" descr="pho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4147" y="2099273"/>
            <a:ext cx="3785524" cy="31593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233781" y="5450314"/>
            <a:ext cx="3592009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+mj-lt"/>
              </a:rPr>
              <a:t>Возможности фотобанка 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+mj-lt"/>
              </a:rPr>
              <a:t>для любого сайта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Контент: Фотогалерея 2.0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6" y="126876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932040" y="2185986"/>
            <a:ext cx="3816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Специализированное решение для создания </a:t>
            </a:r>
            <a:r>
              <a:rPr lang="ru-RU" sz="2400" dirty="0" smtClean="0">
                <a:latin typeface="+mj-lt"/>
              </a:rPr>
              <a:t>официального сайта мероприятия: конференции, выставки, семинара</a:t>
            </a:r>
            <a:endParaRPr lang="ru-RU" sz="2400" dirty="0">
              <a:latin typeface="+mj-lt"/>
            </a:endParaRPr>
          </a:p>
        </p:txBody>
      </p:sp>
      <p:pic>
        <p:nvPicPr>
          <p:cNvPr id="6" name="Picture 2" descr="D:\Temp\box_co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6" y="2185986"/>
            <a:ext cx="3155992" cy="326329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ea typeface="Verdana" pitchFamily="34" charset="0"/>
                <a:cs typeface="Verdana" pitchFamily="34" charset="0"/>
              </a:rPr>
              <a:t>«1С-Битрикс: Сайт конференции</a:t>
            </a:r>
            <a:r>
              <a:rPr lang="ru-RU" sz="3000" b="1" dirty="0" smtClean="0">
                <a:ea typeface="Verdana" pitchFamily="34" charset="0"/>
                <a:cs typeface="Verdana" pitchFamily="34" charset="0"/>
              </a:rPr>
              <a:t>»</a:t>
            </a:r>
            <a:endParaRPr lang="en-US" sz="3000" b="1" dirty="0"/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982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93689" y="1205708"/>
            <a:ext cx="4252875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0" dirty="0">
                <a:latin typeface="+mj-lt"/>
              </a:rPr>
              <a:t>Поисковый модуль осуществляет индексирование и поиск информации на сайте.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5607" y="2419757"/>
            <a:ext cx="4172965" cy="3631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900" dirty="0">
                <a:latin typeface="+mj-lt"/>
              </a:rPr>
              <a:t>автоматическое индексирование </a:t>
            </a:r>
            <a:r>
              <a:rPr lang="ru-RU" sz="1900" b="0" dirty="0">
                <a:latin typeface="+mj-lt"/>
              </a:rPr>
              <a:t>информации с учетом морфологии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900" b="0" dirty="0">
                <a:latin typeface="+mj-lt"/>
              </a:rPr>
              <a:t>детальная </a:t>
            </a:r>
            <a:r>
              <a:rPr lang="ru-RU" sz="1900" dirty="0">
                <a:latin typeface="+mj-lt"/>
              </a:rPr>
              <a:t>настройка областей поиска</a:t>
            </a:r>
            <a:endParaRPr lang="ru-RU" sz="1900" b="0" dirty="0">
              <a:latin typeface="+mj-lt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900" b="0" dirty="0">
                <a:latin typeface="+mj-lt"/>
              </a:rPr>
              <a:t>поиск и показ результатов </a:t>
            </a:r>
            <a:r>
              <a:rPr lang="ru-RU" sz="1900" dirty="0">
                <a:latin typeface="+mj-lt"/>
              </a:rPr>
              <a:t>в соответствии с правами доступа пользователя</a:t>
            </a:r>
            <a:r>
              <a:rPr lang="ru-RU" sz="1900" b="0" dirty="0">
                <a:latin typeface="+mj-lt"/>
              </a:rPr>
              <a:t>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900" b="0" dirty="0">
                <a:latin typeface="+mj-lt"/>
              </a:rPr>
              <a:t>настройка </a:t>
            </a:r>
            <a:r>
              <a:rPr lang="ru-RU" sz="1900" dirty="0">
                <a:latin typeface="+mj-lt"/>
              </a:rPr>
              <a:t>параметров индексации и ранжирования</a:t>
            </a:r>
            <a:endParaRPr lang="ru-RU" sz="1900" b="0" dirty="0">
              <a:latin typeface="+mj-lt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1900" b="0" dirty="0">
                <a:latin typeface="+mj-lt"/>
              </a:rPr>
              <a:t>визуализация </a:t>
            </a:r>
            <a:r>
              <a:rPr lang="ru-RU" sz="1900" dirty="0">
                <a:latin typeface="+mj-lt"/>
              </a:rPr>
              <a:t>облака тегов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716016" y="5589240"/>
            <a:ext cx="3992953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+mj-lt"/>
              </a:rPr>
              <a:t>Автоматическое индексирование 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+mj-lt"/>
              </a:rPr>
              <a:t>и поиск на сайте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7" name="Рисунок 6" descr="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340768"/>
            <a:ext cx="3322123" cy="36724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dirty="0"/>
              <a:t>Контент: Поиск по сайту</a:t>
            </a:r>
            <a:endParaRPr lang="en-US" sz="31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6" y="126876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2071688"/>
            <a:ext cx="4156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806252" y="1772816"/>
            <a:ext cx="32752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0" dirty="0">
                <a:latin typeface="+mj-lt"/>
                <a:ea typeface="Verdana" pitchFamily="34" charset="0"/>
                <a:cs typeface="Verdana" pitchFamily="34" charset="0"/>
              </a:rPr>
              <a:t>SEO-модуль объединяет в едином интерфейсе всю информацию, которая нужна для </a:t>
            </a:r>
            <a:r>
              <a:rPr lang="ru-RU" b="1" dirty="0">
                <a:latin typeface="+mj-lt"/>
                <a:ea typeface="Verdana" pitchFamily="34" charset="0"/>
                <a:cs typeface="Verdana" pitchFamily="34" charset="0"/>
              </a:rPr>
              <a:t>поисковой оптимизации </a:t>
            </a:r>
            <a:r>
              <a:rPr lang="ru-RU" b="1" dirty="0" smtClean="0">
                <a:latin typeface="+mj-lt"/>
                <a:ea typeface="Verdana" pitchFamily="34" charset="0"/>
                <a:cs typeface="Verdana" pitchFamily="34" charset="0"/>
              </a:rPr>
              <a:t>сайта</a:t>
            </a:r>
            <a:r>
              <a:rPr lang="ru-RU" b="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ru-RU" b="0" dirty="0">
                <a:latin typeface="+mj-lt"/>
                <a:ea typeface="Verdana" pitchFamily="34" charset="0"/>
                <a:cs typeface="Verdana" pitchFamily="34" charset="0"/>
              </a:rPr>
              <a:t>и пользователь тут же может вызвать необходимые диалоги и произвести изменения. </a:t>
            </a:r>
          </a:p>
        </p:txBody>
      </p:sp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2071688"/>
            <a:ext cx="40767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00" y="2071688"/>
            <a:ext cx="4000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232" y="1946324"/>
            <a:ext cx="41402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1691680" y="4956511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Продукт адаптирован под требования SEO-оптимизаторов.</a:t>
            </a:r>
          </a:p>
          <a:p>
            <a:endParaRPr lang="ru-RU" b="0" dirty="0">
              <a:solidFill>
                <a:srgbClr val="0000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ru-RU" b="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Тестирование продукта выполнила компания «Ашманов и партнеры».</a:t>
            </a:r>
            <a:endParaRPr lang="ru-RU" sz="2400" dirty="0">
              <a:latin typeface="+mj-lt"/>
            </a:endParaRPr>
          </a:p>
        </p:txBody>
      </p:sp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710" y="4767055"/>
            <a:ext cx="985962" cy="1394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Контент: </a:t>
            </a:r>
            <a:r>
              <a:rPr lang="en-US" sz="3000" b="1" dirty="0"/>
              <a:t>SEO</a:t>
            </a:r>
            <a:r>
              <a:rPr lang="ru-RU" sz="3000" b="1" dirty="0"/>
              <a:t>-инструменты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14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41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ownloads\95947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1" y="7916"/>
            <a:ext cx="5937354" cy="68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957" y="2480950"/>
            <a:ext cx="9140044" cy="2057400"/>
          </a:xfrm>
          <a:prstGeom prst="rect">
            <a:avLst/>
          </a:prstGeom>
          <a:solidFill>
            <a:srgbClr val="FFFFFF">
              <a:alpha val="7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75" y="25412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2743200"/>
            <a:ext cx="8147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5400" dirty="0">
                <a:latin typeface="Calibri" pitchFamily="34" charset="0"/>
                <a:cs typeface="Calibri" pitchFamily="34" charset="0"/>
              </a:rPr>
              <a:t>К</a:t>
            </a:r>
            <a:r>
              <a:rPr lang="ru-RU" sz="5400" dirty="0" smtClean="0">
                <a:latin typeface="Calibri" pitchFamily="34" charset="0"/>
                <a:cs typeface="Calibri" pitchFamily="34" charset="0"/>
              </a:rPr>
              <a:t>оммуникации</a:t>
            </a:r>
          </a:p>
        </p:txBody>
      </p:sp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77652" y="1555344"/>
            <a:ext cx="4375348" cy="464742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000" dirty="0">
                <a:latin typeface="+mj-lt"/>
              </a:rPr>
              <a:t>организация и поддержка онлайн-сообществ</a:t>
            </a:r>
            <a:r>
              <a:rPr lang="ru-RU" sz="2000" b="0" dirty="0">
                <a:latin typeface="+mj-lt"/>
              </a:rPr>
              <a:t>, формирование постоянной аудитории сайта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000" dirty="0">
                <a:latin typeface="+mj-lt"/>
              </a:rPr>
              <a:t>открытые и закрытые форумы, </a:t>
            </a:r>
            <a:r>
              <a:rPr lang="ru-RU" sz="2000" dirty="0" err="1">
                <a:latin typeface="+mj-lt"/>
              </a:rPr>
              <a:t>модерируемые</a:t>
            </a:r>
            <a:r>
              <a:rPr lang="ru-RU" sz="2000" dirty="0">
                <a:latin typeface="+mj-lt"/>
              </a:rPr>
              <a:t> и </a:t>
            </a:r>
            <a:r>
              <a:rPr lang="ru-RU" sz="2000" dirty="0" err="1">
                <a:latin typeface="+mj-lt"/>
              </a:rPr>
              <a:t>премодерируемые</a:t>
            </a:r>
            <a:r>
              <a:rPr lang="ru-RU" sz="2000" b="0" dirty="0">
                <a:latin typeface="+mj-lt"/>
              </a:rPr>
              <a:t> для обсуждения продукции и материалов сайта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000" dirty="0">
                <a:latin typeface="+mj-lt"/>
              </a:rPr>
              <a:t>подписка</a:t>
            </a:r>
            <a:r>
              <a:rPr lang="ru-RU" sz="2000" b="0" dirty="0">
                <a:latin typeface="+mj-lt"/>
              </a:rPr>
              <a:t> на сообщения форумов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000" b="0" dirty="0">
                <a:latin typeface="+mj-lt"/>
              </a:rPr>
              <a:t>загрузка </a:t>
            </a:r>
            <a:r>
              <a:rPr lang="ru-RU" sz="2000" dirty="0">
                <a:latin typeface="+mj-lt"/>
              </a:rPr>
              <a:t>иконок</a:t>
            </a:r>
            <a:r>
              <a:rPr lang="ru-RU" sz="2000" b="0" dirty="0">
                <a:latin typeface="+mj-lt"/>
              </a:rPr>
              <a:t> и </a:t>
            </a:r>
            <a:r>
              <a:rPr lang="ru-RU" sz="2000" dirty="0">
                <a:latin typeface="+mj-lt"/>
              </a:rPr>
              <a:t>смайликов</a:t>
            </a:r>
            <a:endParaRPr lang="ru-RU" sz="2000" b="0" dirty="0">
              <a:latin typeface="+mj-lt"/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  <a:tabLst>
                <a:tab pos="457200" algn="l"/>
              </a:tabLst>
            </a:pPr>
            <a:r>
              <a:rPr lang="ru-RU" sz="2000" dirty="0">
                <a:latin typeface="+mj-lt"/>
              </a:rPr>
              <a:t>рейтинги</a:t>
            </a:r>
            <a:r>
              <a:rPr lang="ru-RU" sz="2000" b="0" dirty="0">
                <a:latin typeface="+mj-lt"/>
              </a:rPr>
              <a:t>, </a:t>
            </a:r>
            <a:r>
              <a:rPr lang="ru-RU" sz="2000" dirty="0">
                <a:latin typeface="+mj-lt"/>
              </a:rPr>
              <a:t>звания,</a:t>
            </a:r>
            <a:r>
              <a:rPr lang="ru-RU" sz="2000" b="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баллы</a:t>
            </a:r>
            <a:r>
              <a:rPr lang="ru-RU" sz="2000" b="0" dirty="0">
                <a:latin typeface="+mj-lt"/>
              </a:rPr>
              <a:t> участников, </a:t>
            </a:r>
            <a:r>
              <a:rPr lang="ru-RU" sz="2000" dirty="0" err="1">
                <a:latin typeface="+mj-lt"/>
              </a:rPr>
              <a:t>антиспам</a:t>
            </a:r>
            <a:r>
              <a:rPr lang="ru-RU" sz="2000" b="0" dirty="0">
                <a:latin typeface="+mj-lt"/>
              </a:rPr>
              <a:t> и </a:t>
            </a:r>
            <a:r>
              <a:rPr lang="ru-RU" sz="2000" dirty="0" err="1">
                <a:latin typeface="+mj-lt"/>
              </a:rPr>
              <a:t>антимат</a:t>
            </a:r>
            <a:r>
              <a:rPr lang="ru-RU" sz="2000" b="0" dirty="0">
                <a:latin typeface="+mj-lt"/>
              </a:rPr>
              <a:t>, интеграция с информационными блоками и многое другое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953000" y="5410200"/>
            <a:ext cx="39624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+mj-lt"/>
              </a:rPr>
              <a:t>Онлайн-обсуждения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+mj-lt"/>
              </a:rPr>
              <a:t>Закрытые сообщества,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+mj-lt"/>
              </a:rPr>
              <a:t>система баллов и рейтингов</a:t>
            </a:r>
          </a:p>
        </p:txBody>
      </p:sp>
      <p:pic>
        <p:nvPicPr>
          <p:cNvPr id="24581" name="Picture 8" descr="fo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00808"/>
            <a:ext cx="3381375" cy="2971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Коммуникации: Форумы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509274" y="1452365"/>
            <a:ext cx="4069522" cy="4468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создание сетевых дневников</a:t>
            </a:r>
            <a:r>
              <a:rPr lang="ru-RU" b="0" dirty="0">
                <a:latin typeface="+mj-lt"/>
              </a:rPr>
              <a:t>, онлайн-сообществ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распределение прав доступа</a:t>
            </a:r>
            <a:r>
              <a:rPr lang="ru-RU" b="0" dirty="0">
                <a:latin typeface="+mj-lt"/>
              </a:rPr>
              <a:t> 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календарь сообщений</a:t>
            </a:r>
            <a:r>
              <a:rPr lang="ru-RU" b="0" dirty="0">
                <a:latin typeface="+mj-lt"/>
              </a:rPr>
              <a:t> 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выбор </a:t>
            </a:r>
            <a:r>
              <a:rPr lang="ru-RU" dirty="0">
                <a:latin typeface="+mj-lt"/>
              </a:rPr>
              <a:t>лучших</a:t>
            </a:r>
            <a:r>
              <a:rPr lang="ru-RU" b="0" dirty="0">
                <a:latin typeface="+mj-lt"/>
              </a:rPr>
              <a:t> сообщений и </a:t>
            </a:r>
            <a:r>
              <a:rPr lang="ru-RU" dirty="0">
                <a:latin typeface="+mj-lt"/>
              </a:rPr>
              <a:t>популярных</a:t>
            </a:r>
            <a:r>
              <a:rPr lang="ru-RU" b="0" dirty="0">
                <a:latin typeface="+mj-lt"/>
              </a:rPr>
              <a:t> блогов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голосование</a:t>
            </a:r>
            <a:r>
              <a:rPr lang="ru-RU" b="0" dirty="0">
                <a:latin typeface="+mj-lt"/>
              </a:rPr>
              <a:t>, </a:t>
            </a:r>
            <a:r>
              <a:rPr lang="ru-RU" dirty="0">
                <a:latin typeface="+mj-lt"/>
              </a:rPr>
              <a:t>обсуждение</a:t>
            </a:r>
            <a:r>
              <a:rPr lang="ru-RU" b="0" dirty="0">
                <a:latin typeface="+mj-lt"/>
              </a:rPr>
              <a:t>, подсчет просмотров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вкладки</a:t>
            </a:r>
            <a:r>
              <a:rPr lang="ru-RU" b="0" dirty="0">
                <a:latin typeface="+mj-lt"/>
              </a:rPr>
              <a:t> на страницах (</a:t>
            </a:r>
            <a:r>
              <a:rPr lang="ru-RU" b="0" dirty="0" err="1">
                <a:latin typeface="+mj-lt"/>
              </a:rPr>
              <a:t>табы</a:t>
            </a:r>
            <a:r>
              <a:rPr lang="ru-RU" b="0" dirty="0">
                <a:latin typeface="+mj-lt"/>
              </a:rPr>
              <a:t>)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dirty="0">
                <a:latin typeface="+mj-lt"/>
              </a:rPr>
              <a:t>блог-лента</a:t>
            </a:r>
            <a:endParaRPr lang="ru-RU" b="0" dirty="0">
              <a:latin typeface="+mj-lt"/>
            </a:endParaRP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импорт/экспорт в формате </a:t>
            </a:r>
            <a:r>
              <a:rPr lang="ru-RU" dirty="0">
                <a:latin typeface="+mj-lt"/>
              </a:rPr>
              <a:t>RSS</a:t>
            </a:r>
            <a:r>
              <a:rPr lang="ru-RU" b="0" dirty="0">
                <a:latin typeface="+mj-lt"/>
              </a:rPr>
              <a:t> 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древовидные комментарии</a:t>
            </a:r>
          </a:p>
          <a:p>
            <a:pPr marL="285750" indent="-285750">
              <a:spcBef>
                <a:spcPct val="10000"/>
              </a:spcBef>
              <a:spcAft>
                <a:spcPct val="10000"/>
              </a:spcAft>
              <a:buBlip>
                <a:blip r:embed="rId3"/>
              </a:buBlip>
            </a:pPr>
            <a:r>
              <a:rPr lang="ru-RU" b="0" dirty="0">
                <a:latin typeface="+mj-lt"/>
              </a:rPr>
              <a:t>загрузка </a:t>
            </a:r>
            <a:r>
              <a:rPr lang="ru-RU" dirty="0">
                <a:latin typeface="+mj-lt"/>
              </a:rPr>
              <a:t>изображений</a:t>
            </a:r>
            <a:r>
              <a:rPr lang="ru-RU" b="0" dirty="0">
                <a:latin typeface="+mj-lt"/>
              </a:rPr>
              <a:t> к сообщениям и многое другое</a:t>
            </a:r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4392337" y="5661248"/>
            <a:ext cx="442813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+mj-lt"/>
              </a:rPr>
              <a:t>Развивайте онлайн-сообщества</a:t>
            </a:r>
          </a:p>
        </p:txBody>
      </p:sp>
      <p:pic>
        <p:nvPicPr>
          <p:cNvPr id="6" name="Рисунок 5" descr="blo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4078708" cy="2879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Коммуникации: Портальные блоги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06896" y="1516667"/>
            <a:ext cx="82296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0" dirty="0">
                <a:latin typeface="+mj-lt"/>
              </a:rPr>
              <a:t>Организации списков рассылки и подписки на них посетителей сайта.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98002" y="2047582"/>
            <a:ext cx="4810102" cy="43304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700" dirty="0">
                <a:latin typeface="+mj-lt"/>
              </a:rPr>
              <a:t>e-mail </a:t>
            </a:r>
            <a:r>
              <a:rPr lang="ru-RU" sz="1700" dirty="0">
                <a:latin typeface="+mj-lt"/>
              </a:rPr>
              <a:t>рассылки </a:t>
            </a:r>
            <a:r>
              <a:rPr lang="ru-RU" sz="1700" b="0" dirty="0">
                <a:latin typeface="+mj-lt"/>
              </a:rPr>
              <a:t>материалов сайта с ручной или автоматической генерацией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рассылка в </a:t>
            </a:r>
            <a:r>
              <a:rPr lang="en-US" sz="1700" b="0" dirty="0">
                <a:latin typeface="+mj-lt"/>
              </a:rPr>
              <a:t>html </a:t>
            </a:r>
            <a:r>
              <a:rPr lang="ru-RU" sz="1700" b="0" dirty="0">
                <a:latin typeface="+mj-lt"/>
              </a:rPr>
              <a:t>или текстовом формате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dirty="0">
                <a:latin typeface="+mj-lt"/>
              </a:rPr>
              <a:t>организация процесса подписки </a:t>
            </a:r>
            <a:r>
              <a:rPr lang="ru-RU" sz="1700" b="0" dirty="0">
                <a:latin typeface="+mj-lt"/>
              </a:rPr>
              <a:t>по одному из трех вариантов (с обязательной регистрацией, анонимная, на выбор пользователя)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отправка подписчику </a:t>
            </a:r>
            <a:r>
              <a:rPr lang="ru-RU" sz="1700" dirty="0">
                <a:latin typeface="+mj-lt"/>
              </a:rPr>
              <a:t>письма с подтверждением подписки</a:t>
            </a:r>
            <a:endParaRPr lang="ru-RU" sz="1700" b="0" dirty="0">
              <a:latin typeface="+mj-lt"/>
            </a:endParaRP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b="0" dirty="0">
                <a:latin typeface="+mj-lt"/>
              </a:rPr>
              <a:t>рассылка по подписчикам, группам пользователей, произвольному списку адресов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dirty="0">
                <a:latin typeface="+mj-lt"/>
              </a:rPr>
              <a:t>отчет</a:t>
            </a:r>
            <a:r>
              <a:rPr lang="ru-RU" sz="1700" b="0" dirty="0">
                <a:latin typeface="+mj-lt"/>
              </a:rPr>
              <a:t> о состоянии отправки рассылок, и возможность фиксации фактов прочтения писем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ru-RU" sz="1700" dirty="0">
                <a:latin typeface="+mj-lt"/>
              </a:rPr>
              <a:t>импорт/экспорт базы подписчиков </a:t>
            </a:r>
            <a:r>
              <a:rPr lang="ru-RU" sz="1700" b="0" dirty="0">
                <a:latin typeface="+mj-lt"/>
              </a:rPr>
              <a:t>и многое другое 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5220072" y="5469031"/>
            <a:ext cx="3524316" cy="6771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ru-RU" sz="1900" b="1" dirty="0">
                <a:solidFill>
                  <a:srgbClr val="C00000"/>
                </a:solidFill>
                <a:latin typeface="+mj-lt"/>
              </a:rPr>
              <a:t>Списки рассылки, управление базой подписчиков</a:t>
            </a:r>
          </a:p>
        </p:txBody>
      </p:sp>
      <p:pic>
        <p:nvPicPr>
          <p:cNvPr id="26630" name="Picture 8" descr="subscri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336800"/>
            <a:ext cx="3108325" cy="2860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Коммуникации: Рассылки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8" y="15773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16462" y="1352393"/>
            <a:ext cx="3722403" cy="47089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0" dirty="0">
                <a:latin typeface="+mj-lt"/>
              </a:rPr>
              <a:t>Модуль предназначен для проведения онлайновых опросов, голосований и анкетирования посетителей сайта. </a:t>
            </a:r>
            <a:endParaRPr lang="ru-RU" sz="2000" dirty="0" smtClean="0">
              <a:latin typeface="+mj-lt"/>
            </a:endParaRPr>
          </a:p>
          <a:p>
            <a:endParaRPr lang="ru-RU" sz="2000" b="0" dirty="0" smtClean="0">
              <a:latin typeface="+mj-lt"/>
            </a:endParaRPr>
          </a:p>
          <a:p>
            <a:r>
              <a:rPr lang="ru-RU" sz="2000" b="0" dirty="0" smtClean="0">
                <a:latin typeface="+mj-lt"/>
              </a:rPr>
              <a:t>Модуль </a:t>
            </a:r>
            <a:r>
              <a:rPr lang="ru-RU" sz="2000" b="0" dirty="0">
                <a:latin typeface="+mj-lt"/>
              </a:rPr>
              <a:t>может быть использован для сбора информации об аудитории сайта, о потенциальных клиентах компании, для проведения маркетинговых исследований при планировании рекламных кампаний т.д.</a:t>
            </a:r>
            <a:r>
              <a:rPr lang="ru-RU" sz="2000" dirty="0">
                <a:latin typeface="+mj-lt"/>
              </a:rPr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454162" y="5501114"/>
            <a:ext cx="315028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+mj-lt"/>
              </a:rPr>
              <a:t>Опросы, голосования,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+mj-lt"/>
              </a:rPr>
              <a:t>анкеты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op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689" y="1484784"/>
            <a:ext cx="4184165" cy="24482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Коммуникации: Опросы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0" y="143410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2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4716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10092" y="1268760"/>
            <a:ext cx="4524573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Проактивный фильтр защиты от атак </a:t>
            </a:r>
            <a:r>
              <a:rPr lang="ru-RU" sz="1900" dirty="0">
                <a:latin typeface="+mn-lt"/>
                <a:ea typeface="Verdana" pitchFamily="34" charset="0"/>
                <a:cs typeface="Verdana" pitchFamily="34" charset="0"/>
              </a:rPr>
              <a:t> (</a:t>
            </a:r>
            <a:r>
              <a:rPr lang="en-US" sz="1900" dirty="0">
                <a:latin typeface="+mn-lt"/>
                <a:ea typeface="Verdana" pitchFamily="34" charset="0"/>
                <a:cs typeface="Verdana" pitchFamily="34" charset="0"/>
              </a:rPr>
              <a:t>Web Application </a:t>
            </a:r>
            <a:r>
              <a:rPr lang="en-US" sz="1900" dirty="0" err="1">
                <a:latin typeface="+mn-lt"/>
                <a:ea typeface="Verdana" pitchFamily="34" charset="0"/>
                <a:cs typeface="Verdana" pitchFamily="34" charset="0"/>
              </a:rPr>
              <a:t>FireWall</a:t>
            </a:r>
            <a:r>
              <a:rPr lang="ru-RU" sz="1900" dirty="0">
                <a:latin typeface="+mn-lt"/>
                <a:ea typeface="Verdana" pitchFamily="34" charset="0"/>
                <a:cs typeface="Verdana" pitchFamily="34" charset="0"/>
              </a:rPr>
              <a:t>)</a:t>
            </a:r>
            <a:endParaRPr lang="ru-RU" sz="190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Аутентификация и система составных паролей (</a:t>
            </a:r>
            <a:r>
              <a:rPr lang="en-US" sz="1900" dirty="0">
                <a:latin typeface="+mn-lt"/>
              </a:rPr>
              <a:t>OTP)</a:t>
            </a:r>
            <a:endParaRPr lang="ru-RU" sz="190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Технология защиты сессии пользователя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Активная реакция на вторжение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Контроль целостности системы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Защита от </a:t>
            </a:r>
            <a:r>
              <a:rPr lang="ru-RU" sz="1900" dirty="0" err="1">
                <a:latin typeface="+mn-lt"/>
              </a:rPr>
              <a:t>фишинга</a:t>
            </a:r>
            <a:endParaRPr lang="ru-RU" sz="190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Шифрование данных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Групповые политики безопасности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Защита при регистрации и авторизации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>
                <a:latin typeface="+mn-lt"/>
              </a:rPr>
              <a:t>Журнал событий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900" dirty="0" err="1">
                <a:latin typeface="+mn-lt"/>
              </a:rPr>
              <a:t>Веб-антивирус</a:t>
            </a:r>
            <a:r>
              <a:rPr lang="ru-RU" sz="1900" dirty="0">
                <a:latin typeface="+mn-lt"/>
              </a:rPr>
              <a:t> (</a:t>
            </a:r>
            <a:r>
              <a:rPr lang="ru-RU" sz="1900" i="1" dirty="0">
                <a:latin typeface="+mn-lt"/>
              </a:rPr>
              <a:t>с версии 9.0</a:t>
            </a:r>
            <a:r>
              <a:rPr lang="ru-RU" sz="1900" dirty="0">
                <a:latin typeface="+mn-lt"/>
              </a:rPr>
              <a:t>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38408" y="116632"/>
            <a:ext cx="4531964" cy="966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ea typeface="Verdana" pitchFamily="34" charset="0"/>
                <a:cs typeface="Verdana" pitchFamily="34" charset="0"/>
              </a:rPr>
              <a:t>Безопасность сайта. </a:t>
            </a:r>
            <a:r>
              <a:rPr lang="ru-RU" sz="3000" b="1" dirty="0" err="1">
                <a:ea typeface="Verdana" pitchFamily="34" charset="0"/>
                <a:cs typeface="Verdana" pitchFamily="34" charset="0"/>
              </a:rPr>
              <a:t>Проактивная</a:t>
            </a:r>
            <a:r>
              <a:rPr lang="ru-RU" sz="3000" b="1" dirty="0">
                <a:ea typeface="Verdana" pitchFamily="34" charset="0"/>
                <a:cs typeface="Verdana" pitchFamily="34" charset="0"/>
              </a:rPr>
              <a:t> защита</a:t>
            </a:r>
            <a:endParaRPr lang="en-US" sz="3000" b="1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804984" y="1342539"/>
            <a:ext cx="5022851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n-lt"/>
              </a:rPr>
              <a:t>В стоимость входит лицензия на 2 сайта, позволяющая сделать 2 этапа конференции</a:t>
            </a:r>
          </a:p>
          <a:p>
            <a:endParaRPr lang="ru-RU" sz="1900" dirty="0" smtClean="0">
              <a:latin typeface="+mn-lt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Дополнительные сайты – от </a:t>
            </a:r>
            <a:r>
              <a:rPr lang="ru-RU" sz="1900" b="1" dirty="0" smtClean="0">
                <a:latin typeface="+mn-lt"/>
              </a:rPr>
              <a:t>30%</a:t>
            </a:r>
            <a:r>
              <a:rPr lang="ru-RU" sz="1900" dirty="0" smtClean="0">
                <a:latin typeface="+mn-lt"/>
              </a:rPr>
              <a:t> от стоимости решения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Продление обновлений и технической поддержки за </a:t>
            </a:r>
            <a:r>
              <a:rPr lang="ru-RU" sz="1900" b="1" dirty="0" smtClean="0">
                <a:latin typeface="+mn-lt"/>
              </a:rPr>
              <a:t>22%</a:t>
            </a:r>
            <a:r>
              <a:rPr lang="ru-RU" sz="1900" dirty="0" smtClean="0">
                <a:latin typeface="+mn-lt"/>
              </a:rPr>
              <a:t> (льготное) и </a:t>
            </a:r>
            <a:r>
              <a:rPr lang="ru-RU" sz="1900" b="1" dirty="0" smtClean="0">
                <a:latin typeface="+mn-lt"/>
              </a:rPr>
              <a:t>60%</a:t>
            </a:r>
            <a:r>
              <a:rPr lang="ru-RU" sz="1900" dirty="0" smtClean="0">
                <a:latin typeface="+mn-lt"/>
              </a:rPr>
              <a:t> (стандартное)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Скидка </a:t>
            </a:r>
            <a:r>
              <a:rPr lang="ru-RU" sz="1900" b="1" dirty="0" smtClean="0">
                <a:latin typeface="+mn-lt"/>
              </a:rPr>
              <a:t>15%</a:t>
            </a:r>
            <a:r>
              <a:rPr lang="ru-RU" sz="1900" dirty="0" smtClean="0">
                <a:latin typeface="+mn-lt"/>
              </a:rPr>
              <a:t> для ВУЗов и государственных организаций (по подтверждающим документам)</a:t>
            </a:r>
          </a:p>
          <a:p>
            <a:endParaRPr lang="ru-RU" sz="1900" dirty="0" smtClean="0">
              <a:latin typeface="+mn-lt"/>
            </a:endParaRPr>
          </a:p>
          <a:p>
            <a:r>
              <a:rPr lang="ru-RU" sz="1900" dirty="0" smtClean="0">
                <a:latin typeface="+mn-lt"/>
              </a:rPr>
              <a:t>Подробнее: </a:t>
            </a:r>
            <a:r>
              <a:rPr lang="en-US" sz="1900" dirty="0" smtClean="0">
                <a:latin typeface="+mn-lt"/>
                <a:hlinkClick r:id="rId3"/>
              </a:rPr>
              <a:t>www.1c-bitrix.ru/buy/conf.php</a:t>
            </a:r>
            <a:r>
              <a:rPr lang="ru-RU" sz="1900" dirty="0" smtClean="0">
                <a:latin typeface="+mn-lt"/>
              </a:rPr>
              <a:t> </a:t>
            </a:r>
          </a:p>
          <a:p>
            <a:endParaRPr lang="ru-RU" sz="1900" dirty="0" smtClean="0">
              <a:latin typeface="+mn-lt"/>
            </a:endParaRPr>
          </a:p>
          <a:p>
            <a:r>
              <a:rPr lang="ru-RU" sz="1900" dirty="0" smtClean="0">
                <a:latin typeface="+mn-lt"/>
              </a:rPr>
              <a:t>За дополнительными консультациями обращайтесь в отдел продаж «1С-Битрикс».</a:t>
            </a:r>
          </a:p>
          <a:p>
            <a:endParaRPr lang="ru-RU" sz="1900" dirty="0">
              <a:latin typeface="+mn-lt"/>
            </a:endParaRPr>
          </a:p>
        </p:txBody>
      </p:sp>
      <p:pic>
        <p:nvPicPr>
          <p:cNvPr id="4" name="Picture 2" descr="D:\Temp\box_con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255" y="1916832"/>
            <a:ext cx="3038307" cy="3141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306205"/>
            <a:ext cx="170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24900 рублей</a:t>
            </a:r>
            <a:endParaRPr lang="ru-RU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Политика лицензирования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04" y="142424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4340" name="Text Box 61"/>
          <p:cNvSpPr txBox="1">
            <a:spLocks noChangeArrowheads="1"/>
          </p:cNvSpPr>
          <p:nvPr/>
        </p:nvSpPr>
        <p:spPr bwMode="auto">
          <a:xfrm>
            <a:off x="177800" y="1905000"/>
            <a:ext cx="5918200" cy="646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  <a:p>
            <a:pPr>
              <a:buFontTx/>
              <a:buChar char="-"/>
            </a:pPr>
            <a:endParaRPr lang="ru-RU">
              <a:latin typeface="Verdana" pitchFamily="34" charset="0"/>
            </a:endParaRPr>
          </a:p>
        </p:txBody>
      </p:sp>
      <p:pic>
        <p:nvPicPr>
          <p:cNvPr id="14341" name="Рисунок 12" descr="siteupdat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4857430" cy="37756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342" name="Text Box 61"/>
          <p:cNvSpPr txBox="1">
            <a:spLocks noChangeArrowheads="1"/>
          </p:cNvSpPr>
          <p:nvPr/>
        </p:nvSpPr>
        <p:spPr bwMode="auto">
          <a:xfrm>
            <a:off x="709658" y="1400967"/>
            <a:ext cx="3095326" cy="4739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Система обновлений:</a:t>
            </a: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новейший функционал</a:t>
            </a:r>
          </a:p>
          <a:p>
            <a:pPr>
              <a:buFont typeface="Arial" charset="0"/>
              <a:buChar char="•"/>
            </a:pPr>
            <a:endParaRPr lang="ru-RU" sz="2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ru-RU" sz="2200" dirty="0">
                <a:latin typeface="+mj-lt"/>
              </a:rPr>
              <a:t> исправление ошибок</a:t>
            </a:r>
          </a:p>
          <a:p>
            <a:r>
              <a:rPr lang="ru-RU" sz="2200" dirty="0">
                <a:latin typeface="+mj-lt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200" dirty="0">
                <a:latin typeface="+mj-lt"/>
              </a:rPr>
              <a:t> не затрагивает реализованные </a:t>
            </a:r>
            <a:r>
              <a:rPr lang="ru-RU" sz="2200" dirty="0" smtClean="0">
                <a:latin typeface="+mj-lt"/>
              </a:rPr>
              <a:t>решения</a:t>
            </a:r>
          </a:p>
          <a:p>
            <a:pPr>
              <a:buFont typeface="Arial" charset="0"/>
              <a:buChar char="•"/>
            </a:pPr>
            <a:endParaRPr lang="ru-RU" sz="2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ru-RU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upgrade </a:t>
            </a:r>
            <a:r>
              <a:rPr lang="ru-RU" sz="2200" dirty="0">
                <a:latin typeface="+mj-lt"/>
              </a:rPr>
              <a:t>до более  функциональных </a:t>
            </a:r>
            <a:r>
              <a:rPr lang="ru-RU" sz="2200" dirty="0" err="1">
                <a:latin typeface="+mj-lt"/>
              </a:rPr>
              <a:t>редакциий</a:t>
            </a:r>
            <a:endParaRPr lang="en-US" sz="2200" dirty="0">
              <a:latin typeface="+mj-lt"/>
            </a:endParaRPr>
          </a:p>
          <a:p>
            <a:endParaRPr lang="en-US" sz="1600" dirty="0">
              <a:latin typeface="Verdana" pitchFamily="34" charset="0"/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4578796" y="5562879"/>
            <a:ext cx="4274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Сохраняет инвестиции в сайт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Технология  </a:t>
            </a:r>
            <a:r>
              <a:rPr lang="en-US" sz="3200" b="1" dirty="0" err="1"/>
              <a:t>SiteUpdate</a:t>
            </a:r>
            <a:r>
              <a:rPr lang="ru-RU" sz="3200" b="1" dirty="0"/>
              <a:t>.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151859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95536" y="1431826"/>
            <a:ext cx="85725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Сегодня есть насущная необходимость организации информационной поддержки любого мероприятия в интернет</a:t>
            </a:r>
            <a:endParaRPr lang="ru-RU" sz="2000" dirty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Качественный сайт – один из факторов успеха мероприятия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Сделать качественный сайт с необходимым функционалом – дорого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Часто сайт наполняется в последний момент и нет времени на то, чтобы «вспомнить как это делается»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На рынке почти нет других готовых инструментов для быстрого создания и поддержки сайта мероприятия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 smtClean="0">
              <a:latin typeface="+mj-lt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sz="2000" dirty="0" smtClean="0">
                <a:latin typeface="+mj-lt"/>
              </a:rPr>
              <a:t>Сайты мероприятий хорошо типизируются, а значит можно сделать типовой сайт, сильно приближенный к заказной разработке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ru-RU" sz="20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65225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Причины появления специализированного решения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" y="-3958"/>
            <a:ext cx="9144000" cy="686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958"/>
            <a:ext cx="4716016" cy="686195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429029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Техническая поддержка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4820" name="Прямоугольник 6"/>
          <p:cNvSpPr>
            <a:spLocks noChangeArrowheads="1"/>
          </p:cNvSpPr>
          <p:nvPr/>
        </p:nvSpPr>
        <p:spPr bwMode="auto">
          <a:xfrm>
            <a:off x="425720" y="1197248"/>
            <a:ext cx="3590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Компания «1С-Битрикс» уделяет большое внимание обучению пользователей, качеству технической поддержки. 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Все пользователи продуктов «1С-Битрикс», а также некоммерческие пользователи (например, если вы тестируете продукт перед покупкой) могут направить вопрос специалистам технической поддержки и получить квалифицированную консультацию. </a:t>
            </a:r>
          </a:p>
        </p:txBody>
      </p:sp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455489" y="4244236"/>
            <a:ext cx="39352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Все коммерческие пользователи продукта бесплатно получают 1 год технической поддержки.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Обратиться в Службу технической поддержки можно через сайт «1С-Битрикс</a:t>
            </a:r>
            <a:r>
              <a:rPr lang="ru-RU" sz="1600" dirty="0" smtClean="0">
                <a:latin typeface="+mj-lt"/>
              </a:rPr>
              <a:t>» 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hlinkClick r:id="rId5"/>
              </a:rPr>
              <a:t>www.1c-bitrix.ru/support/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7450"/>
            <a:ext cx="4934322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836615" y="1532033"/>
            <a:ext cx="3864781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Партнерская сеть «1С-Битрикс» объединяет </a:t>
            </a:r>
            <a:r>
              <a:rPr lang="ru-RU" sz="2000" dirty="0" smtClean="0">
                <a:latin typeface="+mn-lt"/>
              </a:rPr>
              <a:t>порядка 6</a:t>
            </a:r>
            <a:r>
              <a:rPr lang="en-US" sz="2000" dirty="0" smtClean="0">
                <a:latin typeface="+mn-lt"/>
              </a:rPr>
              <a:t>0</a:t>
            </a:r>
            <a:r>
              <a:rPr lang="ru-RU" sz="2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0</a:t>
            </a:r>
            <a:r>
              <a:rPr lang="ru-RU" sz="2000" dirty="0">
                <a:latin typeface="+mn-lt"/>
              </a:rPr>
              <a:t> компаний в России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836616" y="2929006"/>
            <a:ext cx="3864781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Можно заказать и реализовать любую доработку к штатному функционала, дизайн, поддержку </a:t>
            </a:r>
            <a:r>
              <a:rPr lang="ru-RU" sz="2000" dirty="0" err="1">
                <a:latin typeface="+mn-lt"/>
              </a:rPr>
              <a:t>веб-ресурса</a:t>
            </a:r>
            <a:r>
              <a:rPr lang="ru-RU" sz="2000" dirty="0">
                <a:latin typeface="+mn-lt"/>
              </a:rPr>
              <a:t> и множество других услуг.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4836616" y="4869160"/>
            <a:ext cx="3767832" cy="15081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Список партнеров:</a:t>
            </a:r>
          </a:p>
          <a:p>
            <a:r>
              <a:rPr lang="en-US" sz="2000" dirty="0">
                <a:latin typeface="+mn-lt"/>
                <a:hlinkClick r:id="rId4"/>
              </a:rPr>
              <a:t>http://</a:t>
            </a:r>
            <a:r>
              <a:rPr lang="en-US" sz="2400" dirty="0">
                <a:latin typeface="+mn-lt"/>
                <a:hlinkClick r:id="rId4"/>
              </a:rPr>
              <a:t>www.1c-bitrix.ru/partners/index.php?country=19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25289" y="137730"/>
            <a:ext cx="3576108" cy="1137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/>
              <a:t>Не сделали сайт сами? Обратитесь к партнерам</a:t>
            </a:r>
            <a:endParaRPr lang="en-US" sz="26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24" y="157812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584" y="1412776"/>
            <a:ext cx="49711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Скачать </a:t>
            </a:r>
            <a:r>
              <a:rPr lang="ru-RU" sz="2400" dirty="0">
                <a:latin typeface="+mj-lt"/>
              </a:rPr>
              <a:t>пробную версию </a:t>
            </a:r>
            <a:r>
              <a:rPr lang="ru-RU" sz="2400" dirty="0" smtClean="0">
                <a:latin typeface="+mj-lt"/>
              </a:rPr>
              <a:t>продукта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hlinkClick r:id="rId2"/>
              </a:rPr>
              <a:t>www.1c-bitrix.ru/download/conf.php</a:t>
            </a:r>
            <a:r>
              <a:rPr lang="en-US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  <a:p>
            <a:pPr marL="342900" indent="-342900"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Модифицировать </a:t>
            </a:r>
            <a:r>
              <a:rPr lang="ru-RU" sz="2400" dirty="0">
                <a:latin typeface="+mj-lt"/>
              </a:rPr>
              <a:t>типовое наполнение </a:t>
            </a:r>
            <a:r>
              <a:rPr lang="ru-RU" sz="2400" dirty="0" smtClean="0">
                <a:latin typeface="+mj-lt"/>
              </a:rPr>
              <a:t>сайта</a:t>
            </a: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r>
              <a:rPr lang="ru-RU" dirty="0">
                <a:latin typeface="+mj-lt"/>
              </a:rPr>
              <a:t>Изменить </a:t>
            </a:r>
            <a:r>
              <a:rPr lang="ru-RU" dirty="0" smtClean="0">
                <a:latin typeface="+mj-lt"/>
              </a:rPr>
              <a:t>тексты </a:t>
            </a:r>
            <a:r>
              <a:rPr lang="ru-RU" dirty="0">
                <a:latin typeface="+mj-lt"/>
              </a:rPr>
              <a:t>о </a:t>
            </a:r>
            <a:r>
              <a:rPr lang="ru-RU" dirty="0" smtClean="0">
                <a:latin typeface="+mj-lt"/>
              </a:rPr>
              <a:t>конференции, </a:t>
            </a:r>
            <a:r>
              <a:rPr lang="ru-RU" dirty="0">
                <a:latin typeface="+mj-lt"/>
              </a:rPr>
              <a:t>внести </a:t>
            </a:r>
            <a:r>
              <a:rPr lang="ru-RU" dirty="0" smtClean="0">
                <a:latin typeface="+mj-lt"/>
              </a:rPr>
              <a:t>изменения в программу, </a:t>
            </a:r>
            <a:r>
              <a:rPr lang="ru-RU" dirty="0">
                <a:latin typeface="+mj-lt"/>
              </a:rPr>
              <a:t>загрузить </a:t>
            </a:r>
            <a:r>
              <a:rPr lang="ru-RU" dirty="0" smtClean="0">
                <a:latin typeface="+mj-lt"/>
              </a:rPr>
              <a:t>фотоматериалы и т.п..</a:t>
            </a:r>
          </a:p>
          <a:p>
            <a:pPr marL="342900" indent="-342900">
              <a:buAutoNum type="arabicPeriod"/>
            </a:pPr>
            <a:endParaRPr lang="ru-RU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Сайт конференции готов к началу работу за несколько часов!</a:t>
            </a:r>
            <a:r>
              <a:rPr lang="ru-RU" sz="2400" dirty="0">
                <a:latin typeface="+mj-lt"/>
              </a:rPr>
              <a:t> 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254061"/>
                </a:solidFill>
              </a:rPr>
              <a:t>С чего начать</a:t>
            </a:r>
            <a:r>
              <a:rPr lang="ru-RU" sz="3200" b="1" dirty="0" smtClean="0">
                <a:solidFill>
                  <a:srgbClr val="254061"/>
                </a:solidFill>
              </a:rPr>
              <a:t>?</a:t>
            </a:r>
            <a:endParaRPr lang="ru-RU" sz="3200" b="1" dirty="0">
              <a:solidFill>
                <a:srgbClr val="254061"/>
              </a:solidFill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6" y="150611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ownloads\8154966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3" y="2068267"/>
            <a:ext cx="2664296" cy="30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1" y="859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598" y="2402886"/>
            <a:ext cx="9158597" cy="20522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9157" y="2972992"/>
            <a:ext cx="4506320" cy="912015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/>
              <a:t>Разработчикам</a:t>
            </a:r>
            <a:endParaRPr lang="en-US" dirty="0" smtClean="0">
              <a:latin typeface="Verdana" pitchFamily="34" charset="0"/>
            </a:endParaRPr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2402886"/>
            <a:ext cx="378042" cy="3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738266" y="1342539"/>
            <a:ext cx="5489793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Работа с конференцией: анонс, архив, переход на текущую </a:t>
            </a:r>
          </a:p>
          <a:p>
            <a:pPr marL="457200" indent="-457200">
              <a:buFontTx/>
              <a:buAutoNum type="arabicPeriod"/>
            </a:pPr>
            <a:endParaRPr lang="ru-RU" sz="1700" dirty="0" smtClean="0"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Программа конференции: доклады, докладчики, мероприятие детально, секции, зал проведения детально, комплексный компонент – «программа конференции»</a:t>
            </a:r>
          </a:p>
          <a:p>
            <a:pPr marL="457200" indent="-457200">
              <a:buFontTx/>
              <a:buAutoNum type="arabicPeriod"/>
            </a:pPr>
            <a:endParaRPr lang="ru-RU" sz="1700" dirty="0" smtClean="0"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Докладчики: список докладчиков, докладчик детально, комплексный компонент «докладчики»</a:t>
            </a:r>
          </a:p>
          <a:p>
            <a:pPr marL="457200" indent="-457200">
              <a:buFontTx/>
              <a:buAutoNum type="arabicPeriod"/>
            </a:pPr>
            <a:endParaRPr lang="ru-RU" sz="1700" dirty="0" smtClean="0"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Партнеры конференции</a:t>
            </a:r>
          </a:p>
          <a:p>
            <a:pPr marL="457200" indent="-457200">
              <a:buFontTx/>
              <a:buAutoNum type="arabicPeriod"/>
            </a:pPr>
            <a:endParaRPr lang="ru-RU" sz="1700" dirty="0" smtClean="0"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Регистрация пользователей – улучшенный компонент на основе </a:t>
            </a:r>
            <a:r>
              <a:rPr lang="ru-RU" sz="1700" dirty="0" err="1" smtClean="0">
                <a:latin typeface="+mn-lt"/>
              </a:rPr>
              <a:t>веб-форм</a:t>
            </a:r>
            <a:r>
              <a:rPr lang="ru-RU" sz="1700" dirty="0" smtClean="0">
                <a:latin typeface="+mn-lt"/>
              </a:rPr>
              <a:t>. Автоматическое добавление пользователя в рассылку.</a:t>
            </a:r>
          </a:p>
          <a:p>
            <a:pPr marL="457200" indent="-457200">
              <a:buFontTx/>
              <a:buAutoNum type="arabicPeriod"/>
            </a:pPr>
            <a:endParaRPr lang="ru-RU" sz="1700" dirty="0" smtClean="0"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ru-RU" sz="1700" dirty="0" smtClean="0">
                <a:latin typeface="+mn-lt"/>
              </a:rPr>
              <a:t>Блоки компонент Новости, Отзывы, Фотогалерея, Видеотека, адаптированные под задачи решения.</a:t>
            </a:r>
            <a:endParaRPr lang="ru-RU" sz="1700" dirty="0">
              <a:latin typeface="+mn-lt"/>
            </a:endParaRPr>
          </a:p>
        </p:txBody>
      </p:sp>
      <p:pic>
        <p:nvPicPr>
          <p:cNvPr id="1026" name="Picture 2" descr="D:\Roman\Документы\ITConstruct\1С-Битрикс\Типовой сайт конференций\Скриншоты\20100620\05 новый блок компон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12776"/>
            <a:ext cx="2395885" cy="467015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Специализированные компоненты в решении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" y="138656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827584" y="1556792"/>
            <a:ext cx="36875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На диске для каждого этапа конференции создается отдельная папка. При переводе этапа в архив данные могут остаться, а могут быть отредактированы в соответствии с реальными результатами этапа конференции.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На рисунке показаны 2 этапа – летняя и зимняя конференция в папках </a:t>
            </a:r>
            <a:r>
              <a:rPr lang="en-US" sz="2000" dirty="0" smtClean="0">
                <a:latin typeface="+mj-lt"/>
              </a:rPr>
              <a:t>winter2010 </a:t>
            </a:r>
            <a:r>
              <a:rPr lang="ru-RU" sz="2000" dirty="0" smtClean="0">
                <a:latin typeface="+mj-lt"/>
              </a:rPr>
              <a:t>и </a:t>
            </a:r>
            <a:r>
              <a:rPr lang="en-US" sz="2000" dirty="0" smtClean="0">
                <a:latin typeface="+mj-lt"/>
              </a:rPr>
              <a:t>conf2010</a:t>
            </a:r>
            <a:endParaRPr lang="ru-RU" sz="2000" dirty="0">
              <a:latin typeface="+mj-lt"/>
            </a:endParaRPr>
          </a:p>
        </p:txBody>
      </p:sp>
      <p:pic>
        <p:nvPicPr>
          <p:cNvPr id="2050" name="Picture 2" descr="D:\Roman\Документы\ITConstruct\1С-Битрикс\Типовой сайт конференций\Скриншоты\20100620\07-01 структура решения_файл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56792"/>
            <a:ext cx="3786214" cy="46858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580246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Структура данных продукта: файлы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55679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98370" y="1618292"/>
            <a:ext cx="28482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j-lt"/>
              </a:rPr>
              <a:t>Для каждого сайта создается новый тип </a:t>
            </a:r>
            <a:r>
              <a:rPr lang="ru-RU" sz="1900" dirty="0" err="1" smtClean="0">
                <a:latin typeface="+mj-lt"/>
              </a:rPr>
              <a:t>инфоблоков</a:t>
            </a:r>
            <a:r>
              <a:rPr lang="ru-RU" sz="1900" dirty="0" smtClean="0">
                <a:latin typeface="+mj-lt"/>
              </a:rPr>
              <a:t> – например, «(</a:t>
            </a:r>
            <a:r>
              <a:rPr lang="en-US" sz="1900" dirty="0" smtClean="0">
                <a:latin typeface="+mj-lt"/>
              </a:rPr>
              <a:t>s1) </a:t>
            </a:r>
            <a:r>
              <a:rPr lang="ru-RU" sz="1900" dirty="0" smtClean="0">
                <a:latin typeface="+mj-lt"/>
              </a:rPr>
              <a:t>Конференция»</a:t>
            </a:r>
          </a:p>
        </p:txBody>
      </p:sp>
      <p:pic>
        <p:nvPicPr>
          <p:cNvPr id="3074" name="Picture 2" descr="D:\Roman\Документы\ITConstruct\1С-Битрикс\Типовой сайт конференций\Скриншоты\20100620\07-02 структура решения_инфобло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626" y="1751642"/>
            <a:ext cx="5311916" cy="12144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75" name="Picture 3" descr="D:\Roman\Документы\ITConstruct\1С-Битрикс\Типовой сайт конференций\Скриншоты\20100620\07-03 структура решения_типы инфоблоко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860" y="3454625"/>
            <a:ext cx="1615645" cy="2691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3194" y="3340841"/>
            <a:ext cx="63430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j-lt"/>
              </a:rPr>
              <a:t>В </a:t>
            </a:r>
            <a:r>
              <a:rPr lang="ru-RU" sz="1900" dirty="0" err="1" smtClean="0">
                <a:latin typeface="+mj-lt"/>
              </a:rPr>
              <a:t>инфоблоке</a:t>
            </a:r>
            <a:r>
              <a:rPr lang="ru-RU" sz="1900" dirty="0" smtClean="0">
                <a:latin typeface="+mj-lt"/>
              </a:rPr>
              <a:t> «Конференция» хранятся записи об этапах. Все остальные </a:t>
            </a:r>
            <a:r>
              <a:rPr lang="ru-RU" sz="1900" dirty="0" err="1" smtClean="0">
                <a:latin typeface="+mj-lt"/>
              </a:rPr>
              <a:t>инфоблоки</a:t>
            </a:r>
            <a:r>
              <a:rPr lang="ru-RU" sz="1900" dirty="0" smtClean="0">
                <a:latin typeface="+mj-lt"/>
              </a:rPr>
              <a:t> на верхнем уровне имеют разделы, у которых выставлена привязка к данному этапу. </a:t>
            </a:r>
          </a:p>
          <a:p>
            <a:endParaRPr lang="ru-RU" sz="1900" dirty="0" smtClean="0">
              <a:latin typeface="+mj-lt"/>
            </a:endParaRPr>
          </a:p>
          <a:p>
            <a:r>
              <a:rPr lang="ru-RU" sz="1900" dirty="0" smtClean="0">
                <a:latin typeface="+mj-lt"/>
              </a:rPr>
              <a:t>Внутри раздела находятся уже реальные данные этапов.</a:t>
            </a:r>
          </a:p>
          <a:p>
            <a:endParaRPr lang="ru-RU" sz="1900" dirty="0" smtClean="0">
              <a:latin typeface="+mj-lt"/>
            </a:endParaRPr>
          </a:p>
          <a:p>
            <a:r>
              <a:rPr lang="ru-RU" sz="1900" dirty="0" smtClean="0">
                <a:latin typeface="+mj-lt"/>
              </a:rPr>
              <a:t>Такая структура данных позволяет произвольно манипулировать данными между архивами и избежать повторного занесения данных о докладчиках и др.</a:t>
            </a:r>
            <a:endParaRPr lang="ru-RU" sz="1900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5720" y="244983"/>
            <a:ext cx="580210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Структура данных продукта: </a:t>
            </a:r>
            <a:r>
              <a:rPr lang="ru-RU" sz="3000" b="1" dirty="0" err="1"/>
              <a:t>инфоблоки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10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0" y="172214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5576" y="1233645"/>
            <a:ext cx="811391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Установить решение с помощью мастера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Заменить демонстрационные данные на свои, работая из публичной части продукта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Определить необходимые доработки и дополнения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Реализовать доработки. Важно: при изменении шаблона задайте ему новое имя, иначе случайно можете затереть изменения в шаблоне мастером установки решения.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При доработках помните о необходимости в разделе </a:t>
            </a:r>
            <a:r>
              <a:rPr lang="ru-RU" sz="2400" dirty="0" err="1" smtClean="0">
                <a:latin typeface="+mj-lt"/>
              </a:rPr>
              <a:t>инфоблоков</a:t>
            </a:r>
            <a:r>
              <a:rPr lang="ru-RU" sz="2400" dirty="0" smtClean="0">
                <a:latin typeface="+mj-lt"/>
              </a:rPr>
              <a:t> верхнего уровня устанавливать привязку к этапу конференции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Базовый порядок внедрения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13621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863205" y="1556792"/>
            <a:ext cx="79315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Оптимальный вариант – работать в концепции решения: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Группировать </a:t>
            </a:r>
            <a:r>
              <a:rPr lang="ru-RU" sz="2000" dirty="0" err="1" smtClean="0">
                <a:latin typeface="+mn-lt"/>
              </a:rPr>
              <a:t>инфоблоки</a:t>
            </a:r>
            <a:r>
              <a:rPr lang="ru-RU" sz="2000" dirty="0" smtClean="0">
                <a:latin typeface="+mn-lt"/>
              </a:rPr>
              <a:t> по сайтам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В разделе </a:t>
            </a:r>
            <a:r>
              <a:rPr lang="ru-RU" sz="2000" dirty="0" err="1" smtClean="0">
                <a:latin typeface="+mn-lt"/>
              </a:rPr>
              <a:t>инфоблоков</a:t>
            </a:r>
            <a:r>
              <a:rPr lang="ru-RU" sz="2000" dirty="0" smtClean="0">
                <a:latin typeface="+mn-lt"/>
              </a:rPr>
              <a:t> верхнего уровня рекомендуем устанавливать привязку к этапу конференции. Название пользовательского поля – </a:t>
            </a:r>
            <a:r>
              <a:rPr lang="en-US" sz="2000" dirty="0" smtClean="0">
                <a:latin typeface="+mn-lt"/>
              </a:rPr>
              <a:t>UF_CONF_ID, </a:t>
            </a:r>
            <a:r>
              <a:rPr lang="ru-RU" sz="2000" dirty="0" smtClean="0">
                <a:latin typeface="+mn-lt"/>
              </a:rPr>
              <a:t>тип-число, значение – </a:t>
            </a:r>
            <a:r>
              <a:rPr lang="en-US" sz="2000" dirty="0" smtClean="0">
                <a:latin typeface="+mn-lt"/>
              </a:rPr>
              <a:t>ID </a:t>
            </a:r>
            <a:r>
              <a:rPr lang="ru-RU" sz="2000" dirty="0" smtClean="0">
                <a:latin typeface="+mn-lt"/>
              </a:rPr>
              <a:t>этапа конференции из соответствующего </a:t>
            </a:r>
            <a:r>
              <a:rPr lang="ru-RU" sz="2000" dirty="0" err="1" smtClean="0">
                <a:latin typeface="+mn-lt"/>
              </a:rPr>
              <a:t>инфоблока</a:t>
            </a:r>
            <a:r>
              <a:rPr lang="ru-RU" sz="2000" dirty="0" smtClean="0">
                <a:latin typeface="+mn-lt"/>
              </a:rPr>
              <a:t> «Конференции»</a:t>
            </a:r>
          </a:p>
          <a:p>
            <a:pPr marL="914400" lvl="1" indent="-457200">
              <a:buFont typeface="+mj-lt"/>
              <a:buAutoNum type="arabicPeriod"/>
            </a:pPr>
            <a:endParaRPr lang="ru-RU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В случае ручной модификации данных для корректной работы решения у элементов </a:t>
            </a:r>
            <a:r>
              <a:rPr lang="ru-RU" sz="2000" dirty="0" err="1" smtClean="0">
                <a:latin typeface="+mn-lt"/>
              </a:rPr>
              <a:t>инфоблока</a:t>
            </a:r>
            <a:r>
              <a:rPr lang="ru-RU" sz="2000" dirty="0" smtClean="0">
                <a:latin typeface="+mn-lt"/>
              </a:rPr>
              <a:t> «конференции» должен быть указан символьный код = «папка на диске»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Как дописывать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5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412776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6" y="158337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6388" name="Text Box 61"/>
          <p:cNvSpPr txBox="1">
            <a:spLocks noChangeArrowheads="1"/>
          </p:cNvSpPr>
          <p:nvPr/>
        </p:nvSpPr>
        <p:spPr bwMode="auto">
          <a:xfrm>
            <a:off x="1187623" y="1644556"/>
            <a:ext cx="667052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Verdana" pitchFamily="34" charset="0"/>
                <a:hlinkClick r:id="rId3"/>
              </a:rPr>
              <a:t>www.1c-bitrix.ru/solutions/conf/</a:t>
            </a:r>
            <a:r>
              <a:rPr lang="ru-RU" sz="2800" dirty="0" smtClean="0">
                <a:latin typeface="Verdana" pitchFamily="34" charset="0"/>
              </a:rPr>
              <a:t>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6389" name="Text Box 61"/>
          <p:cNvSpPr txBox="1">
            <a:spLocks noChangeArrowheads="1"/>
          </p:cNvSpPr>
          <p:nvPr/>
        </p:nvSpPr>
        <p:spPr bwMode="auto">
          <a:xfrm>
            <a:off x="1187622" y="3025775"/>
            <a:ext cx="5904657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Демонстрационная версия:</a:t>
            </a:r>
            <a:endParaRPr lang="ru-RU" sz="2400" b="1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r>
              <a:rPr lang="en-US" sz="2400" dirty="0" smtClean="0">
                <a:latin typeface="+mn-lt"/>
                <a:hlinkClick r:id="rId4"/>
              </a:rPr>
              <a:t>http://www.1c-bitrix.ru/download/conf.php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Полнофункциональная, ограничена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30-днями </a:t>
            </a:r>
            <a:r>
              <a:rPr lang="ru-RU" sz="2400" dirty="0">
                <a:latin typeface="+mn-lt"/>
              </a:rPr>
              <a:t>пробного использования</a:t>
            </a:r>
            <a:endParaRPr lang="en-US" sz="24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pPr>
              <a:buFontTx/>
              <a:buChar char="-"/>
            </a:pPr>
            <a:endParaRPr lang="ru-RU" sz="20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566318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Информация о продукте на нашем сайте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3" y="177281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692659" y="1465649"/>
            <a:ext cx="814757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Информационная </a:t>
            </a:r>
            <a:r>
              <a:rPr lang="ru-RU" sz="2100" dirty="0">
                <a:latin typeface="+mj-lt"/>
              </a:rPr>
              <a:t>поддержка мероприятия в Интернете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Регистрация </a:t>
            </a:r>
            <a:r>
              <a:rPr lang="ru-RU" sz="2100" dirty="0">
                <a:latin typeface="+mj-lt"/>
              </a:rPr>
              <a:t>докладчиков и участников </a:t>
            </a:r>
            <a:r>
              <a:rPr lang="ru-RU" sz="2100" dirty="0" smtClean="0">
                <a:latin typeface="+mj-lt"/>
              </a:rPr>
              <a:t>конференции, в том числе с возможностью прислать доклад</a:t>
            </a:r>
            <a:endParaRPr lang="ru-RU" sz="2100" dirty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Размещение программы мероприятия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Размещение списка докладчиков, 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Размещение тезисов и материалов докладов</a:t>
            </a:r>
            <a:endParaRPr lang="ru-RU" sz="2100" dirty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Размещение новостей, отзывов, ключевых результатов </a:t>
            </a:r>
            <a:r>
              <a:rPr lang="ru-RU" sz="2100" dirty="0">
                <a:latin typeface="+mj-lt"/>
              </a:rPr>
              <a:t>прошлых </a:t>
            </a:r>
            <a:r>
              <a:rPr lang="ru-RU" sz="2100" dirty="0" smtClean="0">
                <a:latin typeface="+mj-lt"/>
              </a:rPr>
              <a:t>конференций, блогов</a:t>
            </a:r>
            <a:endParaRPr lang="ru-RU" sz="2100" dirty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Архив </a:t>
            </a:r>
            <a:r>
              <a:rPr lang="ru-RU" sz="2100" dirty="0">
                <a:latin typeface="+mj-lt"/>
              </a:rPr>
              <a:t>прошлых </a:t>
            </a:r>
            <a:r>
              <a:rPr lang="ru-RU" sz="2100" dirty="0" smtClean="0">
                <a:latin typeface="+mj-lt"/>
              </a:rPr>
              <a:t>конференций  </a:t>
            </a:r>
            <a:endParaRPr lang="en-US" sz="2100" dirty="0" smtClean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Поддержка нескольких конференций на одной платформе</a:t>
            </a:r>
            <a:endParaRPr lang="ru-RU" sz="2100" dirty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Организация рассылки </a:t>
            </a:r>
            <a:r>
              <a:rPr lang="ru-RU" sz="2100" dirty="0">
                <a:latin typeface="+mj-lt"/>
              </a:rPr>
              <a:t>новостей</a:t>
            </a: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Размещение</a:t>
            </a:r>
            <a:r>
              <a:rPr lang="en-US" sz="2100" dirty="0" smtClean="0">
                <a:latin typeface="+mj-lt"/>
              </a:rPr>
              <a:t> </a:t>
            </a:r>
            <a:r>
              <a:rPr lang="ru-RU" sz="2100" dirty="0" smtClean="0">
                <a:latin typeface="+mj-lt"/>
              </a:rPr>
              <a:t>фото- </a:t>
            </a:r>
            <a:r>
              <a:rPr lang="ru-RU" sz="2100" dirty="0">
                <a:latin typeface="+mj-lt"/>
              </a:rPr>
              <a:t>и </a:t>
            </a:r>
            <a:r>
              <a:rPr lang="ru-RU" sz="2100" dirty="0" smtClean="0">
                <a:latin typeface="+mj-lt"/>
              </a:rPr>
              <a:t>видеоматериалов</a:t>
            </a:r>
            <a:endParaRPr lang="ru-RU" sz="2100" dirty="0">
              <a:latin typeface="+mj-lt"/>
            </a:endParaRPr>
          </a:p>
          <a:p>
            <a:pPr lvl="0" indent="2682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+mj-lt"/>
              </a:rPr>
              <a:t>Экспорт новостей</a:t>
            </a:r>
            <a:r>
              <a:rPr lang="en-US" sz="2100" dirty="0" smtClean="0">
                <a:latin typeface="+mj-lt"/>
              </a:rPr>
              <a:t> </a:t>
            </a:r>
            <a:r>
              <a:rPr lang="ru-RU" sz="2100" dirty="0" smtClean="0">
                <a:latin typeface="+mj-lt"/>
              </a:rPr>
              <a:t>в </a:t>
            </a:r>
            <a:r>
              <a:rPr lang="en-US" sz="2100" dirty="0" smtClean="0">
                <a:latin typeface="+mj-lt"/>
              </a:rPr>
              <a:t>RSS</a:t>
            </a:r>
            <a:endParaRPr lang="ru-RU" sz="21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Решаемые задачи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1" y="155679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206779"/>
            <a:ext cx="5817721" cy="8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 dirty="0" smtClean="0">
                <a:solidFill>
                  <a:srgbClr val="00091A"/>
                </a:solidFill>
                <a:latin typeface="Calibri" pitchFamily="34" charset="0"/>
                <a:cs typeface="Calibri" pitchFamily="34" charset="0"/>
              </a:rPr>
              <a:t>На платформе «1С-Битрикс» работает более </a:t>
            </a:r>
            <a:r>
              <a:rPr lang="ru-RU" sz="2800" b="1" dirty="0" smtClean="0">
                <a:solidFill>
                  <a:srgbClr val="00091A"/>
                </a:solidFill>
                <a:latin typeface="Calibri" pitchFamily="34" charset="0"/>
                <a:cs typeface="Calibri" pitchFamily="34" charset="0"/>
              </a:rPr>
              <a:t>50 000 </a:t>
            </a:r>
            <a:r>
              <a:rPr lang="ru-RU" sz="2800" dirty="0" smtClean="0">
                <a:solidFill>
                  <a:srgbClr val="00091A"/>
                </a:solidFill>
                <a:latin typeface="Calibri" pitchFamily="34" charset="0"/>
                <a:cs typeface="Calibri" pitchFamily="34" charset="0"/>
              </a:rPr>
              <a:t>веб-проектов</a:t>
            </a:r>
            <a:r>
              <a:rPr lang="en-US" sz="2800" dirty="0">
                <a:solidFill>
                  <a:srgbClr val="00091A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solidFill>
                <a:srgbClr val="00091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1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9" y="1474940"/>
            <a:ext cx="1813698" cy="26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75" y="1502787"/>
            <a:ext cx="1799023" cy="254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10" y="1501130"/>
            <a:ext cx="1765145" cy="254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69" y="1525101"/>
            <a:ext cx="1740486" cy="254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17" y="4145909"/>
            <a:ext cx="1723071" cy="8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54" y="4157383"/>
            <a:ext cx="1771143" cy="17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23" y="4125081"/>
            <a:ext cx="1771143" cy="8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9" y="4146890"/>
            <a:ext cx="1771142" cy="17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65" y="5034094"/>
            <a:ext cx="1768376" cy="82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18" y="5025206"/>
            <a:ext cx="1723070" cy="81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563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02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5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5300" name="Text Box 61"/>
          <p:cNvSpPr txBox="1">
            <a:spLocks noChangeArrowheads="1"/>
          </p:cNvSpPr>
          <p:nvPr/>
        </p:nvSpPr>
        <p:spPr bwMode="auto">
          <a:xfrm>
            <a:off x="482600" y="1408460"/>
            <a:ext cx="4593456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900" dirty="0">
                <a:solidFill>
                  <a:prstClr val="black"/>
                </a:solidFill>
                <a:latin typeface="Calibri"/>
              </a:rPr>
              <a:t>Компания «1С-Битрикс» — российский разработчик систем управления сайтами и корпоративными порталами. </a:t>
            </a:r>
            <a:endParaRPr lang="en-US" sz="1900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endParaRPr lang="ru-RU" sz="1900" dirty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ru-RU" sz="1900" dirty="0">
                <a:solidFill>
                  <a:prstClr val="black"/>
                </a:solidFill>
                <a:latin typeface="Calibri"/>
              </a:rPr>
              <a:t>Программные продукты «1С-Битрикс» — профессиональные системы для управления сайтами компаний, интернет-магазинами, социальными сетями и сообществами, корпоративными порталами и другими проектами. </a:t>
            </a:r>
            <a:endParaRPr lang="en-US" sz="1900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endParaRPr lang="en-US" sz="1900" dirty="0" smtClean="0">
              <a:solidFill>
                <a:prstClr val="black"/>
              </a:solidFill>
              <a:latin typeface="Calibri"/>
            </a:endParaRPr>
          </a:p>
          <a:p>
            <a:pPr eaLnBrk="1" hangingPunct="1"/>
            <a:r>
              <a:rPr lang="ru-RU" sz="1900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ru-RU" sz="1900" dirty="0">
                <a:solidFill>
                  <a:prstClr val="black"/>
                </a:solidFill>
                <a:latin typeface="Calibri"/>
              </a:rPr>
              <a:t>1С-Битрикс» является технологическим партнером для дилерской сети, включающей более 6000 веб-студий и веб-интеграторов</a:t>
            </a:r>
            <a:r>
              <a:rPr lang="ru-RU" sz="19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19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5301" name="Picture 76" descr="1c-bitrix-logo-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428750"/>
            <a:ext cx="3048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5" descr="premiaruneta20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848099"/>
            <a:ext cx="1687958" cy="22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Рисунок 6" descr="premiaruneta20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848099"/>
            <a:ext cx="1687958" cy="22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3820" y="11273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prstClr val="black"/>
                </a:solidFill>
              </a:rPr>
              <a:t>Компания «1С-Битрикс»</a:t>
            </a:r>
            <a:endParaRPr lang="en-US" sz="2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846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59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a\Downloads\775319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-73343" y="1362075"/>
            <a:ext cx="5724526" cy="3240088"/>
          </a:xfrm>
          <a:prstGeom prst="roundRect">
            <a:avLst>
              <a:gd name="adj" fmla="val 259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9700" y="1692275"/>
            <a:ext cx="5427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5400" b="0">
                <a:latin typeface="Calibri" pitchFamily="34" charset="0"/>
                <a:cs typeface="Calibri" pitchFamily="34" charset="0"/>
              </a:rPr>
              <a:t>Следите за нами!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5048" y="5638800"/>
            <a:ext cx="9149048" cy="1219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633663"/>
            <a:ext cx="6651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89338"/>
            <a:ext cx="588963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865188" y="3625850"/>
            <a:ext cx="3605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>
                <a:latin typeface="Calibri" pitchFamily="34" charset="0"/>
                <a:cs typeface="Calibri" pitchFamily="34" charset="0"/>
              </a:rPr>
              <a:t>facebook.com/1CBitrix</a:t>
            </a:r>
            <a:endParaRPr lang="ru-RU" sz="28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909638" y="2700338"/>
            <a:ext cx="341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latin typeface="Calibri" pitchFamily="34" charset="0"/>
                <a:cs typeface="Calibri" pitchFamily="34" charset="0"/>
              </a:rPr>
              <a:t>twitter.com/1C_Bitrix</a:t>
            </a:r>
            <a:endParaRPr lang="ru-RU" sz="2800" b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747543"/>
            <a:ext cx="3062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5567363" y="5962650"/>
            <a:ext cx="343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u="sng">
                <a:latin typeface="Calibri" pitchFamily="34" charset="0"/>
                <a:cs typeface="Calibri" pitchFamily="34" charset="0"/>
              </a:rPr>
              <a:t>www.1c-bitrix.ru</a:t>
            </a:r>
            <a:endParaRPr lang="ru-RU" sz="3600" b="0" u="sng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-1588"/>
            <a:ext cx="4554537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062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4246" y="2705100"/>
            <a:ext cx="532988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8-800-250-18-60</a:t>
            </a:r>
          </a:p>
          <a:p>
            <a:pPr eaLnBrk="1" hangingPunct="1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info@1c-bitrix.ru</a:t>
            </a:r>
            <a:endParaRPr lang="ru-RU" sz="3200" b="0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ru-RU" sz="3200" b="0" u="sng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3200" b="0" u="sng" dirty="0" smtClean="0">
                <a:latin typeface="Calibri" pitchFamily="34" charset="0"/>
                <a:cs typeface="Calibri" pitchFamily="34" charset="0"/>
              </a:rPr>
              <a:t>www.1c-bitrix.ru</a:t>
            </a:r>
            <a:endParaRPr lang="ru-RU" sz="3200" b="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 smtClean="0">
                <a:latin typeface="Calibri" pitchFamily="34" charset="0"/>
                <a:cs typeface="Calibri" pitchFamily="34" charset="0"/>
              </a:rPr>
              <a:t>Ответим на ваши вопросы:</a:t>
            </a:r>
            <a:endParaRPr lang="en-US" sz="4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 b="54911"/>
          <a:stretch>
            <a:fillRect/>
          </a:stretch>
        </p:blipFill>
        <p:spPr bwMode="auto">
          <a:xfrm>
            <a:off x="1223405" y="1412776"/>
            <a:ext cx="6697192" cy="48011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Пример реального наполнения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6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0" y="141277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na\Desktop\my documents\презентации\картинки\454494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6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425720" y="1168302"/>
            <a:ext cx="37940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ru-RU" dirty="0">
                <a:latin typeface="+mj-lt"/>
              </a:rPr>
              <a:t>Полностью готовое к развертыванию решение</a:t>
            </a:r>
          </a:p>
          <a:p>
            <a:pPr marL="457200" indent="-457200">
              <a:buBlip>
                <a:blip r:embed="rId4"/>
              </a:buBlip>
            </a:pP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r>
              <a:rPr lang="ru-RU" dirty="0" smtClean="0">
                <a:latin typeface="+mj-lt"/>
              </a:rPr>
              <a:t>3 готовых универсальных шаблона сайта на выбор</a:t>
            </a: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r>
              <a:rPr lang="ru-RU" dirty="0">
                <a:latin typeface="+mj-lt"/>
              </a:rPr>
              <a:t>Готовая </a:t>
            </a:r>
            <a:r>
              <a:rPr lang="ru-RU" dirty="0" smtClean="0">
                <a:latin typeface="+mj-lt"/>
              </a:rPr>
              <a:t>структура, сервисы </a:t>
            </a:r>
            <a:r>
              <a:rPr lang="ru-RU" dirty="0">
                <a:latin typeface="+mj-lt"/>
              </a:rPr>
              <a:t>и демонстрационный </a:t>
            </a:r>
            <a:r>
              <a:rPr lang="ru-RU" dirty="0" smtClean="0">
                <a:latin typeface="+mj-lt"/>
              </a:rPr>
              <a:t>контент, понятная терминология </a:t>
            </a: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r>
              <a:rPr lang="ru-RU" dirty="0" smtClean="0">
                <a:latin typeface="+mj-lt"/>
              </a:rPr>
              <a:t>Легкость наполнения и настройки, возможность доработки под свои задачи</a:t>
            </a:r>
          </a:p>
          <a:p>
            <a:pPr marL="457200" indent="-457200">
              <a:buBlip>
                <a:blip r:embed="rId4"/>
              </a:buBlip>
            </a:pP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r>
              <a:rPr lang="ru-RU" dirty="0" smtClean="0">
                <a:latin typeface="+mj-lt"/>
              </a:rPr>
              <a:t>Безопасность и производительность на любом хостинге</a:t>
            </a: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endParaRPr lang="ru-RU" dirty="0">
              <a:latin typeface="+mj-lt"/>
            </a:endParaRPr>
          </a:p>
          <a:p>
            <a:pPr marL="457200" indent="-457200">
              <a:buBlip>
                <a:blip r:embed="rId4"/>
              </a:buBlip>
            </a:pPr>
            <a:r>
              <a:rPr lang="ru-RU" dirty="0" smtClean="0">
                <a:latin typeface="+mj-lt"/>
              </a:rPr>
              <a:t>Удобная схема лицензирования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5719" y="244983"/>
            <a:ext cx="414628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Преимущества продукта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Roman\Документы\ITConstruct\1С-Битрикс\Типовой сайт конференций\Скриншоты\главная - совреме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7" y="1438637"/>
            <a:ext cx="2399393" cy="45958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3" descr="D:\Roman\Документы\ITConstruct\1С-Битрикс\Типовой сайт конференций\Скриншоты\главная - тем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055" y="1438637"/>
            <a:ext cx="2440089" cy="4595851"/>
          </a:xfrm>
          <a:prstGeom prst="rect">
            <a:avLst/>
          </a:prstGeom>
          <a:noFill/>
        </p:spPr>
      </p:pic>
      <p:pic>
        <p:nvPicPr>
          <p:cNvPr id="11" name="Picture 4" descr="D:\Roman\Документы\ITConstruct\1С-Битрикс\Типовой сайт конференций\Скриншоты\главная - классичес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38637"/>
            <a:ext cx="2285767" cy="459585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/>
              <a:t>Три варианта шаблонов дизайна</a:t>
            </a:r>
            <a:endParaRPr lang="en-US" sz="3000" b="1" dirty="0">
              <a:latin typeface="Verdana" pitchFamily="34" charset="0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4" y="141277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703324" y="1431826"/>
            <a:ext cx="40829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Сайт конференции устанавливается с помощью удобного мастера за несколько минут.</a:t>
            </a:r>
          </a:p>
          <a:p>
            <a:endParaRPr lang="ru-RU" b="1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При установке создается необходимая структура с демонстрационным контентом – </a:t>
            </a:r>
            <a:r>
              <a:rPr lang="ru-RU" b="1" dirty="0" smtClean="0">
                <a:latin typeface="+mj-lt"/>
              </a:rPr>
              <a:t>достаточно только заменить тексты!</a:t>
            </a:r>
          </a:p>
          <a:p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Удобное заполнение из режима «редактирование» – почти не требуется переходить в панель управления.</a:t>
            </a:r>
            <a:endParaRPr lang="ru-RU" dirty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Около 30 новых удобных компонентов, специально предназначенных для задач сайта поддержки мероприятия</a:t>
            </a:r>
            <a:endParaRPr lang="ru-RU" dirty="0">
              <a:latin typeface="+mj-lt"/>
            </a:endParaRPr>
          </a:p>
        </p:txBody>
      </p:sp>
      <p:pic>
        <p:nvPicPr>
          <p:cNvPr id="8198" name="Picture 6" descr="D:\Roman\Документы\ITConstruct\1С-Битрикс\Типовой сайт конференций\Скриншоты\программа---современный.png"/>
          <p:cNvPicPr>
            <a:picLocks noChangeAspect="1" noChangeArrowheads="1"/>
          </p:cNvPicPr>
          <p:nvPr/>
        </p:nvPicPr>
        <p:blipFill>
          <a:blip r:embed="rId3" cstate="print"/>
          <a:srcRect b="54359"/>
          <a:stretch>
            <a:fillRect/>
          </a:stretch>
        </p:blipFill>
        <p:spPr bwMode="auto">
          <a:xfrm>
            <a:off x="4894991" y="1588107"/>
            <a:ext cx="3853473" cy="4000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1" y="116632"/>
            <a:ext cx="5514432" cy="103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Структура и контент для </a:t>
            </a:r>
            <a:r>
              <a:rPr lang="ru-RU" sz="3200" b="1" dirty="0" smtClean="0"/>
              <a:t>легкого и </a:t>
            </a:r>
            <a:r>
              <a:rPr lang="ru-RU" sz="3200" b="1" dirty="0"/>
              <a:t>удобного заполнения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" y="148478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784975" y="1412776"/>
            <a:ext cx="3643009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+mj-lt"/>
              </a:rPr>
              <a:t>В режиме «Редактирование» практически у каждого специфического объекта – доклада, докладчика, партнера, формы регистрации </a:t>
            </a:r>
            <a:r>
              <a:rPr lang="ru-RU" sz="1900" b="1" dirty="0" smtClean="0">
                <a:latin typeface="+mj-lt"/>
              </a:rPr>
              <a:t>появляются элементы управления</a:t>
            </a:r>
            <a:r>
              <a:rPr lang="ru-RU" sz="1900" dirty="0" smtClean="0">
                <a:latin typeface="+mj-lt"/>
              </a:rPr>
              <a:t>, которые позволяют легко изменить информацию без перехода в панель управления.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/>
          <a:srcRect t="12899" b="53367"/>
          <a:stretch>
            <a:fillRect/>
          </a:stretch>
        </p:blipFill>
        <p:spPr bwMode="auto">
          <a:xfrm>
            <a:off x="4657714" y="1520900"/>
            <a:ext cx="4065424" cy="31737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720" y="24498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/>
              <a:t>Легкость редактирования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7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4667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975" y="5445224"/>
            <a:ext cx="7459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Включите режим редактирования и управляйте сайтом легко и непринужденно!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1925</Words>
  <Application>Microsoft Office PowerPoint</Application>
  <PresentationFormat>Экран (4:3)</PresentationFormat>
  <Paragraphs>380</Paragraphs>
  <Slides>43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Разработчикам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Наталья Воловенко</cp:lastModifiedBy>
  <cp:revision>463</cp:revision>
  <dcterms:modified xsi:type="dcterms:W3CDTF">2011-10-07T09:31:50Z</dcterms:modified>
</cp:coreProperties>
</file>