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56" r:id="rId2"/>
    <p:sldId id="258" r:id="rId3"/>
    <p:sldId id="291" r:id="rId4"/>
    <p:sldId id="292" r:id="rId5"/>
    <p:sldId id="364" r:id="rId6"/>
    <p:sldId id="365" r:id="rId7"/>
    <p:sldId id="366" r:id="rId8"/>
    <p:sldId id="367" r:id="rId9"/>
    <p:sldId id="368" r:id="rId10"/>
    <p:sldId id="357" r:id="rId11"/>
    <p:sldId id="281" r:id="rId12"/>
    <p:sldId id="358" r:id="rId13"/>
    <p:sldId id="342" r:id="rId14"/>
    <p:sldId id="282" r:id="rId15"/>
    <p:sldId id="279" r:id="rId16"/>
    <p:sldId id="283" r:id="rId17"/>
    <p:sldId id="284" r:id="rId18"/>
    <p:sldId id="285" r:id="rId19"/>
    <p:sldId id="286" r:id="rId20"/>
    <p:sldId id="287" r:id="rId21"/>
    <p:sldId id="369" r:id="rId22"/>
    <p:sldId id="370" r:id="rId23"/>
    <p:sldId id="371" r:id="rId24"/>
    <p:sldId id="346" r:id="rId25"/>
    <p:sldId id="352" r:id="rId26"/>
    <p:sldId id="343" r:id="rId27"/>
    <p:sldId id="350" r:id="rId28"/>
    <p:sldId id="344" r:id="rId29"/>
    <p:sldId id="345" r:id="rId30"/>
    <p:sldId id="353" r:id="rId31"/>
    <p:sldId id="410" r:id="rId32"/>
    <p:sldId id="295" r:id="rId33"/>
    <p:sldId id="296" r:id="rId34"/>
    <p:sldId id="298" r:id="rId35"/>
    <p:sldId id="297" r:id="rId36"/>
    <p:sldId id="299" r:id="rId37"/>
    <p:sldId id="301" r:id="rId38"/>
    <p:sldId id="380" r:id="rId39"/>
    <p:sldId id="381" r:id="rId40"/>
    <p:sldId id="384" r:id="rId41"/>
    <p:sldId id="354" r:id="rId42"/>
    <p:sldId id="336" r:id="rId43"/>
    <p:sldId id="324" r:id="rId44"/>
    <p:sldId id="355" r:id="rId45"/>
    <p:sldId id="337" r:id="rId46"/>
    <p:sldId id="326" r:id="rId47"/>
    <p:sldId id="327" r:id="rId48"/>
    <p:sldId id="338" r:id="rId49"/>
    <p:sldId id="328" r:id="rId50"/>
    <p:sldId id="375" r:id="rId51"/>
    <p:sldId id="329" r:id="rId52"/>
    <p:sldId id="339" r:id="rId53"/>
    <p:sldId id="356" r:id="rId54"/>
    <p:sldId id="340" r:id="rId55"/>
    <p:sldId id="332" r:id="rId56"/>
    <p:sldId id="333" r:id="rId57"/>
    <p:sldId id="334" r:id="rId58"/>
    <p:sldId id="379" r:id="rId59"/>
    <p:sldId id="359" r:id="rId60"/>
    <p:sldId id="335" r:id="rId61"/>
    <p:sldId id="363" r:id="rId62"/>
    <p:sldId id="393" r:id="rId63"/>
    <p:sldId id="394" r:id="rId64"/>
    <p:sldId id="395" r:id="rId65"/>
    <p:sldId id="396" r:id="rId66"/>
    <p:sldId id="397" r:id="rId67"/>
    <p:sldId id="398" r:id="rId68"/>
    <p:sldId id="399" r:id="rId69"/>
    <p:sldId id="402" r:id="rId70"/>
    <p:sldId id="403" r:id="rId71"/>
    <p:sldId id="404" r:id="rId72"/>
    <p:sldId id="405" r:id="rId73"/>
    <p:sldId id="406" r:id="rId74"/>
    <p:sldId id="407" r:id="rId75"/>
    <p:sldId id="408" r:id="rId76"/>
    <p:sldId id="409" r:id="rId77"/>
    <p:sldId id="374" r:id="rId78"/>
    <p:sldId id="304" r:id="rId79"/>
    <p:sldId id="259" r:id="rId80"/>
    <p:sldId id="392" r:id="rId81"/>
    <p:sldId id="362" r:id="rId82"/>
  </p:sldIdLst>
  <p:sldSz cx="9144000" cy="5143500" type="screen16x9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DE1"/>
    <a:srgbClr val="D52F0F"/>
    <a:srgbClr val="458E10"/>
    <a:srgbClr val="0257C1"/>
    <a:srgbClr val="FF6208"/>
    <a:srgbClr val="D80209"/>
    <a:srgbClr val="BD0006"/>
    <a:srgbClr val="2F446B"/>
    <a:srgbClr val="89B3FF"/>
    <a:srgbClr val="6F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92" autoAdjust="0"/>
  </p:normalViewPr>
  <p:slideViewPr>
    <p:cSldViewPr snapToGrid="0" snapToObjects="1">
      <p:cViewPr varScale="1">
        <p:scale>
          <a:sx n="164" d="100"/>
          <a:sy n="164" d="100"/>
        </p:scale>
        <p:origin x="-114" y="-2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FCFDD7-5614-734E-AEA7-F9BC52F3F53C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2F79D-BCBB-3C40-A3A8-1452F6DBEB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47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latin typeface="Calibri"/>
                <a:ea typeface="Calibri"/>
                <a:cs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ru-RU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latin typeface="Calibri"/>
                <a:ea typeface="Calibri"/>
                <a:cs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ru-RU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latin typeface="Calibri"/>
                <a:ea typeface="Calibri"/>
                <a:cs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ru-RU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latin typeface="Calibri"/>
                <a:ea typeface="Calibri"/>
                <a:cs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ru-RU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latin typeface="Calibri"/>
                <a:ea typeface="Calibri"/>
                <a:cs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ru-RU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59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97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977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533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5379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5977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9966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9879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6913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49AB90-28F0-47C6-BA38-DE476C634981}" type="slidenum">
              <a:rPr lang="ru-RU">
                <a:solidFill>
                  <a:prstClr val="black"/>
                </a:solidFill>
                <a:latin typeface="Calibri"/>
                <a:ea typeface="Calibri"/>
                <a:cs typeface="Calibri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57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23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150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05222"/>
            <a:ext cx="8226720" cy="85761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4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1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81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070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55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7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23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9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4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3D41-3787-1141-BC41-83EB09742E34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8C884-13F6-9E48-8C50-E0FAE81AC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6.pn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digitaltrends.com/mobile/tablet-sales-on-the-rise-to-surpass-pcs-by-end-of-yea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herunet.com/news/171-v-2013-godu-ob-em-trafika-s-mobilnyh-ustroystv-v-rossii-udvoitsya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f@datainsight.ru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www.datainsight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8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3.png"/><Relationship Id="rId5" Type="http://schemas.openxmlformats.org/officeDocument/2006/relationships/image" Target="../media/image6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61.png"/><Relationship Id="rId1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3" Type="http://schemas.openxmlformats.org/officeDocument/2006/relationships/image" Target="../media/image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8.png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image" Target="../media/image7.png"/><Relationship Id="rId9" Type="http://schemas.openxmlformats.org/officeDocument/2006/relationships/image" Target="../media/image72.png"/><Relationship Id="rId1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5" Type="http://schemas.openxmlformats.org/officeDocument/2006/relationships/image" Target="../media/image30.pn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1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0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9.png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jpeg"/><Relationship Id="rId5" Type="http://schemas.openxmlformats.org/officeDocument/2006/relationships/image" Target="../media/image8.png"/><Relationship Id="rId15" Type="http://schemas.openxmlformats.org/officeDocument/2006/relationships/image" Target="../media/image112.png"/><Relationship Id="rId10" Type="http://schemas.openxmlformats.org/officeDocument/2006/relationships/image" Target="../media/image107.jpeg"/><Relationship Id="rId4" Type="http://schemas.openxmlformats.org/officeDocument/2006/relationships/image" Target="../media/image7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8.png"/><Relationship Id="rId12" Type="http://schemas.openxmlformats.org/officeDocument/2006/relationships/hyperlink" Target="https://play.google.com/store/apps/details?id=com.bitrix.admin" TargetMode="External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6.png"/><Relationship Id="rId5" Type="http://schemas.openxmlformats.org/officeDocument/2006/relationships/image" Target="../media/image6.png"/><Relationship Id="rId15" Type="http://schemas.openxmlformats.org/officeDocument/2006/relationships/image" Target="../media/image118.png"/><Relationship Id="rId10" Type="http://schemas.openxmlformats.org/officeDocument/2006/relationships/hyperlink" Target="https://itunes.apple.com/us/app/bitrixadmin/id621524973?mt=8" TargetMode="External"/><Relationship Id="rId4" Type="http://schemas.openxmlformats.org/officeDocument/2006/relationships/image" Target="../media/image114.png"/><Relationship Id="rId9" Type="http://schemas.microsoft.com/office/2007/relationships/hdphoto" Target="../media/hdphoto12.wdp"/><Relationship Id="rId14" Type="http://schemas.microsoft.com/office/2007/relationships/hdphoto" Target="../media/hdphoto13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7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8.png"/><Relationship Id="rId10" Type="http://schemas.openxmlformats.org/officeDocument/2006/relationships/image" Target="../media/image131.png"/><Relationship Id="rId4" Type="http://schemas.openxmlformats.org/officeDocument/2006/relationships/image" Target="../media/image82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microsoft.com/office/2007/relationships/hdphoto" Target="../media/hdphoto14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8.png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7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5" Type="http://schemas.openxmlformats.org/officeDocument/2006/relationships/image" Target="../media/image150.png"/><Relationship Id="rId10" Type="http://schemas.openxmlformats.org/officeDocument/2006/relationships/image" Target="../media/image145.png"/><Relationship Id="rId4" Type="http://schemas.openxmlformats.org/officeDocument/2006/relationships/image" Target="../media/image82.png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6.png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61.png"/><Relationship Id="rId4" Type="http://schemas.openxmlformats.org/officeDocument/2006/relationships/image" Target="../media/image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1297914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30777" r="2110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582570"/>
            <a:ext cx="9144000" cy="1923851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621" y="2014572"/>
            <a:ext cx="8880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/>
              <a:t>«1С-Битрикс: Управление сайтом 14.0»</a:t>
            </a:r>
            <a:r>
              <a:rPr lang="ru-RU" sz="3200" b="1" dirty="0" smtClean="0"/>
              <a:t> </a:t>
            </a:r>
          </a:p>
          <a:p>
            <a:pPr algn="r"/>
            <a:r>
              <a:rPr lang="ru-RU" sz="2800" dirty="0">
                <a:solidFill>
                  <a:prstClr val="black"/>
                </a:solidFill>
                <a:ea typeface="Calibri"/>
                <a:cs typeface="Calibri"/>
              </a:rPr>
              <a:t>Лучшие технологии борьбы за покупателя в Интернете</a:t>
            </a:r>
            <a:endParaRPr lang="en-US" sz="3200" dirty="0">
              <a:solidFill>
                <a:prstClr val="black"/>
              </a:solidFill>
              <a:ea typeface="Calibri"/>
              <a:cs typeface="Calibri"/>
            </a:endParaRPr>
          </a:p>
        </p:txBody>
      </p:sp>
      <p:pic>
        <p:nvPicPr>
          <p:cNvPr id="10" name="Изображение 9" descr="Снимок экрана 2013-09-24 в 11.15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10" y="3798120"/>
            <a:ext cx="492668" cy="6392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Изображение 10" descr="Снимок экрана 2013-09-24 в 11.20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91" y="3798119"/>
            <a:ext cx="477426" cy="654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Изображение 18" descr="Снимок экрана 2013-10-23 в 18.01.18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t="15872"/>
          <a:stretch/>
        </p:blipFill>
        <p:spPr>
          <a:xfrm>
            <a:off x="6345963" y="3795627"/>
            <a:ext cx="506621" cy="654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60606" y="3739944"/>
            <a:ext cx="163844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</a:rPr>
              <a:t>Сергей </a:t>
            </a:r>
            <a:r>
              <a:rPr lang="ru-RU" sz="1400" dirty="0" smtClean="0">
                <a:solidFill>
                  <a:srgbClr val="FFFFFF"/>
                </a:solidFill>
              </a:rPr>
              <a:t>Рыжиков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ru-RU" sz="1100" dirty="0">
                <a:solidFill>
                  <a:srgbClr val="FFFFFF"/>
                </a:solidFill>
              </a:rPr>
              <a:t>генеральный </a:t>
            </a:r>
            <a:r>
              <a:rPr lang="ru-RU" sz="1100" dirty="0" smtClean="0">
                <a:solidFill>
                  <a:srgbClr val="FFFFFF"/>
                </a:solidFill>
              </a:rPr>
              <a:t>директор</a:t>
            </a:r>
            <a:endParaRPr lang="ru-RU" sz="1100" dirty="0">
              <a:solidFill>
                <a:srgbClr val="FFFFFF"/>
              </a:solidFill>
            </a:endParaRPr>
          </a:p>
          <a:p>
            <a:r>
              <a:rPr lang="ru-RU" sz="1100" dirty="0">
                <a:solidFill>
                  <a:srgbClr val="FFFFFF"/>
                </a:solidFill>
              </a:rPr>
              <a:t>1С-Битрикс</a:t>
            </a:r>
          </a:p>
          <a:p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11637" y="3739944"/>
            <a:ext cx="1715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</a:rPr>
              <a:t>Алексей </a:t>
            </a:r>
            <a:r>
              <a:rPr lang="ru-RU" sz="1400" dirty="0" smtClean="0">
                <a:solidFill>
                  <a:srgbClr val="FFFFFF"/>
                </a:solidFill>
              </a:rPr>
              <a:t>Сидоренко</a:t>
            </a:r>
            <a:endParaRPr lang="ru-RU" sz="1400" dirty="0">
              <a:solidFill>
                <a:srgbClr val="FFFFFF"/>
              </a:solidFill>
            </a:endParaRPr>
          </a:p>
          <a:p>
            <a:r>
              <a:rPr lang="ru-RU" sz="1100" dirty="0">
                <a:solidFill>
                  <a:srgbClr val="FFFFFF"/>
                </a:solidFill>
              </a:rPr>
              <a:t>директор по </a:t>
            </a:r>
            <a:r>
              <a:rPr lang="ru-RU" sz="1100" dirty="0" smtClean="0">
                <a:solidFill>
                  <a:srgbClr val="FFFFFF"/>
                </a:solidFill>
              </a:rPr>
              <a:t>развитию</a:t>
            </a:r>
            <a:endParaRPr lang="ru-RU" sz="1100" dirty="0">
              <a:solidFill>
                <a:srgbClr val="FFFFFF"/>
              </a:solidFill>
            </a:endParaRPr>
          </a:p>
          <a:p>
            <a:r>
              <a:rPr lang="ru-RU" sz="1100" dirty="0">
                <a:solidFill>
                  <a:srgbClr val="FFFFFF"/>
                </a:solidFill>
              </a:rPr>
              <a:t>1С-Битрикс</a:t>
            </a: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852584" y="3739944"/>
            <a:ext cx="1638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Юрий </a:t>
            </a:r>
            <a:r>
              <a:rPr lang="ru-RU" sz="1400" dirty="0" smtClean="0">
                <a:solidFill>
                  <a:schemeClr val="bg1"/>
                </a:solidFill>
              </a:rPr>
              <a:t>Волошин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ru-RU" sz="1100" dirty="0">
                <a:solidFill>
                  <a:schemeClr val="bg1"/>
                </a:solidFill>
              </a:rPr>
              <a:t>продукт-</a:t>
            </a:r>
            <a:r>
              <a:rPr lang="ru-RU" sz="1100" dirty="0" smtClean="0">
                <a:solidFill>
                  <a:schemeClr val="bg1"/>
                </a:solidFill>
              </a:rPr>
              <a:t>менеджер</a:t>
            </a:r>
            <a:endParaRPr lang="ru-RU" sz="1100" dirty="0">
              <a:solidFill>
                <a:schemeClr val="bg1"/>
              </a:solidFill>
            </a:endParaRPr>
          </a:p>
          <a:p>
            <a:r>
              <a:rPr lang="ru-RU" sz="1100" dirty="0">
                <a:solidFill>
                  <a:schemeClr val="bg1"/>
                </a:solidFill>
              </a:rPr>
              <a:t>1С-Битрикс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3535678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8" r="6830"/>
          <a:stretch/>
        </p:blipFill>
        <p:spPr>
          <a:xfrm rot="5400000">
            <a:off x="2012140" y="-2012142"/>
            <a:ext cx="5143502" cy="91677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1712385"/>
            <a:ext cx="9144001" cy="1728022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84439" y="2169399"/>
            <a:ext cx="8094963" cy="794147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/>
          <a:p>
            <a:pPr algn="r"/>
            <a:r>
              <a:rPr lang="ru-RU" sz="40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Основные тренды</a:t>
            </a:r>
            <a:endParaRPr lang="en-US" sz="4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9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Многоканальность заказов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49219" y="1385484"/>
            <a:ext cx="4285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Клиент делает заказ через браузер</a:t>
            </a:r>
            <a:r>
              <a:rPr lang="ru-RU" sz="2000" dirty="0"/>
              <a:t>, </a:t>
            </a:r>
            <a:r>
              <a:rPr lang="ru-RU" sz="2000" dirty="0" smtClean="0"/>
              <a:t>с </a:t>
            </a:r>
            <a:r>
              <a:rPr lang="ru-RU" sz="2000" dirty="0"/>
              <a:t>планшета, </a:t>
            </a:r>
            <a:r>
              <a:rPr lang="ru-RU" sz="2000" dirty="0" smtClean="0"/>
              <a:t>по телефону, из мобильного приложения, с терминала в магазине… 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b="1" dirty="0" smtClean="0"/>
              <a:t>Не важно</a:t>
            </a:r>
            <a:r>
              <a:rPr lang="ru-RU" sz="2000" b="1" dirty="0"/>
              <a:t>,</a:t>
            </a:r>
            <a:r>
              <a:rPr lang="ru-RU" sz="2000" b="1" dirty="0" smtClean="0"/>
              <a:t> </a:t>
            </a:r>
            <a:r>
              <a:rPr lang="ru-RU" sz="2000" b="1" dirty="0"/>
              <a:t>как попадает к вам </a:t>
            </a:r>
            <a:r>
              <a:rPr lang="ru-RU" sz="2000" b="1" dirty="0" smtClean="0"/>
              <a:t>заказ. </a:t>
            </a:r>
            <a:endParaRPr lang="ru-RU" sz="2000" b="1" dirty="0"/>
          </a:p>
        </p:txBody>
      </p:sp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5564" y="2327809"/>
            <a:ext cx="430887" cy="847247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sz="1600" dirty="0" smtClean="0">
                <a:solidFill>
                  <a:srgbClr val="2F446B"/>
                </a:solidFill>
              </a:rPr>
              <a:t>Клиенты</a:t>
            </a:r>
            <a:endParaRPr lang="ru-RU" sz="1600" dirty="0">
              <a:solidFill>
                <a:srgbClr val="2F446B"/>
              </a:solidFill>
            </a:endParaRPr>
          </a:p>
        </p:txBody>
      </p:sp>
      <p:pic>
        <p:nvPicPr>
          <p:cNvPr id="39" name="Изображение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1086" y="938024"/>
            <a:ext cx="1339151" cy="891717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040" y="3026489"/>
            <a:ext cx="583480" cy="689455"/>
          </a:xfrm>
          <a:prstGeom prst="rect">
            <a:avLst/>
          </a:prstGeom>
        </p:spPr>
      </p:pic>
      <p:grpSp>
        <p:nvGrpSpPr>
          <p:cNvPr id="41" name="Группа 40"/>
          <p:cNvGrpSpPr/>
          <p:nvPr/>
        </p:nvGrpSpPr>
        <p:grpSpPr>
          <a:xfrm>
            <a:off x="1829260" y="1717635"/>
            <a:ext cx="349767" cy="754363"/>
            <a:chOff x="7111847" y="1558531"/>
            <a:chExt cx="1334054" cy="2948962"/>
          </a:xfrm>
        </p:grpSpPr>
        <p:pic>
          <p:nvPicPr>
            <p:cNvPr id="43" name="Изображение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1847" y="1558531"/>
              <a:ext cx="1334054" cy="2948962"/>
            </a:xfrm>
            <a:prstGeom prst="rect">
              <a:avLst/>
            </a:prstGeom>
          </p:spPr>
        </p:pic>
        <p:pic>
          <p:nvPicPr>
            <p:cNvPr id="44" name="Изображение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31461" y="1996776"/>
              <a:ext cx="1107157" cy="1660736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63" b="98148" l="914" r="98248">
                        <a14:backgroundMark x1="23762" y1="80041" x2="23762" y2="80041"/>
                        <a14:backgroundMark x1="25133" y1="79424" x2="25133" y2="79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493" y="2327809"/>
            <a:ext cx="839494" cy="62146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622571" y="2988742"/>
            <a:ext cx="1135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Интернет-магазин</a:t>
            </a:r>
            <a:endParaRPr lang="ru-RU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12"/>
          <a:srcRect r="62737"/>
          <a:stretch/>
        </p:blipFill>
        <p:spPr>
          <a:xfrm>
            <a:off x="1464518" y="2927671"/>
            <a:ext cx="421746" cy="811493"/>
          </a:xfrm>
          <a:prstGeom prst="rect">
            <a:avLst/>
          </a:prstGeom>
        </p:spPr>
      </p:pic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6498" y="3781317"/>
            <a:ext cx="828312" cy="122067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2571" y="2295654"/>
            <a:ext cx="1135777" cy="698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6864" y="2295654"/>
            <a:ext cx="461665" cy="78122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dirty="0" smtClean="0">
                <a:solidFill>
                  <a:srgbClr val="2F446B"/>
                </a:solidFill>
              </a:rPr>
              <a:t>Заказы</a:t>
            </a:r>
            <a:endParaRPr lang="ru-RU" dirty="0">
              <a:solidFill>
                <a:srgbClr val="2F446B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486451" y="1410202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86451" y="2085591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86451" y="2645935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86451" y="3383723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486451" y="4364327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2700237" y="1321145"/>
            <a:ext cx="438875" cy="640062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2364810" y="2085591"/>
            <a:ext cx="697975" cy="316931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2364810" y="2686266"/>
            <a:ext cx="697975" cy="0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2555792" y="3095610"/>
            <a:ext cx="506993" cy="288115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2364810" y="3464800"/>
            <a:ext cx="697975" cy="700432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7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062" y="1097016"/>
            <a:ext cx="5759876" cy="3359928"/>
          </a:xfrm>
          <a:prstGeom prst="rect">
            <a:avLst/>
          </a:prstGeom>
        </p:spPr>
      </p:pic>
      <p:pic>
        <p:nvPicPr>
          <p:cNvPr id="5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011" y="102491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Поставки </a:t>
            </a:r>
            <a:r>
              <a:rPr lang="en-US" sz="3200" b="1" dirty="0" smtClean="0">
                <a:latin typeface="Calibri"/>
                <a:cs typeface="Calibri"/>
              </a:rPr>
              <a:t>PC </a:t>
            </a:r>
            <a:r>
              <a:rPr lang="en-US" sz="3200" b="1" dirty="0" err="1" smtClean="0">
                <a:latin typeface="Calibri"/>
                <a:cs typeface="Calibri"/>
              </a:rPr>
              <a:t>vs</a:t>
            </a:r>
            <a:r>
              <a:rPr lang="en-US" sz="3200" b="1" dirty="0" smtClean="0">
                <a:latin typeface="Calibri"/>
                <a:cs typeface="Calibri"/>
              </a:rPr>
              <a:t> tablets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2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226" y="971266"/>
            <a:ext cx="6399549" cy="4026382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102491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Объем трафика с мобильных девайсов 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стремительно растет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9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102491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Число заказов с мобильных девайсов 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стремительно растет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2972" y="1254328"/>
            <a:ext cx="697492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/>
              <a:t>По прогнозам </a:t>
            </a:r>
            <a:r>
              <a:rPr lang="ru-RU" dirty="0" err="1"/>
              <a:t>J’son</a:t>
            </a:r>
            <a:r>
              <a:rPr lang="ru-RU" dirty="0"/>
              <a:t> &amp; </a:t>
            </a:r>
            <a:r>
              <a:rPr lang="ru-RU" dirty="0" err="1"/>
              <a:t>Partners</a:t>
            </a:r>
            <a:r>
              <a:rPr lang="ru-RU" dirty="0"/>
              <a:t> </a:t>
            </a:r>
            <a:r>
              <a:rPr lang="ru-RU" dirty="0" err="1" smtClean="0"/>
              <a:t>Consulting</a:t>
            </a:r>
            <a:r>
              <a:rPr lang="ru-RU" dirty="0" smtClean="0"/>
              <a:t> </a:t>
            </a:r>
            <a:r>
              <a:rPr lang="ru-RU" dirty="0"/>
              <a:t>в 2013 году продажи смартфонов вырастут на </a:t>
            </a:r>
            <a:r>
              <a:rPr lang="ru-RU" b="1" dirty="0"/>
              <a:t>30%</a:t>
            </a:r>
            <a:r>
              <a:rPr lang="ru-RU" dirty="0"/>
              <a:t>, а продажи </a:t>
            </a:r>
            <a:r>
              <a:rPr lang="ru-RU" dirty="0" smtClean="0"/>
              <a:t>планшетных компьютеров </a:t>
            </a:r>
            <a:r>
              <a:rPr lang="ru-RU" dirty="0"/>
              <a:t>– на </a:t>
            </a:r>
            <a:r>
              <a:rPr lang="ru-RU" b="1" dirty="0"/>
              <a:t>40%</a:t>
            </a:r>
            <a:r>
              <a:rPr lang="ru-RU" dirty="0"/>
              <a:t>.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Общий </a:t>
            </a:r>
            <a:r>
              <a:rPr lang="ru-RU" dirty="0"/>
              <a:t>объем трафика с мобильных устройств в 2013 году удвоится по сравнению с текущим годом. 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Рынок </a:t>
            </a:r>
            <a:r>
              <a:rPr lang="ru-RU" dirty="0"/>
              <a:t>мобильного контента в России в 2013 году вырастет на 30% по сравнению и составит 3,2 млрд долларов.</a:t>
            </a:r>
          </a:p>
        </p:txBody>
      </p:sp>
      <p:pic>
        <p:nvPicPr>
          <p:cNvPr id="5" name="Изображение 4" descr="Снимок экрана 2013-10-24 в 13.02.52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55" y="3690829"/>
            <a:ext cx="968240" cy="22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86312"/>
            <a:ext cx="914273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3852" y="1"/>
            <a:ext cx="6630973" cy="794147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/>
          <a:p>
            <a:r>
              <a:rPr lang="ru-RU" sz="2300" b="1" dirty="0">
                <a:solidFill>
                  <a:prstClr val="black"/>
                </a:solidFill>
              </a:rPr>
              <a:t>Рынок интернет</a:t>
            </a:r>
            <a:r>
              <a:rPr lang="en-US" sz="2300" b="1" dirty="0">
                <a:solidFill>
                  <a:prstClr val="black"/>
                </a:solidFill>
              </a:rPr>
              <a:t>-</a:t>
            </a:r>
            <a:r>
              <a:rPr lang="ru-RU" sz="2300" b="1" dirty="0">
                <a:solidFill>
                  <a:prstClr val="black"/>
                </a:solidFill>
              </a:rPr>
              <a:t>продаж за 2012 год</a:t>
            </a:r>
            <a:endParaRPr lang="en-US" sz="2300" b="1" dirty="0">
              <a:solidFill>
                <a:prstClr val="black"/>
              </a:solidFill>
            </a:endParaRPr>
          </a:p>
        </p:txBody>
      </p:sp>
      <p:pic>
        <p:nvPicPr>
          <p:cNvPr id="1843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62012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4825" y="8336"/>
            <a:ext cx="2297906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3"/>
          <p:cNvSpPr>
            <a:spLocks noChangeArrowheads="1"/>
          </p:cNvSpPr>
          <p:nvPr/>
        </p:nvSpPr>
        <p:spPr bwMode="auto">
          <a:xfrm>
            <a:off x="6208502" y="1065412"/>
            <a:ext cx="2878199" cy="291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700" dirty="0">
                <a:solidFill>
                  <a:srgbClr val="000000"/>
                </a:solidFill>
                <a:latin typeface="Calibri" pitchFamily="34" charset="0"/>
              </a:rPr>
              <a:t>Интернет продажи выросли на 36% по сравнению с 2011</a:t>
            </a:r>
            <a:r>
              <a:rPr lang="en-US" sz="17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Calibri" pitchFamily="34" charset="0"/>
              </a:rPr>
              <a:t>годом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700" dirty="0">
                <a:solidFill>
                  <a:srgbClr val="000000"/>
                </a:solidFill>
                <a:latin typeface="Calibri" pitchFamily="34" charset="0"/>
              </a:rPr>
              <a:t>Второе место по </a:t>
            </a:r>
            <a:r>
              <a:rPr lang="ru-RU" sz="1700" dirty="0" smtClean="0">
                <a:solidFill>
                  <a:srgbClr val="000000"/>
                </a:solidFill>
                <a:latin typeface="Calibri" pitchFamily="34" charset="0"/>
              </a:rPr>
              <a:t>объему </a:t>
            </a:r>
            <a:r>
              <a:rPr lang="ru-RU" sz="1700" dirty="0">
                <a:solidFill>
                  <a:srgbClr val="000000"/>
                </a:solidFill>
                <a:latin typeface="Calibri" pitchFamily="34" charset="0"/>
              </a:rPr>
              <a:t>продаж занимает одежда и обувь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700" dirty="0">
                <a:solidFill>
                  <a:srgbClr val="000000"/>
                </a:solidFill>
                <a:latin typeface="Calibri" pitchFamily="34" charset="0"/>
              </a:rPr>
              <a:t>Продукты питания и строительные материалы наращивают свои </a:t>
            </a:r>
            <a:r>
              <a:rPr lang="ru-RU" sz="1700" dirty="0" smtClean="0">
                <a:solidFill>
                  <a:srgbClr val="000000"/>
                </a:solidFill>
                <a:latin typeface="Calibri" pitchFamily="34" charset="0"/>
              </a:rPr>
              <a:t>объемы</a:t>
            </a:r>
            <a:endParaRPr lang="ru-RU" sz="17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680" y="618835"/>
            <a:ext cx="3436375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100" b="1" dirty="0"/>
              <a:t>Рост рынка </a:t>
            </a:r>
            <a:r>
              <a:rPr lang="ru-RU" sz="1100" b="1" dirty="0" err="1" smtClean="0"/>
              <a:t>интернет-торговли</a:t>
            </a:r>
            <a:r>
              <a:rPr lang="ru-RU" sz="1100" b="1" dirty="0" smtClean="0"/>
              <a:t> </a:t>
            </a:r>
            <a:r>
              <a:rPr lang="ru-RU" sz="1100" b="1" dirty="0"/>
              <a:t>продолжается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1" y="944005"/>
            <a:ext cx="5970790" cy="32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3-10-25 в 16.02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7" y="2600074"/>
            <a:ext cx="3685468" cy="2514790"/>
          </a:xfrm>
          <a:prstGeom prst="rect">
            <a:avLst/>
          </a:prstGeom>
        </p:spPr>
      </p:pic>
      <p:pic>
        <p:nvPicPr>
          <p:cNvPr id="6" name="Изображение 5" descr="Снимок экрана 2013-10-24 в 13.21.17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7087" l="9662" r="89855">
                        <a14:foregroundMark x1="57488" y1="45631" x2="57488" y2="45631"/>
                        <a14:foregroundMark x1="53623" y1="46602" x2="53623" y2="46602"/>
                        <a14:foregroundMark x1="57488" y1="60194" x2="57488" y2="60194"/>
                        <a14:foregroundMark x1="52657" y1="63107" x2="52657" y2="63107"/>
                        <a14:foregroundMark x1="54589" y1="76699" x2="54589" y2="76699"/>
                        <a14:foregroundMark x1="60870" y1="72816" x2="60870" y2="72816"/>
                        <a14:foregroundMark x1="59420" y1="76699" x2="59420" y2="76699"/>
                        <a14:foregroundMark x1="63768" y1="73786" x2="63768" y2="73786"/>
                        <a14:foregroundMark x1="60386" y1="41748" x2="60386" y2="41748"/>
                        <a14:foregroundMark x1="62802" y1="39806" x2="62802" y2="39806"/>
                        <a14:foregroundMark x1="32367" y1="56311" x2="32367" y2="56311"/>
                        <a14:foregroundMark x1="49758" y1="45631" x2="49758" y2="45631"/>
                        <a14:foregroundMark x1="52174" y1="45631" x2="52174" y2="45631"/>
                        <a14:foregroundMark x1="55072" y1="43689" x2="55072" y2="43689"/>
                        <a14:foregroundMark x1="47826" y1="65049" x2="47826" y2="65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72" y="3296114"/>
            <a:ext cx="1006173" cy="500657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Поисковики – по-прежнему лучший способ 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найти товар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5247" y="1327222"/>
            <a:ext cx="46058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Все </a:t>
            </a:r>
            <a:r>
              <a:rPr lang="ru-RU" dirty="0"/>
              <a:t>большая интеграция сайтов с </a:t>
            </a:r>
            <a:r>
              <a:rPr lang="ru-RU" dirty="0" smtClean="0"/>
              <a:t>поисковиком 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Необходимость «сообщать» поисковику</a:t>
            </a:r>
            <a:r>
              <a:rPr lang="ru-RU" dirty="0"/>
              <a:t>, что у вас уникальный </a:t>
            </a:r>
            <a:r>
              <a:rPr lang="ru-RU" dirty="0" err="1" smtClean="0"/>
              <a:t>контент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Доминирует поиск с учетом </a:t>
            </a:r>
            <a:r>
              <a:rPr lang="ru-RU" dirty="0" err="1" smtClean="0"/>
              <a:t>геолокации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Поиск </a:t>
            </a:r>
            <a:r>
              <a:rPr lang="ru-RU" dirty="0"/>
              <a:t>становится важным и внутри сайта </a:t>
            </a:r>
          </a:p>
        </p:txBody>
      </p:sp>
      <p:pic>
        <p:nvPicPr>
          <p:cNvPr id="4" name="Изображение 3" descr="Снимок экрана 2013-10-24 в 13.15.1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77" y="1284862"/>
            <a:ext cx="3752875" cy="452856"/>
          </a:xfrm>
          <a:prstGeom prst="rect">
            <a:avLst/>
          </a:prstGeom>
        </p:spPr>
      </p:pic>
      <p:pic>
        <p:nvPicPr>
          <p:cNvPr id="5" name="Изображение 4" descr="Снимок экрана 2013-10-25 в 12.54.4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5" y="1959734"/>
            <a:ext cx="3730720" cy="47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10475473_pr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673" y="1684445"/>
            <a:ext cx="4768956" cy="3179304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Крупный бизнес идет в </a:t>
            </a:r>
            <a:r>
              <a:rPr lang="en-US" sz="3200" b="1" dirty="0" smtClean="0">
                <a:latin typeface="Calibri"/>
                <a:cs typeface="Calibri"/>
              </a:rPr>
              <a:t>e</a:t>
            </a:r>
            <a:r>
              <a:rPr lang="ru-RU" sz="3200" b="1" dirty="0" smtClean="0">
                <a:latin typeface="Calibri"/>
                <a:cs typeface="Calibri"/>
              </a:rPr>
              <a:t>-</a:t>
            </a:r>
            <a:r>
              <a:rPr lang="en-US" sz="3200" b="1" dirty="0" smtClean="0">
                <a:latin typeface="Calibri"/>
                <a:cs typeface="Calibri"/>
              </a:rPr>
              <a:t>Commerce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0656" y="906255"/>
            <a:ext cx="6715599" cy="3957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Большинство крупных игроков видят перспективу роста именно в онлайн-торговле. Все компании разработали план выхода в онлайн и организации интернет-продаж. </a:t>
            </a:r>
          </a:p>
          <a:p>
            <a:endParaRPr lang="ru-RU" dirty="0"/>
          </a:p>
          <a:p>
            <a:r>
              <a:rPr lang="ru-RU" b="1" dirty="0" smtClean="0"/>
              <a:t>Особые потребности крупных клиентов: </a:t>
            </a:r>
          </a:p>
          <a:p>
            <a:endParaRPr lang="ru-RU" sz="1050" b="1" dirty="0" smtClean="0"/>
          </a:p>
          <a:p>
            <a:pPr marL="452438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персонализированный поиск</a:t>
            </a:r>
          </a:p>
          <a:p>
            <a:pPr marL="452438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отказоустойчивость</a:t>
            </a:r>
          </a:p>
          <a:p>
            <a:pPr marL="452438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расширенная интеграция </a:t>
            </a:r>
            <a:r>
              <a:rPr lang="ru-RU" sz="1600" dirty="0"/>
              <a:t>с </a:t>
            </a:r>
            <a:r>
              <a:rPr lang="ru-RU" sz="1600" dirty="0" smtClean="0"/>
              <a:t>1С </a:t>
            </a:r>
            <a:endParaRPr lang="en-US" sz="1600" dirty="0" smtClean="0"/>
          </a:p>
          <a:p>
            <a:pPr marL="166688">
              <a:spcBef>
                <a:spcPts val="200"/>
              </a:spcBef>
            </a:pPr>
            <a:r>
              <a:rPr lang="en-US" sz="1600" dirty="0"/>
              <a:t>	</a:t>
            </a:r>
            <a:r>
              <a:rPr lang="ru-RU" sz="1600" dirty="0" smtClean="0"/>
              <a:t>и другими </a:t>
            </a:r>
            <a:r>
              <a:rPr lang="en-US" sz="1600" dirty="0" smtClean="0"/>
              <a:t>ERP</a:t>
            </a:r>
            <a:endParaRPr lang="ru-RU" sz="1600" dirty="0" smtClean="0"/>
          </a:p>
          <a:p>
            <a:pPr marL="452438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масштабируемость</a:t>
            </a:r>
          </a:p>
          <a:p>
            <a:pPr marL="452438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безопасность</a:t>
            </a:r>
          </a:p>
          <a:p>
            <a:pPr marL="452438" indent="-285750">
              <a:spcBef>
                <a:spcPts val="200"/>
              </a:spcBef>
              <a:buFont typeface="Arial"/>
              <a:buChar char="•"/>
            </a:pPr>
            <a:r>
              <a:rPr lang="ru-RU" sz="1600" dirty="0" smtClean="0"/>
              <a:t>качество обслуживания клиентов</a:t>
            </a:r>
            <a:endParaRPr lang="ru-RU" sz="1600" dirty="0"/>
          </a:p>
          <a:p>
            <a:pPr marL="452438" indent="-285750">
              <a:spcBef>
                <a:spcPts val="200"/>
              </a:spcBef>
              <a:buFont typeface="Arial"/>
              <a:buChar char="•"/>
            </a:pPr>
            <a:r>
              <a:rPr lang="ru-RU" sz="1600" b="1" dirty="0" smtClean="0"/>
              <a:t>многоканальность</a:t>
            </a:r>
          </a:p>
          <a:p>
            <a:pPr marL="452438" indent="-285750">
              <a:buFont typeface="Arial"/>
              <a:buChar char="•"/>
            </a:pPr>
            <a:r>
              <a:rPr lang="ru-RU" sz="1600" dirty="0" smtClean="0"/>
              <a:t>персонализированный контент </a:t>
            </a:r>
          </a:p>
          <a:p>
            <a:pPr marL="166688"/>
            <a:r>
              <a:rPr lang="ru-RU" sz="1600" dirty="0"/>
              <a:t>	</a:t>
            </a:r>
            <a:r>
              <a:rPr lang="ru-RU" sz="1600" dirty="0" smtClean="0"/>
              <a:t>на сайте для посетителей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457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87" y="1043163"/>
            <a:ext cx="2963561" cy="3375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61356" y="1117875"/>
            <a:ext cx="5146866" cy="3580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Универсальный интернет-магазин для всех типов товаров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Адаптивный </a:t>
            </a:r>
            <a:r>
              <a:rPr lang="ru-RU" dirty="0" smtClean="0"/>
              <a:t>дизайн и готовность к работе на  сенсорных экранах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SEO и </a:t>
            </a:r>
            <a:r>
              <a:rPr lang="ru-RU" dirty="0" smtClean="0"/>
              <a:t>интеграция с Яндекс и </a:t>
            </a:r>
            <a:r>
              <a:rPr lang="en-US" dirty="0" smtClean="0"/>
              <a:t>Google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 smtClean="0"/>
              <a:t>Быстрый внутренний </a:t>
            </a:r>
            <a:r>
              <a:rPr lang="ru-RU" dirty="0"/>
              <a:t>поиск 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 smtClean="0"/>
              <a:t>Мобильное управление </a:t>
            </a:r>
            <a:r>
              <a:rPr lang="ru-RU" dirty="0"/>
              <a:t>интернет-</a:t>
            </a:r>
            <a:r>
              <a:rPr lang="ru-RU" dirty="0" smtClean="0"/>
              <a:t>магазином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Инспектор </a:t>
            </a:r>
            <a:r>
              <a:rPr lang="ru-RU" dirty="0" smtClean="0"/>
              <a:t>сайта – </a:t>
            </a:r>
            <a:r>
              <a:rPr lang="ru-RU" dirty="0" err="1" smtClean="0"/>
              <a:t>мониторим</a:t>
            </a:r>
            <a:r>
              <a:rPr lang="ru-RU" dirty="0" smtClean="0"/>
              <a:t> все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 smtClean="0"/>
              <a:t>Автоматический </a:t>
            </a:r>
            <a:r>
              <a:rPr lang="ru-RU" dirty="0" err="1" smtClean="0"/>
              <a:t>бэкап</a:t>
            </a:r>
            <a:r>
              <a:rPr lang="ru-RU" dirty="0" smtClean="0"/>
              <a:t> в облако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Новое ядро </a:t>
            </a:r>
            <a:r>
              <a:rPr lang="ru-RU" dirty="0" smtClean="0"/>
              <a:t>D7 и </a:t>
            </a:r>
            <a:r>
              <a:rPr lang="ru-RU" dirty="0"/>
              <a:t>многое другое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Управление сайтом 14.0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7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5104476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14825" r="-111" b="12935"/>
          <a:stretch/>
        </p:blipFill>
        <p:spPr>
          <a:xfrm>
            <a:off x="0" y="-1"/>
            <a:ext cx="9154125" cy="5143501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flipH="1">
            <a:off x="-1" y="2073549"/>
            <a:ext cx="7495581" cy="215705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8316" y="2175460"/>
            <a:ext cx="4894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Новый </a:t>
            </a:r>
            <a:r>
              <a:rPr lang="ru-RU" sz="2000" dirty="0"/>
              <a:t>универсальный интернет-магазин для </a:t>
            </a:r>
            <a:r>
              <a:rPr lang="ru-RU" sz="2000" b="1" dirty="0"/>
              <a:t>всех типов товаров</a:t>
            </a:r>
            <a:r>
              <a:rPr lang="ru-RU" sz="2000" dirty="0"/>
              <a:t>: </a:t>
            </a:r>
            <a:endParaRPr lang="ru-RU" sz="2000" dirty="0" smtClean="0"/>
          </a:p>
          <a:p>
            <a:pPr marL="538163" indent="-342900">
              <a:buFont typeface="Arial"/>
              <a:buChar char="•"/>
            </a:pPr>
            <a:r>
              <a:rPr lang="ru-RU" sz="2000" dirty="0" smtClean="0"/>
              <a:t>одежда</a:t>
            </a:r>
          </a:p>
          <a:p>
            <a:pPr marL="538163" indent="-342900">
              <a:buFont typeface="Arial"/>
              <a:buChar char="•"/>
            </a:pPr>
            <a:r>
              <a:rPr lang="ru-RU" sz="2000" dirty="0" smtClean="0"/>
              <a:t>продукты питания</a:t>
            </a:r>
          </a:p>
          <a:p>
            <a:pPr marL="538163" indent="-342900">
              <a:buFont typeface="Arial"/>
              <a:buChar char="•"/>
            </a:pPr>
            <a:r>
              <a:rPr lang="ru-RU" sz="2000" dirty="0" smtClean="0"/>
              <a:t>лекарства</a:t>
            </a:r>
          </a:p>
          <a:p>
            <a:pPr marL="538163" indent="-342900">
              <a:buFont typeface="Arial"/>
              <a:buChar char="•"/>
            </a:pPr>
            <a:r>
              <a:rPr lang="ru-RU" sz="2000" dirty="0" smtClean="0"/>
              <a:t>стройматериалы и т.д.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457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Платформа «1С-Битрикс»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5" name="Изображение 4" descr="bus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679"/>
            <a:ext cx="2220807" cy="231836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15587" y="1315937"/>
            <a:ext cx="3998381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/>
              <a:t>85</a:t>
            </a:r>
            <a:r>
              <a:rPr lang="ru-RU" b="1" dirty="0" smtClean="0"/>
              <a:t> </a:t>
            </a:r>
            <a:r>
              <a:rPr lang="en-US" b="1" dirty="0" smtClean="0"/>
              <a:t>000+ </a:t>
            </a:r>
            <a:r>
              <a:rPr lang="ru-RU" dirty="0" smtClean="0"/>
              <a:t>клиентов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b="1" dirty="0" smtClean="0"/>
              <a:t>20 000+ </a:t>
            </a:r>
            <a:r>
              <a:rPr lang="ru-RU" dirty="0" smtClean="0"/>
              <a:t>интернет-магазинов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b="1" dirty="0" smtClean="0"/>
              <a:t>9 000+ </a:t>
            </a:r>
            <a:r>
              <a:rPr lang="ru-RU" dirty="0" smtClean="0"/>
              <a:t>партнеров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b="1" dirty="0" smtClean="0"/>
              <a:t>1</a:t>
            </a:r>
            <a:r>
              <a:rPr lang="ru-RU" b="1" dirty="0" smtClean="0"/>
              <a:t> </a:t>
            </a:r>
            <a:r>
              <a:rPr lang="en-US" b="1" dirty="0" smtClean="0"/>
              <a:t>000+</a:t>
            </a:r>
            <a:r>
              <a:rPr lang="ru-RU" b="1" dirty="0" smtClean="0"/>
              <a:t> </a:t>
            </a:r>
            <a:r>
              <a:rPr lang="ru-RU" dirty="0" smtClean="0"/>
              <a:t>веб-приложений для сайтов </a:t>
            </a:r>
            <a:r>
              <a:rPr lang="ru-RU" dirty="0"/>
              <a:t>в </a:t>
            </a:r>
            <a:r>
              <a:rPr lang="ru-RU" dirty="0" err="1" smtClean="0"/>
              <a:t>Маркетплейсе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b="1" dirty="0" smtClean="0"/>
              <a:t>100</a:t>
            </a:r>
            <a:r>
              <a:rPr lang="ru-RU" b="1" dirty="0"/>
              <a:t>+ </a:t>
            </a:r>
            <a:r>
              <a:rPr lang="ru-RU" dirty="0"/>
              <a:t>готовых интернет-</a:t>
            </a:r>
            <a:r>
              <a:rPr lang="ru-RU" dirty="0" smtClean="0"/>
              <a:t>магазинов в </a:t>
            </a:r>
            <a:r>
              <a:rPr lang="ru-RU" dirty="0" err="1" smtClean="0"/>
              <a:t>Маркетплейсе</a:t>
            </a:r>
            <a:endParaRPr lang="en-US" dirty="0" smtClean="0"/>
          </a:p>
        </p:txBody>
      </p:sp>
      <p:grpSp>
        <p:nvGrpSpPr>
          <p:cNvPr id="8" name="Группа 7"/>
          <p:cNvGrpSpPr/>
          <p:nvPr/>
        </p:nvGrpSpPr>
        <p:grpSpPr>
          <a:xfrm>
            <a:off x="6224145" y="1097161"/>
            <a:ext cx="2742318" cy="3355594"/>
            <a:chOff x="989802" y="160754"/>
            <a:chExt cx="3417622" cy="4181920"/>
          </a:xfrm>
        </p:grpSpPr>
        <p:pic>
          <p:nvPicPr>
            <p:cNvPr id="24" name="Изображение 23"/>
            <p:cNvPicPr>
              <a:picLocks noChangeAspect="1"/>
            </p:cNvPicPr>
            <p:nvPr/>
          </p:nvPicPr>
          <p:blipFill rotWithShape="1">
            <a:blip r:embed="rId7"/>
            <a:srcRect r="54644" b="3200"/>
            <a:stretch/>
          </p:blipFill>
          <p:spPr>
            <a:xfrm>
              <a:off x="989802" y="160754"/>
              <a:ext cx="3417620" cy="4181920"/>
            </a:xfrm>
            <a:prstGeom prst="roundRect">
              <a:avLst>
                <a:gd name="adj" fmla="val 2041"/>
              </a:avLst>
            </a:prstGeom>
          </p:spPr>
        </p:pic>
        <p:pic>
          <p:nvPicPr>
            <p:cNvPr id="7" name="Изображение 6" descr="Снимок экрана 2013-10-24 в 18.07.5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13" y="3665428"/>
              <a:ext cx="3339410" cy="278312"/>
            </a:xfrm>
            <a:prstGeom prst="rect">
              <a:avLst/>
            </a:prstGeom>
          </p:spPr>
        </p:pic>
        <p:pic>
          <p:nvPicPr>
            <p:cNvPr id="15" name="Изображение 14" descr="Снимок экрана 2013-10-24 в 18.07.53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014" y="261510"/>
              <a:ext cx="3339410" cy="278312"/>
            </a:xfrm>
            <a:prstGeom prst="rect">
              <a:avLst/>
            </a:prstGeom>
          </p:spPr>
        </p:pic>
        <p:pic>
          <p:nvPicPr>
            <p:cNvPr id="4" name="Изображение 3" descr="Снимок экрана 2013-10-24 в 18.05.53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3"/>
            <a:stretch/>
          </p:blipFill>
          <p:spPr>
            <a:xfrm>
              <a:off x="1036493" y="261510"/>
              <a:ext cx="3294165" cy="188763"/>
            </a:xfrm>
            <a:prstGeom prst="rect">
              <a:avLst/>
            </a:prstGeom>
          </p:spPr>
        </p:pic>
        <p:pic>
          <p:nvPicPr>
            <p:cNvPr id="6" name="Изображение 5" descr="Снимок экрана 2013-10-24 в 18.05.37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260" y="3953078"/>
              <a:ext cx="2194680" cy="30943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048649" y="3652101"/>
            <a:ext cx="917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56,32%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</a:rPr>
              <a:t>1С-Битрикс</a:t>
            </a:r>
            <a:endParaRPr lang="ru-R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8310605" y="3474139"/>
            <a:ext cx="117509" cy="177962"/>
          </a:xfrm>
          <a:prstGeom prst="line">
            <a:avLst/>
          </a:prstGeom>
          <a:ln w="9525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432264" y="3652101"/>
            <a:ext cx="345230" cy="0"/>
          </a:xfrm>
          <a:prstGeom prst="line">
            <a:avLst/>
          </a:prstGeom>
          <a:ln w="9525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4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-1"/>
            <a:ext cx="9144000" cy="5143501"/>
            <a:chOff x="1" y="-1"/>
            <a:chExt cx="9144000" cy="514350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1" y="-1"/>
              <a:ext cx="9144000" cy="5143501"/>
              <a:chOff x="1" y="-1"/>
              <a:chExt cx="9144000" cy="5143501"/>
            </a:xfrm>
          </p:grpSpPr>
          <p:pic>
            <p:nvPicPr>
              <p:cNvPr id="8" name="Изображение 7" descr="Снимок экрана 2013-10-28 в 1.55.38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58" r="7855" b="16371"/>
              <a:stretch/>
            </p:blipFill>
            <p:spPr>
              <a:xfrm>
                <a:off x="1" y="-1"/>
                <a:ext cx="9144000" cy="5143501"/>
              </a:xfrm>
              <a:prstGeom prst="rect">
                <a:avLst/>
              </a:prstGeom>
            </p:spPr>
          </p:pic>
          <p:pic>
            <p:nvPicPr>
              <p:cNvPr id="4" name="Изображение 3" descr="Снимок экрана 2013-10-28 в 16.42.21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64" t="8561" r="59050" b="12425"/>
              <a:stretch/>
            </p:blipFill>
            <p:spPr>
              <a:xfrm>
                <a:off x="2343778" y="1873068"/>
                <a:ext cx="1724166" cy="2432249"/>
              </a:xfrm>
              <a:prstGeom prst="rect">
                <a:avLst/>
              </a:prstGeom>
            </p:spPr>
          </p:pic>
        </p:grpSp>
        <p:pic>
          <p:nvPicPr>
            <p:cNvPr id="6" name="Изображение 5" descr="Снимок экрана 2013-10-28 в 16.42.2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1" b="3057"/>
            <a:stretch/>
          </p:blipFill>
          <p:spPr>
            <a:xfrm>
              <a:off x="5156777" y="1654634"/>
              <a:ext cx="3193513" cy="3033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57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3-10-28 в 2.00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3"/>
            <a:ext cx="9144000" cy="50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2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3-10-28 в 2.02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2"/>
            <a:ext cx="9144000" cy="51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2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Снимок экрана 2013-10-28 в 2.03.4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2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22" y="1064656"/>
            <a:ext cx="6109557" cy="4073038"/>
          </a:xfrm>
          <a:prstGeom prst="rect">
            <a:avLst/>
          </a:prstGeom>
        </p:spPr>
      </p:pic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Удобная навигация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Изображение 4" descr="Снимок экрана 2013-10-26 в 21.30.37.png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88" y="1660842"/>
            <a:ext cx="2818770" cy="322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011" y="135121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Список товаров с поддержкой </a:t>
            </a:r>
          </a:p>
          <a:p>
            <a:pPr algn="l"/>
            <a:r>
              <a:rPr lang="ru-RU" sz="3200" b="1" dirty="0" smtClean="0">
                <a:latin typeface="Calibri"/>
                <a:cs typeface="Calibri"/>
              </a:rPr>
              <a:t>торговых предложений (</a:t>
            </a:r>
            <a:r>
              <a:rPr lang="en-US" sz="3200" b="1" dirty="0" smtClean="0">
                <a:latin typeface="Calibri"/>
                <a:cs typeface="Calibri"/>
              </a:rPr>
              <a:t>SKU</a:t>
            </a:r>
            <a:r>
              <a:rPr lang="ru-RU" sz="3200" b="1" dirty="0" smtClean="0">
                <a:latin typeface="Calibri"/>
                <a:cs typeface="Calibri"/>
              </a:rPr>
              <a:t>)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944801" y="1034444"/>
            <a:ext cx="5199199" cy="27469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Удобная работа с торговыми предложениями (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SKU)</a:t>
            </a:r>
            <a:endParaRPr lang="ru-RU" sz="16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en-US" sz="1600" dirty="0" smtClean="0">
                <a:latin typeface="Calibri"/>
                <a:ea typeface="Calibri"/>
                <a:cs typeface="Calibri"/>
              </a:rPr>
              <a:t>5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видов </a:t>
            </a:r>
            <a:r>
              <a:rPr lang="ru-RU" sz="1600" dirty="0">
                <a:latin typeface="Calibri"/>
                <a:ea typeface="Calibri"/>
                <a:cs typeface="Calibri"/>
              </a:rPr>
              <a:t>отображения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торговых предложений SKU</a:t>
            </a:r>
            <a:endParaRPr lang="ru-RU" sz="16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Минимум </a:t>
            </a:r>
            <a:r>
              <a:rPr lang="ru-RU" sz="1600" dirty="0">
                <a:latin typeface="Calibri"/>
                <a:ea typeface="Calibri"/>
                <a:cs typeface="Calibri"/>
              </a:rPr>
              <a:t>лишней информации, больше визуального акцента 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ea typeface="Calibri"/>
                <a:cs typeface="Calibri"/>
              </a:rPr>
              <a:t>Кнопка </a:t>
            </a:r>
            <a:r>
              <a:rPr lang="ru-RU" sz="1600" dirty="0" smtClean="0">
                <a:ea typeface="Calibri"/>
                <a:cs typeface="Calibri"/>
              </a:rPr>
              <a:t>«Купить» </a:t>
            </a:r>
            <a:r>
              <a:rPr lang="ru-RU" sz="1600" dirty="0">
                <a:ea typeface="Calibri"/>
                <a:cs typeface="Calibri"/>
              </a:rPr>
              <a:t>только на выбранном </a:t>
            </a:r>
            <a:r>
              <a:rPr lang="ru-RU" sz="1600" dirty="0" smtClean="0">
                <a:ea typeface="Calibri"/>
                <a:cs typeface="Calibri"/>
              </a:rPr>
              <a:t>товаре </a:t>
            </a:r>
            <a:r>
              <a:rPr lang="ru-RU" sz="1600" dirty="0">
                <a:ea typeface="Calibri"/>
                <a:cs typeface="Calibri"/>
              </a:rPr>
              <a:t>для уменьшения шума и размытия внимания пользователя </a:t>
            </a:r>
            <a:endParaRPr lang="ru-RU" sz="16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Новый шаблон списка товаров применим ко всем сайтам  (</a:t>
            </a:r>
            <a:r>
              <a:rPr lang="en-US" sz="1600" dirty="0" err="1" smtClean="0">
                <a:ea typeface="Calibri"/>
                <a:cs typeface="Calibri"/>
              </a:rPr>
              <a:t>bitrix:catalog.section</a:t>
            </a:r>
            <a:r>
              <a:rPr lang="ru-RU" sz="1600" dirty="0" smtClean="0">
                <a:ea typeface="Calibri"/>
                <a:cs typeface="Calibri"/>
              </a:rPr>
              <a:t>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89532" y="4168426"/>
            <a:ext cx="4672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ea typeface="Calibri"/>
                <a:cs typeface="Calibri"/>
              </a:rPr>
              <a:t>Все для удобного выбора нужного товара</a:t>
            </a:r>
            <a:endParaRPr lang="ru-RU" b="1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237636" y="888819"/>
            <a:ext cx="3043284" cy="4077094"/>
            <a:chOff x="237636" y="888819"/>
            <a:chExt cx="3043284" cy="4077094"/>
          </a:xfrm>
        </p:grpSpPr>
        <p:pic>
          <p:nvPicPr>
            <p:cNvPr id="12" name="Изображение 11" descr="Снимок экрана 2013-10-28 в 2.02.24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3" t="3545" r="14220" b="4680"/>
            <a:stretch/>
          </p:blipFill>
          <p:spPr>
            <a:xfrm>
              <a:off x="237636" y="888819"/>
              <a:ext cx="3043284" cy="4077094"/>
            </a:xfrm>
            <a:prstGeom prst="rect">
              <a:avLst/>
            </a:prstGeom>
          </p:spPr>
        </p:pic>
        <p:pic>
          <p:nvPicPr>
            <p:cNvPr id="13" name="Изображение 12" descr="Снимок экрана 2013-10-28 в 22.00.28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4"/>
            <a:stretch/>
          </p:blipFill>
          <p:spPr>
            <a:xfrm>
              <a:off x="1885806" y="888819"/>
              <a:ext cx="1058362" cy="2036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99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846296" y="1147843"/>
            <a:ext cx="4143327" cy="37317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5 </a:t>
            </a:r>
            <a:r>
              <a:rPr lang="ru-RU" sz="1600" dirty="0">
                <a:latin typeface="Calibri"/>
                <a:ea typeface="Calibri"/>
                <a:cs typeface="Calibri"/>
              </a:rPr>
              <a:t>видов визуального отображения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торговых предложений SKU </a:t>
            </a:r>
            <a:endParaRPr lang="ru-RU" sz="16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Набор, </a:t>
            </a:r>
            <a:r>
              <a:rPr lang="ru-RU" sz="1600" dirty="0">
                <a:latin typeface="Calibri"/>
                <a:ea typeface="Calibri"/>
                <a:cs typeface="Calibri"/>
              </a:rPr>
              <a:t>сборка своего набора из связных товаров </a:t>
            </a:r>
            <a:endParaRPr lang="ru-RU" sz="16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Вывод свойств инфоблока в графическом виде (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например, </a:t>
            </a:r>
            <a:r>
              <a:rPr lang="ru-RU" sz="1600" dirty="0">
                <a:latin typeface="Calibri"/>
                <a:ea typeface="Calibri"/>
                <a:cs typeface="Calibri"/>
              </a:rPr>
              <a:t>бренда) </a:t>
            </a:r>
            <a:endParaRPr lang="ru-RU" sz="16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Вывод дополнительных страниц в виде графических кнопок (информация о доставке, оплате, примерке и т.п.) </a:t>
            </a:r>
            <a:endParaRPr lang="ru-RU" sz="16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Режим </a:t>
            </a:r>
            <a:r>
              <a:rPr lang="ru-RU" sz="1600" dirty="0">
                <a:latin typeface="Calibri"/>
                <a:ea typeface="Calibri"/>
                <a:cs typeface="Calibri"/>
              </a:rPr>
              <a:t>просмотра галереи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«Лупа», </a:t>
            </a:r>
            <a:r>
              <a:rPr lang="ru-RU" sz="1600" dirty="0">
                <a:latin typeface="Calibri"/>
                <a:ea typeface="Calibri"/>
                <a:cs typeface="Calibri"/>
              </a:rPr>
              <a:t>визуальный акцент на скидку, вывод плашки «новинка» в удобном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месте (</a:t>
            </a:r>
            <a:r>
              <a:rPr lang="en-US" sz="1600" dirty="0" err="1" smtClean="0">
                <a:latin typeface="Calibri"/>
                <a:ea typeface="Calibri"/>
                <a:cs typeface="Calibri"/>
              </a:rPr>
              <a:t>bitrix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:</a:t>
            </a:r>
            <a:r>
              <a:rPr lang="en-US" sz="1600" dirty="0" err="1" smtClean="0">
                <a:latin typeface="Calibri"/>
                <a:ea typeface="Calibri"/>
                <a:cs typeface="Calibri"/>
              </a:rPr>
              <a:t>catalogs.elements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)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</a:t>
            </a:r>
            <a:endParaRPr lang="ru-RU" sz="1600" b="1" dirty="0" smtClean="0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Карточка товара с торговыми предложениями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8" descr="Снимок экрана 2013-10-28 в 21.58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" y="1061256"/>
            <a:ext cx="4565422" cy="364329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55815" y="2469222"/>
            <a:ext cx="301559" cy="315036"/>
          </a:xfrm>
          <a:prstGeom prst="rect">
            <a:avLst/>
          </a:prstGeom>
          <a:solidFill>
            <a:schemeClr val="tx1"/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11940" y="2469222"/>
            <a:ext cx="315036" cy="315036"/>
          </a:xfrm>
          <a:prstGeom prst="rect">
            <a:avLst/>
          </a:prstGeom>
          <a:solidFill>
            <a:srgbClr val="FFEDE1"/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t="8080" b="39999"/>
          <a:stretch/>
        </p:blipFill>
        <p:spPr>
          <a:xfrm>
            <a:off x="1" y="843773"/>
            <a:ext cx="3959209" cy="4244978"/>
          </a:xfrm>
          <a:prstGeom prst="rect">
            <a:avLst/>
          </a:prstGeom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65616" y="195881"/>
            <a:ext cx="5487963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 smtClean="0">
                <a:solidFill>
                  <a:srgbClr val="000000"/>
                </a:solidFill>
                <a:latin typeface="Calibri"/>
                <a:cs typeface="Calibri"/>
              </a:rPr>
              <a:t>Новая корзина для максимальных продаж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959210" y="3136113"/>
            <a:ext cx="4899684" cy="145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 smtClean="0">
                <a:latin typeface="Calibri"/>
                <a:ea typeface="Calibri"/>
                <a:cs typeface="Calibri"/>
              </a:rPr>
              <a:t>Новый </a:t>
            </a:r>
            <a:r>
              <a:rPr lang="ru-RU" sz="1500" dirty="0">
                <a:latin typeface="Calibri"/>
                <a:ea typeface="Calibri"/>
                <a:cs typeface="Calibri"/>
              </a:rPr>
              <a:t>интегрированный </a:t>
            </a:r>
            <a:r>
              <a:rPr lang="ru-RU" sz="1500" dirty="0" smtClean="0">
                <a:latin typeface="Calibri"/>
                <a:ea typeface="Calibri"/>
                <a:cs typeface="Calibri"/>
              </a:rPr>
              <a:t>шаблон </a:t>
            </a:r>
            <a:r>
              <a:rPr lang="ru-RU" sz="1500" dirty="0" err="1" smtClean="0">
                <a:latin typeface="Calibri"/>
                <a:ea typeface="Calibri"/>
                <a:cs typeface="Calibri"/>
              </a:rPr>
              <a:t>sale.basket.basket</a:t>
            </a:r>
            <a:r>
              <a:rPr lang="ru-RU" sz="1500" dirty="0" smtClean="0">
                <a:latin typeface="Calibri"/>
                <a:ea typeface="Calibri"/>
                <a:cs typeface="Calibri"/>
              </a:rPr>
              <a:t> применим для всех сайтов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 smtClean="0">
                <a:latin typeface="Calibri"/>
                <a:ea typeface="Calibri"/>
                <a:cs typeface="Calibri"/>
              </a:rPr>
              <a:t>Мгновенный пересчет корзины без обновления страницы</a:t>
            </a:r>
            <a:endParaRPr lang="ru-RU" sz="1500" dirty="0"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>
                <a:latin typeface="Calibri"/>
                <a:ea typeface="Calibri"/>
                <a:cs typeface="Calibri"/>
              </a:rPr>
              <a:t>И много других вкусных новшеств…</a:t>
            </a:r>
          </a:p>
        </p:txBody>
      </p:sp>
      <p:pic>
        <p:nvPicPr>
          <p:cNvPr id="1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616" y="2148362"/>
            <a:ext cx="3175083" cy="670522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5616" y="1157680"/>
            <a:ext cx="3175083" cy="622162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65616" y="4030419"/>
            <a:ext cx="634966" cy="177442"/>
          </a:xfrm>
          <a:prstGeom prst="rect">
            <a:avLst/>
          </a:prstGeom>
          <a:noFill/>
          <a:ln w="19050" cmpd="sng">
            <a:solidFill>
              <a:srgbClr val="D80209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59210" y="115768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>
                <a:ea typeface="Calibri"/>
                <a:cs typeface="Calibri"/>
              </a:rPr>
              <a:t>Визуальный вывод торговых предложений SKU с возможностью изменения выбора, например смена цвета или размера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49872" y="193462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>
                <a:ea typeface="Calibri"/>
                <a:cs typeface="Calibri"/>
              </a:rPr>
              <a:t>Визуальный вывод </a:t>
            </a:r>
            <a:r>
              <a:rPr lang="ru-RU" sz="1500" dirty="0" smtClean="0">
                <a:ea typeface="Calibri"/>
                <a:cs typeface="Calibri"/>
              </a:rPr>
              <a:t>подарков </a:t>
            </a:r>
            <a:r>
              <a:rPr lang="ru-RU" sz="1500" dirty="0">
                <a:ea typeface="Calibri"/>
                <a:cs typeface="Calibri"/>
              </a:rPr>
              <a:t>с возможностью выбора из нескольких доступных – поддержка «правила работы с корзиной»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40534" y="2746548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>
                <a:ea typeface="Calibri"/>
                <a:cs typeface="Calibri"/>
              </a:rPr>
              <a:t>Вывод в корзине графических свойств </a:t>
            </a:r>
            <a:r>
              <a:rPr lang="ru-RU" sz="1500" dirty="0" err="1">
                <a:ea typeface="Calibri"/>
                <a:cs typeface="Calibri"/>
              </a:rPr>
              <a:t>инфоблока</a:t>
            </a:r>
            <a:endParaRPr lang="ru-RU" sz="1500" dirty="0">
              <a:ea typeface="Calibri"/>
              <a:cs typeface="Calibri"/>
            </a:endParaRPr>
          </a:p>
        </p:txBody>
      </p:sp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738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Calibri"/>
                <a:cs typeface="Calibri"/>
              </a:rPr>
              <a:t>Управление торговыми предложениями</a:t>
            </a:r>
            <a:endParaRPr lang="en-US" sz="2000" b="1" dirty="0">
              <a:latin typeface="Calibri"/>
              <a:cs typeface="Calibri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4846296" y="1181639"/>
            <a:ext cx="4204326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Автоматическое создание торговых предложений </a:t>
            </a:r>
            <a:r>
              <a:rPr lang="en-US" sz="1600" dirty="0" smtClean="0">
                <a:latin typeface="Calibri"/>
                <a:ea typeface="Calibri"/>
                <a:cs typeface="Calibri"/>
              </a:rPr>
              <a:t>SKU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товаров по заданным свойствам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Установка основных значений для всех элементов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Генерация и дополнительная генерация нужных элементов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Удобная система наполнения картинками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Сотни элементов за несколько секунд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Гибкая система редактирования после создания элементов.</a:t>
            </a: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14" name="Изображение 13" descr="Снимок экрана 2013-10-26 в 17.29.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3" y="1247988"/>
            <a:ext cx="4481374" cy="303213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099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3-10-28 в 17.05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01"/>
          <a:stretch/>
        </p:blipFill>
        <p:spPr>
          <a:xfrm>
            <a:off x="3953873" y="1036638"/>
            <a:ext cx="5068733" cy="3767460"/>
          </a:xfrm>
          <a:prstGeom prst="rect">
            <a:avLst/>
          </a:prstGeom>
        </p:spPr>
      </p:pic>
      <p:pic>
        <p:nvPicPr>
          <p:cNvPr id="4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Торговые предложения на новом уровне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011" y="1046722"/>
            <a:ext cx="3770256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Удобно представлены во всем магазине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Продумана юзабилити для покупателей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Корзина увеличивает средний чек и продажи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Удобно управлять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Экономит много времени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46778" y="2334771"/>
            <a:ext cx="2475828" cy="22227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Изображение 13" descr="18636639_print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7" b="100000" l="0" r="95021">
                        <a14:foregroundMark x1="44631" y1="89626" x2="44631" y2="89626"/>
                        <a14:foregroundMark x1="17636" y1="63712" x2="17636" y2="63712"/>
                        <a14:foregroundMark x1="17397" y1="60811" x2="17397" y2="60811"/>
                        <a14:foregroundMark x1="19016" y1="59022" x2="19016" y2="59022"/>
                        <a14:foregroundMark x1="19016" y1="57194" x2="19016" y2="57194"/>
                        <a14:foregroundMark x1="18536" y1="21860" x2="18536" y2="21860"/>
                        <a14:foregroundMark x1="22675" y1="27901" x2="22675" y2="27901"/>
                        <a14:foregroundMark x1="20156" y1="27305" x2="20156" y2="27305"/>
                        <a14:foregroundMark x1="15777" y1="21979" x2="15777" y2="21979"/>
                        <a14:foregroundMark x1="55369" y1="36844" x2="55369" y2="36844"/>
                        <a14:foregroundMark x1="18536" y1="23649" x2="18536" y2="23649"/>
                        <a14:foregroundMark x1="19436" y1="22456" x2="19436" y2="22456"/>
                        <a14:foregroundMark x1="32933" y1="12878" x2="32933" y2="12878"/>
                        <a14:foregroundMark x1="31134" y1="12440" x2="31134" y2="12440"/>
                        <a14:foregroundMark x1="32513" y1="11844" x2="32513" y2="11844"/>
                        <a14:foregroundMark x1="30414" y1="27464" x2="30414" y2="27464"/>
                        <a14:foregroundMark x1="28374" y1="26391" x2="28374" y2="26391"/>
                        <a14:foregroundMark x1="32034" y1="27146" x2="32034" y2="27146"/>
                        <a14:backgroundMark x1="39112" y1="19277" x2="39112" y2="19277"/>
                        <a14:backgroundMark x1="22196" y1="21065" x2="22196" y2="21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166" y="266226"/>
            <a:ext cx="3083594" cy="465406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36725" y="4300189"/>
            <a:ext cx="144897" cy="144897"/>
          </a:xfrm>
          <a:prstGeom prst="rect">
            <a:avLst/>
          </a:prstGeom>
          <a:solidFill>
            <a:schemeClr val="tx1"/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93387" y="4300189"/>
            <a:ext cx="144897" cy="144897"/>
          </a:xfrm>
          <a:prstGeom prst="rect">
            <a:avLst/>
          </a:prstGeom>
          <a:solidFill>
            <a:srgbClr val="FFEDE1"/>
          </a:solidFill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9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94905" y="853108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Федор </a:t>
            </a:r>
            <a:r>
              <a:rPr lang="ru-RU" sz="3200" b="1" dirty="0" err="1" smtClean="0">
                <a:latin typeface="Calibri"/>
                <a:cs typeface="Calibri"/>
              </a:rPr>
              <a:t>Вирин</a:t>
            </a:r>
            <a:endParaRPr lang="ru-RU" sz="3200" b="1" dirty="0" smtClean="0">
              <a:latin typeface="Calibri"/>
              <a:cs typeface="Calibri"/>
            </a:endParaRPr>
          </a:p>
          <a:p>
            <a:pPr algn="l"/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91044" y="1469464"/>
            <a:ext cx="62843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/>
              <a:t>e-Commerce</a:t>
            </a:r>
            <a:r>
              <a:rPr lang="ru-RU" sz="3200" dirty="0" smtClean="0"/>
              <a:t> в России: как выжить в период обострения конкуренции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91044" y="3700620"/>
            <a:ext cx="6931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Data</a:t>
            </a:r>
            <a:r>
              <a:rPr lang="ru-RU" b="1" dirty="0" smtClean="0"/>
              <a:t> </a:t>
            </a:r>
            <a:r>
              <a:rPr lang="ru-RU" b="1" dirty="0" err="1" smtClean="0"/>
              <a:t>Insight</a:t>
            </a:r>
            <a:r>
              <a:rPr lang="ru-RU" b="1" dirty="0" smtClean="0"/>
              <a:t> </a:t>
            </a:r>
            <a:r>
              <a:rPr lang="ru-RU" dirty="0" smtClean="0"/>
              <a:t>– первое в России исследовательское агентство, специализирующееся на рынке электронной коммерции.</a:t>
            </a:r>
            <a:r>
              <a:rPr lang="en-US" dirty="0" smtClean="0"/>
              <a:t> </a:t>
            </a:r>
            <a:r>
              <a:rPr lang="ru-RU" dirty="0"/>
              <a:t>О</a:t>
            </a:r>
            <a:r>
              <a:rPr lang="ru-RU" dirty="0" smtClean="0"/>
              <a:t>сновано </a:t>
            </a:r>
            <a:r>
              <a:rPr lang="ru-RU" dirty="0"/>
              <a:t>в 2010 </a:t>
            </a:r>
            <a:r>
              <a:rPr lang="ru-RU" dirty="0" smtClean="0"/>
              <a:t>году</a:t>
            </a:r>
            <a:r>
              <a:rPr lang="en-US" dirty="0" smtClean="0"/>
              <a:t> </a:t>
            </a:r>
            <a:r>
              <a:rPr lang="ru-RU" dirty="0" smtClean="0"/>
              <a:t>Федором </a:t>
            </a:r>
            <a:r>
              <a:rPr lang="ru-RU" dirty="0" err="1"/>
              <a:t>Вириным</a:t>
            </a:r>
            <a:r>
              <a:rPr lang="ru-RU" dirty="0"/>
              <a:t> и Борисом </a:t>
            </a:r>
            <a:r>
              <a:rPr lang="ru-RU" dirty="0" err="1" smtClean="0"/>
              <a:t>Овчинниковым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10" y="3591127"/>
            <a:ext cx="973229" cy="729922"/>
          </a:xfrm>
          <a:prstGeom prst="rect">
            <a:avLst/>
          </a:prstGeom>
        </p:spPr>
      </p:pic>
      <p:pic>
        <p:nvPicPr>
          <p:cNvPr id="8" name="Изображение 7" descr="Снимок экрана 2013-10-23 в 17.57.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10" y="1481758"/>
            <a:ext cx="956234" cy="11677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781783" y="2729471"/>
            <a:ext cx="2259748" cy="359073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u="sng" dirty="0" smtClean="0">
                <a:solidFill>
                  <a:srgbClr val="0257C1"/>
                </a:solidFill>
                <a:latin typeface="Calibri"/>
                <a:cs typeface="Calibri"/>
                <a:hlinkClick r:id="rId7"/>
              </a:rPr>
              <a:t>www.datainsight.ru</a:t>
            </a:r>
            <a:r>
              <a:rPr lang="ru-RU" sz="2400" u="sng" dirty="0" smtClean="0">
                <a:solidFill>
                  <a:srgbClr val="0257C1"/>
                </a:solidFill>
                <a:latin typeface="Calibri"/>
                <a:cs typeface="Calibri"/>
              </a:rPr>
              <a:t> </a:t>
            </a:r>
            <a:endParaRPr lang="en-US" sz="2000" u="sng" dirty="0">
              <a:solidFill>
                <a:srgbClr val="0257C1"/>
              </a:solidFill>
              <a:latin typeface="Calibri"/>
              <a:cs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1044" y="2692115"/>
            <a:ext cx="1766003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lvl="1">
              <a:lnSpc>
                <a:spcPct val="110000"/>
              </a:lnSpc>
            </a:pPr>
            <a:r>
              <a:rPr lang="en-US" dirty="0">
                <a:hlinkClick r:id="rId8"/>
              </a:rPr>
              <a:t>f@datainsight.ru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4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rgbClr val="000000"/>
                </a:solidFill>
                <a:latin typeface="Calibri"/>
                <a:cs typeface="Calibri"/>
              </a:rPr>
              <a:t>Комплекты – для настоящих профи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3576362" y="1141968"/>
            <a:ext cx="5247820" cy="374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b="1" dirty="0" smtClean="0">
                <a:latin typeface="Calibri"/>
                <a:ea typeface="Calibri"/>
                <a:cs typeface="Calibri"/>
              </a:rPr>
              <a:t>Комплект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 – это товар, состоящий из нескольких других товаров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ea typeface="Calibri"/>
                <a:cs typeface="Calibri"/>
              </a:rPr>
              <a:t>Цена ставится на весь комплект </a:t>
            </a:r>
            <a:endParaRPr lang="ru-RU" sz="1600" dirty="0" smtClean="0"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При продаже комплекта каждый товар списывается со склада отдельно в указанных количествах и правильных единицах измерения 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Комплекты для некоторых магазинов – единственная форма торговли (мебель, электроника, ПО…)</a:t>
            </a:r>
          </a:p>
          <a:p>
            <a:pPr>
              <a:spcBef>
                <a:spcPts val="450"/>
              </a:spcBef>
              <a:spcAft>
                <a:spcPts val="450"/>
              </a:spcAft>
              <a:buSzPct val="120000"/>
            </a:pPr>
            <a:endParaRPr lang="ru-RU" sz="200" dirty="0" smtClean="0">
              <a:latin typeface="Calibri"/>
              <a:ea typeface="Calibri"/>
              <a:cs typeface="Calibri"/>
            </a:endParaRPr>
          </a:p>
          <a:p>
            <a:pPr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Некоторые товары невозможно продать без комплектов, не получив недовольного покупателя. </a:t>
            </a:r>
          </a:p>
          <a:p>
            <a:pPr>
              <a:spcBef>
                <a:spcPts val="450"/>
              </a:spcBef>
              <a:spcAft>
                <a:spcPts val="450"/>
              </a:spcAft>
              <a:buSzPct val="120000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Для других комплекты – отличный маркетинговый инструмент.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011" y="1207342"/>
            <a:ext cx="3065920" cy="30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363161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Наборы</a:t>
            </a:r>
            <a:r>
              <a:rPr lang="en-US" sz="3200" b="1" dirty="0" smtClean="0">
                <a:latin typeface="Calibri"/>
                <a:cs typeface="Calibri"/>
              </a:rPr>
              <a:t> –</a:t>
            </a:r>
            <a:r>
              <a:rPr lang="ru-RU" sz="3200" b="1" dirty="0" smtClean="0">
                <a:latin typeface="Calibri"/>
                <a:cs typeface="Calibri"/>
              </a:rPr>
              <a:t> для профессиональных покупателей 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5003" y="4434766"/>
            <a:ext cx="4685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/>
              <a:t>Инструменты </a:t>
            </a:r>
            <a:r>
              <a:rPr lang="ru-RU" b="1" dirty="0"/>
              <a:t>для увеличения среднего чека </a:t>
            </a: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4780932" y="1113951"/>
            <a:ext cx="436306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Клиент может сам собрать нужный ему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набор </a:t>
            </a:r>
            <a:r>
              <a:rPr lang="ru-RU" sz="1400" dirty="0" smtClean="0">
                <a:latin typeface="Calibri"/>
                <a:ea typeface="Calibri"/>
                <a:cs typeface="Calibri"/>
              </a:rPr>
              <a:t>(дополнительно выбрать товары </a:t>
            </a:r>
            <a:r>
              <a:rPr lang="ru-RU" sz="1400" dirty="0">
                <a:ea typeface="Calibri"/>
                <a:cs typeface="Calibri"/>
              </a:rPr>
              <a:t>из </a:t>
            </a:r>
            <a:r>
              <a:rPr lang="ru-RU" sz="1400" dirty="0" smtClean="0">
                <a:ea typeface="Calibri"/>
                <a:cs typeface="Calibri"/>
              </a:rPr>
              <a:t>предложенных, </a:t>
            </a:r>
            <a:r>
              <a:rPr lang="ru-RU" sz="1400" dirty="0">
                <a:ea typeface="Calibri"/>
                <a:cs typeface="Calibri"/>
              </a:rPr>
              <a:t>например, </a:t>
            </a:r>
            <a:r>
              <a:rPr lang="ru-RU" sz="1400" dirty="0" smtClean="0">
                <a:ea typeface="Calibri"/>
                <a:cs typeface="Calibri"/>
              </a:rPr>
              <a:t>«Рекомендуемый стиль»)</a:t>
            </a:r>
            <a:endParaRPr lang="ru-RU" sz="1400" dirty="0"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ea typeface="Calibri"/>
                <a:cs typeface="Calibri"/>
              </a:rPr>
              <a:t>Суммирование скидок в </a:t>
            </a:r>
            <a:r>
              <a:rPr lang="ru-RU" sz="1600" dirty="0" smtClean="0">
                <a:ea typeface="Calibri"/>
                <a:cs typeface="Calibri"/>
              </a:rPr>
              <a:t>наборе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ea typeface="Calibri"/>
                <a:cs typeface="Calibri"/>
              </a:rPr>
              <a:t>Отображение скидки на каждый элемент набора и весь набор в </a:t>
            </a:r>
            <a:r>
              <a:rPr lang="ru-RU" sz="1600" dirty="0" smtClean="0">
                <a:ea typeface="Calibri"/>
                <a:cs typeface="Calibri"/>
              </a:rPr>
              <a:t>сборе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Гибкость </a:t>
            </a:r>
            <a:r>
              <a:rPr lang="ru-RU" sz="1600" dirty="0">
                <a:latin typeface="Calibri"/>
                <a:ea typeface="Calibri"/>
                <a:cs typeface="Calibri"/>
              </a:rPr>
              <a:t>подбора способствует увеличению среднего чека в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магазине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Интернет-магазин может создавать </a:t>
            </a:r>
            <a:r>
              <a:rPr lang="ru-RU" sz="1600" dirty="0" smtClean="0">
                <a:ea typeface="Calibri"/>
                <a:cs typeface="Calibri"/>
              </a:rPr>
              <a:t>любое число наборов </a:t>
            </a:r>
            <a:endParaRPr lang="ru-RU" sz="1600" dirty="0"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endParaRPr lang="ru-RU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Изображение 1" descr="Снимок экрана 2013-10-29 в 1.12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1" y="1113950"/>
            <a:ext cx="4189967" cy="33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178" t="8812" r="7335" b="58742"/>
          <a:stretch/>
        </p:blipFill>
        <p:spPr>
          <a:xfrm>
            <a:off x="4084571" y="1158046"/>
            <a:ext cx="4896869" cy="3547397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Маркетинг в интернет-магазине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1" y="989628"/>
            <a:ext cx="3887643" cy="3631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 smtClean="0"/>
              <a:t>Если покупатель у вас на сайте, не отпускайте его без покупок.</a:t>
            </a:r>
            <a:endParaRPr lang="en-US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Выбор </a:t>
            </a:r>
            <a:r>
              <a:rPr lang="ru-RU" dirty="0"/>
              <a:t>подарка в </a:t>
            </a:r>
            <a:r>
              <a:rPr lang="ru-RU" dirty="0" smtClean="0"/>
              <a:t>интернет-</a:t>
            </a:r>
            <a:r>
              <a:rPr lang="ru-RU" dirty="0"/>
              <a:t>магазине и </a:t>
            </a:r>
            <a:r>
              <a:rPr lang="ru-RU" dirty="0" smtClean="0"/>
              <a:t>в корзине.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Скидка на платежную систему и на доставку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Маркетинговые акции (купи 3, получи 1 в подарок и т.д.)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Наборы и комплекты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dirty="0" smtClean="0"/>
              <a:t>Гибкие и разнообразные скидки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4172334" y="1219006"/>
            <a:ext cx="298809" cy="280172"/>
          </a:xfrm>
          <a:prstGeom prst="rightArrow">
            <a:avLst>
              <a:gd name="adj1" fmla="val 40000"/>
              <a:gd name="adj2" fmla="val 69999"/>
            </a:avLst>
          </a:prstGeom>
          <a:solidFill>
            <a:srgbClr val="BD000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4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2682345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"/>
          <a:stretch/>
        </p:blipFill>
        <p:spPr>
          <a:xfrm>
            <a:off x="5948153" y="507927"/>
            <a:ext cx="3195848" cy="4479405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Вес, метраж, литраж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305011" y="1069790"/>
            <a:ext cx="5017512" cy="364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Единицы измерений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значительное структурное изменение в платформе </a:t>
            </a:r>
            <a:r>
              <a:rPr lang="ru-RU" sz="1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(по умолчанию включены: килограммы, граммы, метры, литры, штуки и любые другие) 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Выбор 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нужных единиц измерения из классификатора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Каждый товар в каталоге может иметь свою единицу измерения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Поддержка единиц измерения в компонентах каталога и магазина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Продажи товара с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учетом 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единиц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измерения (приход в кг, расход граммах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например, продажа товара по 50 грамм)</a:t>
            </a:r>
            <a:endParaRPr lang="ru-RU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Поддержка единиц измерения в 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SKU</a:t>
            </a:r>
            <a:endParaRPr lang="ru-RU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Поддержка остатков на складах в единицах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измерения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Поддержка единиц измерения в наборах</a:t>
            </a:r>
          </a:p>
        </p:txBody>
      </p:sp>
    </p:spTree>
    <p:extLst>
      <p:ext uri="{BB962C8B-B14F-4D97-AF65-F5344CB8AC3E}">
        <p14:creationId xmlns:p14="http://schemas.microsoft.com/office/powerpoint/2010/main" val="4784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329" y="1127943"/>
            <a:ext cx="1430965" cy="143096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878" y="2402731"/>
            <a:ext cx="1251830" cy="688506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Поддержка платежных систем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7084" y="1127943"/>
            <a:ext cx="430704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Обновление обработчика </a:t>
            </a:r>
            <a:r>
              <a:rPr lang="ru-RU" sz="1500" dirty="0" err="1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Яндекс.Денег</a:t>
            </a:r>
            <a:r>
              <a:rPr lang="ru-RU" sz="1500" dirty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, поддержка протокола </a:t>
            </a:r>
            <a:r>
              <a:rPr lang="ru-RU" sz="15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3.0</a:t>
            </a:r>
            <a:endParaRPr lang="en-US" sz="1500" dirty="0">
              <a:solidFill>
                <a:srgbClr val="000000"/>
              </a:solidFill>
              <a:latin typeface="Calibri" pitchFamily="34" charset="0"/>
              <a:ea typeface="Calibri"/>
              <a:cs typeface="Calibri"/>
            </a:endParaRP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 err="1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Яндекс.Деньги</a:t>
            </a:r>
            <a:r>
              <a:rPr lang="ru-RU" sz="15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 </a:t>
            </a:r>
            <a:r>
              <a:rPr lang="ru-RU" sz="1500" dirty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становятся </a:t>
            </a:r>
            <a:r>
              <a:rPr lang="ru-RU" sz="1500" dirty="0" err="1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агрегатором</a:t>
            </a:r>
            <a:r>
              <a:rPr lang="ru-RU" sz="1500" dirty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 </a:t>
            </a:r>
            <a:r>
              <a:rPr lang="ru-RU" sz="15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платежей</a:t>
            </a: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Интеграция выполнена совместно с </a:t>
            </a:r>
            <a:r>
              <a:rPr lang="ru-RU" sz="1500" dirty="0" err="1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Яндекс.Деньгами</a:t>
            </a:r>
            <a:endParaRPr lang="ru-RU" sz="1500" dirty="0" smtClean="0">
              <a:solidFill>
                <a:srgbClr val="000000"/>
              </a:solidFill>
              <a:latin typeface="Calibri" pitchFamily="34" charset="0"/>
              <a:ea typeface="Calibri"/>
              <a:cs typeface="Calibri"/>
            </a:endParaRP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При обращении в </a:t>
            </a:r>
            <a:r>
              <a:rPr lang="ru-RU" sz="1500" dirty="0" err="1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Яндекс.Деньги</a:t>
            </a:r>
            <a:r>
              <a:rPr lang="ru-RU" sz="1500" dirty="0" smtClean="0">
                <a:solidFill>
                  <a:srgbClr val="000000"/>
                </a:solidFill>
                <a:latin typeface="Calibri" pitchFamily="34" charset="0"/>
                <a:ea typeface="Calibri"/>
                <a:cs typeface="Calibri"/>
              </a:rPr>
              <a:t> интернет-магазины на «1С-Битрикс» заполняют упрощенную форму технической заявки</a:t>
            </a:r>
            <a:endParaRPr lang="en-US" sz="1500" dirty="0" smtClean="0">
              <a:solidFill>
                <a:srgbClr val="FF0000"/>
              </a:solidFill>
              <a:latin typeface="Calibri" pitchFamily="34" charset="0"/>
              <a:ea typeface="Calibri"/>
              <a:cs typeface="Calibri"/>
            </a:endParaRPr>
          </a:p>
          <a:p>
            <a:pPr marL="285750" indent="-28575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500" dirty="0" smtClean="0">
                <a:latin typeface="Calibri" pitchFamily="34" charset="0"/>
                <a:ea typeface="Calibri"/>
                <a:cs typeface="Calibri"/>
              </a:rPr>
              <a:t>Владелец </a:t>
            </a:r>
            <a:r>
              <a:rPr lang="ru-RU" sz="1500" dirty="0">
                <a:latin typeface="Calibri" pitchFamily="34" charset="0"/>
                <a:ea typeface="Calibri"/>
                <a:cs typeface="Calibri"/>
              </a:rPr>
              <a:t>сам выбирает, какие платежные инструменты из предлагаемых </a:t>
            </a:r>
            <a:r>
              <a:rPr lang="ru-RU" sz="1500" dirty="0" err="1">
                <a:latin typeface="Calibri" pitchFamily="34" charset="0"/>
                <a:ea typeface="Calibri"/>
                <a:cs typeface="Calibri"/>
              </a:rPr>
              <a:t>агрегаторами</a:t>
            </a:r>
            <a:r>
              <a:rPr lang="ru-RU" sz="1500" dirty="0">
                <a:latin typeface="Calibri" pitchFamily="34" charset="0"/>
                <a:ea typeface="Calibri"/>
                <a:cs typeface="Calibri"/>
              </a:rPr>
              <a:t> (</a:t>
            </a:r>
            <a:r>
              <a:rPr lang="ru-RU" sz="1500" dirty="0" err="1" smtClean="0">
                <a:latin typeface="Calibri" pitchFamily="34" charset="0"/>
                <a:ea typeface="Calibri"/>
                <a:cs typeface="Calibri"/>
              </a:rPr>
              <a:t>Яндекс.Деньги</a:t>
            </a:r>
            <a:r>
              <a:rPr lang="ru-RU" sz="1500" dirty="0" smtClean="0">
                <a:latin typeface="Calibri" pitchFamily="34" charset="0"/>
                <a:ea typeface="Calibri"/>
                <a:cs typeface="Calibri"/>
              </a:rPr>
              <a:t>) </a:t>
            </a:r>
            <a:r>
              <a:rPr lang="ru-RU" sz="1500" dirty="0">
                <a:latin typeface="Calibri" pitchFamily="34" charset="0"/>
                <a:ea typeface="Calibri"/>
                <a:cs typeface="Calibri"/>
              </a:rPr>
              <a:t>использовать в своем интернет-</a:t>
            </a:r>
            <a:r>
              <a:rPr lang="ru-RU" sz="1500" dirty="0" smtClean="0">
                <a:latin typeface="Calibri" pitchFamily="34" charset="0"/>
                <a:ea typeface="Calibri"/>
                <a:cs typeface="Calibri"/>
              </a:rPr>
              <a:t>магазине</a:t>
            </a:r>
            <a:endParaRPr lang="ru-RU" sz="1500" dirty="0">
              <a:solidFill>
                <a:srgbClr val="000000"/>
              </a:solidFill>
              <a:latin typeface="Calibri" pitchFamily="34" charset="0"/>
              <a:ea typeface="Calibri"/>
              <a:cs typeface="Calibri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8"/>
          <a:srcRect t="29690" b="28514"/>
          <a:stretch/>
        </p:blipFill>
        <p:spPr>
          <a:xfrm>
            <a:off x="2599826" y="3159347"/>
            <a:ext cx="2000468" cy="40411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9"/>
          <a:srcRect l="11151" t="27337" r="4669" b="32598"/>
          <a:stretch/>
        </p:blipFill>
        <p:spPr>
          <a:xfrm>
            <a:off x="365573" y="1104866"/>
            <a:ext cx="1322583" cy="629476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10"/>
          <a:srcRect l="12160" t="40468" r="11740" b="40678"/>
          <a:stretch/>
        </p:blipFill>
        <p:spPr>
          <a:xfrm>
            <a:off x="1169608" y="1910612"/>
            <a:ext cx="1608608" cy="398546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573" y="3053881"/>
            <a:ext cx="1764873" cy="61012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2702" y="3959484"/>
            <a:ext cx="747591" cy="75710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8878" y="3875943"/>
            <a:ext cx="553825" cy="1043922"/>
          </a:xfrm>
          <a:prstGeom prst="rect">
            <a:avLst/>
          </a:prstGeom>
        </p:spPr>
      </p:pic>
      <p:pic>
        <p:nvPicPr>
          <p:cNvPr id="4" name="Изображение 3" descr="8811163_web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66" y="3960435"/>
            <a:ext cx="1214550" cy="75615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3943" y="3815233"/>
            <a:ext cx="769545" cy="1104632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5573" y="2596264"/>
            <a:ext cx="2475827" cy="3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Поддержка служб доставки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4703518" y="1031635"/>
            <a:ext cx="4431143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Новый обработчик «Почты России» –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расчет </a:t>
            </a:r>
            <a:r>
              <a:rPr lang="ru-RU" sz="1600" dirty="0">
                <a:latin typeface="Calibri"/>
                <a:ea typeface="Calibri"/>
                <a:cs typeface="Calibri"/>
              </a:rPr>
              <a:t>доставки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из </a:t>
            </a:r>
            <a:r>
              <a:rPr lang="ru-RU" sz="1600" dirty="0">
                <a:latin typeface="Calibri"/>
                <a:ea typeface="Calibri"/>
                <a:cs typeface="Calibri"/>
              </a:rPr>
              <a:t>любого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города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Расчет доставки не зависит от серверов «Почты России»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Расчет </a:t>
            </a:r>
            <a:r>
              <a:rPr lang="ru-RU" sz="1600" dirty="0">
                <a:latin typeface="Calibri" pitchFamily="34" charset="0"/>
                <a:ea typeface="Calibri"/>
                <a:cs typeface="Calibri"/>
              </a:rPr>
              <a:t>доставки первым классом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latin typeface="Calibri" pitchFamily="34" charset="0"/>
                <a:ea typeface="Calibri"/>
                <a:cs typeface="Calibri"/>
              </a:rPr>
              <a:t>Механизм </a:t>
            </a: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расчета </a:t>
            </a:r>
            <a:r>
              <a:rPr lang="ru-RU" sz="1600" dirty="0">
                <a:latin typeface="Calibri" pitchFamily="34" charset="0"/>
                <a:ea typeface="Calibri"/>
                <a:cs typeface="Calibri"/>
              </a:rPr>
              <a:t>наложенного </a:t>
            </a: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платежа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Расчет доставки </a:t>
            </a:r>
            <a:r>
              <a:rPr lang="ru-RU" sz="1600" dirty="0">
                <a:latin typeface="Calibri" pitchFamily="34" charset="0"/>
                <a:ea typeface="Calibri"/>
                <a:cs typeface="Calibri"/>
              </a:rPr>
              <a:t>через </a:t>
            </a:r>
            <a:r>
              <a:rPr lang="ru-RU" sz="1600" dirty="0" err="1">
                <a:latin typeface="Calibri" pitchFamily="34" charset="0"/>
                <a:ea typeface="Calibri"/>
                <a:cs typeface="Calibri"/>
              </a:rPr>
              <a:t>Почтоматы</a:t>
            </a:r>
            <a:r>
              <a:rPr lang="ru-RU" sz="1600" dirty="0">
                <a:latin typeface="Calibri" pitchFamily="34" charset="0"/>
                <a:ea typeface="Calibri"/>
                <a:cs typeface="Calibri"/>
              </a:rPr>
              <a:t> по всей России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Расчет </a:t>
            </a:r>
            <a:r>
              <a:rPr lang="ru-RU" sz="1600" dirty="0">
                <a:latin typeface="Calibri" pitchFamily="34" charset="0"/>
                <a:ea typeface="Calibri"/>
                <a:cs typeface="Calibri"/>
              </a:rPr>
              <a:t>доставок для </a:t>
            </a: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Украины «Нова </a:t>
            </a:r>
            <a:r>
              <a:rPr lang="ru-RU" sz="1600" dirty="0" err="1" smtClean="0">
                <a:latin typeface="Calibri" pitchFamily="34" charset="0"/>
                <a:ea typeface="Calibri"/>
                <a:cs typeface="Calibri"/>
              </a:rPr>
              <a:t>Пошта</a:t>
            </a: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»</a:t>
            </a:r>
            <a:endParaRPr lang="ru-RU" sz="1600" dirty="0">
              <a:latin typeface="Calibri" pitchFamily="34" charset="0"/>
              <a:ea typeface="Calibri"/>
              <a:cs typeface="Calibri"/>
            </a:endParaRP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Расчет </a:t>
            </a:r>
            <a:r>
              <a:rPr lang="ru-RU" sz="1600" dirty="0">
                <a:latin typeface="Calibri" pitchFamily="34" charset="0"/>
                <a:ea typeface="Calibri"/>
                <a:cs typeface="Calibri"/>
              </a:rPr>
              <a:t>доставок для </a:t>
            </a: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Казахстана «</a:t>
            </a:r>
            <a:r>
              <a:rPr lang="ru-RU" sz="1600" dirty="0" err="1" smtClean="0">
                <a:latin typeface="Calibri" pitchFamily="34" charset="0"/>
                <a:ea typeface="Calibri"/>
                <a:cs typeface="Calibri"/>
              </a:rPr>
              <a:t>КазПочта</a:t>
            </a: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»</a:t>
            </a:r>
          </a:p>
          <a:p>
            <a:pPr marL="342900" indent="-34290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Для всех почтовых служб поддерживается трекинг доставки</a:t>
            </a:r>
            <a:endParaRPr lang="ru-RU" sz="1600" dirty="0">
              <a:latin typeface="Calibri" pitchFamily="34" charset="0"/>
              <a:ea typeface="Calibri"/>
              <a:cs typeface="Calibri"/>
            </a:endParaRPr>
          </a:p>
        </p:txBody>
      </p:sp>
      <p:pic>
        <p:nvPicPr>
          <p:cNvPr id="9" name="Picture 2" descr="http://www.tovartop.ru/img/russianpost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13" y="1521976"/>
            <a:ext cx="1358416" cy="6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566.phobos.apple.com/us/r1000/102/Purple/v4/02/13/31/021331e7-463a-b48b-9142-258ce576d06f/mzl.lkhjevi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5" y="2388428"/>
            <a:ext cx="673967" cy="67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azbyka.kz/images/publikaciya/logo-kazpost-kz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66" y="3350154"/>
            <a:ext cx="1872873" cy="39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457" y="839890"/>
            <a:ext cx="2601133" cy="867044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093" y="1611401"/>
            <a:ext cx="896511" cy="106891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8764" y="2759836"/>
            <a:ext cx="1123680" cy="75941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6546" y="2652301"/>
            <a:ext cx="1859193" cy="410094"/>
          </a:xfrm>
          <a:prstGeom prst="rect">
            <a:avLst/>
          </a:prstGeom>
        </p:spPr>
      </p:pic>
      <p:sp>
        <p:nvSpPr>
          <p:cNvPr id="13" name="Параллелограмм 12"/>
          <p:cNvSpPr/>
          <p:nvPr/>
        </p:nvSpPr>
        <p:spPr>
          <a:xfrm>
            <a:off x="256315" y="3877072"/>
            <a:ext cx="3063018" cy="402064"/>
          </a:xfrm>
          <a:prstGeom prst="parallelogram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 descr="Снимок экрана 2013-10-28 в 14.23.01.png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84" l="272" r="100000">
                        <a14:foregroundMark x1="35054" y1="16279" x2="35054" y2="16279"/>
                        <a14:foregroundMark x1="55299" y1="16279" x2="55299" y2="16279"/>
                        <a14:foregroundMark x1="63179" y1="11986" x2="63179" y2="11986"/>
                        <a14:foregroundMark x1="79891" y1="84615" x2="79891" y2="84615"/>
                        <a14:foregroundMark x1="32745" y1="83184" x2="32745" y2="8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1" y="3519246"/>
            <a:ext cx="1012796" cy="7692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5741" y="3877072"/>
            <a:ext cx="1778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Курьерская доставка</a:t>
            </a:r>
            <a:endParaRPr lang="ru-RU" sz="1400" dirty="0"/>
          </a:p>
        </p:txBody>
      </p:sp>
      <p:sp>
        <p:nvSpPr>
          <p:cNvPr id="20" name="Параллелограмм 19"/>
          <p:cNvSpPr/>
          <p:nvPr/>
        </p:nvSpPr>
        <p:spPr>
          <a:xfrm>
            <a:off x="1746160" y="4461389"/>
            <a:ext cx="2715621" cy="402064"/>
          </a:xfrm>
          <a:prstGeom prst="parallelogram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960604" y="4470728"/>
            <a:ext cx="1358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Самовывоз</a:t>
            </a:r>
            <a:endParaRPr lang="ru-RU" sz="1400" dirty="0"/>
          </a:p>
        </p:txBody>
      </p:sp>
      <p:pic>
        <p:nvPicPr>
          <p:cNvPr id="15" name="Изображение 14" descr="Снимок экрана 2013-10-28 в 14.22.53.png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41" l="0" r="99739">
                        <a14:foregroundMark x1="36945" y1="35453" x2="36945" y2="35453"/>
                        <a14:foregroundMark x1="59008" y1="11288" x2="59008" y2="11288"/>
                        <a14:foregroundMark x1="64099" y1="10970" x2="64099" y2="10970"/>
                        <a14:foregroundMark x1="73499" y1="12242" x2="73499" y2="12242"/>
                        <a14:foregroundMark x1="81332" y1="13672" x2="81332" y2="13672"/>
                        <a14:foregroundMark x1="91775" y1="15580" x2="91775" y2="15580"/>
                        <a14:foregroundMark x1="85509" y1="13514" x2="85509" y2="13514"/>
                        <a14:foregroundMark x1="77285" y1="13831" x2="77285" y2="13831"/>
                        <a14:foregroundMark x1="77546" y1="10493" x2="77546" y2="10493"/>
                        <a14:foregroundMark x1="27285" y1="37361" x2="27285" y2="37361"/>
                        <a14:foregroundMark x1="16710" y1="41812" x2="16710" y2="41812"/>
                        <a14:foregroundMark x1="19321" y1="40382" x2="19321" y2="40382"/>
                        <a14:foregroundMark x1="23629" y1="40382" x2="23629" y2="40382"/>
                        <a14:foregroundMark x1="54178" y1="7472" x2="54178" y2="7472"/>
                        <a14:foregroundMark x1="61619" y1="7154" x2="61619" y2="7154"/>
                        <a14:foregroundMark x1="70757" y1="7949" x2="70757" y2="7949"/>
                        <a14:foregroundMark x1="75326" y1="8585" x2="75326" y2="8585"/>
                        <a14:foregroundMark x1="68016" y1="11924" x2="68016" y2="11924"/>
                        <a14:foregroundMark x1="56266" y1="14149" x2="56266" y2="14149"/>
                        <a14:foregroundMark x1="50914" y1="13514" x2="50914" y2="13514"/>
                        <a14:foregroundMark x1="87598" y1="13196" x2="87598" y2="13196"/>
                        <a14:foregroundMark x1="63446" y1="77742" x2="63446" y2="77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67" y="4110998"/>
            <a:ext cx="924439" cy="7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Складской учет для </a:t>
            </a:r>
            <a:r>
              <a:rPr lang="ru-RU" sz="3200" b="1" dirty="0" err="1" smtClean="0">
                <a:latin typeface="Calibri"/>
                <a:cs typeface="Calibri"/>
              </a:rPr>
              <a:t>интернет-торговли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370376" y="1263139"/>
            <a:ext cx="3745626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Версия 14.0 поддерживает складской учет для нескольких складов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Поддержка 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SKU и единиц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измерения 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 документах складского учета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Механизм автоматического снятия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резерва 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через определенный промежуток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времени (по умолчанию 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три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дня)</a:t>
            </a:r>
            <a:endParaRPr lang="ru-RU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Множественность одиночного </a:t>
            </a:r>
            <a:r>
              <a:rPr lang="ru-RU" sz="1400" dirty="0" err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штрихкода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у товара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Возможность добавлять в документы нужные поля из инфоблока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товара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Улучшение 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юзабилити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в документах</a:t>
            </a:r>
            <a:endParaRPr lang="ru-RU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4695284" y="1617160"/>
            <a:ext cx="4148226" cy="2461065"/>
            <a:chOff x="4790270" y="1695129"/>
            <a:chExt cx="4148226" cy="2461065"/>
          </a:xfrm>
        </p:grpSpPr>
        <p:pic>
          <p:nvPicPr>
            <p:cNvPr id="22" name="Изображение 21" descr="Снимок экрана 2013-10-26 в 22.47.35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49" b="100000" l="0" r="98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683" y="3052803"/>
              <a:ext cx="520345" cy="500775"/>
            </a:xfrm>
            <a:prstGeom prst="rect">
              <a:avLst/>
            </a:prstGeom>
          </p:spPr>
        </p:pic>
        <p:pic>
          <p:nvPicPr>
            <p:cNvPr id="23" name="Изображение 22" descr="Снимок экрана 2013-10-26 в 22.47.1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110" y="2309927"/>
              <a:ext cx="624093" cy="64700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28655" y="3655732"/>
              <a:ext cx="11795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Основной склад</a:t>
              </a:r>
              <a:endPara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90270" y="3655732"/>
              <a:ext cx="13377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Склад самовывоза</a:t>
              </a:r>
              <a:endPara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26" name="Изображение 25" descr="Снимок экрана 2013-10-26 в 22.47.35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149" b="100000" l="0" r="98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3194" y="3052803"/>
              <a:ext cx="520345" cy="50077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22573" y="2965062"/>
              <a:ext cx="1215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Торговая точка 1</a:t>
              </a:r>
              <a:endPara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16195" y="3894584"/>
              <a:ext cx="121592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Торговая точка 2</a:t>
              </a:r>
              <a:endPara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0" name="Изображение 29" descr="Снимок экрана 2013-10-26 в 22.47.1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2110" y="3239449"/>
              <a:ext cx="624093" cy="6470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171780" y="2388217"/>
              <a:ext cx="11357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Интернет-магазин</a:t>
              </a:r>
              <a:endParaRPr lang="ru-RU" sz="9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21" name="Изображение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71780" y="1695129"/>
              <a:ext cx="1135777" cy="698680"/>
            </a:xfrm>
            <a:prstGeom prst="rect">
              <a:avLst/>
            </a:prstGeom>
          </p:spPr>
        </p:pic>
        <p:cxnSp>
          <p:nvCxnSpPr>
            <p:cNvPr id="3" name="Прямая со стрелкой 2"/>
            <p:cNvCxnSpPr/>
            <p:nvPr/>
          </p:nvCxnSpPr>
          <p:spPr>
            <a:xfrm flipV="1">
              <a:off x="6769397" y="2633431"/>
              <a:ext cx="0" cy="34405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V="1">
              <a:off x="5555966" y="2393809"/>
              <a:ext cx="572005" cy="45388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>
              <a:off x="7414180" y="2393809"/>
              <a:ext cx="505858" cy="23962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>
              <a:off x="5801265" y="3317622"/>
              <a:ext cx="64131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>
              <a:off x="7307557" y="3369267"/>
              <a:ext cx="610930" cy="286465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flipV="1">
              <a:off x="7307557" y="2877612"/>
              <a:ext cx="538772" cy="35038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84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3852" y="2"/>
            <a:ext cx="6630973" cy="1058863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И еще много полезного…</a:t>
            </a:r>
            <a:endParaRPr lang="en-US" sz="24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4652821" y="1246137"/>
            <a:ext cx="4074779" cy="2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285750" indent="-285750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Улучшения </a:t>
            </a:r>
            <a:r>
              <a:rPr lang="ru-RU" sz="1600" dirty="0">
                <a:latin typeface="Calibri"/>
                <a:ea typeface="Calibri"/>
                <a:cs typeface="Calibri"/>
              </a:rPr>
              <a:t>в истории изменений заказа, фиксируем любые действий с товарами 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latin typeface="Calibri"/>
                <a:ea typeface="Calibri"/>
                <a:cs typeface="Calibri"/>
              </a:rPr>
              <a:t>Основной склад, автоматическая отгрузка заказов, когда складов больше одного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Любые столбцы в заказе в </a:t>
            </a:r>
            <a:r>
              <a:rPr lang="ru-RU" sz="1600" dirty="0" err="1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админке</a:t>
            </a:r>
            <a:endParaRPr lang="ru-RU" sz="1600" dirty="0" smtClean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Нумерация </a:t>
            </a: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строк в заказе, в административном разделе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И многое, многое другое…</a:t>
            </a:r>
          </a:p>
        </p:txBody>
      </p:sp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232527" y="1246137"/>
            <a:ext cx="4034114" cy="263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 smtClean="0">
                <a:latin typeface="Calibri"/>
                <a:ea typeface="Calibri"/>
                <a:cs typeface="Calibri"/>
              </a:rPr>
              <a:t>Вывод </a:t>
            </a:r>
            <a:r>
              <a:rPr lang="ru-RU" sz="1600" dirty="0">
                <a:latin typeface="Calibri"/>
                <a:ea typeface="Calibri"/>
                <a:cs typeface="Calibri"/>
              </a:rPr>
              <a:t>нужных столбцов во время оформления 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заказа: например, </a:t>
            </a:r>
            <a:r>
              <a:rPr lang="ru-RU" sz="1600" dirty="0">
                <a:latin typeface="Calibri"/>
                <a:ea typeface="Calibri"/>
                <a:cs typeface="Calibri"/>
              </a:rPr>
              <a:t>а</a:t>
            </a:r>
            <a:r>
              <a:rPr lang="ru-RU" sz="1600" dirty="0" smtClean="0">
                <a:latin typeface="Calibri"/>
                <a:ea typeface="Calibri"/>
                <a:cs typeface="Calibri"/>
              </a:rPr>
              <a:t>ртикула</a:t>
            </a:r>
            <a:endParaRPr lang="ru-RU" sz="1600" dirty="0">
              <a:latin typeface="Calibri"/>
              <a:ea typeface="Calibri"/>
              <a:cs typeface="Calibri"/>
            </a:endParaRP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latin typeface="Calibri" pitchFamily="34" charset="0"/>
                <a:ea typeface="Calibri"/>
                <a:cs typeface="Calibri"/>
              </a:rPr>
              <a:t>Новое свойство заказа Файл (отправка файлов при оформление заказа)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latin typeface="Calibri" pitchFamily="34" charset="0"/>
                <a:ea typeface="Calibri"/>
                <a:cs typeface="Calibri"/>
              </a:rPr>
              <a:t>Отключение </a:t>
            </a:r>
            <a:r>
              <a:rPr lang="ru-RU" sz="1600" dirty="0" err="1">
                <a:latin typeface="Calibri" pitchFamily="34" charset="0"/>
                <a:ea typeface="Calibri"/>
                <a:cs typeface="Calibri"/>
              </a:rPr>
              <a:t>многопрофильности</a:t>
            </a:r>
            <a:r>
              <a:rPr lang="ru-RU" sz="1600" dirty="0">
                <a:latin typeface="Calibri" pitchFamily="34" charset="0"/>
                <a:ea typeface="Calibri"/>
                <a:cs typeface="Calibri"/>
              </a:rPr>
              <a:t>, один постоянный активный </a:t>
            </a:r>
            <a:r>
              <a:rPr lang="ru-RU" sz="1600" dirty="0" smtClean="0">
                <a:latin typeface="Calibri" pitchFamily="34" charset="0"/>
                <a:ea typeface="Calibri"/>
                <a:cs typeface="Calibri"/>
              </a:rPr>
              <a:t>профиль</a:t>
            </a:r>
          </a:p>
          <a:p>
            <a:pPr marL="330994" indent="-330994">
              <a:spcBef>
                <a:spcPts val="450"/>
              </a:spcBef>
              <a:spcAft>
                <a:spcPts val="450"/>
              </a:spcAft>
              <a:buSzPct val="120000"/>
              <a:buFont typeface="Arial"/>
              <a:buChar char="•"/>
            </a:pPr>
            <a:r>
              <a:rPr lang="ru-RU" sz="1600" dirty="0">
                <a:ea typeface="Calibri"/>
                <a:cs typeface="Calibri"/>
              </a:rPr>
              <a:t>Гибкая настраиваемая система расположения функциональных блоков в оформление заказа</a:t>
            </a:r>
            <a:endParaRPr lang="ru-RU" sz="1600" dirty="0">
              <a:latin typeface="Calibri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4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/>
          <a:srcRect l="9136" r="915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" y="1712385"/>
            <a:ext cx="9144001" cy="1728022"/>
          </a:xfrm>
          <a:prstGeom prst="rect">
            <a:avLst/>
          </a:prstGeom>
          <a:solidFill>
            <a:srgbClr val="FFFFFF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14469" y="2130106"/>
            <a:ext cx="7744348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Новинки интеграции с 1С</a:t>
            </a:r>
            <a:endParaRPr lang="en-US" sz="36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1858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28600" y="1352550"/>
            <a:ext cx="4114800" cy="342900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Очень важное обновление для каталогов в десятки и сотни тысяч наименований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Снижение нагрузки на интернет-магазин при обновлении больших каталогов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Выгрузка заданного количества товаров за 1 шаг 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Возможность возобновления обмена после ошибки</a:t>
            </a:r>
          </a:p>
          <a:p>
            <a:pPr>
              <a:spcAft>
                <a:spcPts val="600"/>
              </a:spcAft>
              <a:buSzPct val="60000"/>
            </a:pPr>
            <a:endParaRPr lang="ru-RU" sz="2000" dirty="0" smtClean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65924"/>
            <a:ext cx="5822680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Пошаговая выгрузка каталога из 1С в интернет-магазин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504950"/>
            <a:ext cx="46183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0699606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94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9783" y="2153101"/>
            <a:ext cx="8747986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9783" y="2730805"/>
            <a:ext cx="8747986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9783" y="3308509"/>
            <a:ext cx="8747986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513162" y="1835950"/>
            <a:ext cx="7343772" cy="2232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5000"/>
              </a:lnSpc>
            </a:pPr>
            <a:r>
              <a:rPr lang="en-US" sz="3600" dirty="0" smtClean="0"/>
              <a:t>1H2013 </a:t>
            </a:r>
            <a:r>
              <a:rPr lang="en-US" sz="3600" b="1" dirty="0" smtClean="0"/>
              <a:t>160 </a:t>
            </a:r>
            <a:r>
              <a:rPr lang="ru-RU" sz="3600" b="1" dirty="0" smtClean="0"/>
              <a:t>миллиардов рублей </a:t>
            </a:r>
            <a:r>
              <a:rPr lang="ru-RU" sz="3600" dirty="0" smtClean="0"/>
              <a:t>рынок материальных товаров </a:t>
            </a:r>
            <a:br>
              <a:rPr lang="ru-RU" sz="3600" dirty="0" smtClean="0"/>
            </a:br>
            <a:r>
              <a:rPr lang="ru-RU" sz="3600" b="1" dirty="0" smtClean="0"/>
              <a:t>Рост ускоряется: +29%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48419" y="1419814"/>
            <a:ext cx="7495581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2564" y="1387743"/>
            <a:ext cx="8604370" cy="69614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200" b="1" dirty="0" smtClean="0"/>
              <a:t>Перелом темпов роста</a:t>
            </a:r>
            <a:endParaRPr lang="ru-RU" sz="3200" b="1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59" y="4462409"/>
            <a:ext cx="679739" cy="50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5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904762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609600" y="1276350"/>
            <a:ext cx="49463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b="0" dirty="0" smtClean="0">
                <a:latin typeface="Calibri"/>
                <a:ea typeface="Verdana" pitchFamily="34" charset="0"/>
                <a:cs typeface="Calibri"/>
              </a:rPr>
              <a:t>Обновление только изменений цен и складских остатков</a:t>
            </a:r>
          </a:p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b="0" dirty="0" smtClean="0">
                <a:latin typeface="Calibri"/>
                <a:ea typeface="Verdana" pitchFamily="34" charset="0"/>
                <a:cs typeface="Calibri"/>
              </a:rPr>
              <a:t>Пошаговая </a:t>
            </a:r>
            <a:r>
              <a:rPr lang="ru-RU" sz="2000" b="0" dirty="0">
                <a:latin typeface="Calibri"/>
                <a:ea typeface="Verdana" pitchFamily="34" charset="0"/>
                <a:cs typeface="Calibri"/>
              </a:rPr>
              <a:t>выгрузка каталога из 1С </a:t>
            </a:r>
            <a:r>
              <a:rPr lang="ru-RU" sz="2000" b="0" dirty="0" smtClean="0">
                <a:latin typeface="Calibri"/>
                <a:ea typeface="Verdana" pitchFamily="34" charset="0"/>
                <a:cs typeface="Calibri"/>
              </a:rPr>
              <a:t>в интернет-магазин</a:t>
            </a:r>
          </a:p>
          <a:p>
            <a:pPr marL="285750" indent="-28575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ru-RU" sz="2000" b="0" dirty="0" smtClean="0">
                <a:latin typeface="Calibri"/>
                <a:ea typeface="Verdana" pitchFamily="34" charset="0"/>
                <a:cs typeface="Calibri"/>
              </a:rPr>
              <a:t>Передача </a:t>
            </a:r>
            <a:r>
              <a:rPr lang="ru-RU" sz="2000" b="0" dirty="0">
                <a:latin typeface="Calibri"/>
                <a:ea typeface="Verdana" pitchFamily="34" charset="0"/>
                <a:cs typeface="Calibri"/>
              </a:rPr>
              <a:t>в заказе информации о складе самовывоза, выбранного </a:t>
            </a:r>
            <a:r>
              <a:rPr lang="ru-RU" sz="2000" b="0" dirty="0" smtClean="0">
                <a:latin typeface="Calibri"/>
                <a:ea typeface="Verdana" pitchFamily="34" charset="0"/>
                <a:cs typeface="Calibri"/>
              </a:rPr>
              <a:t>клиентом</a:t>
            </a:r>
          </a:p>
          <a:p>
            <a:pPr marL="285750" indent="-285750" algn="l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/>
            </a:pPr>
            <a:endParaRPr lang="ru-RU" sz="2000" b="0" dirty="0" smtClean="0">
              <a:latin typeface="Calibri"/>
              <a:ea typeface="Verdana" pitchFamily="34" charset="0"/>
              <a:cs typeface="Calibri"/>
            </a:endParaRPr>
          </a:p>
        </p:txBody>
      </p:sp>
      <p:pic>
        <p:nvPicPr>
          <p:cNvPr id="19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2400" y="2495550"/>
            <a:ext cx="955933" cy="955933"/>
          </a:xfrm>
          <a:prstGeom prst="rect">
            <a:avLst/>
          </a:prstGeom>
        </p:spPr>
      </p:pic>
      <p:pic>
        <p:nvPicPr>
          <p:cNvPr id="20" name="Изображение 6" descr="box-bu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76350"/>
            <a:ext cx="1526208" cy="1621850"/>
          </a:xfrm>
          <a:prstGeom prst="rect">
            <a:avLst/>
          </a:prstGeom>
        </p:spPr>
      </p:pic>
      <p:cxnSp>
        <p:nvCxnSpPr>
          <p:cNvPr id="21" name="Прямая со стрелкой 20"/>
          <p:cNvCxnSpPr>
            <a:stCxn id="19" idx="1"/>
          </p:cNvCxnSpPr>
          <p:nvPr/>
        </p:nvCxnSpPr>
        <p:spPr>
          <a:xfrm flipH="1" flipV="1">
            <a:off x="7239000" y="2800350"/>
            <a:ext cx="533400" cy="17316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28600" y="4368778"/>
            <a:ext cx="817631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Calibri"/>
              </a:rPr>
              <a:t>В бесплатном дополнении к 1С:УТ11</a:t>
            </a:r>
            <a:endParaRPr lang="ru-RU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28600" y="57150"/>
            <a:ext cx="681322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/>
                <a:cs typeface="Calibri"/>
              </a:rPr>
              <a:t>Новинки интеграции в версии 14.0</a:t>
            </a:r>
            <a:endParaRPr lang="en-US" sz="2800" b="1" dirty="0" smtClean="0">
              <a:latin typeface="Calibri"/>
              <a:cs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8000" y="3562350"/>
            <a:ext cx="13827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CommerceML</a:t>
            </a:r>
            <a:r>
              <a:rPr lang="en-US" dirty="0">
                <a:latin typeface="Calibri"/>
                <a:cs typeface="Calibri"/>
              </a:rPr>
              <a:t> 2.07</a:t>
            </a:r>
            <a:r>
              <a:rPr lang="ru-RU" dirty="0">
                <a:latin typeface="Calibri"/>
                <a:cs typeface="Calibri"/>
              </a:rPr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61720" y="3555877"/>
            <a:ext cx="4787623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1600" b="0" dirty="0" smtClean="0">
                <a:latin typeface="Calibri"/>
                <a:ea typeface="Verdana" pitchFamily="34" charset="0"/>
                <a:cs typeface="Calibri"/>
              </a:rPr>
              <a:t>Работаем над обменом в </a:t>
            </a:r>
            <a:r>
              <a:rPr lang="ru-RU" sz="1600" b="0" dirty="0">
                <a:latin typeface="Calibri"/>
                <a:ea typeface="Verdana" pitchFamily="34" charset="0"/>
                <a:cs typeface="Calibri"/>
              </a:rPr>
              <a:t>реальном режиме </a:t>
            </a:r>
            <a:r>
              <a:rPr lang="ru-RU" sz="1600" b="0" dirty="0" smtClean="0">
                <a:latin typeface="Calibri"/>
                <a:ea typeface="Verdana" pitchFamily="34" charset="0"/>
                <a:cs typeface="Calibri"/>
              </a:rPr>
              <a:t>времени между </a:t>
            </a:r>
            <a:r>
              <a:rPr lang="ru-RU" sz="1600" b="0" dirty="0">
                <a:latin typeface="Calibri"/>
                <a:ea typeface="Verdana" pitchFamily="34" charset="0"/>
                <a:cs typeface="Calibri"/>
              </a:rPr>
              <a:t> </a:t>
            </a:r>
            <a:r>
              <a:rPr lang="ru-RU" sz="1600" b="0" dirty="0" smtClean="0">
                <a:latin typeface="Calibri"/>
                <a:ea typeface="Verdana" pitchFamily="34" charset="0"/>
                <a:cs typeface="Calibri"/>
              </a:rPr>
              <a:t>интернет-магазином и 1С.</a:t>
            </a:r>
            <a:endParaRPr lang="ru-RU" sz="1600" b="0" dirty="0">
              <a:latin typeface="Calibri"/>
              <a:ea typeface="Verdana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39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375625_print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/>
        </p:blipFill>
        <p:spPr>
          <a:xfrm>
            <a:off x="0" y="-1"/>
            <a:ext cx="9143999" cy="51435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-3" y="2073276"/>
            <a:ext cx="7495581" cy="152227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1301" y="2267848"/>
            <a:ext cx="5433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Интернет-магазин готов для всех типов товаров</a:t>
            </a:r>
          </a:p>
        </p:txBody>
      </p:sp>
    </p:spTree>
    <p:extLst>
      <p:ext uri="{BB962C8B-B14F-4D97-AF65-F5344CB8AC3E}">
        <p14:creationId xmlns:p14="http://schemas.microsoft.com/office/powerpoint/2010/main" val="31860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9098299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10461" r="2226" b="17689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1712385"/>
            <a:ext cx="9144001" cy="1728022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84439" y="2169399"/>
            <a:ext cx="8094963" cy="794147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/>
          <a:p>
            <a:pPr algn="r"/>
            <a:r>
              <a:rPr lang="ru-RU" sz="40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Адаптивный дизайн</a:t>
            </a:r>
            <a:endParaRPr lang="en-US" sz="4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8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Многоканальные продажи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9609" y="1302088"/>
            <a:ext cx="4344392" cy="2142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Адаптивный дизайн:</a:t>
            </a:r>
          </a:p>
          <a:p>
            <a:endParaRPr lang="ru-RU" dirty="0"/>
          </a:p>
          <a:p>
            <a:pPr marL="447675" indent="-269875">
              <a:lnSpc>
                <a:spcPct val="110000"/>
              </a:lnSpc>
              <a:buFont typeface="Arial"/>
              <a:buChar char="•"/>
            </a:pPr>
            <a:r>
              <a:rPr lang="ru-RU" dirty="0" smtClean="0"/>
              <a:t>Поддержка сенсорных экранов</a:t>
            </a:r>
          </a:p>
          <a:p>
            <a:pPr marL="447675" indent="-269875">
              <a:lnSpc>
                <a:spcPct val="110000"/>
              </a:lnSpc>
              <a:buFont typeface="Arial"/>
              <a:buChar char="•"/>
            </a:pPr>
            <a:r>
              <a:rPr lang="ru-RU" dirty="0" smtClean="0"/>
              <a:t>Адаптация под разрешение экрана</a:t>
            </a:r>
          </a:p>
          <a:p>
            <a:pPr marL="447675" indent="-269875">
              <a:lnSpc>
                <a:spcPct val="110000"/>
              </a:lnSpc>
              <a:buFont typeface="Arial"/>
              <a:buChar char="•"/>
            </a:pPr>
            <a:r>
              <a:rPr lang="ru-RU" dirty="0" smtClean="0"/>
              <a:t>Изменение управления </a:t>
            </a:r>
          </a:p>
          <a:p>
            <a:pPr marL="447675" indent="-269875">
              <a:lnSpc>
                <a:spcPct val="110000"/>
              </a:lnSpc>
              <a:buFont typeface="Arial"/>
              <a:buChar char="•"/>
            </a:pPr>
            <a:r>
              <a:rPr lang="ru-RU" dirty="0" smtClean="0"/>
              <a:t>Удобство навигации </a:t>
            </a:r>
          </a:p>
          <a:p>
            <a:endParaRPr lang="ru-RU" dirty="0" smtClean="0"/>
          </a:p>
        </p:txBody>
      </p:sp>
      <p:sp>
        <p:nvSpPr>
          <p:cNvPr id="60" name="Прямоугольник 59"/>
          <p:cNvSpPr/>
          <p:nvPr/>
        </p:nvSpPr>
        <p:spPr>
          <a:xfrm>
            <a:off x="55564" y="2327809"/>
            <a:ext cx="430887" cy="847247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sz="1600" dirty="0" smtClean="0">
                <a:solidFill>
                  <a:srgbClr val="2F446B"/>
                </a:solidFill>
              </a:rPr>
              <a:t>Клиенты</a:t>
            </a:r>
            <a:endParaRPr lang="ru-RU" sz="1600" dirty="0">
              <a:solidFill>
                <a:srgbClr val="2F446B"/>
              </a:solidFill>
            </a:endParaRPr>
          </a:p>
        </p:txBody>
      </p:sp>
      <p:pic>
        <p:nvPicPr>
          <p:cNvPr id="61" name="Изображение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438" y="872651"/>
            <a:ext cx="1339151" cy="891717"/>
          </a:xfrm>
          <a:prstGeom prst="rect">
            <a:avLst/>
          </a:prstGeom>
          <a:ln w="19050" cmpd="sng">
            <a:noFill/>
          </a:ln>
        </p:spPr>
      </p:pic>
      <p:pic>
        <p:nvPicPr>
          <p:cNvPr id="62" name="Изображение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040" y="3026489"/>
            <a:ext cx="583480" cy="689455"/>
          </a:xfrm>
          <a:prstGeom prst="rect">
            <a:avLst/>
          </a:prstGeom>
        </p:spPr>
      </p:pic>
      <p:grpSp>
        <p:nvGrpSpPr>
          <p:cNvPr id="63" name="Группа 62"/>
          <p:cNvGrpSpPr/>
          <p:nvPr/>
        </p:nvGrpSpPr>
        <p:grpSpPr>
          <a:xfrm>
            <a:off x="1829260" y="1779662"/>
            <a:ext cx="349767" cy="754363"/>
            <a:chOff x="7111847" y="1558531"/>
            <a:chExt cx="1334054" cy="2948962"/>
          </a:xfrm>
        </p:grpSpPr>
        <p:pic>
          <p:nvPicPr>
            <p:cNvPr id="64" name="Изображение 6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1847" y="1558531"/>
              <a:ext cx="1334054" cy="2948962"/>
            </a:xfrm>
            <a:prstGeom prst="rect">
              <a:avLst/>
            </a:prstGeom>
          </p:spPr>
        </p:pic>
        <p:pic>
          <p:nvPicPr>
            <p:cNvPr id="65" name="Изображение 6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31461" y="1996776"/>
              <a:ext cx="1107157" cy="1660736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66" name="Изображение 6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63" b="98148" l="914" r="98248">
                        <a14:backgroundMark x1="23762" y1="80041" x2="23762" y2="80041"/>
                        <a14:backgroundMark x1="25133" y1="79424" x2="25133" y2="79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493" y="2327809"/>
            <a:ext cx="839494" cy="62146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510521" y="3020898"/>
            <a:ext cx="1135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Интернет-магазин</a:t>
            </a:r>
            <a:endParaRPr lang="ru-RU" sz="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0" name="Изображение 69"/>
          <p:cNvPicPr>
            <a:picLocks noChangeAspect="1"/>
          </p:cNvPicPr>
          <p:nvPr/>
        </p:nvPicPr>
        <p:blipFill rotWithShape="1">
          <a:blip r:embed="rId12"/>
          <a:srcRect r="62737"/>
          <a:stretch/>
        </p:blipFill>
        <p:spPr>
          <a:xfrm>
            <a:off x="1464518" y="2927671"/>
            <a:ext cx="421746" cy="811493"/>
          </a:xfrm>
          <a:prstGeom prst="rect">
            <a:avLst/>
          </a:prstGeom>
        </p:spPr>
      </p:pic>
      <p:pic>
        <p:nvPicPr>
          <p:cNvPr id="71" name="Изображение 7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36498" y="3781317"/>
            <a:ext cx="828312" cy="1220670"/>
          </a:xfrm>
          <a:prstGeom prst="rect">
            <a:avLst/>
          </a:prstGeom>
        </p:spPr>
      </p:pic>
      <p:pic>
        <p:nvPicPr>
          <p:cNvPr id="72" name="Изображение 7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10521" y="2327810"/>
            <a:ext cx="1135777" cy="69868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437155" y="1522429"/>
            <a:ext cx="300434" cy="300434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Фигура, имеющая форму буквы L 10"/>
          <p:cNvSpPr/>
          <p:nvPr/>
        </p:nvSpPr>
        <p:spPr>
          <a:xfrm rot="2716175" flipH="1">
            <a:off x="2536968" y="1497472"/>
            <a:ext cx="167105" cy="256046"/>
          </a:xfrm>
          <a:prstGeom prst="corner">
            <a:avLst>
              <a:gd name="adj1" fmla="val 35872"/>
              <a:gd name="adj2" fmla="val 38707"/>
            </a:avLst>
          </a:prstGeom>
          <a:solidFill>
            <a:srgbClr val="458E1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2053421" y="2106191"/>
            <a:ext cx="300434" cy="300434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Фигура, имеющая форму буквы L 75"/>
          <p:cNvSpPr/>
          <p:nvPr/>
        </p:nvSpPr>
        <p:spPr>
          <a:xfrm rot="2716175" flipH="1">
            <a:off x="2153234" y="2081234"/>
            <a:ext cx="167105" cy="256046"/>
          </a:xfrm>
          <a:prstGeom prst="corner">
            <a:avLst>
              <a:gd name="adj1" fmla="val 35872"/>
              <a:gd name="adj2" fmla="val 38707"/>
            </a:avLst>
          </a:prstGeom>
          <a:solidFill>
            <a:srgbClr val="458E1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1891598" y="2558423"/>
            <a:ext cx="300434" cy="300434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Фигура, имеющая форму буквы L 78"/>
          <p:cNvSpPr/>
          <p:nvPr/>
        </p:nvSpPr>
        <p:spPr>
          <a:xfrm rot="2716175" flipH="1">
            <a:off x="1991411" y="2533466"/>
            <a:ext cx="167105" cy="256046"/>
          </a:xfrm>
          <a:prstGeom prst="corner">
            <a:avLst>
              <a:gd name="adj1" fmla="val 35872"/>
              <a:gd name="adj2" fmla="val 38707"/>
            </a:avLst>
          </a:prstGeom>
          <a:solidFill>
            <a:srgbClr val="458E1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Овал 80"/>
          <p:cNvSpPr/>
          <p:nvPr/>
        </p:nvSpPr>
        <p:spPr>
          <a:xfrm>
            <a:off x="2031692" y="4613424"/>
            <a:ext cx="300434" cy="300434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Фигура, имеющая форму буквы L 81"/>
          <p:cNvSpPr/>
          <p:nvPr/>
        </p:nvSpPr>
        <p:spPr>
          <a:xfrm rot="2716175" flipH="1">
            <a:off x="2131505" y="4588467"/>
            <a:ext cx="167105" cy="256046"/>
          </a:xfrm>
          <a:prstGeom prst="corner">
            <a:avLst>
              <a:gd name="adj1" fmla="val 35872"/>
              <a:gd name="adj2" fmla="val 38707"/>
            </a:avLst>
          </a:prstGeom>
          <a:solidFill>
            <a:srgbClr val="458E1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2253789" y="3425313"/>
            <a:ext cx="300434" cy="300434"/>
          </a:xfrm>
          <a:prstGeom prst="ellips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Фигура, имеющая форму буквы L 83"/>
          <p:cNvSpPr/>
          <p:nvPr/>
        </p:nvSpPr>
        <p:spPr>
          <a:xfrm rot="2716175" flipH="1">
            <a:off x="2353602" y="3400356"/>
            <a:ext cx="167105" cy="256046"/>
          </a:xfrm>
          <a:prstGeom prst="corner">
            <a:avLst>
              <a:gd name="adj1" fmla="val 35872"/>
              <a:gd name="adj2" fmla="val 38707"/>
            </a:avLst>
          </a:prstGeom>
          <a:solidFill>
            <a:srgbClr val="458E1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486451" y="1410202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86451" y="2085591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86451" y="2645935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86451" y="3383723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486451" y="4364327"/>
            <a:ext cx="74703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2700237" y="1321145"/>
            <a:ext cx="438875" cy="640062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364810" y="2085591"/>
            <a:ext cx="697975" cy="316931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2364810" y="2686266"/>
            <a:ext cx="697975" cy="0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2555792" y="3095610"/>
            <a:ext cx="506993" cy="288115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2364810" y="3464800"/>
            <a:ext cx="697975" cy="700432"/>
          </a:xfrm>
          <a:prstGeom prst="straightConnector1">
            <a:avLst/>
          </a:prstGeom>
          <a:ln w="12700" cmpd="sng">
            <a:gradFill flip="none" rotWithShape="1">
              <a:gsLst>
                <a:gs pos="0">
                  <a:schemeClr val="bg1"/>
                </a:gs>
                <a:gs pos="55000">
                  <a:schemeClr val="tx1">
                    <a:lumMod val="65000"/>
                    <a:lumOff val="35000"/>
                  </a:schemeClr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3027056" y="2370535"/>
            <a:ext cx="430887" cy="704680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ru-RU" sz="1600" dirty="0" smtClean="0">
                <a:solidFill>
                  <a:srgbClr val="2F446B"/>
                </a:solidFill>
              </a:rPr>
              <a:t>Заказы</a:t>
            </a:r>
            <a:endParaRPr lang="ru-RU" sz="1600" dirty="0">
              <a:solidFill>
                <a:srgbClr val="2F44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6" grpId="0" animBg="1"/>
      <p:bldP spid="79" grpId="0" animBg="1"/>
      <p:bldP spid="82" grpId="0" animBg="1"/>
      <p:bldP spid="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012" y="1033151"/>
            <a:ext cx="4830756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Полностью готовый адаптивный интернет-магазин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>
                <a:solidFill>
                  <a:srgbClr val="000000"/>
                </a:solidFill>
              </a:rPr>
              <a:t>Поддержка разрешений телефонов от </a:t>
            </a:r>
            <a:r>
              <a:rPr lang="en-US" sz="1400" dirty="0" smtClean="0">
                <a:solidFill>
                  <a:srgbClr val="000000"/>
                </a:solidFill>
              </a:rPr>
              <a:t>iPhone </a:t>
            </a:r>
            <a:r>
              <a:rPr lang="ru-RU" sz="1400" dirty="0" smtClean="0">
                <a:solidFill>
                  <a:srgbClr val="000000"/>
                </a:solidFill>
              </a:rPr>
              <a:t>4 и выше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Поддержка различных разрешений </a:t>
            </a:r>
            <a:r>
              <a:rPr lang="ru-RU" sz="1400" dirty="0"/>
              <a:t>планшетов</a:t>
            </a:r>
            <a:endParaRPr lang="ru-RU" sz="1400" dirty="0" smtClean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Адаптивная структура навигации в зависимости от разрешения с появлением меню на мобильных телефонах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Изменение поведения магазина в зависимости от типа устройства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Адаптивный каталог, детальная страница с поддержкой торговых предложений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Адаптивная корзина и процедура оформления заказа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Готов для работы на телефонах, планшетах, терминалах самообслуживания</a:t>
            </a:r>
            <a:endParaRPr lang="ru-RU" sz="1400" dirty="0"/>
          </a:p>
        </p:txBody>
      </p:sp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Адаптивный интернет-магазин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703" y="1017572"/>
            <a:ext cx="2834498" cy="294395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1" name="Группа 10"/>
          <p:cNvGrpSpPr/>
          <p:nvPr/>
        </p:nvGrpSpPr>
        <p:grpSpPr>
          <a:xfrm>
            <a:off x="7337017" y="2120373"/>
            <a:ext cx="1166041" cy="2276315"/>
            <a:chOff x="1370544" y="1311120"/>
            <a:chExt cx="1764801" cy="3445200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0544" y="1311120"/>
              <a:ext cx="1764801" cy="3445200"/>
            </a:xfrm>
            <a:prstGeom prst="rect">
              <a:avLst/>
            </a:prstGeom>
          </p:spPr>
        </p:pic>
        <p:pic>
          <p:nvPicPr>
            <p:cNvPr id="10" name="Изображение 9" descr="фото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883" y="1924152"/>
              <a:ext cx="1488012" cy="223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6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5212" b="9859"/>
          <a:stretch/>
        </p:blipFill>
        <p:spPr>
          <a:xfrm>
            <a:off x="1" y="0"/>
            <a:ext cx="9152684" cy="51435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1712385"/>
            <a:ext cx="9144001" cy="1728022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84439" y="2169399"/>
            <a:ext cx="8094963" cy="794147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/>
          <a:p>
            <a:pPr algn="r"/>
            <a:r>
              <a:rPr lang="ru-RU" sz="40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Дружить с поисковиками</a:t>
            </a:r>
            <a:endParaRPr lang="en-US" sz="4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9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Делаем все правильно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925" y="972387"/>
            <a:ext cx="4319227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Интеграция с Яндексом и </a:t>
            </a:r>
            <a:r>
              <a:rPr lang="en-US" sz="1200" dirty="0" smtClean="0"/>
              <a:t>Google</a:t>
            </a:r>
            <a:r>
              <a:rPr lang="ru-RU" sz="1200" dirty="0" smtClean="0"/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Регистрация  </a:t>
            </a:r>
            <a:r>
              <a:rPr lang="ru-RU" sz="1200" dirty="0"/>
              <a:t>в </a:t>
            </a:r>
            <a:r>
              <a:rPr lang="ru-RU" sz="1200" dirty="0" smtClean="0"/>
              <a:t>поисковиках</a:t>
            </a:r>
            <a:endParaRPr lang="ru-RU" sz="1200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dirty="0"/>
              <a:t>И</a:t>
            </a:r>
            <a:r>
              <a:rPr lang="ru-RU" sz="1200" dirty="0" smtClean="0"/>
              <a:t>нтеграция </a:t>
            </a:r>
            <a:r>
              <a:rPr lang="ru-RU" sz="1200" dirty="0"/>
              <a:t>с </a:t>
            </a:r>
            <a:r>
              <a:rPr lang="ru-RU" sz="1200" dirty="0" smtClean="0"/>
              <a:t>сервисом </a:t>
            </a:r>
            <a:r>
              <a:rPr lang="ru-RU" sz="1200" dirty="0" err="1" smtClean="0"/>
              <a:t>Яндекс.Веб</a:t>
            </a:r>
            <a:r>
              <a:rPr lang="ru-RU" sz="1200" dirty="0"/>
              <a:t>-мастер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Интеграция </a:t>
            </a:r>
            <a:r>
              <a:rPr lang="ru-RU" sz="1200" dirty="0"/>
              <a:t>с </a:t>
            </a:r>
            <a:r>
              <a:rPr lang="en-US" sz="1200" dirty="0" smtClean="0"/>
              <a:t>Google </a:t>
            </a:r>
            <a:r>
              <a:rPr lang="ru-RU" sz="1200" dirty="0" smtClean="0"/>
              <a:t>для </a:t>
            </a:r>
            <a:r>
              <a:rPr lang="ru-RU" sz="1200" dirty="0"/>
              <a:t>веб-мастера </a:t>
            </a:r>
          </a:p>
          <a:p>
            <a:pPr>
              <a:spcBef>
                <a:spcPts val="600"/>
              </a:spcBef>
            </a:pPr>
            <a:r>
              <a:rPr lang="ru-RU" sz="1200" b="1" dirty="0" smtClean="0"/>
              <a:t>Автоматизация работы </a:t>
            </a:r>
            <a:r>
              <a:rPr lang="en-US" sz="1200" b="1" dirty="0" smtClean="0"/>
              <a:t>SEO</a:t>
            </a:r>
            <a:r>
              <a:rPr lang="ru-RU" sz="1200" b="1" dirty="0" smtClean="0"/>
              <a:t>-специалиста</a:t>
            </a:r>
            <a:r>
              <a:rPr lang="ru-RU" sz="1200" dirty="0" smtClean="0"/>
              <a:t>: </a:t>
            </a:r>
            <a:endParaRPr lang="ru-RU" sz="1200" dirty="0"/>
          </a:p>
          <a:p>
            <a:pPr marL="447675" indent="-176213">
              <a:spcBef>
                <a:spcPts val="600"/>
              </a:spcBef>
              <a:buFont typeface="Arial"/>
              <a:buChar char="•"/>
            </a:pPr>
            <a:r>
              <a:rPr lang="ru-RU" sz="1200" dirty="0" err="1" smtClean="0"/>
              <a:t>шаблонизатор</a:t>
            </a:r>
            <a:r>
              <a:rPr lang="ru-RU" sz="1200" dirty="0" smtClean="0"/>
              <a:t> </a:t>
            </a:r>
            <a:r>
              <a:rPr lang="ru-RU" sz="1200" dirty="0"/>
              <a:t>всех мета-данных </a:t>
            </a:r>
            <a:r>
              <a:rPr lang="ru-RU" sz="1200" dirty="0" err="1"/>
              <a:t>инфоблоков</a:t>
            </a:r>
            <a:r>
              <a:rPr lang="ru-RU" sz="1200" dirty="0"/>
              <a:t> </a:t>
            </a:r>
            <a:r>
              <a:rPr lang="ru-RU" sz="1200" dirty="0" smtClean="0"/>
              <a:t>для формирования заголовков, ключевых слов, описаний страниц, в </a:t>
            </a:r>
            <a:r>
              <a:rPr lang="ru-RU" sz="1200" dirty="0" err="1" smtClean="0"/>
              <a:t>т.ч</a:t>
            </a:r>
            <a:r>
              <a:rPr lang="ru-RU" sz="1200" dirty="0" smtClean="0"/>
              <a:t>. </a:t>
            </a:r>
            <a:r>
              <a:rPr lang="ru-RU" sz="1200" dirty="0"/>
              <a:t>для разделов и </a:t>
            </a:r>
            <a:r>
              <a:rPr lang="ru-RU" sz="1200" dirty="0" smtClean="0"/>
              <a:t>подразделов. Без программирования </a:t>
            </a:r>
            <a:r>
              <a:rPr lang="ru-RU" sz="1200" dirty="0" smtClean="0">
                <a:sym typeface="Wingdings"/>
              </a:rPr>
              <a:t> только визуальный режим</a:t>
            </a:r>
            <a:endParaRPr lang="ru-RU" sz="1200" dirty="0"/>
          </a:p>
          <a:p>
            <a:pPr marL="447675" indent="-176213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гибкий </a:t>
            </a:r>
            <a:r>
              <a:rPr lang="ru-RU" sz="1200" dirty="0" err="1" smtClean="0"/>
              <a:t>шаблонизатор</a:t>
            </a:r>
            <a:r>
              <a:rPr lang="ru-RU" sz="1200" dirty="0" smtClean="0"/>
              <a:t> формирования </a:t>
            </a:r>
            <a:r>
              <a:rPr lang="ru-RU" sz="1200" dirty="0"/>
              <a:t>имени файла, </a:t>
            </a:r>
            <a:r>
              <a:rPr lang="ru-RU" sz="1200" dirty="0" smtClean="0"/>
              <a:t>альта, описания </a:t>
            </a:r>
            <a:r>
              <a:rPr lang="ru-RU" sz="1200" dirty="0"/>
              <a:t>при загрузке </a:t>
            </a:r>
            <a:r>
              <a:rPr lang="ru-RU" sz="1200" dirty="0" smtClean="0"/>
              <a:t>изображений. Без программирования </a:t>
            </a:r>
            <a:r>
              <a:rPr lang="ru-RU" sz="1200" dirty="0" smtClean="0">
                <a:sym typeface="Wingdings"/>
              </a:rPr>
              <a:t></a:t>
            </a:r>
          </a:p>
          <a:p>
            <a:pPr marL="447675" indent="-176213">
              <a:spcBef>
                <a:spcPts val="600"/>
              </a:spcBef>
              <a:buFont typeface="Arial"/>
              <a:buChar char="•"/>
            </a:pPr>
            <a:r>
              <a:rPr lang="ru-RU" sz="1200" dirty="0" err="1"/>
              <a:t>шаблонизатор</a:t>
            </a:r>
            <a:r>
              <a:rPr lang="ru-RU" sz="1200" dirty="0"/>
              <a:t> названий товаров, </a:t>
            </a:r>
            <a:r>
              <a:rPr lang="ru-RU" sz="1200" dirty="0" smtClean="0"/>
              <a:t>выгруженных </a:t>
            </a:r>
            <a:r>
              <a:rPr lang="ru-RU" sz="1200" dirty="0"/>
              <a:t>из 1С</a:t>
            </a:r>
          </a:p>
          <a:p>
            <a:pPr marL="447675" indent="-176213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настройка и автоматическая генерация карты </a:t>
            </a:r>
            <a:r>
              <a:rPr lang="ru-RU" sz="1200" dirty="0"/>
              <a:t>сайта  (</a:t>
            </a:r>
            <a:r>
              <a:rPr lang="en-US" sz="1200" dirty="0" err="1"/>
              <a:t>sitemap.xml</a:t>
            </a:r>
            <a:r>
              <a:rPr lang="en-US" sz="1200" dirty="0" smtClean="0"/>
              <a:t>)</a:t>
            </a:r>
            <a:r>
              <a:rPr lang="ru-RU" sz="1200" dirty="0" smtClean="0"/>
              <a:t> на основе структуры и </a:t>
            </a:r>
            <a:r>
              <a:rPr lang="ru-RU" sz="1200" dirty="0" err="1" smtClean="0"/>
              <a:t>инфоблоков</a:t>
            </a:r>
            <a:endParaRPr lang="ru-RU" sz="1200" dirty="0"/>
          </a:p>
          <a:p>
            <a:pPr marL="447675" indent="-176213">
              <a:spcBef>
                <a:spcPts val="600"/>
              </a:spcBef>
              <a:buFont typeface="Arial"/>
              <a:buChar char="•"/>
            </a:pPr>
            <a:r>
              <a:rPr lang="ru-RU" sz="1200" b="1" dirty="0" smtClean="0"/>
              <a:t>регистрация </a:t>
            </a:r>
            <a:r>
              <a:rPr lang="ru-RU" sz="1200" b="1" dirty="0"/>
              <a:t>уникального контента в </a:t>
            </a:r>
            <a:r>
              <a:rPr lang="ru-RU" sz="1200" b="1" dirty="0" smtClean="0"/>
              <a:t>«Яндексе» </a:t>
            </a:r>
            <a:endParaRPr lang="ru-RU" sz="1200" b="1" dirty="0"/>
          </a:p>
          <a:p>
            <a:pPr marL="447675" indent="-176213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правильный </a:t>
            </a:r>
            <a:r>
              <a:rPr lang="ru-RU" sz="1200" dirty="0" err="1" smtClean="0"/>
              <a:t>robots.txt</a:t>
            </a:r>
            <a:r>
              <a:rPr lang="ru-RU" sz="1200" dirty="0" smtClean="0"/>
              <a:t> </a:t>
            </a:r>
            <a:r>
              <a:rPr lang="ru-RU" sz="1200" dirty="0"/>
              <a:t>создается </a:t>
            </a:r>
            <a:r>
              <a:rPr lang="ru-RU" sz="1200" dirty="0" smtClean="0"/>
              <a:t>автоматически </a:t>
            </a:r>
            <a:endParaRPr lang="ru-RU" sz="1200" dirty="0"/>
          </a:p>
        </p:txBody>
      </p:sp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6"/>
          <a:srcRect l="14836" t="15905" r="10246" b="6599"/>
          <a:stretch/>
        </p:blipFill>
        <p:spPr>
          <a:xfrm>
            <a:off x="4256810" y="1252725"/>
            <a:ext cx="4828832" cy="280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15579323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9239" r="-111" b="6681"/>
          <a:stretch/>
        </p:blipFill>
        <p:spPr>
          <a:xfrm>
            <a:off x="-1" y="-1"/>
            <a:ext cx="9154125" cy="51435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08310" y="-2"/>
            <a:ext cx="4435693" cy="5143501"/>
          </a:xfrm>
          <a:prstGeom prst="rect">
            <a:avLst/>
          </a:prstGeom>
          <a:solidFill>
            <a:srgbClr val="FFFFFF">
              <a:alpha val="7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83813"/>
            <a:ext cx="6363161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 smtClean="0">
                <a:latin typeface="Calibri"/>
                <a:cs typeface="Calibri"/>
              </a:rPr>
              <a:t>Маркетплейс</a:t>
            </a:r>
            <a:r>
              <a:rPr lang="ru-RU" sz="3200" b="1" dirty="0" smtClean="0">
                <a:latin typeface="Calibri"/>
                <a:cs typeface="Calibri"/>
              </a:rPr>
              <a:t>: </a:t>
            </a:r>
            <a:r>
              <a:rPr lang="en-US" sz="3200" b="1" dirty="0" smtClean="0">
                <a:latin typeface="Calibri"/>
                <a:cs typeface="Calibri"/>
              </a:rPr>
              <a:t>SEO-</a:t>
            </a:r>
            <a:r>
              <a:rPr lang="ru-RU" sz="3200" b="1" dirty="0" smtClean="0">
                <a:latin typeface="Calibri"/>
                <a:cs typeface="Calibri"/>
              </a:rPr>
              <a:t>сканер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44" y="3681769"/>
            <a:ext cx="544725" cy="545672"/>
          </a:xfrm>
          <a:prstGeom prst="rect">
            <a:avLst/>
          </a:prstGeom>
          <a:ln w="6350" cmpd="sng">
            <a:solidFill>
              <a:schemeClr val="bg1">
                <a:lumMod val="95000"/>
              </a:schemeClr>
            </a:solidFill>
            <a:prstDash val="sysDash"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005038" y="912969"/>
            <a:ext cx="413896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Анализирует заголовки, </a:t>
            </a:r>
            <a:r>
              <a:rPr lang="ru-RU" sz="1400" dirty="0"/>
              <a:t>SEO-</a:t>
            </a:r>
            <a:r>
              <a:rPr lang="ru-RU" sz="1400" dirty="0" smtClean="0"/>
              <a:t>теги, проверяет </a:t>
            </a:r>
            <a:r>
              <a:rPr lang="ru-RU" sz="1400" dirty="0"/>
              <a:t>их </a:t>
            </a:r>
            <a:r>
              <a:rPr lang="ru-RU" sz="1400" dirty="0" smtClean="0"/>
              <a:t>наличие, дубликаты</a:t>
            </a:r>
            <a:endParaRPr lang="ru-RU" sz="1400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Проверяет статусы </a:t>
            </a:r>
            <a:r>
              <a:rPr lang="ru-RU" sz="1400" dirty="0"/>
              <a:t>страниц </a:t>
            </a:r>
            <a:r>
              <a:rPr lang="ru-RU" sz="1400" dirty="0" smtClean="0"/>
              <a:t>(«страница </a:t>
            </a:r>
            <a:r>
              <a:rPr lang="ru-RU" sz="1400" dirty="0"/>
              <a:t>не </a:t>
            </a:r>
            <a:r>
              <a:rPr lang="ru-RU" sz="1400" dirty="0" smtClean="0"/>
              <a:t>найдена», «перемещена»)</a:t>
            </a:r>
            <a:endParaRPr lang="ru-RU" sz="1400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Проверяет наличие </a:t>
            </a:r>
            <a:r>
              <a:rPr lang="ru-RU" sz="1400" dirty="0" err="1"/>
              <a:t>OpenGrpah</a:t>
            </a:r>
            <a:r>
              <a:rPr lang="ru-RU" sz="1400" dirty="0"/>
              <a:t>-тегов (важных для </a:t>
            </a:r>
            <a:r>
              <a:rPr lang="ru-RU" sz="1400" dirty="0" err="1"/>
              <a:t>расшаривания</a:t>
            </a:r>
            <a:r>
              <a:rPr lang="ru-RU" sz="1400" dirty="0" smtClean="0"/>
              <a:t>)</a:t>
            </a:r>
            <a:endParaRPr lang="ru-RU" sz="1400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Переопределяет заголовки, </a:t>
            </a:r>
            <a:r>
              <a:rPr lang="ru-RU" sz="1400" dirty="0"/>
              <a:t>описание, </a:t>
            </a:r>
            <a:r>
              <a:rPr lang="ru-RU" sz="1400" dirty="0" err="1" smtClean="0"/>
              <a:t>ключевики</a:t>
            </a:r>
            <a:endParaRPr lang="ru-RU" sz="1400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Устанавливает </a:t>
            </a:r>
            <a:r>
              <a:rPr lang="ru-RU" sz="1400" dirty="0" err="1" smtClean="0"/>
              <a:t>редирект</a:t>
            </a:r>
            <a:endParaRPr lang="ru-RU" sz="1400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Анализирует наличие </a:t>
            </a:r>
            <a:r>
              <a:rPr lang="ru-RU" sz="1400" dirty="0"/>
              <a:t>страницы в </a:t>
            </a:r>
            <a:r>
              <a:rPr lang="ru-RU" sz="1400" dirty="0" err="1"/>
              <a:t>Sitemap</a:t>
            </a:r>
            <a:r>
              <a:rPr lang="ru-RU" sz="1400" dirty="0"/>
              <a:t>, </a:t>
            </a:r>
            <a:r>
              <a:rPr lang="ru-RU" sz="1400" dirty="0" err="1" smtClean="0"/>
              <a:t>Robots</a:t>
            </a:r>
            <a:endParaRPr lang="ru-RU" sz="1400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Добавляет/удаляет </a:t>
            </a:r>
            <a:r>
              <a:rPr lang="ru-RU" sz="1400" dirty="0"/>
              <a:t>страницы из </a:t>
            </a:r>
            <a:r>
              <a:rPr lang="ru-RU" sz="1400" dirty="0" err="1" smtClean="0"/>
              <a:t>Sitemap</a:t>
            </a:r>
            <a:endParaRPr lang="ru-RU" sz="1400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Определяет дату </a:t>
            </a:r>
            <a:r>
              <a:rPr lang="ru-RU" sz="1400" dirty="0"/>
              <a:t>последнего посещения бота Яндекс или </a:t>
            </a:r>
            <a:r>
              <a:rPr lang="en-US" sz="1400" dirty="0" smtClean="0"/>
              <a:t>Google</a:t>
            </a:r>
            <a:endParaRPr lang="ru-RU" sz="1400" dirty="0"/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Находит поисковые </a:t>
            </a:r>
            <a:r>
              <a:rPr lang="ru-RU" sz="1400" dirty="0"/>
              <a:t>фразы, по которым переходили на ту или иную </a:t>
            </a:r>
            <a:r>
              <a:rPr lang="ru-RU" sz="1400" dirty="0" smtClean="0"/>
              <a:t>страницу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55507" y="3691108"/>
            <a:ext cx="1650612" cy="539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/>
              <a:t>Разработчик:</a:t>
            </a:r>
          </a:p>
          <a:p>
            <a:pPr>
              <a:lnSpc>
                <a:spcPct val="90000"/>
              </a:lnSpc>
            </a:pPr>
            <a:r>
              <a:rPr lang="ru-RU" sz="1600" b="1" dirty="0" smtClean="0"/>
              <a:t>Антон </a:t>
            </a:r>
            <a:r>
              <a:rPr lang="ru-RU" sz="1600" b="1" dirty="0" err="1" smtClean="0"/>
              <a:t>Долганин</a:t>
            </a:r>
            <a:endParaRPr lang="ru-RU" sz="16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74282" y="4227441"/>
            <a:ext cx="4644001" cy="0"/>
          </a:xfrm>
          <a:prstGeom prst="line">
            <a:avLst/>
          </a:prstGeom>
          <a:ln w="12700" cmpd="sng">
            <a:solidFill>
              <a:srgbClr val="F2F2F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64944" y="3681574"/>
            <a:ext cx="4644001" cy="0"/>
          </a:xfrm>
          <a:prstGeom prst="line">
            <a:avLst/>
          </a:prstGeom>
          <a:ln w="12700" cmpd="sng">
            <a:solidFill>
              <a:srgbClr val="F2F2F2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араллелограмм 6"/>
          <p:cNvSpPr/>
          <p:nvPr/>
        </p:nvSpPr>
        <p:spPr>
          <a:xfrm>
            <a:off x="108916" y="4442235"/>
            <a:ext cx="4485261" cy="432766"/>
          </a:xfrm>
          <a:prstGeom prst="parallelogram">
            <a:avLst/>
          </a:prstGeom>
          <a:solidFill>
            <a:srgbClr val="D52F0F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39648" y="4446466"/>
            <a:ext cx="431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Цена: 4900 руб.  Весь ноябрь – бесплатно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4709256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/>
          <a:stretch/>
        </p:blipFill>
        <p:spPr>
          <a:xfrm>
            <a:off x="0" y="0"/>
            <a:ext cx="9171765" cy="51787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3210002"/>
            <a:ext cx="6181844" cy="121697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1120" y="3386378"/>
            <a:ext cx="6040723" cy="794147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/>
          <a:p>
            <a:r>
              <a:rPr lang="ru-RU" sz="40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Рай для </a:t>
            </a:r>
            <a:r>
              <a:rPr lang="en-US" sz="40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SEO-</a:t>
            </a:r>
            <a:r>
              <a:rPr lang="ru-RU" sz="4000" b="1" dirty="0" err="1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шника</a:t>
            </a:r>
            <a:r>
              <a:rPr lang="ru-RU" sz="4000" b="1" dirty="0" smtClean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…</a:t>
            </a:r>
            <a:endParaRPr lang="en-US" sz="40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8424847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b="106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" y="1712385"/>
            <a:ext cx="9144001" cy="1728022"/>
          </a:xfrm>
          <a:prstGeom prst="rect">
            <a:avLst/>
          </a:prstGeom>
          <a:solidFill>
            <a:srgbClr val="FFFFFF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" y="2160293"/>
            <a:ext cx="8921751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b="1" dirty="0" smtClean="0">
                <a:latin typeface="Calibri"/>
                <a:cs typeface="Calibri"/>
              </a:rPr>
              <a:t>Быстрый поиск для интернет-магазина</a:t>
            </a:r>
            <a:endParaRPr lang="en-US" sz="3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7820215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2"/>
          <a:stretch/>
        </p:blipFill>
        <p:spPr>
          <a:xfrm>
            <a:off x="0" y="-1"/>
            <a:ext cx="9144000" cy="51638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7885" y="2234155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7885" y="2811859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07885" y="3392746"/>
            <a:ext cx="7539883" cy="108333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794154" y="2180119"/>
            <a:ext cx="8069480" cy="1212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dirty="0" smtClean="0"/>
              <a:t>Число покупателей </a:t>
            </a:r>
            <a:br>
              <a:rPr lang="ru-RU" sz="3600" dirty="0" smtClean="0"/>
            </a:br>
            <a:r>
              <a:rPr lang="ru-RU" sz="3600" b="1" dirty="0" smtClean="0"/>
              <a:t>28 миллионов человек </a:t>
            </a:r>
            <a:endParaRPr lang="ru-RU" sz="3300" b="1" dirty="0" smtClean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59" y="4462409"/>
            <a:ext cx="679739" cy="50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026745" y="3398860"/>
            <a:ext cx="68368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/>
              <a:t>(число покупателей растет </a:t>
            </a:r>
            <a:br>
              <a:rPr lang="ru-RU" sz="3200" dirty="0"/>
            </a:br>
            <a:r>
              <a:rPr lang="ru-RU" sz="3200" dirty="0"/>
              <a:t>быстрее числа  покупок)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1655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Быстрый поиск для интернет-магазина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1" y="1042620"/>
            <a:ext cx="4737379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1400" dirty="0" smtClean="0"/>
              <a:t>Новая внешняя поисковая машина, основанная </a:t>
            </a:r>
            <a:r>
              <a:rPr lang="ru-RU" sz="1400" dirty="0"/>
              <a:t>на </a:t>
            </a:r>
            <a:r>
              <a:rPr lang="ru-RU" sz="1400" dirty="0" err="1" smtClean="0"/>
              <a:t>Sphinx</a:t>
            </a:r>
            <a:endParaRPr lang="en-US" sz="1400" dirty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1400" dirty="0" smtClean="0"/>
              <a:t>Обеспечивает значительное </a:t>
            </a:r>
            <a:r>
              <a:rPr lang="ru-RU" sz="1400" dirty="0"/>
              <a:t>снижение нагрузки на интернет-проект при поиске </a:t>
            </a:r>
            <a:endParaRPr lang="en-US" sz="14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1400" dirty="0" smtClean="0"/>
              <a:t>Прозрачная </a:t>
            </a:r>
            <a:r>
              <a:rPr lang="ru-RU" sz="1400" dirty="0"/>
              <a:t>интеграция </a:t>
            </a:r>
            <a:r>
              <a:rPr lang="ru-RU" sz="1400" dirty="0" smtClean="0"/>
              <a:t>с интернет-магазином, </a:t>
            </a:r>
            <a:r>
              <a:rPr lang="ru-RU" sz="1400" dirty="0"/>
              <a:t>поддержка всех </a:t>
            </a:r>
            <a:r>
              <a:rPr lang="ru-RU" sz="1400" dirty="0" smtClean="0"/>
              <a:t>поисковых функций</a:t>
            </a:r>
            <a:endParaRPr lang="en-US" sz="14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1400" dirty="0" smtClean="0"/>
              <a:t>Можно подключить к любому сайту без переделки сайта</a:t>
            </a:r>
            <a:endParaRPr lang="ru-RU" sz="1400" dirty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1400" dirty="0" smtClean="0"/>
              <a:t>Скорость </a:t>
            </a:r>
            <a:r>
              <a:rPr lang="ru-RU" sz="1400" dirty="0"/>
              <a:t>индексации выше в 1000 </a:t>
            </a:r>
            <a:r>
              <a:rPr lang="ru-RU" sz="1400" dirty="0" smtClean="0"/>
              <a:t>раз</a:t>
            </a:r>
            <a:endParaRPr lang="en-US" sz="14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1400" dirty="0" smtClean="0"/>
              <a:t>Совместимость </a:t>
            </a:r>
            <a:r>
              <a:rPr lang="ru-RU" sz="1400" dirty="0"/>
              <a:t>текущих сайтов с </a:t>
            </a:r>
            <a:r>
              <a:rPr lang="ru-RU" sz="1400" dirty="0" smtClean="0"/>
              <a:t>новой поисковой машиной</a:t>
            </a:r>
            <a:endParaRPr lang="en-US" sz="1400" dirty="0" smtClean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1400" dirty="0" smtClean="0"/>
              <a:t>Поиск с соблюдением прав доступа  </a:t>
            </a:r>
            <a:endParaRPr lang="ru-RU" sz="1400" dirty="0"/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Font typeface="Arial"/>
              <a:buChar char="•"/>
            </a:pPr>
            <a:r>
              <a:rPr lang="ru-RU" sz="1400" dirty="0"/>
              <a:t>П</a:t>
            </a:r>
            <a:r>
              <a:rPr lang="ru-RU" sz="1400" dirty="0" smtClean="0"/>
              <a:t>олная </a:t>
            </a:r>
            <a:r>
              <a:rPr lang="ru-RU" sz="1400" dirty="0"/>
              <a:t>совместимость нашего поискового API с новой поисковой машиной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144057" y="1042620"/>
            <a:ext cx="3838964" cy="3532509"/>
            <a:chOff x="5426506" y="1182539"/>
            <a:chExt cx="3367513" cy="3098693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 rotWithShape="1">
            <a:blip r:embed="rId6"/>
            <a:srcRect l="7527" r="5102" b="54018"/>
            <a:stretch/>
          </p:blipFill>
          <p:spPr>
            <a:xfrm>
              <a:off x="5426506" y="1182539"/>
              <a:ext cx="3367513" cy="3098693"/>
            </a:xfrm>
            <a:prstGeom prst="rect">
              <a:avLst/>
            </a:prstGeom>
          </p:spPr>
        </p:pic>
        <p:pic>
          <p:nvPicPr>
            <p:cNvPr id="4" name="Изображение 3" descr="Снимок экрана 2013-10-28 в 18.05.39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0458" y="1397677"/>
              <a:ext cx="647187" cy="122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6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cs typeface="Calibri"/>
              </a:rPr>
              <a:t>Как стать счастливыми </a:t>
            </a:r>
            <a:r>
              <a:rPr lang="ru-RU" sz="3200" b="1" dirty="0" smtClean="0">
                <a:cs typeface="Calibri"/>
              </a:rPr>
              <a:t>обладателями</a:t>
            </a:r>
          </a:p>
          <a:p>
            <a:pPr algn="l"/>
            <a:r>
              <a:rPr lang="ru-RU" sz="3200" b="1" dirty="0" smtClean="0">
                <a:cs typeface="Calibri"/>
              </a:rPr>
              <a:t>быстрого </a:t>
            </a:r>
            <a:r>
              <a:rPr lang="ru-RU" sz="3200" b="1" dirty="0">
                <a:cs typeface="Calibri"/>
              </a:rPr>
              <a:t>поиска?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8360" y="1110621"/>
            <a:ext cx="5583980" cy="3631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Установить </a:t>
            </a:r>
            <a:r>
              <a:rPr lang="ru-RU" sz="2000" dirty="0"/>
              <a:t>поисковый </a:t>
            </a:r>
            <a:r>
              <a:rPr lang="ru-RU" sz="2000" dirty="0" smtClean="0"/>
              <a:t>индекс:</a:t>
            </a:r>
            <a:endParaRPr lang="ru-RU" dirty="0"/>
          </a:p>
          <a:p>
            <a:pPr marL="447675" indent="-447675"/>
            <a:r>
              <a:rPr lang="ru-RU" dirty="0"/>
              <a:t>	</a:t>
            </a:r>
            <a:r>
              <a:rPr lang="ru-RU" sz="1400" dirty="0"/>
              <a:t>1) скачать </a:t>
            </a:r>
            <a:r>
              <a:rPr lang="ru-RU" sz="1400" dirty="0" smtClean="0"/>
              <a:t>веб-окружение или новую виртуальную </a:t>
            </a:r>
            <a:r>
              <a:rPr lang="ru-RU" sz="1400" dirty="0"/>
              <a:t>машину </a:t>
            </a:r>
            <a:r>
              <a:rPr lang="ru-RU" sz="1400" dirty="0" smtClean="0"/>
              <a:t>4.3</a:t>
            </a:r>
            <a:endParaRPr lang="ru-RU" sz="1400" dirty="0"/>
          </a:p>
          <a:p>
            <a:pPr marL="447675" indent="-447675"/>
            <a:r>
              <a:rPr lang="ru-RU" sz="1400" dirty="0"/>
              <a:t>	2) или обратиться к своему провайдеру и получить адрес поисковой машины </a:t>
            </a:r>
            <a:endParaRPr lang="ru-RU" dirty="0"/>
          </a:p>
          <a:p>
            <a:endParaRPr lang="ru-RU" dirty="0" smtClean="0"/>
          </a:p>
          <a:p>
            <a:r>
              <a:rPr lang="ru-RU" sz="2000" dirty="0" smtClean="0"/>
              <a:t>В настройках </a:t>
            </a:r>
            <a:r>
              <a:rPr lang="ru-RU" sz="2000" dirty="0"/>
              <a:t>указать адрес поискового </a:t>
            </a:r>
            <a:r>
              <a:rPr lang="ru-RU" sz="2000" dirty="0" smtClean="0"/>
              <a:t>индекса. </a:t>
            </a:r>
            <a:endParaRPr lang="ru-RU" dirty="0" smtClean="0"/>
          </a:p>
          <a:p>
            <a:endParaRPr lang="ru-RU" dirty="0"/>
          </a:p>
          <a:p>
            <a:endParaRPr lang="en-US" sz="1200" dirty="0" smtClean="0"/>
          </a:p>
          <a:p>
            <a:endParaRPr lang="en-US" dirty="0"/>
          </a:p>
          <a:p>
            <a:r>
              <a:rPr lang="ru-RU" sz="2000" dirty="0" smtClean="0"/>
              <a:t>Переиндексировать сайт.</a:t>
            </a:r>
            <a:endParaRPr lang="ru-RU" dirty="0"/>
          </a:p>
          <a:p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Вы – </a:t>
            </a:r>
            <a:r>
              <a:rPr lang="ru-RU" dirty="0"/>
              <a:t>счастливый обладатель поиска :)</a:t>
            </a:r>
          </a:p>
        </p:txBody>
      </p:sp>
      <p:pic>
        <p:nvPicPr>
          <p:cNvPr id="8" name="Изображение 7" descr="13950105_print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71" b="89670" l="9823" r="412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6" t="7989" r="57557" b="8897"/>
          <a:stretch/>
        </p:blipFill>
        <p:spPr>
          <a:xfrm>
            <a:off x="433667" y="888819"/>
            <a:ext cx="1714028" cy="3632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8279" y="2817434"/>
            <a:ext cx="3323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Настройки </a:t>
            </a:r>
            <a:r>
              <a:rPr lang="en-US" sz="1400" dirty="0" smtClean="0"/>
              <a:t>&gt;</a:t>
            </a:r>
            <a:r>
              <a:rPr lang="ru-RU" sz="1400" dirty="0" smtClean="0"/>
              <a:t> Настройки модулей </a:t>
            </a:r>
            <a:r>
              <a:rPr lang="en-US" sz="1400" dirty="0" smtClean="0"/>
              <a:t>&gt; </a:t>
            </a:r>
            <a:r>
              <a:rPr lang="ru-RU" sz="1400" dirty="0" smtClean="0"/>
              <a:t>Поиск</a:t>
            </a:r>
            <a:r>
              <a:rPr lang="en-US" sz="1400" dirty="0" smtClean="0"/>
              <a:t> 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618279" y="3838369"/>
            <a:ext cx="3089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Настройки </a:t>
            </a:r>
            <a:r>
              <a:rPr lang="en-US" sz="1400" dirty="0" smtClean="0"/>
              <a:t>&gt;</a:t>
            </a:r>
            <a:r>
              <a:rPr lang="ru-RU" sz="1400" dirty="0" smtClean="0"/>
              <a:t> Поиск </a:t>
            </a:r>
            <a:r>
              <a:rPr lang="en-US" sz="1400" dirty="0" smtClean="0"/>
              <a:t>&gt; </a:t>
            </a:r>
            <a:r>
              <a:rPr lang="ru-RU" sz="1400" dirty="0" smtClean="0"/>
              <a:t>Переиндексация</a:t>
            </a:r>
            <a:r>
              <a:rPr lang="en-US" sz="1400" dirty="0" smtClean="0"/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8709051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" y="0"/>
            <a:ext cx="9154125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" y="697788"/>
            <a:ext cx="5509279" cy="121697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158" y="910877"/>
            <a:ext cx="4977023" cy="794147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/>
          <a:p>
            <a:r>
              <a:rPr lang="ru-RU" sz="3200" b="1" dirty="0">
                <a:solidFill>
                  <a:prstClr val="black"/>
                </a:solidFill>
                <a:ea typeface="Calibri"/>
                <a:cs typeface="Calibri"/>
              </a:rPr>
              <a:t>Мобильная жизнь вашего интернет-магазина</a:t>
            </a:r>
            <a:endParaRPr lang="en-US" sz="32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80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304" y="888819"/>
            <a:ext cx="1764451" cy="34445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20596" y="4362205"/>
            <a:ext cx="235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Мобильное приложение для интернет-магазина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07493" y="4362205"/>
            <a:ext cx="3077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Мобильное приложение для управления интернет-магазином</a:t>
            </a:r>
            <a:endParaRPr lang="ru-RU" sz="1400" b="1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436" y="888819"/>
            <a:ext cx="1764801" cy="3445200"/>
          </a:xfrm>
          <a:prstGeom prst="rect">
            <a:avLst/>
          </a:prstGeom>
        </p:spPr>
      </p:pic>
      <p:pic>
        <p:nvPicPr>
          <p:cNvPr id="10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Мобилизация </a:t>
            </a:r>
            <a:r>
              <a:rPr lang="ru-RU" sz="3200" b="1" dirty="0" err="1" smtClean="0">
                <a:latin typeface="Calibri"/>
                <a:cs typeface="Calibri"/>
              </a:rPr>
              <a:t>интернет-торговли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26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4154089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266"/>
          <a:stretch/>
        </p:blipFill>
        <p:spPr>
          <a:xfrm>
            <a:off x="2" y="-6254"/>
            <a:ext cx="9154123" cy="51497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" y="1876620"/>
            <a:ext cx="9144001" cy="172802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84439" y="2333634"/>
            <a:ext cx="8094963" cy="794147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/>
          <a:p>
            <a:pPr algn="r"/>
            <a:r>
              <a:rPr lang="ru-RU" sz="3600" b="1" dirty="0" smtClean="0">
                <a:solidFill>
                  <a:prstClr val="black"/>
                </a:solidFill>
                <a:ea typeface="Calibri"/>
                <a:cs typeface="Calibri"/>
              </a:rPr>
              <a:t>Лучшие технологии борьбы за покупателя в Интернете</a:t>
            </a:r>
            <a:endParaRPr lang="en-US" sz="3600" b="1" dirty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13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Технологии глобальных игроков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0" y="1010045"/>
            <a:ext cx="4749688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Конкурируя </a:t>
            </a:r>
            <a:r>
              <a:rPr lang="ru-RU" dirty="0"/>
              <a:t>с </a:t>
            </a:r>
            <a:r>
              <a:rPr lang="ru-RU" dirty="0" smtClean="0"/>
              <a:t>крупными компаниями, </a:t>
            </a:r>
            <a:r>
              <a:rPr lang="ru-RU" dirty="0"/>
              <a:t>вы должны использовать </a:t>
            </a:r>
            <a:r>
              <a:rPr lang="ru-RU" dirty="0" smtClean="0"/>
              <a:t>соответствующие решения </a:t>
            </a:r>
            <a:r>
              <a:rPr lang="ru-RU" dirty="0"/>
              <a:t>и </a:t>
            </a:r>
            <a:r>
              <a:rPr lang="ru-RU" dirty="0" smtClean="0"/>
              <a:t>технологии:</a:t>
            </a:r>
            <a:endParaRPr lang="ru-RU" dirty="0"/>
          </a:p>
          <a:p>
            <a:endParaRPr lang="ru-RU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Ускорять загрузку сайта, используя </a:t>
            </a:r>
            <a:r>
              <a:rPr lang="ru-RU" dirty="0"/>
              <a:t>CDN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Обеспечивать отказоустойчивость (кластерные системы, масштабирование)</a:t>
            </a:r>
            <a:endParaRPr lang="ru-RU" dirty="0"/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Не забывать о безопасности: сканер, </a:t>
            </a:r>
            <a:r>
              <a:rPr lang="ru-RU" dirty="0"/>
              <a:t>внешний и внутренний мониторинг, </a:t>
            </a:r>
            <a:r>
              <a:rPr lang="ru-RU" dirty="0" err="1" smtClean="0"/>
              <a:t>проактивная</a:t>
            </a:r>
            <a:r>
              <a:rPr lang="ru-RU" dirty="0" smtClean="0"/>
              <a:t> </a:t>
            </a:r>
            <a:r>
              <a:rPr lang="ru-RU" dirty="0"/>
              <a:t>защита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dirty="0" smtClean="0"/>
              <a:t>Делать резервное копирование: </a:t>
            </a:r>
            <a:endParaRPr lang="ru-RU" dirty="0"/>
          </a:p>
          <a:p>
            <a:pPr indent="271463">
              <a:spcBef>
                <a:spcPts val="600"/>
              </a:spcBef>
            </a:pPr>
            <a:r>
              <a:rPr lang="ru-RU" dirty="0" smtClean="0"/>
              <a:t>облачный </a:t>
            </a:r>
            <a:r>
              <a:rPr lang="ru-RU" dirty="0" err="1"/>
              <a:t>бэкап</a:t>
            </a:r>
            <a:r>
              <a:rPr lang="ru-RU" dirty="0"/>
              <a:t>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853778" y="1512932"/>
            <a:ext cx="4194510" cy="2362994"/>
            <a:chOff x="4853778" y="1726652"/>
            <a:chExt cx="3970996" cy="2149273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1600" y="3305797"/>
              <a:ext cx="801939" cy="570128"/>
            </a:xfrm>
            <a:prstGeom prst="rect">
              <a:avLst/>
            </a:prstGeom>
          </p:spPr>
        </p:pic>
        <p:pic>
          <p:nvPicPr>
            <p:cNvPr id="8" name="Изображение 7" descr="box-bus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878" y="2436933"/>
              <a:ext cx="509741" cy="540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Изображение 2053" descr="bitrix24-cloud-logo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778" y="2485565"/>
              <a:ext cx="760337" cy="443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Прямая со стрелкой 9"/>
            <p:cNvCxnSpPr/>
            <p:nvPr/>
          </p:nvCxnSpPr>
          <p:spPr>
            <a:xfrm flipV="1">
              <a:off x="5614115" y="2706308"/>
              <a:ext cx="791715" cy="109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1" name="Picture 2" descr="Как работает CD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3996" y="2344419"/>
              <a:ext cx="1080778" cy="725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Прямая со стрелкой 11"/>
            <p:cNvCxnSpPr/>
            <p:nvPr/>
          </p:nvCxnSpPr>
          <p:spPr>
            <a:xfrm>
              <a:off x="6866262" y="2707398"/>
              <a:ext cx="791715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3" name="Изображение 2" descr="13110193_m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190" y="1726652"/>
              <a:ext cx="453795" cy="453254"/>
            </a:xfrm>
            <a:prstGeom prst="rect">
              <a:avLst/>
            </a:prstGeom>
          </p:spPr>
        </p:pic>
        <p:cxnSp>
          <p:nvCxnSpPr>
            <p:cNvPr id="15" name="Прямая со стрелкой 14"/>
            <p:cNvCxnSpPr/>
            <p:nvPr/>
          </p:nvCxnSpPr>
          <p:spPr>
            <a:xfrm flipH="1" flipV="1">
              <a:off x="6603410" y="2179906"/>
              <a:ext cx="8677" cy="257028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6" name="Picture 4" descr="C:\Users\Natalia\Downloads\10181904_m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498" y="1801099"/>
              <a:ext cx="559023" cy="445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Прямая со стрелкой 19"/>
            <p:cNvCxnSpPr/>
            <p:nvPr/>
          </p:nvCxnSpPr>
          <p:spPr>
            <a:xfrm flipH="1" flipV="1">
              <a:off x="5860020" y="2211461"/>
              <a:ext cx="553366" cy="24588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TextBox 20"/>
            <p:cNvSpPr txBox="1"/>
            <p:nvPr/>
          </p:nvSpPr>
          <p:spPr>
            <a:xfrm>
              <a:off x="5822752" y="2545575"/>
              <a:ext cx="41554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CRM</a:t>
              </a:r>
              <a:endParaRPr lang="ru-RU" sz="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27139" y="2506034"/>
              <a:ext cx="5067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CDN</a:t>
              </a:r>
              <a:endParaRPr lang="ru-RU" sz="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18375" y="2211461"/>
              <a:ext cx="4748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 err="1" smtClean="0"/>
                <a:t>бэкап</a:t>
              </a:r>
              <a:endParaRPr lang="ru-RU" sz="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82410" y="2159253"/>
              <a:ext cx="4748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 smtClean="0"/>
                <a:t>файлы</a:t>
              </a:r>
              <a:endParaRPr lang="ru-RU" sz="800" dirty="0"/>
            </a:p>
          </p:txBody>
        </p:sp>
        <p:pic>
          <p:nvPicPr>
            <p:cNvPr id="25" name="Picture 4" descr="http://www.1c-bitrix.ru/images/new/cms125/scaner/scaner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749" y="1752681"/>
              <a:ext cx="607499" cy="60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Прямая со стрелкой 25"/>
            <p:cNvCxnSpPr/>
            <p:nvPr/>
          </p:nvCxnSpPr>
          <p:spPr>
            <a:xfrm flipH="1">
              <a:off x="6855814" y="2211461"/>
              <a:ext cx="606739" cy="24588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7" name="TextBox 26"/>
            <p:cNvSpPr txBox="1"/>
            <p:nvPr/>
          </p:nvSpPr>
          <p:spPr>
            <a:xfrm>
              <a:off x="7174015" y="2220873"/>
              <a:ext cx="10751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 smtClean="0"/>
                <a:t>сканер безопасности</a:t>
              </a:r>
              <a:endParaRPr lang="ru-RU" sz="800" dirty="0"/>
            </a:p>
          </p:txBody>
        </p:sp>
        <p:cxnSp>
          <p:nvCxnSpPr>
            <p:cNvPr id="30" name="Прямая со стрелкой 29"/>
            <p:cNvCxnSpPr/>
            <p:nvPr/>
          </p:nvCxnSpPr>
          <p:spPr>
            <a:xfrm>
              <a:off x="6869780" y="2947436"/>
              <a:ext cx="653480" cy="193720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31" name="Picture 6" descr="http://thrupoint.com/wp-content/uploads/2012/09/webRTC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3657" y="3141156"/>
              <a:ext cx="454705" cy="454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Прямая со стрелкой 31"/>
            <p:cNvCxnSpPr/>
            <p:nvPr/>
          </p:nvCxnSpPr>
          <p:spPr>
            <a:xfrm flipH="1">
              <a:off x="5934556" y="2947436"/>
              <a:ext cx="471274" cy="24588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TextBox 32"/>
            <p:cNvSpPr txBox="1"/>
            <p:nvPr/>
          </p:nvSpPr>
          <p:spPr>
            <a:xfrm>
              <a:off x="5259964" y="2917814"/>
              <a:ext cx="101000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 err="1" smtClean="0"/>
                <a:t>видеозвонки</a:t>
              </a:r>
              <a:endParaRPr lang="ru-RU" sz="800" dirty="0"/>
            </a:p>
          </p:txBody>
        </p: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749" y="3178380"/>
              <a:ext cx="670828" cy="38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7127139" y="2880589"/>
              <a:ext cx="50678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push</a:t>
              </a:r>
              <a:endParaRPr lang="ru-RU" sz="800" dirty="0"/>
            </a:p>
          </p:txBody>
        </p:sp>
        <p:cxnSp>
          <p:nvCxnSpPr>
            <p:cNvPr id="36" name="Прямая со стрелкой 35"/>
            <p:cNvCxnSpPr/>
            <p:nvPr/>
          </p:nvCxnSpPr>
          <p:spPr>
            <a:xfrm>
              <a:off x="6668172" y="3001496"/>
              <a:ext cx="0" cy="383642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TextBox 36"/>
            <p:cNvSpPr txBox="1"/>
            <p:nvPr/>
          </p:nvSpPr>
          <p:spPr>
            <a:xfrm>
              <a:off x="6640998" y="3046584"/>
              <a:ext cx="10100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/>
                <a:t>о</a:t>
              </a:r>
              <a:r>
                <a:rPr lang="ru-RU" sz="800" dirty="0" smtClean="0"/>
                <a:t>блачный мониторинг</a:t>
              </a:r>
              <a:endParaRPr lang="ru-RU" sz="800" dirty="0"/>
            </a:p>
          </p:txBody>
        </p:sp>
        <p:pic>
          <p:nvPicPr>
            <p:cNvPr id="39" name="Изображение 38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90815" y="3380189"/>
              <a:ext cx="326128" cy="326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4284047" y="1144871"/>
            <a:ext cx="4859952" cy="3977187"/>
            <a:chOff x="4284047" y="1144871"/>
            <a:chExt cx="4859952" cy="3977187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84047" y="1144871"/>
              <a:ext cx="4859952" cy="3977187"/>
            </a:xfrm>
            <a:prstGeom prst="rect">
              <a:avLst/>
            </a:prstGeom>
          </p:spPr>
        </p:pic>
        <p:pic>
          <p:nvPicPr>
            <p:cNvPr id="3" name="Изображение 2"/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1932"/>
            <a:stretch/>
          </p:blipFill>
          <p:spPr>
            <a:xfrm>
              <a:off x="7207250" y="3313148"/>
              <a:ext cx="1927223" cy="531722"/>
            </a:xfrm>
            <a:prstGeom prst="rect">
              <a:avLst/>
            </a:prstGeom>
          </p:spPr>
        </p:pic>
      </p:grpSp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8744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Инспектор сайта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441" y="1027696"/>
            <a:ext cx="4100639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Инспектор сайта - новый облачный сервис по </a:t>
            </a:r>
            <a:r>
              <a:rPr lang="ru-RU" sz="1400" dirty="0" smtClean="0"/>
              <a:t>мониторингу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Раз </a:t>
            </a:r>
            <a:r>
              <a:rPr lang="ru-RU" sz="1200" dirty="0"/>
              <a:t>в 5 минут мы проверяем доступность из двух географических точек и фиксируем, работает </a:t>
            </a:r>
            <a:r>
              <a:rPr lang="ru-RU" sz="1200" dirty="0" smtClean="0"/>
              <a:t>ли сайт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Раз </a:t>
            </a:r>
            <a:r>
              <a:rPr lang="ru-RU" sz="1200" dirty="0"/>
              <a:t>в день проверяем срок действия </a:t>
            </a:r>
            <a:r>
              <a:rPr lang="ru-RU" sz="1200" dirty="0" smtClean="0"/>
              <a:t>домена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Раз в день проверяем срок SSL</a:t>
            </a:r>
            <a:r>
              <a:rPr lang="ru-RU" sz="1200" dirty="0"/>
              <a:t>-</a:t>
            </a:r>
            <a:r>
              <a:rPr lang="ru-RU" sz="1200" dirty="0" smtClean="0"/>
              <a:t>сертификата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dirty="0" smtClean="0"/>
              <a:t>Раз в день проверяем срок действия ключа «1С-Битрикс»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200" b="1" dirty="0" smtClean="0">
                <a:solidFill>
                  <a:srgbClr val="000000"/>
                </a:solidFill>
              </a:rPr>
              <a:t>и если что-то </a:t>
            </a:r>
            <a:r>
              <a:rPr lang="ru-RU" sz="1200" b="1" dirty="0">
                <a:solidFill>
                  <a:srgbClr val="000000"/>
                </a:solidFill>
              </a:rPr>
              <a:t>не так, шлем </a:t>
            </a:r>
            <a:r>
              <a:rPr lang="en-US" sz="1200" b="1" dirty="0" smtClean="0">
                <a:solidFill>
                  <a:srgbClr val="000000"/>
                </a:solidFill>
              </a:rPr>
              <a:t>push</a:t>
            </a:r>
            <a:r>
              <a:rPr lang="ru-RU" sz="1200" b="1" dirty="0" smtClean="0">
                <a:solidFill>
                  <a:srgbClr val="000000"/>
                </a:solidFill>
              </a:rPr>
              <a:t>-уведомление</a:t>
            </a:r>
            <a:r>
              <a:rPr lang="en-US" sz="1200" b="1" dirty="0" smtClean="0">
                <a:solidFill>
                  <a:srgbClr val="000000"/>
                </a:solidFill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</a:rPr>
              <a:t>или </a:t>
            </a:r>
            <a:r>
              <a:rPr lang="ru-RU" sz="1200" b="1" dirty="0" err="1">
                <a:solidFill>
                  <a:srgbClr val="000000"/>
                </a:solidFill>
              </a:rPr>
              <a:t>e-</a:t>
            </a:r>
            <a:r>
              <a:rPr lang="ru-RU" sz="1200" b="1" dirty="0" err="1" smtClean="0">
                <a:solidFill>
                  <a:srgbClr val="000000"/>
                </a:solidFill>
              </a:rPr>
              <a:t>mail</a:t>
            </a:r>
            <a:r>
              <a:rPr lang="ru-RU" sz="1200" b="1" dirty="0" smtClean="0">
                <a:solidFill>
                  <a:srgbClr val="000000"/>
                </a:solidFill>
              </a:rPr>
              <a:t> </a:t>
            </a:r>
            <a:endParaRPr lang="ru-RU" sz="1400" b="1" dirty="0">
              <a:solidFill>
                <a:srgbClr val="000000"/>
              </a:solidFill>
            </a:endParaRPr>
          </a:p>
          <a:p>
            <a:endParaRPr lang="ru-RU" sz="1400" dirty="0"/>
          </a:p>
          <a:p>
            <a:r>
              <a:rPr lang="ru-RU" sz="1400" dirty="0"/>
              <a:t>CMS впервые обеспечивается системой </a:t>
            </a:r>
            <a:r>
              <a:rPr lang="ru-RU" sz="1400" dirty="0" smtClean="0"/>
              <a:t>мониторинга.</a:t>
            </a:r>
            <a:r>
              <a:rPr lang="ru-RU" sz="1400" dirty="0"/>
              <a:t> </a:t>
            </a:r>
            <a:r>
              <a:rPr lang="ru-RU" sz="1400" dirty="0" smtClean="0"/>
              <a:t>Он </a:t>
            </a:r>
            <a:r>
              <a:rPr lang="ru-RU" sz="1400" dirty="0"/>
              <a:t>включается автоматически после обновления на </a:t>
            </a:r>
            <a:r>
              <a:rPr lang="ru-RU" sz="1400" dirty="0" smtClean="0"/>
              <a:t>14.0.</a:t>
            </a:r>
            <a:endParaRPr lang="ru-RU" sz="14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0" b="99015" l="4783" r="47717">
                        <a14:foregroundMark x1="35109" y1="3941" x2="35109" y2="3941"/>
                        <a14:foregroundMark x1="36848" y1="3941" x2="36848" y2="3941"/>
                        <a14:foregroundMark x1="42500" y1="5296" x2="42500" y2="5296"/>
                      </a14:backgroundRemoval>
                    </a14:imgEffect>
                  </a14:imgLayer>
                </a14:imgProps>
              </a:ext>
            </a:extLst>
          </a:blip>
          <a:srcRect r="51097"/>
          <a:stretch/>
        </p:blipFill>
        <p:spPr>
          <a:xfrm>
            <a:off x="3924308" y="1987501"/>
            <a:ext cx="1318149" cy="2379011"/>
          </a:xfrm>
          <a:prstGeom prst="rect">
            <a:avLst/>
          </a:prstGeom>
        </p:spPr>
      </p:pic>
      <p:pic>
        <p:nvPicPr>
          <p:cNvPr id="12" name="Изображение 11">
            <a:hlinkClick r:id="rId10"/>
          </p:cNvPr>
          <p:cNvPicPr>
            <a:picLocks noChangeAspect="1"/>
          </p:cNvPicPr>
          <p:nvPr/>
        </p:nvPicPr>
        <p:blipFill rotWithShape="1">
          <a:blip r:embed="rId11"/>
          <a:srcRect l="12897" t="12388" r="10003" b="49906"/>
          <a:stretch/>
        </p:blipFill>
        <p:spPr>
          <a:xfrm>
            <a:off x="1471746" y="4463870"/>
            <a:ext cx="1020722" cy="412422"/>
          </a:xfrm>
          <a:prstGeom prst="rect">
            <a:avLst/>
          </a:prstGeom>
        </p:spPr>
      </p:pic>
      <p:pic>
        <p:nvPicPr>
          <p:cNvPr id="13" name="Изображение 12">
            <a:hlinkClick r:id="rId12"/>
          </p:cNvPr>
          <p:cNvPicPr>
            <a:picLocks noChangeAspect="1"/>
          </p:cNvPicPr>
          <p:nvPr/>
        </p:nvPicPr>
        <p:blipFill rotWithShape="1">
          <a:blip r:embed="rId13"/>
          <a:srcRect l="15451" t="31373" r="16097" b="32173"/>
          <a:stretch/>
        </p:blipFill>
        <p:spPr>
          <a:xfrm>
            <a:off x="2618146" y="4473818"/>
            <a:ext cx="950327" cy="3265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065" y="4379171"/>
            <a:ext cx="127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Мобильное приложение бесплатно</a:t>
            </a:r>
            <a:r>
              <a:rPr lang="ru-RU" sz="1200" b="1" dirty="0"/>
              <a:t>: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7667066" y="1987501"/>
            <a:ext cx="1318149" cy="2379011"/>
            <a:chOff x="5706708" y="1767542"/>
            <a:chExt cx="1510628" cy="2726400"/>
          </a:xfrm>
        </p:grpSpPr>
        <p:pic>
          <p:nvPicPr>
            <p:cNvPr id="20" name="Изображение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40" b="99015" l="4783" r="47717">
                          <a14:foregroundMark x1="35109" y1="3941" x2="35109" y2="3941"/>
                          <a14:foregroundMark x1="36848" y1="3941" x2="36848" y2="3941"/>
                          <a14:foregroundMark x1="42500" y1="5296" x2="42500" y2="5296"/>
                        </a14:backgroundRemoval>
                      </a14:imgEffect>
                    </a14:imgLayer>
                  </a14:imgProps>
                </a:ext>
              </a:extLst>
            </a:blip>
            <a:srcRect r="51097"/>
            <a:stretch/>
          </p:blipFill>
          <p:spPr>
            <a:xfrm>
              <a:off x="5706708" y="1767542"/>
              <a:ext cx="1510628" cy="2726400"/>
            </a:xfrm>
            <a:prstGeom prst="rect">
              <a:avLst/>
            </a:prstGeom>
          </p:spPr>
        </p:pic>
        <p:pic>
          <p:nvPicPr>
            <p:cNvPr id="10" name="Изображение 9" descr="Снимок экрана 2013-10-28 в 15.02.59.pn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7"/>
            <a:stretch/>
          </p:blipFill>
          <p:spPr>
            <a:xfrm>
              <a:off x="5970077" y="2306568"/>
              <a:ext cx="1084124" cy="1602855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6419480" y="1987501"/>
            <a:ext cx="1318149" cy="2379011"/>
            <a:chOff x="7835976" y="1767542"/>
            <a:chExt cx="1318149" cy="2379011"/>
          </a:xfrm>
        </p:grpSpPr>
        <p:pic>
          <p:nvPicPr>
            <p:cNvPr id="25" name="Изображение 24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40" b="99015" l="4783" r="47717">
                          <a14:foregroundMark x1="35109" y1="3941" x2="35109" y2="3941"/>
                          <a14:foregroundMark x1="36848" y1="3941" x2="36848" y2="3941"/>
                          <a14:foregroundMark x1="42500" y1="5296" x2="42500" y2="5296"/>
                        </a14:backgroundRemoval>
                      </a14:imgEffect>
                    </a14:imgLayer>
                  </a14:imgProps>
                </a:ext>
              </a:extLst>
            </a:blip>
            <a:srcRect r="51097"/>
            <a:stretch/>
          </p:blipFill>
          <p:spPr>
            <a:xfrm>
              <a:off x="7835976" y="1767542"/>
              <a:ext cx="1318149" cy="2379011"/>
            </a:xfrm>
            <a:prstGeom prst="rect">
              <a:avLst/>
            </a:prstGeom>
          </p:spPr>
        </p:pic>
        <p:pic>
          <p:nvPicPr>
            <p:cNvPr id="5" name="Изображение 4" descr="фото 2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398" y="2234408"/>
              <a:ext cx="951903" cy="1427854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5171894" y="1987501"/>
            <a:ext cx="1318149" cy="2379011"/>
            <a:chOff x="6538638" y="1767542"/>
            <a:chExt cx="1318149" cy="2379011"/>
          </a:xfrm>
        </p:grpSpPr>
        <p:pic>
          <p:nvPicPr>
            <p:cNvPr id="22" name="Изображение 2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340" b="99015" l="4783" r="47717">
                          <a14:foregroundMark x1="35109" y1="3941" x2="35109" y2="3941"/>
                          <a14:foregroundMark x1="36848" y1="3941" x2="36848" y2="3941"/>
                          <a14:foregroundMark x1="42500" y1="5296" x2="42500" y2="5296"/>
                        </a14:backgroundRemoval>
                      </a14:imgEffect>
                    </a14:imgLayer>
                  </a14:imgProps>
                </a:ext>
              </a:extLst>
            </a:blip>
            <a:srcRect r="51097"/>
            <a:stretch/>
          </p:blipFill>
          <p:spPr>
            <a:xfrm>
              <a:off x="6538638" y="1767542"/>
              <a:ext cx="1318149" cy="2379011"/>
            </a:xfrm>
            <a:prstGeom prst="rect">
              <a:avLst/>
            </a:prstGeom>
          </p:spPr>
        </p:pic>
        <p:pic>
          <p:nvPicPr>
            <p:cNvPr id="4" name="Изображение 3" descr="фото 1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829" y="2237813"/>
              <a:ext cx="940368" cy="1410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3110193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42" y="888819"/>
            <a:ext cx="4128917" cy="4128917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cs typeface="Calibri"/>
              </a:rPr>
              <a:t>Автоматический </a:t>
            </a:r>
            <a:r>
              <a:rPr lang="ru-RU" sz="3200" b="1" dirty="0" err="1" smtClean="0">
                <a:cs typeface="Calibri"/>
              </a:rPr>
              <a:t>бэкап</a:t>
            </a:r>
            <a:r>
              <a:rPr lang="ru-RU" sz="3200" b="1" dirty="0" smtClean="0">
                <a:cs typeface="Calibri"/>
              </a:rPr>
              <a:t> в облако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9145" y="24001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5012" y="2006135"/>
            <a:ext cx="482884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b="1" dirty="0"/>
              <a:t>11000 клиентов </a:t>
            </a:r>
            <a:r>
              <a:rPr lang="ru-RU" dirty="0" smtClean="0"/>
              <a:t>пробовали </a:t>
            </a:r>
            <a:r>
              <a:rPr lang="ru-RU" dirty="0"/>
              <a:t>или пользуются регулярно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b="1" dirty="0"/>
              <a:t>Более 9 Тб </a:t>
            </a:r>
            <a:r>
              <a:rPr lang="ru-RU" dirty="0"/>
              <a:t>- общий объем </a:t>
            </a:r>
            <a:r>
              <a:rPr lang="ru-RU" dirty="0" err="1" smtClean="0"/>
              <a:t>бэкапов</a:t>
            </a:r>
            <a:r>
              <a:rPr lang="ru-RU" dirty="0" smtClean="0"/>
              <a:t> в облаке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5011" y="1014583"/>
            <a:ext cx="4503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Облачный </a:t>
            </a:r>
            <a:r>
              <a:rPr lang="ru-RU" sz="1600" dirty="0">
                <a:solidFill>
                  <a:srgbClr val="000000"/>
                </a:solidFill>
              </a:rPr>
              <a:t>сервис, который обеспечивает автоматическое резервное </a:t>
            </a:r>
            <a:r>
              <a:rPr lang="ru-RU" sz="1600" dirty="0" smtClean="0">
                <a:solidFill>
                  <a:srgbClr val="000000"/>
                </a:solidFill>
              </a:rPr>
              <a:t>копирование в облако 1С-Битрикс по расписанию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5012" y="3080395"/>
            <a:ext cx="4734630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60000"/>
            </a:pPr>
            <a:r>
              <a:rPr lang="ru-RU" sz="1600" dirty="0" smtClean="0">
                <a:cs typeface="Calibri"/>
              </a:rPr>
              <a:t>Раньше </a:t>
            </a:r>
            <a:r>
              <a:rPr lang="ru-RU" sz="1600" dirty="0">
                <a:cs typeface="Calibri"/>
              </a:rPr>
              <a:t>для создания резервной копии было нужно: заключить договор с провайдером, настроить, развернуть </a:t>
            </a:r>
            <a:r>
              <a:rPr lang="ru-RU" sz="1600" dirty="0" err="1">
                <a:cs typeface="Calibri"/>
              </a:rPr>
              <a:t>бэкап</a:t>
            </a:r>
            <a:r>
              <a:rPr lang="ru-RU" sz="1600" dirty="0">
                <a:cs typeface="Calibri"/>
              </a:rPr>
              <a:t>. </a:t>
            </a:r>
          </a:p>
          <a:p>
            <a:pPr>
              <a:buSzPct val="60000"/>
            </a:pPr>
            <a:endParaRPr lang="ru-RU" sz="500" dirty="0">
              <a:cs typeface="Calibri"/>
            </a:endParaRPr>
          </a:p>
          <a:p>
            <a:pPr>
              <a:buSzPct val="60000"/>
            </a:pPr>
            <a:r>
              <a:rPr lang="ru-RU" sz="1600" dirty="0">
                <a:cs typeface="Calibri"/>
              </a:rPr>
              <a:t>С облачным </a:t>
            </a:r>
            <a:r>
              <a:rPr lang="ru-RU" sz="1600" dirty="0" err="1">
                <a:cs typeface="Calibri"/>
              </a:rPr>
              <a:t>бэкапом</a:t>
            </a:r>
            <a:r>
              <a:rPr lang="ru-RU" sz="1600" dirty="0">
                <a:cs typeface="Calibri"/>
              </a:rPr>
              <a:t> договоров не нужно, настроек не нужно, а </a:t>
            </a:r>
            <a:r>
              <a:rPr lang="ru-RU" sz="1600" dirty="0" err="1">
                <a:cs typeface="Calibri"/>
              </a:rPr>
              <a:t>бэкап</a:t>
            </a:r>
            <a:r>
              <a:rPr lang="ru-RU" sz="1600" dirty="0">
                <a:cs typeface="Calibri"/>
              </a:rPr>
              <a:t> сразу сохраняется в облаке «1С-Битрикс». </a:t>
            </a:r>
          </a:p>
        </p:txBody>
      </p:sp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4846799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2851" y="2400144"/>
            <a:ext cx="3449573" cy="2601247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cs typeface="Calibri"/>
              </a:rPr>
              <a:t>Дополнительное место для </a:t>
            </a:r>
            <a:r>
              <a:rPr lang="ru-RU" sz="3200" b="1" dirty="0" err="1" smtClean="0">
                <a:cs typeface="Calibri"/>
              </a:rPr>
              <a:t>бэкапа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9145" y="24001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492982"/>
              </p:ext>
            </p:extLst>
          </p:nvPr>
        </p:nvGraphicFramePr>
        <p:xfrm>
          <a:off x="305011" y="1176993"/>
          <a:ext cx="5546980" cy="2222826"/>
        </p:xfrm>
        <a:graphic>
          <a:graphicData uri="http://schemas.openxmlformats.org/drawingml/2006/table">
            <a:tbl>
              <a:tblPr/>
              <a:tblGrid>
                <a:gridCol w="1815810"/>
                <a:gridCol w="1424264"/>
                <a:gridCol w="2306906"/>
              </a:tblGrid>
              <a:tr h="26448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Место в облаке</a:t>
                      </a:r>
                      <a:endParaRPr lang="ru-RU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Цена</a:t>
                      </a:r>
                      <a:endParaRPr lang="ru-RU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Скидки</a:t>
                      </a:r>
                      <a:endParaRPr lang="ru-RU" sz="1600" b="0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0153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100 Гб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9900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руб./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601531">
                <a:tc>
                  <a:txBody>
                    <a:bodyPr/>
                    <a:lstStyle/>
                    <a:p>
                      <a:pPr algn="l" fontAlgn="b"/>
                      <a:endParaRPr lang="bg-BG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bg-BG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 </a:t>
                      </a:r>
                      <a:r>
                        <a:rPr lang="bg-BG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пакетов (от 500 Гб</a:t>
                      </a:r>
                      <a:r>
                        <a:rPr lang="bg-BG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r>
                        <a:rPr lang="bg-BG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bg-BG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44550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 /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скидка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 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8910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 за 100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Гб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53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пакетов (от 1 Тб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74250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руб./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</a:t>
                      </a:r>
                    </a:p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скидка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  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7425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руб. за 100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Гб</a:t>
                      </a:r>
                    </a:p>
                    <a:p>
                      <a:pPr algn="l" fontAlgn="b"/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9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10181011_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75" y="945178"/>
            <a:ext cx="3016162" cy="4023227"/>
          </a:xfrm>
          <a:prstGeom prst="rect">
            <a:avLst/>
          </a:prstGeom>
        </p:spPr>
      </p:pic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861940"/>
            <a:ext cx="8915400" cy="1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1" y="165925"/>
            <a:ext cx="6309305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+mn-lt"/>
              </a:rPr>
              <a:t>Новая открытая архитектура ядра </a:t>
            </a:r>
            <a:r>
              <a:rPr lang="en-US" sz="3200" b="1" dirty="0" smtClean="0">
                <a:latin typeface="+mn-lt"/>
              </a:rPr>
              <a:t>D7</a:t>
            </a:r>
            <a:endParaRPr lang="en-US" sz="2800" b="1" dirty="0">
              <a:latin typeface="+mn-lt"/>
            </a:endParaRPr>
          </a:p>
        </p:txBody>
      </p:sp>
      <p:pic>
        <p:nvPicPr>
          <p:cNvPr id="3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02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699" y="1163671"/>
            <a:ext cx="5319680" cy="37240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85750" indent="-285750">
              <a:spcBef>
                <a:spcPts val="600"/>
              </a:spcBef>
              <a:buSzPct val="80000"/>
              <a:buFont typeface="Arial"/>
              <a:buChar char="•"/>
            </a:pPr>
            <a:r>
              <a:rPr lang="ru-RU" dirty="0" smtClean="0"/>
              <a:t>Начиная с 14 версии, платформа стала единой </a:t>
            </a:r>
            <a:r>
              <a:rPr lang="ru-RU" dirty="0"/>
              <a:t>«двухъядерной</a:t>
            </a:r>
            <a:r>
              <a:rPr lang="ru-RU" dirty="0" smtClean="0"/>
              <a:t>»</a:t>
            </a:r>
          </a:p>
          <a:p>
            <a:pPr marL="285750" indent="-285750">
              <a:spcBef>
                <a:spcPts val="600"/>
              </a:spcBef>
              <a:buSzPct val="80000"/>
              <a:buFont typeface="Arial"/>
              <a:buChar char="•"/>
            </a:pPr>
            <a:r>
              <a:rPr lang="ru-RU" dirty="0" smtClean="0"/>
              <a:t>Новая архитектура совместима со всеми предыдущими </a:t>
            </a:r>
          </a:p>
          <a:p>
            <a:pPr marL="285750" indent="-285750">
              <a:spcBef>
                <a:spcPts val="600"/>
              </a:spcBef>
              <a:buSzPct val="80000"/>
              <a:buFont typeface="Arial"/>
              <a:buChar char="•"/>
            </a:pPr>
            <a:r>
              <a:rPr lang="ru-RU" dirty="0"/>
              <a:t>Современный код с использованием объектно-ориентированной архитектуры, </a:t>
            </a:r>
            <a:r>
              <a:rPr lang="en-US" dirty="0"/>
              <a:t>ORM-</a:t>
            </a:r>
            <a:r>
              <a:rPr lang="ru-RU" dirty="0"/>
              <a:t>системы, удобный для разработки проектов с длительным жизненным </a:t>
            </a:r>
            <a:r>
              <a:rPr lang="ru-RU" dirty="0" smtClean="0"/>
              <a:t>циклом </a:t>
            </a:r>
            <a:endParaRPr lang="ru-RU" dirty="0"/>
          </a:p>
          <a:p>
            <a:pPr marL="285750" indent="-285750">
              <a:spcBef>
                <a:spcPts val="600"/>
              </a:spcBef>
              <a:buSzPct val="80000"/>
              <a:buFont typeface="Arial"/>
              <a:buChar char="•"/>
            </a:pPr>
            <a:r>
              <a:rPr lang="ru-RU" dirty="0"/>
              <a:t>Модная архитектура, интересная для разработчиков </a:t>
            </a:r>
            <a:r>
              <a:rPr lang="ru-RU" dirty="0">
                <a:sym typeface="Wingdings"/>
              </a:rPr>
              <a:t></a:t>
            </a:r>
            <a:endParaRPr lang="ru-RU" dirty="0"/>
          </a:p>
          <a:p>
            <a:pPr marL="285750" indent="-285750">
              <a:spcBef>
                <a:spcPts val="600"/>
              </a:spcBef>
              <a:buSzPct val="80000"/>
              <a:buFont typeface="Arial"/>
              <a:buChar char="•"/>
            </a:pPr>
            <a:r>
              <a:rPr lang="ru-RU" dirty="0"/>
              <a:t>Больше единообразия, выше скорость разработки </a:t>
            </a:r>
          </a:p>
        </p:txBody>
      </p:sp>
    </p:spTree>
    <p:extLst>
      <p:ext uri="{BB962C8B-B14F-4D97-AF65-F5344CB8AC3E}">
        <p14:creationId xmlns:p14="http://schemas.microsoft.com/office/powerpoint/2010/main" val="32927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745424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b="10728"/>
          <a:stretch/>
        </p:blipFill>
        <p:spPr>
          <a:xfrm flipH="1">
            <a:off x="0" y="-9475"/>
            <a:ext cx="9157512" cy="51529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88746" y="-9476"/>
            <a:ext cx="5955254" cy="5152976"/>
          </a:xfrm>
          <a:prstGeom prst="rect">
            <a:avLst/>
          </a:prstGeom>
          <a:solidFill>
            <a:srgbClr val="F2F2F2">
              <a:alpha val="8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3188746" y="428604"/>
            <a:ext cx="5701910" cy="696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/>
              <a:t>Трансграничные </a:t>
            </a:r>
            <a:r>
              <a:rPr lang="en-US" sz="2800" b="1" dirty="0" smtClean="0"/>
              <a:t>B2C </a:t>
            </a:r>
            <a:r>
              <a:rPr lang="ru-RU" sz="2800" b="1" dirty="0" smtClean="0"/>
              <a:t>покупки</a:t>
            </a:r>
            <a:endParaRPr lang="ru-RU" sz="2800" b="1" dirty="0"/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567075" y="1278997"/>
            <a:ext cx="5431678" cy="3171672"/>
          </a:xfrm>
          <a:prstGeom prst="rect">
            <a:avLst/>
          </a:prstGeom>
        </p:spPr>
        <p:txBody>
          <a:bodyPr/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600" dirty="0" smtClean="0"/>
              <a:t>Могут достичь в этом году 100 </a:t>
            </a:r>
            <a:r>
              <a:rPr lang="ru-RU" sz="1600" dirty="0" err="1" smtClean="0"/>
              <a:t>млрд</a:t>
            </a:r>
            <a:r>
              <a:rPr lang="ru-RU" sz="1600" dirty="0" smtClean="0"/>
              <a:t> рублей оборота (четверть всех продаж материальных товаров) 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600" dirty="0" smtClean="0"/>
              <a:t>До 4 миллионов покупателей (15% от всех). Покупатели мигрируют в </a:t>
            </a:r>
            <a:r>
              <a:rPr lang="ru-RU" sz="1600" dirty="0" err="1" smtClean="0"/>
              <a:t>кросс-бордер</a:t>
            </a:r>
            <a:endParaRPr lang="ru-RU" sz="1600" dirty="0" smtClean="0"/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600" dirty="0" smtClean="0"/>
              <a:t>4 покупки в год на каждого покупателя за рубежом (большинство покупателей в зарубежных </a:t>
            </a:r>
            <a:r>
              <a:rPr lang="ru-RU" sz="1600" dirty="0" err="1" smtClean="0"/>
              <a:t>интернет-магазинах</a:t>
            </a:r>
            <a:r>
              <a:rPr lang="ru-RU" sz="1600" dirty="0" smtClean="0"/>
              <a:t> также совершают покупки и в России) 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600" dirty="0" smtClean="0"/>
              <a:t>Имеет потолок спроса из-за сложностей с возвратом и с оплатой </a:t>
            </a:r>
            <a:endParaRPr lang="en-US" sz="1600" dirty="0" smtClean="0"/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1600" dirty="0" smtClean="0"/>
              <a:t>Покупки за рубежом характерны для двух столиц, и не характерны для всей страны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59" y="4462409"/>
            <a:ext cx="679739" cy="50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5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8763644_we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1630" r="2261" b="2174"/>
          <a:stretch/>
        </p:blipFill>
        <p:spPr>
          <a:xfrm>
            <a:off x="5221028" y="658544"/>
            <a:ext cx="3922972" cy="4357216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Новое ядро </a:t>
            </a:r>
            <a:r>
              <a:rPr lang="en-US" sz="3200" b="1" dirty="0" smtClean="0">
                <a:latin typeface="Calibri"/>
                <a:cs typeface="Calibri"/>
              </a:rPr>
              <a:t>D7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012" y="1092379"/>
            <a:ext cx="5718026" cy="3462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Единое </a:t>
            </a:r>
            <a:r>
              <a:rPr lang="ru-RU" sz="1400" dirty="0"/>
              <a:t>новое </a:t>
            </a:r>
            <a:r>
              <a:rPr lang="ru-RU" sz="1400" dirty="0" smtClean="0"/>
              <a:t>ядро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Версия 14.0 включает ядро </a:t>
            </a:r>
            <a:r>
              <a:rPr lang="en-US" sz="1400" dirty="0" smtClean="0"/>
              <a:t>D</a:t>
            </a:r>
            <a:r>
              <a:rPr lang="ru-RU" sz="1400" dirty="0" smtClean="0"/>
              <a:t>7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Новый функционал создается на новом ядре </a:t>
            </a:r>
            <a:r>
              <a:rPr lang="en-US" sz="1400" dirty="0" smtClean="0"/>
              <a:t>D7 (</a:t>
            </a:r>
            <a:r>
              <a:rPr lang="ru-RU" sz="1400" dirty="0" smtClean="0"/>
              <a:t>пульс компании, </a:t>
            </a:r>
            <a:r>
              <a:rPr lang="en-US" sz="1400" dirty="0" smtClean="0"/>
              <a:t>SEO</a:t>
            </a:r>
            <a:r>
              <a:rPr lang="ru-RU" sz="1400" dirty="0" smtClean="0"/>
              <a:t>-модуль, </a:t>
            </a:r>
            <a:r>
              <a:rPr lang="en-US" sz="1400" dirty="0" smtClean="0"/>
              <a:t>APP-</a:t>
            </a:r>
            <a:r>
              <a:rPr lang="ru-RU" sz="1400" dirty="0" err="1" smtClean="0"/>
              <a:t>кеш</a:t>
            </a:r>
            <a:r>
              <a:rPr lang="ru-RU" sz="1400" dirty="0" smtClean="0"/>
              <a:t>…)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Выполняется </a:t>
            </a:r>
            <a:r>
              <a:rPr lang="ru-RU" sz="1400" dirty="0" err="1" smtClean="0"/>
              <a:t>рефакторинг</a:t>
            </a:r>
            <a:r>
              <a:rPr lang="ru-RU" sz="1400" dirty="0" smtClean="0"/>
              <a:t> первого ядра (кеширование, опции, модули, события)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Модуль </a:t>
            </a:r>
            <a:r>
              <a:rPr lang="en-US" sz="1400" dirty="0" err="1" smtClean="0"/>
              <a:t>HighLoad</a:t>
            </a:r>
            <a:r>
              <a:rPr lang="en-US" sz="1400" dirty="0" smtClean="0"/>
              <a:t>-</a:t>
            </a:r>
            <a:r>
              <a:rPr lang="ru-RU" sz="1400" dirty="0" err="1" smtClean="0"/>
              <a:t>инфоблоков</a:t>
            </a:r>
            <a:r>
              <a:rPr lang="ru-RU" sz="1400" dirty="0" smtClean="0"/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1400" dirty="0" smtClean="0"/>
              <a:t>Новая</a:t>
            </a:r>
            <a:r>
              <a:rPr lang="en-US" sz="1400" dirty="0" smtClean="0"/>
              <a:t> </a:t>
            </a:r>
            <a:r>
              <a:rPr lang="ru-RU" sz="1400" dirty="0" smtClean="0"/>
              <a:t>открытая архитектура работы с данными – </a:t>
            </a:r>
            <a:r>
              <a:rPr lang="en-US" sz="1400" dirty="0" smtClean="0"/>
              <a:t>ORM</a:t>
            </a:r>
            <a:r>
              <a:rPr lang="ru-RU" sz="1400" dirty="0" smtClean="0"/>
              <a:t> с поддержкой </a:t>
            </a:r>
            <a:r>
              <a:rPr lang="en-US" sz="1400" dirty="0" err="1" smtClean="0"/>
              <a:t>noSQL</a:t>
            </a:r>
            <a:r>
              <a:rPr lang="en-US" sz="1400" dirty="0" smtClean="0"/>
              <a:t> </a:t>
            </a:r>
            <a:r>
              <a:rPr lang="ru-RU" sz="1400" dirty="0" smtClean="0"/>
              <a:t>в </a:t>
            </a:r>
            <a:r>
              <a:rPr lang="en-US" sz="1400" dirty="0" smtClean="0"/>
              <a:t>MySQL</a:t>
            </a:r>
          </a:p>
          <a:p>
            <a:endParaRPr lang="ru-RU" sz="1400" dirty="0" smtClean="0"/>
          </a:p>
          <a:p>
            <a:r>
              <a:rPr lang="ru-RU" dirty="0" smtClean="0"/>
              <a:t>Внутренние процессы разработки в компании будут переориентированы на последовательный переход на новую архитектуру.</a:t>
            </a:r>
          </a:p>
        </p:txBody>
      </p:sp>
    </p:spTree>
    <p:extLst>
      <p:ext uri="{BB962C8B-B14F-4D97-AF65-F5344CB8AC3E}">
        <p14:creationId xmlns:p14="http://schemas.microsoft.com/office/powerpoint/2010/main" val="2280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6580261_prin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2" b="4734"/>
          <a:stretch/>
        </p:blipFill>
        <p:spPr>
          <a:xfrm>
            <a:off x="-24202" y="0"/>
            <a:ext cx="9168202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flipH="1">
            <a:off x="2504842" y="1917612"/>
            <a:ext cx="6632545" cy="121697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5712" y="2093982"/>
            <a:ext cx="56976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/>
              <a:t>Самые значительные изменения архитектуры за всю историю </a:t>
            </a:r>
            <a:r>
              <a:rPr lang="ru-RU" sz="2400" dirty="0" smtClean="0"/>
              <a:t>продукта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6236" y="52911"/>
            <a:ext cx="4837212" cy="10145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fr-FR" sz="900" dirty="0">
                <a:solidFill>
                  <a:schemeClr val="bg1"/>
                </a:solidFill>
              </a:rPr>
              <a:t>config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configuration.php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системных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настроек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замена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dbconn.php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option.php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настроек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замена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COption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>
                <a:solidFill>
                  <a:schemeClr val="bg1"/>
                </a:solidFill>
              </a:rPr>
              <a:t>data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appcachemanifest.php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новый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мобильный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AppCache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cache.php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кеширование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старого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CPHPCache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connection.php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базовый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соединения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</a:t>
            </a:r>
            <a:r>
              <a:rPr lang="fr-FR" sz="900" dirty="0">
                <a:solidFill>
                  <a:schemeClr val="bg1"/>
                </a:solidFill>
              </a:rPr>
              <a:t> БД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CDatabase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connectionpool.php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пула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соединений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managedcache.php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управляемого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кеширования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CCacheManager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hsphpreadconnection.php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NoSQL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соединения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db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arrayresult.php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результата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из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массива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connection.php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соединения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</a:t>
            </a:r>
            <a:r>
              <a:rPr lang="fr-FR" sz="900" dirty="0">
                <a:solidFill>
                  <a:schemeClr val="bg1"/>
                </a:solidFill>
              </a:rPr>
              <a:t> БД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mssqlconnection.php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соединения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</a:t>
            </a:r>
            <a:r>
              <a:rPr lang="fr-FR" sz="900" dirty="0">
                <a:solidFill>
                  <a:schemeClr val="bg1"/>
                </a:solidFill>
              </a:rPr>
              <a:t> БД MSSQL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mssqlresult.php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результата</a:t>
            </a:r>
            <a:r>
              <a:rPr lang="fr-FR" sz="900" dirty="0">
                <a:solidFill>
                  <a:schemeClr val="bg1"/>
                </a:solidFill>
              </a:rPr>
              <a:t> MSSQL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mssqlsqlhelper.php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вспомогательный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построения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запросов</a:t>
            </a:r>
            <a:r>
              <a:rPr lang="fr-FR" sz="900" dirty="0">
                <a:solidFill>
                  <a:schemeClr val="bg1"/>
                </a:solidFill>
              </a:rPr>
              <a:t> MSSQL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>
                <a:solidFill>
                  <a:schemeClr val="bg1"/>
                </a:solidFill>
              </a:rPr>
              <a:t>[</a:t>
            </a:r>
            <a:r>
              <a:rPr lang="fr-FR" sz="900" dirty="0" err="1">
                <a:solidFill>
                  <a:schemeClr val="bg1"/>
                </a:solidFill>
              </a:rPr>
              <a:t>аналогичные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классы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Mysql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Mysqli</a:t>
            </a:r>
            <a:r>
              <a:rPr lang="fr-FR" sz="900" dirty="0">
                <a:solidFill>
                  <a:schemeClr val="bg1"/>
                </a:solidFill>
              </a:rPr>
              <a:t>, Oracle]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sqlexpression.php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построителя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выражений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diag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различные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классы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отладки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запросов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кеша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т.д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entity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классы</a:t>
            </a:r>
            <a:r>
              <a:rPr lang="fr-FR" sz="900" dirty="0">
                <a:solidFill>
                  <a:schemeClr val="bg1"/>
                </a:solidFill>
              </a:rPr>
              <a:t> ORM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validator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валидаторов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данных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addresult.php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результата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добавления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base.php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базовый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сущности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booleanfield.php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булевый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datamanager.php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построения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запросов</a:t>
            </a:r>
            <a:r>
              <a:rPr lang="fr-FR" sz="900" dirty="0">
                <a:solidFill>
                  <a:schemeClr val="bg1"/>
                </a:solidFill>
              </a:rPr>
              <a:t> ORM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datamanagerevent.php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событий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datefield.php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дата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datetimefield.php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дата-время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deleteresult.php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результат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удаления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entityerror.php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ошибок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сущности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enumfield.php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перечисления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expressionfield.php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выражение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базовый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поля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fielderror.php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ошибок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поля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floatfield.php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вещественный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integerfield.php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целый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query.php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запросов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referencefield.php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ссылка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result.php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результата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scalarfield.php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скалярный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stringfield.php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строка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textfield.php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текст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ufield.php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тип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пользовательский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updateresult.php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результата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io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работы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файлами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CBXVirtualIoFileSystem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directory.php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directoryentry.php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file.php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fileentry.php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filesystementry.php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path.php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localization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локализации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GetMessage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text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конвертации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текста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>
                <a:solidFill>
                  <a:schemeClr val="bg1"/>
                </a:solidFill>
              </a:rPr>
              <a:t>type - </a:t>
            </a:r>
            <a:r>
              <a:rPr lang="fr-FR" sz="900" dirty="0" err="1">
                <a:solidFill>
                  <a:schemeClr val="bg1"/>
                </a:solidFill>
              </a:rPr>
              <a:t>классы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коллекций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типов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>
                <a:solidFill>
                  <a:schemeClr val="bg1"/>
                </a:solidFill>
              </a:rPr>
              <a:t>web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cookie.php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работы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куками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uri.php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разбора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request_uri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event.php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событий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eventmanager.php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менеджера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событий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глобальных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ф-й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событий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eventresult.php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результата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события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httpapplication.php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приложения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CMain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httpcontext.php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контекста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запроса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httprequest.php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запроса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httpresponse.php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ответа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loader.php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автозагрузчика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классов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modulemanager.php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модуля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CModule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server.php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коллекции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серверных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переменных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50000"/>
              </a:lnSpc>
            </a:pP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 err="1">
                <a:solidFill>
                  <a:schemeClr val="bg1"/>
                </a:solidFill>
              </a:rPr>
              <a:t>urlrewriter.php</a:t>
            </a:r>
            <a:r>
              <a:rPr lang="fr-FR" sz="900" dirty="0">
                <a:solidFill>
                  <a:schemeClr val="bg1"/>
                </a:solidFill>
              </a:rPr>
              <a:t> - </a:t>
            </a:r>
            <a:r>
              <a:rPr lang="fr-FR" sz="900" dirty="0" err="1">
                <a:solidFill>
                  <a:schemeClr val="bg1"/>
                </a:solidFill>
              </a:rPr>
              <a:t>класс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реврайта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вместо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CUrlRewriter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</a:p>
          <a:p>
            <a:endParaRPr lang="fr-FR" sz="900" dirty="0">
              <a:solidFill>
                <a:schemeClr val="bg1"/>
              </a:solidFill>
            </a:endParaRPr>
          </a:p>
          <a:p>
            <a:r>
              <a:rPr lang="fr-FR" sz="900" dirty="0" err="1">
                <a:solidFill>
                  <a:schemeClr val="bg1"/>
                </a:solidFill>
              </a:rPr>
              <a:t>группа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классов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для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описания</a:t>
            </a:r>
            <a:r>
              <a:rPr lang="fr-FR" sz="900" dirty="0">
                <a:solidFill>
                  <a:schemeClr val="bg1"/>
                </a:solidFill>
              </a:rPr>
              <a:t> </a:t>
            </a:r>
            <a:r>
              <a:rPr lang="fr-FR" sz="900" dirty="0" err="1">
                <a:solidFill>
                  <a:schemeClr val="bg1"/>
                </a:solidFill>
              </a:rPr>
              <a:t>сущностей</a:t>
            </a:r>
            <a:r>
              <a:rPr lang="fr-FR" sz="900" dirty="0">
                <a:solidFill>
                  <a:schemeClr val="bg1"/>
                </a:solidFill>
              </a:rPr>
              <a:t> ORM: </a:t>
            </a:r>
            <a:r>
              <a:rPr lang="fr-FR" sz="900" dirty="0" err="1">
                <a:solidFill>
                  <a:schemeClr val="bg1"/>
                </a:solidFill>
              </a:rPr>
              <a:t>UtsUserTable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UtmUserTable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UserGroupTable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UserTable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SiteTemplateTable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SiteDomainTable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SiteTable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GroupTable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CultureTable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>
                <a:solidFill>
                  <a:schemeClr val="bg1"/>
                </a:solidFill>
              </a:rPr>
              <a:t>LanguageTable</a:t>
            </a:r>
            <a:r>
              <a:rPr lang="fr-FR" sz="900" dirty="0">
                <a:solidFill>
                  <a:schemeClr val="bg1"/>
                </a:solidFill>
              </a:rPr>
              <a:t>, </a:t>
            </a:r>
            <a:r>
              <a:rPr lang="fr-FR" sz="900" dirty="0" err="1" smtClean="0">
                <a:solidFill>
                  <a:schemeClr val="bg1"/>
                </a:solidFill>
              </a:rPr>
              <a:t>ParametersTable</a:t>
            </a:r>
            <a:endParaRPr lang="fr-FR" sz="900" dirty="0">
              <a:solidFill>
                <a:schemeClr val="bg1"/>
              </a:solidFill>
            </a:endParaRPr>
          </a:p>
          <a:p>
            <a:pPr>
              <a:lnSpc>
                <a:spcPct val="50000"/>
              </a:lnSpc>
            </a:pPr>
            <a:r>
              <a:rPr lang="fr-FR" sz="900" dirty="0">
                <a:solidFill>
                  <a:schemeClr val="bg1"/>
                </a:solidFill>
              </a:rPr>
              <a:t>      </a:t>
            </a: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9696182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 b="5655"/>
          <a:stretch/>
        </p:blipFill>
        <p:spPr>
          <a:xfrm>
            <a:off x="2" y="0"/>
            <a:ext cx="9144001" cy="51435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" y="1876620"/>
            <a:ext cx="9144001" cy="1728022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" y="2440248"/>
            <a:ext cx="8926688" cy="432392"/>
          </a:xfrm>
        </p:spPr>
        <p:txBody>
          <a:bodyPr>
            <a:noAutofit/>
          </a:bodyPr>
          <a:lstStyle/>
          <a:p>
            <a:pPr marL="0" indent="0" algn="r">
              <a:spcAft>
                <a:spcPts val="600"/>
              </a:spcAft>
              <a:buSzPct val="60000"/>
              <a:buNone/>
            </a:pPr>
            <a:r>
              <a:rPr lang="ru-RU" sz="3000" b="1" dirty="0" smtClean="0">
                <a:latin typeface="Calibri"/>
                <a:cs typeface="Calibri"/>
              </a:rPr>
              <a:t>Программа «Сопровождение крупных внедрений»</a:t>
            </a:r>
            <a:endParaRPr lang="ru-RU" sz="3000" b="1" dirty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165924"/>
            <a:ext cx="6400800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 smtClean="0">
              <a:latin typeface="Verdana" pitchFamily="34" charset="0"/>
            </a:endParaRPr>
          </a:p>
        </p:txBody>
      </p:sp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4800" y="0"/>
            <a:ext cx="6400800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Более 85000 успешных проектов</a:t>
            </a:r>
            <a:endParaRPr lang="en-US" sz="32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742" y="1364062"/>
            <a:ext cx="2149747" cy="827572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0313" y="2346502"/>
            <a:ext cx="2290216" cy="109057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4072" y="2508627"/>
            <a:ext cx="2356634" cy="8409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313" y="3823398"/>
            <a:ext cx="2520790" cy="804979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10"/>
          <a:srcRect l="9103" t="28393" r="10571" b="37585"/>
          <a:stretch/>
        </p:blipFill>
        <p:spPr>
          <a:xfrm>
            <a:off x="208383" y="2688121"/>
            <a:ext cx="2726081" cy="61107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74428" y="3823398"/>
            <a:ext cx="2916618" cy="661501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73948" y="3156694"/>
            <a:ext cx="3249108" cy="178649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72965" y="1362586"/>
            <a:ext cx="1719460" cy="830524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14"/>
          <a:srcRect l="3493" t="6665" r="2508" b="10805"/>
          <a:stretch/>
        </p:blipFill>
        <p:spPr>
          <a:xfrm>
            <a:off x="841696" y="1059401"/>
            <a:ext cx="1636570" cy="143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766080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16"/>
          <a:stretch/>
        </p:blipFill>
        <p:spPr>
          <a:xfrm flipH="1">
            <a:off x="-4" y="0"/>
            <a:ext cx="9142275" cy="52406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-1"/>
            <a:ext cx="4931873" cy="524060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96050" y="901340"/>
            <a:ext cx="4550873" cy="424215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  <a:buSzPct val="60000"/>
            </a:pPr>
            <a:r>
              <a:rPr lang="en-US" sz="2000" dirty="0" smtClean="0">
                <a:latin typeface="Calibri"/>
                <a:cs typeface="Calibri"/>
              </a:rPr>
              <a:t>300</a:t>
            </a:r>
            <a:r>
              <a:rPr lang="ru-RU" sz="2000" dirty="0" smtClean="0">
                <a:latin typeface="Calibri"/>
                <a:cs typeface="Calibri"/>
              </a:rPr>
              <a:t> 000</a:t>
            </a:r>
            <a:r>
              <a:rPr lang="en-US" sz="2000" dirty="0" smtClean="0">
                <a:latin typeface="Calibri"/>
                <a:cs typeface="Calibri"/>
              </a:rPr>
              <a:t>+</a:t>
            </a:r>
            <a:r>
              <a:rPr lang="ru-RU" sz="2000" dirty="0" smtClean="0">
                <a:latin typeface="Calibri"/>
                <a:cs typeface="Calibri"/>
              </a:rPr>
              <a:t> посетителей в сутки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10 000+ товаров позиций в каталоге</a:t>
            </a:r>
          </a:p>
          <a:p>
            <a:pPr>
              <a:spcAft>
                <a:spcPts val="600"/>
              </a:spcAft>
              <a:buSzPct val="60000"/>
            </a:pPr>
            <a:r>
              <a:rPr lang="en-US" sz="2000" dirty="0" smtClean="0">
                <a:latin typeface="Calibri"/>
                <a:cs typeface="Calibri"/>
              </a:rPr>
              <a:t>&lt; </a:t>
            </a:r>
            <a:r>
              <a:rPr lang="ru-RU" sz="2000" dirty="0" smtClean="0">
                <a:latin typeface="Calibri"/>
                <a:cs typeface="Calibri"/>
              </a:rPr>
              <a:t>0,5 сек максимальное время отображения страниц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24/7 доступность и отказоустойчивость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>
                <a:latin typeface="Calibri"/>
                <a:cs typeface="Calibri"/>
              </a:rPr>
              <a:t>Десятки магазинов и складов по всей </a:t>
            </a:r>
            <a:r>
              <a:rPr lang="ru-RU" sz="2000" dirty="0" smtClean="0">
                <a:latin typeface="Calibri"/>
                <a:cs typeface="Calibri"/>
              </a:rPr>
              <a:t>стране</a:t>
            </a:r>
            <a:endParaRPr lang="en-US" sz="2000" dirty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Быстрое обновление цен и складских остатков 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err="1" smtClean="0">
                <a:latin typeface="Calibri"/>
                <a:cs typeface="Calibri"/>
              </a:rPr>
              <a:t>Многосайтовые</a:t>
            </a:r>
            <a:r>
              <a:rPr lang="ru-RU" sz="2000" dirty="0" smtClean="0">
                <a:latin typeface="Calibri"/>
                <a:cs typeface="Calibri"/>
              </a:rPr>
              <a:t> системы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Одновременная работа десятков сотрудников интернет-магазина</a:t>
            </a:r>
          </a:p>
          <a:p>
            <a:pPr>
              <a:spcAft>
                <a:spcPts val="600"/>
              </a:spcAft>
              <a:buSzPct val="60000"/>
            </a:pPr>
            <a:endParaRPr lang="ru-RU" sz="2000" dirty="0" smtClean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9564" y="95715"/>
            <a:ext cx="4685319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Требования к крупным проектам</a:t>
            </a:r>
            <a:endParaRPr lang="en-US" sz="2400" b="1" dirty="0" smtClean="0">
              <a:latin typeface="Verdana" pitchFamily="34" charset="0"/>
            </a:endParaRPr>
          </a:p>
        </p:txBody>
      </p:sp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5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7468478_m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02"/>
          <a:stretch/>
        </p:blipFill>
        <p:spPr>
          <a:xfrm>
            <a:off x="-35555" y="-1"/>
            <a:ext cx="9179555" cy="51435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35554" y="-1"/>
            <a:ext cx="4967428" cy="514350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28600" y="0"/>
            <a:ext cx="6324600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Крупные проекты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3"/>
          <p:cNvSpPr txBox="1">
            <a:spLocks/>
          </p:cNvSpPr>
          <p:nvPr/>
        </p:nvSpPr>
        <p:spPr bwMode="auto">
          <a:xfrm>
            <a:off x="179280" y="1047750"/>
            <a:ext cx="4703273" cy="236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SzPct val="60000"/>
            </a:pPr>
            <a:r>
              <a:rPr lang="ru-RU" sz="2000" b="0" dirty="0" smtClean="0">
                <a:latin typeface="Calibri"/>
                <a:cs typeface="Calibri"/>
              </a:rPr>
              <a:t>«1С-Битрикс» удовлетворяет технологическим требованиям крупных проектов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b="0" dirty="0" smtClean="0">
                <a:latin typeface="Calibri"/>
                <a:cs typeface="Calibri"/>
              </a:rPr>
              <a:t>Мы готовы помогать нашим клиентам и  партнерам и участвовать во внедрении крупных проектов</a:t>
            </a:r>
            <a:endParaRPr lang="ru-RU" sz="2000" b="0" dirty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1С-Битрикс запускает направление </a:t>
            </a:r>
            <a:br>
              <a:rPr lang="ru-RU" sz="2000" dirty="0" smtClean="0">
                <a:latin typeface="Calibri"/>
                <a:cs typeface="Calibri"/>
              </a:rPr>
            </a:br>
            <a:r>
              <a:rPr lang="ru-RU" sz="2000" b="1" dirty="0" smtClean="0">
                <a:latin typeface="Calibri"/>
                <a:cs typeface="Calibri"/>
              </a:rPr>
              <a:t>«Сопровождение крупных проектов»</a:t>
            </a:r>
          </a:p>
        </p:txBody>
      </p:sp>
    </p:spTree>
    <p:extLst>
      <p:ext uri="{BB962C8B-B14F-4D97-AF65-F5344CB8AC3E}">
        <p14:creationId xmlns:p14="http://schemas.microsoft.com/office/powerpoint/2010/main" val="25525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760748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9" t="24089" r="-13" b="1939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9210" y="1"/>
            <a:ext cx="5184790" cy="516511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176572" y="1125438"/>
            <a:ext cx="4967428" cy="37338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Выделение с клиентом и партнером ключевых этапов проекта и точек контроля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Специалисты 1С-Битрикс участвуют во внедрении – выдают экспертные заключения в ключевых точках проекта, таких как:</a:t>
            </a:r>
          </a:p>
          <a:p>
            <a:pPr lvl="1"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Разработка требований к проекту</a:t>
            </a:r>
          </a:p>
          <a:p>
            <a:pPr lvl="1"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Проектирование архитектуры</a:t>
            </a:r>
          </a:p>
          <a:p>
            <a:pPr lvl="1"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Сдача разработанных технических решений</a:t>
            </a:r>
          </a:p>
          <a:p>
            <a:pPr lvl="1"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Конфигурирование и обеспечение производительности</a:t>
            </a:r>
          </a:p>
          <a:p>
            <a:pPr lvl="1"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Организация эксплуатации и мониторинга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Процедуры контроля качества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Выделенный менеджер проекта со стороны 1С-Битрикс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1400" dirty="0" smtClean="0">
                <a:latin typeface="Calibri"/>
                <a:cs typeface="Calibri"/>
              </a:rPr>
              <a:t>Договор с клиентом и партнером о сопровождении крупного внедрения</a:t>
            </a:r>
            <a:endParaRPr lang="ru-RU" sz="1400" dirty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endParaRPr lang="ru-RU" sz="1400" dirty="0" smtClean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353994" y="115003"/>
            <a:ext cx="4759253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С</a:t>
            </a:r>
            <a:r>
              <a:rPr lang="ru-RU" sz="28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опровождение крупных проектов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2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269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92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36678" y="1170405"/>
            <a:ext cx="4267200" cy="2971800"/>
          </a:xfrm>
        </p:spPr>
        <p:txBody>
          <a:bodyPr/>
          <a:lstStyle/>
          <a:p>
            <a:pPr>
              <a:spcAft>
                <a:spcPts val="600"/>
              </a:spcAft>
              <a:buSzPct val="60000"/>
            </a:pPr>
            <a:r>
              <a:rPr lang="ru-RU" sz="2000" dirty="0">
                <a:latin typeface="Calibri"/>
                <a:cs typeface="Calibri"/>
              </a:rPr>
              <a:t>Информация о программе сопровождения крупных </a:t>
            </a:r>
            <a:r>
              <a:rPr lang="ru-RU" sz="2000" dirty="0" smtClean="0">
                <a:latin typeface="Calibri"/>
                <a:cs typeface="Calibri"/>
              </a:rPr>
              <a:t>проектов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Крупные внедрения «1С-Битрикс»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Список партнеров </a:t>
            </a:r>
          </a:p>
          <a:p>
            <a:pPr>
              <a:spcAft>
                <a:spcPts val="600"/>
              </a:spcAft>
              <a:buSzPct val="60000"/>
            </a:pPr>
            <a:r>
              <a:rPr lang="ru-RU" sz="2000" dirty="0" smtClean="0">
                <a:latin typeface="Calibri"/>
                <a:cs typeface="Calibri"/>
              </a:rPr>
              <a:t>Заявка на консультацию</a:t>
            </a:r>
          </a:p>
          <a:p>
            <a:pPr>
              <a:spcAft>
                <a:spcPts val="600"/>
              </a:spcAft>
              <a:buSzPct val="60000"/>
            </a:pPr>
            <a:endParaRPr lang="ru-RU" sz="2000" dirty="0" smtClean="0">
              <a:latin typeface="Calibri"/>
              <a:cs typeface="Calibri"/>
            </a:endParaRPr>
          </a:p>
          <a:p>
            <a:pPr marL="0" indent="0">
              <a:spcAft>
                <a:spcPts val="600"/>
              </a:spcAft>
              <a:buSzPct val="60000"/>
              <a:buNone/>
            </a:pPr>
            <a:endParaRPr lang="ru-RU" sz="20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endParaRPr lang="ru-RU" sz="20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endParaRPr lang="ru-RU" sz="20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endParaRPr lang="ru-RU" sz="2000" dirty="0" smtClean="0">
              <a:latin typeface="Calibri"/>
              <a:cs typeface="Calibri"/>
            </a:endParaRPr>
          </a:p>
          <a:p>
            <a:pPr marL="0" indent="0">
              <a:spcAft>
                <a:spcPts val="600"/>
              </a:spcAft>
              <a:buSzPct val="60000"/>
              <a:buNone/>
            </a:pPr>
            <a:endParaRPr lang="ru-RU" sz="2000" dirty="0">
              <a:latin typeface="Calibri"/>
              <a:cs typeface="Calibri"/>
            </a:endParaRPr>
          </a:p>
          <a:p>
            <a:pPr>
              <a:spcAft>
                <a:spcPts val="600"/>
              </a:spcAft>
              <a:buSzPct val="60000"/>
            </a:pPr>
            <a:endParaRPr lang="ru-RU" sz="2000" dirty="0" smtClean="0">
              <a:latin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20" y="18907"/>
            <a:ext cx="6127480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Специализированный сайт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79663" y="3680540"/>
            <a:ext cx="2927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latin typeface="Calibri" pitchFamily="34" charset="0"/>
                <a:ea typeface="Verdana" pitchFamily="34" charset="0"/>
                <a:cs typeface="Calibri" pitchFamily="34" charset="0"/>
              </a:rPr>
              <a:t>enterprise</a:t>
            </a:r>
            <a:r>
              <a:rPr lang="en-US" sz="2400" b="0" u="sng" dirty="0">
                <a:latin typeface="Calibri" pitchFamily="34" charset="0"/>
                <a:ea typeface="Verdana" pitchFamily="34" charset="0"/>
                <a:cs typeface="Calibri" pitchFamily="34" charset="0"/>
              </a:rPr>
              <a:t>.1c-bitrix.ru </a:t>
            </a:r>
            <a:endParaRPr lang="ru-RU" sz="2400" b="0" u="sng" dirty="0"/>
          </a:p>
        </p:txBody>
      </p:sp>
      <p:pic>
        <p:nvPicPr>
          <p:cNvPr id="13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 descr="Снимок экрана 2013-10-28 в 22.21.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38" y="1164762"/>
            <a:ext cx="4454006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5719" y="16500"/>
            <a:ext cx="6378069" cy="80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Компетенция «Крупные внедрения»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6806"/>
            <a:ext cx="9144000" cy="45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210" y="16536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2348088" y="3648366"/>
            <a:ext cx="4447824" cy="856075"/>
            <a:chOff x="2175386" y="3648366"/>
            <a:chExt cx="4447824" cy="856075"/>
          </a:xfrm>
        </p:grpSpPr>
        <p:pic>
          <p:nvPicPr>
            <p:cNvPr id="14" name="Изображение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5386" y="3648820"/>
              <a:ext cx="855621" cy="855621"/>
            </a:xfrm>
            <a:prstGeom prst="rect">
              <a:avLst/>
            </a:prstGeom>
          </p:spPr>
        </p:pic>
        <p:pic>
          <p:nvPicPr>
            <p:cNvPr id="15" name="Изображение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6784" y="3648821"/>
              <a:ext cx="854024" cy="854024"/>
            </a:xfrm>
            <a:prstGeom prst="rect">
              <a:avLst/>
            </a:prstGeom>
          </p:spPr>
        </p:pic>
        <p:pic>
          <p:nvPicPr>
            <p:cNvPr id="16" name="Изображение 15"/>
            <p:cNvPicPr>
              <a:picLocks noChangeAspect="1"/>
            </p:cNvPicPr>
            <p:nvPr/>
          </p:nvPicPr>
          <p:blipFill rotWithShape="1">
            <a:blip r:embed="rId7"/>
            <a:srcRect l="10453" t="18313" r="11285" b="22330"/>
            <a:stretch/>
          </p:blipFill>
          <p:spPr>
            <a:xfrm>
              <a:off x="5496584" y="3648366"/>
              <a:ext cx="1126626" cy="854479"/>
            </a:xfrm>
            <a:prstGeom prst="rect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</p:pic>
      </p:grpSp>
      <p:grpSp>
        <p:nvGrpSpPr>
          <p:cNvPr id="2" name="Группа 1"/>
          <p:cNvGrpSpPr/>
          <p:nvPr/>
        </p:nvGrpSpPr>
        <p:grpSpPr>
          <a:xfrm>
            <a:off x="750891" y="1444513"/>
            <a:ext cx="7642219" cy="1620507"/>
            <a:chOff x="567523" y="1444513"/>
            <a:chExt cx="7642219" cy="1620507"/>
          </a:xfrm>
        </p:grpSpPr>
        <p:pic>
          <p:nvPicPr>
            <p:cNvPr id="3" name="Изображение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7523" y="1444513"/>
              <a:ext cx="1247353" cy="866582"/>
            </a:xfrm>
            <a:prstGeom prst="rect">
              <a:avLst/>
            </a:prstGeom>
          </p:spPr>
        </p:pic>
        <p:pic>
          <p:nvPicPr>
            <p:cNvPr id="4" name="Изображение 3"/>
            <p:cNvPicPr>
              <a:picLocks noChangeAspect="1"/>
            </p:cNvPicPr>
            <p:nvPr/>
          </p:nvPicPr>
          <p:blipFill rotWithShape="1">
            <a:blip r:embed="rId9"/>
            <a:srcRect t="33854" b="34281"/>
            <a:stretch/>
          </p:blipFill>
          <p:spPr>
            <a:xfrm>
              <a:off x="2467143" y="1635518"/>
              <a:ext cx="1315068" cy="419055"/>
            </a:xfrm>
            <a:prstGeom prst="rect">
              <a:avLst/>
            </a:prstGeom>
          </p:spPr>
        </p:pic>
        <p:pic>
          <p:nvPicPr>
            <p:cNvPr id="5" name="Изображение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34477" y="1728925"/>
              <a:ext cx="1869886" cy="325648"/>
            </a:xfrm>
            <a:prstGeom prst="rect">
              <a:avLst/>
            </a:prstGeom>
          </p:spPr>
        </p:pic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56630" y="1728764"/>
              <a:ext cx="1253112" cy="325809"/>
            </a:xfrm>
            <a:prstGeom prst="rect">
              <a:avLst/>
            </a:prstGeom>
          </p:spPr>
        </p:pic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67523" y="2769229"/>
              <a:ext cx="1247353" cy="239876"/>
            </a:xfrm>
            <a:prstGeom prst="rect">
              <a:avLst/>
            </a:prstGeom>
          </p:spPr>
        </p:pic>
        <p:pic>
          <p:nvPicPr>
            <p:cNvPr id="12" name="Изображение 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175092" y="2642957"/>
              <a:ext cx="2389036" cy="422063"/>
            </a:xfrm>
            <a:prstGeom prst="rect">
              <a:avLst/>
            </a:prstGeom>
          </p:spPr>
        </p:pic>
        <p:pic>
          <p:nvPicPr>
            <p:cNvPr id="13" name="Изображение 1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24344" y="2642958"/>
              <a:ext cx="1798749" cy="381296"/>
            </a:xfrm>
            <a:prstGeom prst="rect">
              <a:avLst/>
            </a:prstGeom>
          </p:spPr>
        </p:pic>
        <p:pic>
          <p:nvPicPr>
            <p:cNvPr id="17" name="Изображение 1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83310" y="2642957"/>
              <a:ext cx="1126432" cy="405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595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4665236_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3" b="10478"/>
          <a:stretch/>
        </p:blipFill>
        <p:spPr>
          <a:xfrm>
            <a:off x="555764" y="-1"/>
            <a:ext cx="8032473" cy="5143501"/>
          </a:xfrm>
          <a:prstGeom prst="rect">
            <a:avLst/>
          </a:prstGeom>
        </p:spPr>
      </p:pic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3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890065"/>
            <a:ext cx="9143999" cy="1296017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92737" y="1676400"/>
            <a:ext cx="6758528" cy="1727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b="1" dirty="0">
                <a:latin typeface="Calibri"/>
                <a:cs typeface="Calibri"/>
              </a:rPr>
              <a:t>Мы улучшили выбор партнера</a:t>
            </a:r>
            <a:endParaRPr lang="ru-RU" sz="27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2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5379170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0" b="1694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1090673" y="565004"/>
            <a:ext cx="779621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5000"/>
              </a:lnSpc>
            </a:pPr>
            <a:r>
              <a:rPr lang="ru-RU" sz="3600" b="1" dirty="0" smtClean="0"/>
              <a:t>6% </a:t>
            </a:r>
            <a:r>
              <a:rPr lang="ru-RU" sz="3600" dirty="0" smtClean="0"/>
              <a:t>всех покупок </a:t>
            </a:r>
            <a:br>
              <a:rPr lang="ru-RU" sz="3600" dirty="0" smtClean="0"/>
            </a:br>
            <a:r>
              <a:rPr lang="ru-RU" sz="3600" dirty="0" smtClean="0"/>
              <a:t>материальных товаров делаются </a:t>
            </a:r>
            <a:r>
              <a:rPr lang="ru-RU" sz="3600" b="1" dirty="0" smtClean="0"/>
              <a:t>через мобильное устройство 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59" y="4462409"/>
            <a:ext cx="679739" cy="50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5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7255"/>
            <a:ext cx="9144000" cy="4186245"/>
          </a:xfrm>
          <a:prstGeom prst="rect">
            <a:avLst/>
          </a:prstGeom>
        </p:spPr>
      </p:pic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3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>
                <a:latin typeface="Calibri"/>
                <a:cs typeface="Calibri"/>
              </a:rPr>
              <a:t>Подбор в один клик</a:t>
            </a:r>
            <a:endParaRPr lang="en-US" sz="24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2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resets_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b="1728"/>
          <a:stretch/>
        </p:blipFill>
        <p:spPr>
          <a:xfrm>
            <a:off x="698498" y="888325"/>
            <a:ext cx="7708167" cy="4051976"/>
          </a:xfrm>
          <a:prstGeom prst="rect">
            <a:avLst/>
          </a:prstGeom>
        </p:spPr>
      </p:pic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3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/>
                <a:cs typeface="Calibri"/>
              </a:rPr>
              <a:t>Поиск по региону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7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filt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1"/>
          <a:stretch/>
        </p:blipFill>
        <p:spPr>
          <a:xfrm>
            <a:off x="-1" y="863599"/>
            <a:ext cx="9144379" cy="3975101"/>
          </a:xfrm>
          <a:prstGeom prst="rect">
            <a:avLst/>
          </a:prstGeom>
        </p:spPr>
      </p:pic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3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/>
                <a:cs typeface="Calibri"/>
              </a:rPr>
              <a:t>Подбор по критериям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8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0734449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r="2672"/>
          <a:stretch/>
        </p:blipFill>
        <p:spPr>
          <a:xfrm>
            <a:off x="-12700" y="0"/>
            <a:ext cx="9172406" cy="5143500"/>
          </a:xfrm>
          <a:prstGeom prst="rect">
            <a:avLst/>
          </a:prstGeom>
        </p:spPr>
      </p:pic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3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1890065"/>
            <a:ext cx="9143999" cy="1296017"/>
          </a:xfrm>
          <a:prstGeom prst="rect">
            <a:avLst/>
          </a:prstGeom>
          <a:solidFill>
            <a:srgbClr val="FFFFFF">
              <a:alpha val="8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49300" y="2006601"/>
            <a:ext cx="7962900" cy="9652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>
                <a:latin typeface="Calibri"/>
                <a:cs typeface="Calibri"/>
              </a:rPr>
              <a:t>Улучшенное представление</a:t>
            </a:r>
          </a:p>
        </p:txBody>
      </p:sp>
    </p:spTree>
    <p:extLst>
      <p:ext uri="{BB962C8B-B14F-4D97-AF65-F5344CB8AC3E}">
        <p14:creationId xmlns:p14="http://schemas.microsoft.com/office/powerpoint/2010/main" val="4758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3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/>
                <a:cs typeface="Calibri"/>
              </a:rPr>
              <a:t>Список партнеров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4731" r="5280" b="40891"/>
          <a:stretch/>
        </p:blipFill>
        <p:spPr>
          <a:xfrm>
            <a:off x="393701" y="923619"/>
            <a:ext cx="4495800" cy="4092882"/>
          </a:xfrm>
          <a:prstGeom prst="rect">
            <a:avLst/>
          </a:prstGeom>
        </p:spPr>
      </p:pic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18103" y="1527329"/>
            <a:ext cx="3886200" cy="23314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2100" b="1" dirty="0"/>
              <a:t>Положение в списке зависит</a:t>
            </a:r>
            <a:r>
              <a:rPr lang="en-US" sz="2100" b="1" dirty="0"/>
              <a:t> </a:t>
            </a:r>
            <a:r>
              <a:rPr lang="ru-RU" sz="2100" b="1" dirty="0"/>
              <a:t>от:</a:t>
            </a:r>
          </a:p>
          <a:p>
            <a:pPr marL="257175" indent="-257175">
              <a:buBlip>
                <a:blip r:embed="rId7"/>
              </a:buBlip>
            </a:pPr>
            <a:endParaRPr lang="ru-RU" dirty="0"/>
          </a:p>
          <a:p>
            <a:pPr marL="257175" indent="-257175">
              <a:buBlip>
                <a:blip r:embed="rId7"/>
              </a:buBlip>
            </a:pPr>
            <a:r>
              <a:rPr lang="ru-RU" dirty="0"/>
              <a:t>Опыта в выбранной сфере</a:t>
            </a:r>
          </a:p>
          <a:p>
            <a:pPr marL="257175" indent="-257175">
              <a:buBlip>
                <a:blip r:embed="rId7"/>
              </a:buBlip>
            </a:pPr>
            <a:r>
              <a:rPr lang="ru-RU" dirty="0"/>
              <a:t>Количества сертифицированных сотрудников</a:t>
            </a:r>
          </a:p>
          <a:p>
            <a:pPr marL="257175" indent="-257175">
              <a:buBlip>
                <a:blip r:embed="rId7"/>
              </a:buBlip>
            </a:pPr>
            <a:r>
              <a:rPr lang="ru-RU" dirty="0"/>
              <a:t>Статуса партнера</a:t>
            </a:r>
          </a:p>
          <a:p>
            <a:pPr marL="257175" indent="-257175">
              <a:buBlip>
                <a:blip r:embed="rId7"/>
              </a:buBlip>
            </a:pPr>
            <a:r>
              <a:rPr lang="ru-RU" dirty="0"/>
              <a:t>Участия в программе качества внедрений</a:t>
            </a:r>
          </a:p>
        </p:txBody>
      </p:sp>
    </p:spTree>
    <p:extLst>
      <p:ext uri="{BB962C8B-B14F-4D97-AF65-F5344CB8AC3E}">
        <p14:creationId xmlns:p14="http://schemas.microsoft.com/office/powerpoint/2010/main" val="42126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List_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863330"/>
            <a:ext cx="8194110" cy="4051571"/>
          </a:xfrm>
          <a:prstGeom prst="rect">
            <a:avLst/>
          </a:prstGeom>
        </p:spPr>
      </p:pic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3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/>
                <a:cs typeface="Calibri"/>
              </a:rPr>
              <a:t>Список партнеров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8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7"/>
          <a:stretch/>
        </p:blipFill>
        <p:spPr>
          <a:xfrm>
            <a:off x="1219200" y="872978"/>
            <a:ext cx="6984998" cy="3978423"/>
          </a:xfrm>
          <a:prstGeom prst="rect">
            <a:avLst/>
          </a:prstGeom>
        </p:spPr>
      </p:pic>
      <p:pic>
        <p:nvPicPr>
          <p:cNvPr id="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3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/>
                <a:cs typeface="Calibri"/>
              </a:rPr>
              <a:t>Представление партнера</a:t>
            </a:r>
            <a:endParaRPr lang="en-US" sz="2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79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2132657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87"/>
          <a:stretch/>
        </p:blipFill>
        <p:spPr>
          <a:xfrm>
            <a:off x="0" y="0"/>
            <a:ext cx="9154125" cy="5143500"/>
          </a:xfrm>
          <a:prstGeom prst="rect">
            <a:avLst/>
          </a:prstGeom>
        </p:spPr>
      </p:pic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7983784" cy="51435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5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ru-RU" dirty="0">
              <a:latin typeface="Calibri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Комплектация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225" y="890832"/>
            <a:ext cx="69382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smtClean="0"/>
              <a:t>Торговые предложения SKU </a:t>
            </a:r>
            <a:r>
              <a:rPr lang="ru-RU" sz="1600" dirty="0" smtClean="0"/>
              <a:t>включены во все редакции с интернет-магазином</a:t>
            </a:r>
            <a:endParaRPr lang="ru-RU" sz="1600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smtClean="0"/>
              <a:t>Единицы </a:t>
            </a:r>
            <a:r>
              <a:rPr lang="ru-RU" sz="1600" b="1" dirty="0"/>
              <a:t>измерения </a:t>
            </a:r>
            <a:r>
              <a:rPr lang="ru-RU" sz="1600" dirty="0"/>
              <a:t>- в «Малый бизнес»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smtClean="0"/>
              <a:t>Наборы и комплекты</a:t>
            </a:r>
            <a:r>
              <a:rPr lang="ru-RU" sz="1600" dirty="0" smtClean="0"/>
              <a:t> – в «Бизнес» и «Большой бизнес»</a:t>
            </a:r>
            <a:endParaRPr lang="ru-RU" sz="1600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smtClean="0"/>
              <a:t>Складской </a:t>
            </a:r>
            <a:r>
              <a:rPr lang="ru-RU" sz="1600" b="1" dirty="0"/>
              <a:t>учет </a:t>
            </a:r>
            <a:r>
              <a:rPr lang="ru-RU" sz="1600" dirty="0"/>
              <a:t>- 1 склад в «Малый бизнес», много - в </a:t>
            </a:r>
            <a:r>
              <a:rPr lang="ru-RU" sz="1600" dirty="0" smtClean="0"/>
              <a:t>верхние редакции </a:t>
            </a:r>
            <a:endParaRPr lang="ru-RU" sz="1600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/>
              <a:t>SEO</a:t>
            </a:r>
            <a:r>
              <a:rPr lang="ru-RU" sz="1600" dirty="0"/>
              <a:t> </a:t>
            </a:r>
            <a:r>
              <a:rPr lang="ru-RU" sz="1600" dirty="0" smtClean="0"/>
              <a:t>– во все редакции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err="1" smtClean="0"/>
              <a:t>Маркетплейс</a:t>
            </a:r>
            <a:r>
              <a:rPr lang="ru-RU" sz="1600" b="1" dirty="0" smtClean="0"/>
              <a:t> </a:t>
            </a:r>
            <a:r>
              <a:rPr lang="en-US" sz="1600" b="1" dirty="0" smtClean="0"/>
              <a:t>SEO-scanner</a:t>
            </a:r>
            <a:r>
              <a:rPr lang="en-US" sz="1600" dirty="0" smtClean="0"/>
              <a:t> – </a:t>
            </a:r>
            <a:r>
              <a:rPr lang="ru-RU" sz="1600" dirty="0" smtClean="0"/>
              <a:t>бесплатно в ноябре, потом 4900 руб., во все редакции</a:t>
            </a:r>
            <a:endParaRPr lang="ru-RU" sz="1600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smtClean="0"/>
              <a:t>Поддержка </a:t>
            </a:r>
            <a:r>
              <a:rPr lang="ru-RU" sz="1600" b="1" dirty="0" err="1" smtClean="0"/>
              <a:t>Яндекс.Островов</a:t>
            </a:r>
            <a:r>
              <a:rPr lang="ru-RU" sz="1600" b="1" dirty="0" smtClean="0"/>
              <a:t> </a:t>
            </a:r>
            <a:r>
              <a:rPr lang="ru-RU" sz="1600" dirty="0" smtClean="0"/>
              <a:t>– </a:t>
            </a:r>
            <a:r>
              <a:rPr lang="ru-RU" sz="1600" dirty="0"/>
              <a:t>во все </a:t>
            </a:r>
            <a:r>
              <a:rPr lang="ru-RU" sz="1600" dirty="0" smtClean="0"/>
              <a:t>редакции</a:t>
            </a:r>
            <a:endParaRPr lang="ru-RU" sz="1600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smtClean="0"/>
              <a:t>Мобильные </a:t>
            </a:r>
            <a:r>
              <a:rPr lang="ru-RU" sz="1600" b="1" dirty="0"/>
              <a:t>приложения </a:t>
            </a:r>
            <a:r>
              <a:rPr lang="ru-RU" sz="1600" dirty="0"/>
              <a:t>– </a:t>
            </a:r>
            <a:r>
              <a:rPr lang="ru-RU" sz="1600" dirty="0" smtClean="0"/>
              <a:t>совместимо со всеми редакциями</a:t>
            </a:r>
            <a:endParaRPr lang="ru-RU" sz="1600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smtClean="0"/>
              <a:t>Полнотекстовый </a:t>
            </a:r>
            <a:r>
              <a:rPr lang="ru-RU" sz="1600" b="1" dirty="0"/>
              <a:t>поиск </a:t>
            </a:r>
            <a:r>
              <a:rPr lang="ru-RU" sz="1600" dirty="0"/>
              <a:t>– во все редакции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sz="1600" b="1" dirty="0" smtClean="0"/>
              <a:t>Инспектор </a:t>
            </a:r>
            <a:r>
              <a:rPr lang="ru-RU" sz="1600" b="1" dirty="0"/>
              <a:t>сайта </a:t>
            </a:r>
            <a:r>
              <a:rPr lang="ru-RU" sz="1600" dirty="0"/>
              <a:t>– во все </a:t>
            </a:r>
            <a:r>
              <a:rPr lang="ru-RU" sz="1600" dirty="0" smtClean="0"/>
              <a:t>редакции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35564" y="4802355"/>
            <a:ext cx="4237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400" dirty="0" smtClean="0"/>
              <a:t>«Во </a:t>
            </a:r>
            <a:r>
              <a:rPr lang="ru-RU" sz="1400" dirty="0"/>
              <a:t>все </a:t>
            </a:r>
            <a:r>
              <a:rPr lang="ru-RU" sz="1400" dirty="0" smtClean="0"/>
              <a:t>редакции» - кроме редакции «Первый сайт»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182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Цены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ru-RU" sz="3200" b="1" dirty="0" smtClean="0">
                <a:latin typeface="Calibri"/>
                <a:cs typeface="Calibri"/>
              </a:rPr>
              <a:t>не меняются</a:t>
            </a:r>
            <a:endParaRPr lang="en-US" sz="2800" b="1" dirty="0">
              <a:latin typeface="Calibri"/>
              <a:cs typeface="Calibri"/>
            </a:endParaRPr>
          </a:p>
        </p:txBody>
      </p:sp>
      <p:pic>
        <p:nvPicPr>
          <p:cNvPr id="6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441808" y="3168160"/>
            <a:ext cx="1042913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+mj-lt"/>
                <a:cs typeface="+mn-cs"/>
              </a:rPr>
              <a:t>Бизнес</a:t>
            </a:r>
          </a:p>
          <a:p>
            <a:pPr>
              <a:defRPr/>
            </a:pPr>
            <a:r>
              <a:rPr lang="en-US" sz="1200" dirty="0">
                <a:latin typeface="+mj-lt"/>
                <a:cs typeface="+mn-cs"/>
              </a:rPr>
              <a:t>48</a:t>
            </a:r>
            <a:r>
              <a:rPr lang="ru-RU" sz="1200" dirty="0">
                <a:latin typeface="+mj-lt"/>
                <a:cs typeface="+mn-cs"/>
              </a:rPr>
              <a:t>900 руб. 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375967" y="1355880"/>
            <a:ext cx="948707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+mj-lt"/>
                <a:cs typeface="+mn-cs"/>
              </a:rPr>
              <a:t>Старт</a:t>
            </a:r>
          </a:p>
          <a:p>
            <a:pPr>
              <a:defRPr/>
            </a:pPr>
            <a:r>
              <a:rPr lang="en-US" sz="1200" dirty="0">
                <a:latin typeface="+mj-lt"/>
                <a:cs typeface="+mn-cs"/>
              </a:rPr>
              <a:t>4</a:t>
            </a:r>
            <a:r>
              <a:rPr lang="ru-RU" sz="1200" dirty="0">
                <a:latin typeface="+mj-lt"/>
                <a:cs typeface="+mn-cs"/>
              </a:rPr>
              <a:t>900 руб. 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387312" y="1355880"/>
            <a:ext cx="104291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+mj-lt"/>
                <a:cs typeface="+mn-cs"/>
              </a:rPr>
              <a:t>Эксперт</a:t>
            </a:r>
            <a:endParaRPr lang="en-US" sz="1200" b="1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200" dirty="0">
                <a:latin typeface="+mj-lt"/>
                <a:cs typeface="+mn-cs"/>
              </a:rPr>
              <a:t>34900 руб. </a:t>
            </a:r>
            <a:endParaRPr lang="en-US" sz="1200" dirty="0">
              <a:latin typeface="+mj-lt"/>
              <a:cs typeface="+mn-cs"/>
            </a:endParaRPr>
          </a:p>
          <a:p>
            <a:pPr>
              <a:defRPr/>
            </a:pPr>
            <a:endParaRPr lang="ru-RU" sz="1200" dirty="0">
              <a:latin typeface="+mj-lt"/>
              <a:cs typeface="+mn-cs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287355" y="1433262"/>
            <a:ext cx="115354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+mj-lt"/>
                <a:cs typeface="+mn-cs"/>
              </a:rPr>
              <a:t>Веб-кластер</a:t>
            </a:r>
          </a:p>
          <a:p>
            <a:pPr>
              <a:defRPr/>
            </a:pPr>
            <a:r>
              <a:rPr lang="ru-RU" sz="1200" dirty="0">
                <a:latin typeface="+mj-lt"/>
                <a:cs typeface="+mn-cs"/>
              </a:rPr>
              <a:t>99900 руб. 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350195" y="3168160"/>
            <a:ext cx="1350607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+mj-lt"/>
                <a:cs typeface="+mn-cs"/>
              </a:rPr>
              <a:t>Малый бизнес</a:t>
            </a:r>
            <a:endParaRPr lang="en-US" sz="1200" b="1" dirty="0">
              <a:latin typeface="+mj-lt"/>
              <a:cs typeface="+mn-cs"/>
            </a:endParaRPr>
          </a:p>
          <a:p>
            <a:pPr>
              <a:defRPr/>
            </a:pPr>
            <a:r>
              <a:rPr lang="en-US" sz="1200" dirty="0">
                <a:latin typeface="+mj-lt"/>
                <a:cs typeface="+mn-cs"/>
              </a:rPr>
              <a:t>24</a:t>
            </a:r>
            <a:r>
              <a:rPr lang="ru-RU" sz="1200" dirty="0">
                <a:latin typeface="+mj-lt"/>
                <a:cs typeface="+mn-cs"/>
              </a:rPr>
              <a:t>900 руб. </a:t>
            </a:r>
            <a:endParaRPr lang="en-US" sz="1200" dirty="0">
              <a:latin typeface="+mj-lt"/>
              <a:cs typeface="+mn-cs"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3397401" y="1355880"/>
            <a:ext cx="104291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+mj-lt"/>
                <a:cs typeface="+mn-cs"/>
              </a:rPr>
              <a:t>Стандарт</a:t>
            </a:r>
            <a:endParaRPr lang="en-US" sz="1200" b="1" dirty="0">
              <a:latin typeface="+mj-lt"/>
              <a:cs typeface="+mn-cs"/>
            </a:endParaRPr>
          </a:p>
          <a:p>
            <a:pPr>
              <a:defRPr/>
            </a:pPr>
            <a:r>
              <a:rPr lang="ru-RU" sz="1200" dirty="0">
                <a:latin typeface="+mj-lt"/>
                <a:cs typeface="+mn-cs"/>
              </a:rPr>
              <a:t>12900 руб. </a:t>
            </a:r>
            <a:endParaRPr lang="en-US" sz="1200" dirty="0">
              <a:latin typeface="+mj-lt"/>
              <a:cs typeface="+mn-cs"/>
            </a:endParaRPr>
          </a:p>
          <a:p>
            <a:pPr>
              <a:defRPr/>
            </a:pPr>
            <a:endParaRPr lang="ru-RU" sz="1200" dirty="0">
              <a:latin typeface="+mj-lt"/>
              <a:cs typeface="+mn-cs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386213" y="3168160"/>
            <a:ext cx="1708836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+mj-lt"/>
                <a:cs typeface="+mn-cs"/>
              </a:rPr>
              <a:t>Бизнес веб-кластер</a:t>
            </a:r>
          </a:p>
          <a:p>
            <a:pPr>
              <a:defRPr/>
            </a:pPr>
            <a:r>
              <a:rPr lang="ru-RU" sz="1200" dirty="0">
                <a:latin typeface="+mj-lt"/>
                <a:cs typeface="+mn-cs"/>
              </a:rPr>
              <a:t>249900 руб. </a:t>
            </a:r>
            <a:endParaRPr lang="en-US" sz="1200" dirty="0">
              <a:latin typeface="+mj-lt"/>
              <a:cs typeface="+mn-cs"/>
            </a:endParaRPr>
          </a:p>
        </p:txBody>
      </p:sp>
      <p:pic>
        <p:nvPicPr>
          <p:cNvPr id="21" name="Изображение 20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67" y="1297957"/>
            <a:ext cx="1021016" cy="1085000"/>
          </a:xfrm>
          <a:prstGeom prst="rect">
            <a:avLst/>
          </a:prstGeom>
        </p:spPr>
      </p:pic>
      <p:pic>
        <p:nvPicPr>
          <p:cNvPr id="22" name="Изображение 21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49" y="1297957"/>
            <a:ext cx="1021016" cy="1085000"/>
          </a:xfrm>
          <a:prstGeom prst="rect">
            <a:avLst/>
          </a:prstGeom>
        </p:spPr>
      </p:pic>
      <p:pic>
        <p:nvPicPr>
          <p:cNvPr id="23" name="Изображение 22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405" y="1297957"/>
            <a:ext cx="1021016" cy="1085000"/>
          </a:xfrm>
          <a:prstGeom prst="rect">
            <a:avLst/>
          </a:prstGeom>
        </p:spPr>
      </p:pic>
      <p:pic>
        <p:nvPicPr>
          <p:cNvPr id="24" name="Изображение 23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79" y="3037047"/>
            <a:ext cx="1021016" cy="1085000"/>
          </a:xfrm>
          <a:prstGeom prst="rect">
            <a:avLst/>
          </a:prstGeom>
        </p:spPr>
      </p:pic>
      <p:pic>
        <p:nvPicPr>
          <p:cNvPr id="25" name="Изображение 24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413" y="3037047"/>
            <a:ext cx="1021016" cy="1085000"/>
          </a:xfrm>
          <a:prstGeom prst="rect">
            <a:avLst/>
          </a:prstGeom>
        </p:spPr>
      </p:pic>
      <p:pic>
        <p:nvPicPr>
          <p:cNvPr id="26" name="Изображение 25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51" y="1302149"/>
            <a:ext cx="1021016" cy="1085000"/>
          </a:xfrm>
          <a:prstGeom prst="rect">
            <a:avLst/>
          </a:prstGeom>
        </p:spPr>
      </p:pic>
      <p:pic>
        <p:nvPicPr>
          <p:cNvPr id="27" name="Изображение 26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54" y="3037047"/>
            <a:ext cx="1021016" cy="1085000"/>
          </a:xfrm>
          <a:prstGeom prst="rect">
            <a:avLst/>
          </a:prstGeom>
        </p:spPr>
      </p:pic>
      <p:pic>
        <p:nvPicPr>
          <p:cNvPr id="19" name="Picture 3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33488" y="839890"/>
            <a:ext cx="6686550" cy="1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84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 bwMode="auto">
          <a:xfrm>
            <a:off x="876583" y="1031632"/>
            <a:ext cx="7937065" cy="2493888"/>
          </a:xfrm>
          <a:prstGeom prst="roundRect">
            <a:avLst>
              <a:gd name="adj" fmla="val 1525"/>
            </a:avLst>
          </a:prstGeom>
          <a:solidFill>
            <a:srgbClr val="E1EAF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</a:endParaRPr>
          </a:p>
        </p:txBody>
      </p:sp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63918" y="1315121"/>
            <a:ext cx="60198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libri"/>
                <a:cs typeface="Calibri"/>
              </a:rPr>
              <a:t>Даты выпуска </a:t>
            </a:r>
            <a:r>
              <a:rPr lang="ru-RU" sz="1600" b="0" dirty="0" smtClean="0">
                <a:latin typeface="Calibri"/>
                <a:cs typeface="Calibri"/>
              </a:rPr>
              <a:t>обновлений «1С-Битрикс: </a:t>
            </a:r>
            <a:r>
              <a:rPr lang="ru-RU" sz="1600" dirty="0" smtClean="0">
                <a:latin typeface="Calibri"/>
                <a:cs typeface="Calibri"/>
              </a:rPr>
              <a:t>Управление сайтом 14.0</a:t>
            </a:r>
            <a:r>
              <a:rPr lang="ru-RU" sz="1600" b="0" dirty="0" smtClean="0">
                <a:latin typeface="Calibri"/>
                <a:cs typeface="Calibri"/>
              </a:rPr>
              <a:t>»:</a:t>
            </a:r>
            <a:endParaRPr lang="ru-RU" sz="1800" b="0" dirty="0" smtClean="0">
              <a:latin typeface="Calibri"/>
              <a:cs typeface="Calibri"/>
            </a:endParaRPr>
          </a:p>
          <a:p>
            <a:endParaRPr lang="ru-RU" dirty="0">
              <a:latin typeface="Calibri"/>
              <a:cs typeface="Calibr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latin typeface="Calibri"/>
                <a:cs typeface="Calibri"/>
              </a:rPr>
              <a:t>1 ноября</a:t>
            </a:r>
            <a:r>
              <a:rPr lang="ru-RU" sz="1800" b="0" dirty="0" smtClean="0">
                <a:latin typeface="Calibri"/>
                <a:cs typeface="Calibri"/>
              </a:rPr>
              <a:t> – альфа-дистрибутив для партнеров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latin typeface="Calibri"/>
                <a:cs typeface="Calibri"/>
              </a:rPr>
              <a:t>7 ноября </a:t>
            </a:r>
            <a:r>
              <a:rPr lang="ru-RU" dirty="0" smtClean="0">
                <a:latin typeface="Calibri"/>
                <a:cs typeface="Calibri"/>
              </a:rPr>
              <a:t>– бета-версия для всех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800" b="1" dirty="0" smtClean="0">
                <a:latin typeface="Calibri"/>
                <a:cs typeface="Calibri"/>
              </a:rPr>
              <a:t>14 ноября</a:t>
            </a:r>
            <a:r>
              <a:rPr lang="ru-RU" sz="1800" b="0" dirty="0" smtClean="0">
                <a:latin typeface="Calibri"/>
                <a:cs typeface="Calibri"/>
              </a:rPr>
              <a:t> – выпуск дистрибутива </a:t>
            </a:r>
            <a:endParaRPr lang="ru-RU" sz="1800" b="0" dirty="0">
              <a:latin typeface="Calibri"/>
              <a:cs typeface="Calibri"/>
            </a:endParaRPr>
          </a:p>
        </p:txBody>
      </p:sp>
      <p:pic>
        <p:nvPicPr>
          <p:cNvPr id="4" name="Изображение 3" descr="bus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65" y="566175"/>
            <a:ext cx="1848847" cy="193006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58770" y="2789243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558770" y="3223096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63918" y="3778410"/>
            <a:ext cx="6319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Продажи версии 14.0 начинаются с сегодняшнего дня.</a:t>
            </a:r>
            <a:endParaRPr lang="ru-RU" sz="20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58770" y="2381303"/>
            <a:ext cx="6170836" cy="0"/>
          </a:xfrm>
          <a:prstGeom prst="line">
            <a:avLst/>
          </a:prstGeom>
          <a:ln w="3175" cmpd="sng">
            <a:gradFill flip="none" rotWithShape="1">
              <a:gsLst>
                <a:gs pos="4000">
                  <a:schemeClr val="tx2">
                    <a:lumMod val="40000"/>
                    <a:lumOff val="60000"/>
                    <a:alpha val="86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7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386193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2" b="3230"/>
          <a:stretch/>
        </p:blipFill>
        <p:spPr>
          <a:xfrm>
            <a:off x="1" y="-1"/>
            <a:ext cx="9169658" cy="51435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0714" y="2311117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20714" y="2888821"/>
            <a:ext cx="7539883" cy="88222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509147" y="2420888"/>
            <a:ext cx="734377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5000"/>
              </a:lnSpc>
            </a:pPr>
            <a:r>
              <a:rPr lang="ru-RU" sz="2800" b="1" dirty="0" smtClean="0"/>
              <a:t>Менее 1% магазинов </a:t>
            </a:r>
            <a:br>
              <a:rPr lang="ru-RU" sz="2800" b="1" dirty="0" smtClean="0"/>
            </a:br>
            <a:r>
              <a:rPr lang="ru-RU" sz="2800" dirty="0" smtClean="0"/>
              <a:t>подготовлены к просмотру </a:t>
            </a:r>
            <a:br>
              <a:rPr lang="ru-RU" sz="2800" dirty="0" smtClean="0"/>
            </a:br>
            <a:r>
              <a:rPr lang="ru-RU" sz="2800" dirty="0" smtClean="0"/>
              <a:t>через мобильное устройство </a:t>
            </a:r>
            <a:endParaRPr lang="ru-RU" sz="2800" b="1" dirty="0" smtClean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59" y="4462409"/>
            <a:ext cx="679739" cy="50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5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3115508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 b="794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117" y="1306204"/>
            <a:ext cx="7539883" cy="7201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4117" y="2252959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21397" y="2837973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04117" y="3424845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0698" y="1326150"/>
            <a:ext cx="7937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/>
              <a:t>Вызовы в 2014 в  </a:t>
            </a:r>
            <a:r>
              <a:rPr lang="en-US" sz="3200" b="1" dirty="0" smtClean="0"/>
              <a:t>E-commerce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81461" y="2222944"/>
            <a:ext cx="5019323" cy="170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3200" dirty="0" smtClean="0"/>
              <a:t>Автоматизация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3200" dirty="0" smtClean="0"/>
              <a:t>Мобильность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3200" dirty="0"/>
              <a:t>Удешевление маркетинга</a:t>
            </a:r>
          </a:p>
        </p:txBody>
      </p:sp>
    </p:spTree>
    <p:extLst>
      <p:ext uri="{BB962C8B-B14F-4D97-AF65-F5344CB8AC3E}">
        <p14:creationId xmlns:p14="http://schemas.microsoft.com/office/powerpoint/2010/main" val="103242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72" y="15645"/>
            <a:ext cx="2485953" cy="87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4098"/>
            <a:ext cx="9144000" cy="34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87" y="1043163"/>
            <a:ext cx="2963561" cy="337505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83813"/>
            <a:ext cx="6758528" cy="6286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latin typeface="Calibri"/>
                <a:cs typeface="Calibri"/>
              </a:rPr>
              <a:t>Управление сайтом 14.0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61356" y="1117875"/>
            <a:ext cx="5146866" cy="3580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Универсальный интернет-магазин для всех типов товаров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Адаптивный </a:t>
            </a:r>
            <a:r>
              <a:rPr lang="ru-RU" dirty="0" smtClean="0"/>
              <a:t>дизайн и готовность к работе на  сенсорных экранах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SEO и </a:t>
            </a:r>
            <a:r>
              <a:rPr lang="ru-RU" dirty="0" smtClean="0"/>
              <a:t>интеграция с Яндекс и </a:t>
            </a:r>
            <a:r>
              <a:rPr lang="en-US" dirty="0" smtClean="0"/>
              <a:t>Google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 smtClean="0"/>
              <a:t>Быстрый внутренний </a:t>
            </a:r>
            <a:r>
              <a:rPr lang="ru-RU" dirty="0"/>
              <a:t>поиск 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 smtClean="0"/>
              <a:t>Мобильное управление </a:t>
            </a:r>
            <a:r>
              <a:rPr lang="ru-RU" dirty="0"/>
              <a:t>интернет-</a:t>
            </a:r>
            <a:r>
              <a:rPr lang="ru-RU" dirty="0" smtClean="0"/>
              <a:t>магазином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Инспектор </a:t>
            </a:r>
            <a:r>
              <a:rPr lang="ru-RU" dirty="0" smtClean="0"/>
              <a:t>сайта – </a:t>
            </a:r>
            <a:r>
              <a:rPr lang="ru-RU" dirty="0" err="1" smtClean="0"/>
              <a:t>мониторим</a:t>
            </a:r>
            <a:r>
              <a:rPr lang="ru-RU" dirty="0" smtClean="0"/>
              <a:t> все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 smtClean="0"/>
              <a:t>Автоматический </a:t>
            </a:r>
            <a:r>
              <a:rPr lang="ru-RU" dirty="0" err="1" smtClean="0"/>
              <a:t>бэкап</a:t>
            </a:r>
            <a:r>
              <a:rPr lang="ru-RU" dirty="0" smtClean="0"/>
              <a:t> в облако</a:t>
            </a:r>
            <a:endParaRPr lang="ru-RU" dirty="0"/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Arial"/>
              <a:buChar char="•"/>
            </a:pPr>
            <a:r>
              <a:rPr lang="ru-RU" dirty="0"/>
              <a:t>Новое ядро </a:t>
            </a:r>
            <a:r>
              <a:rPr lang="ru-RU" dirty="0" smtClean="0"/>
              <a:t>D7 и </a:t>
            </a:r>
            <a:r>
              <a:rPr lang="ru-RU" dirty="0"/>
              <a:t>многое другое</a:t>
            </a:r>
          </a:p>
        </p:txBody>
      </p:sp>
    </p:spTree>
    <p:extLst>
      <p:ext uri="{BB962C8B-B14F-4D97-AF65-F5344CB8AC3E}">
        <p14:creationId xmlns:p14="http://schemas.microsoft.com/office/powerpoint/2010/main" val="292282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13115508_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 b="794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4117" y="1306204"/>
            <a:ext cx="7539883" cy="72012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4117" y="2252959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21397" y="2837973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04117" y="3424845"/>
            <a:ext cx="7539883" cy="5641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0698" y="1326150"/>
            <a:ext cx="7937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/>
              <a:t>Вызовы в 2014 в  </a:t>
            </a:r>
            <a:r>
              <a:rPr lang="en-US" sz="3200" b="1" dirty="0" smtClean="0"/>
              <a:t>E-commerce</a:t>
            </a:r>
            <a:endParaRPr lang="ru-RU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81461" y="2222944"/>
            <a:ext cx="5019323" cy="1709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3200" dirty="0" smtClean="0"/>
              <a:t>Автоматизация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3200" dirty="0" smtClean="0"/>
              <a:t>Мобильность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ru-RU" sz="3200" dirty="0"/>
              <a:t>Удешевление маркетинга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59" y="4462409"/>
            <a:ext cx="679739" cy="5098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5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3076</Words>
  <Application>Microsoft Office PowerPoint</Application>
  <PresentationFormat>Экран (16:9)</PresentationFormat>
  <Paragraphs>667</Paragraphs>
  <Slides>81</Slides>
  <Notes>71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1C-BITRIX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Грихина</dc:creator>
  <cp:lastModifiedBy>Наталья С. Сергеева</cp:lastModifiedBy>
  <cp:revision>319</cp:revision>
  <dcterms:created xsi:type="dcterms:W3CDTF">2013-10-23T13:56:00Z</dcterms:created>
  <dcterms:modified xsi:type="dcterms:W3CDTF">2013-10-29T09:14:26Z</dcterms:modified>
</cp:coreProperties>
</file>