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529" r:id="rId2"/>
    <p:sldId id="645" r:id="rId3"/>
    <p:sldId id="602" r:id="rId4"/>
    <p:sldId id="713" r:id="rId5"/>
    <p:sldId id="646" r:id="rId6"/>
    <p:sldId id="634" r:id="rId7"/>
    <p:sldId id="647" r:id="rId8"/>
    <p:sldId id="716" r:id="rId9"/>
    <p:sldId id="715" r:id="rId10"/>
    <p:sldId id="648" r:id="rId11"/>
    <p:sldId id="714" r:id="rId12"/>
    <p:sldId id="654" r:id="rId13"/>
    <p:sldId id="655" r:id="rId14"/>
    <p:sldId id="656" r:id="rId15"/>
    <p:sldId id="660" r:id="rId16"/>
    <p:sldId id="718" r:id="rId17"/>
    <p:sldId id="765" r:id="rId18"/>
    <p:sldId id="767" r:id="rId19"/>
    <p:sldId id="766" r:id="rId20"/>
    <p:sldId id="768" r:id="rId21"/>
    <p:sldId id="662" r:id="rId22"/>
    <p:sldId id="719" r:id="rId23"/>
    <p:sldId id="770" r:id="rId24"/>
    <p:sldId id="663" r:id="rId25"/>
    <p:sldId id="659" r:id="rId26"/>
    <p:sldId id="720" r:id="rId27"/>
    <p:sldId id="657" r:id="rId28"/>
    <p:sldId id="721" r:id="rId29"/>
    <p:sldId id="664" r:id="rId30"/>
    <p:sldId id="665" r:id="rId31"/>
    <p:sldId id="637" r:id="rId32"/>
    <p:sldId id="722" r:id="rId33"/>
    <p:sldId id="667" r:id="rId34"/>
    <p:sldId id="691" r:id="rId35"/>
    <p:sldId id="778" r:id="rId36"/>
    <p:sldId id="760" r:id="rId37"/>
    <p:sldId id="776" r:id="rId38"/>
    <p:sldId id="694" r:id="rId39"/>
    <p:sldId id="763" r:id="rId40"/>
    <p:sldId id="764" r:id="rId41"/>
    <p:sldId id="695" r:id="rId42"/>
    <p:sldId id="773" r:id="rId43"/>
    <p:sldId id="779" r:id="rId44"/>
    <p:sldId id="780" r:id="rId45"/>
    <p:sldId id="781" r:id="rId46"/>
    <p:sldId id="782" r:id="rId47"/>
    <p:sldId id="783" r:id="rId48"/>
    <p:sldId id="784" r:id="rId49"/>
    <p:sldId id="698" r:id="rId50"/>
    <p:sldId id="749" r:id="rId51"/>
    <p:sldId id="750" r:id="rId52"/>
    <p:sldId id="751" r:id="rId53"/>
    <p:sldId id="752" r:id="rId54"/>
    <p:sldId id="753" r:id="rId55"/>
    <p:sldId id="754" r:id="rId56"/>
    <p:sldId id="757" r:id="rId57"/>
    <p:sldId id="758" r:id="rId58"/>
    <p:sldId id="759" r:id="rId59"/>
    <p:sldId id="726" r:id="rId60"/>
    <p:sldId id="728" r:id="rId61"/>
    <p:sldId id="729" r:id="rId62"/>
    <p:sldId id="730" r:id="rId63"/>
    <p:sldId id="690" r:id="rId64"/>
    <p:sldId id="731" r:id="rId65"/>
    <p:sldId id="785" r:id="rId66"/>
    <p:sldId id="793" r:id="rId67"/>
    <p:sldId id="794" r:id="rId68"/>
    <p:sldId id="795" r:id="rId69"/>
    <p:sldId id="732" r:id="rId70"/>
    <p:sldId id="733" r:id="rId71"/>
    <p:sldId id="786" r:id="rId72"/>
    <p:sldId id="788" r:id="rId73"/>
    <p:sldId id="789" r:id="rId74"/>
    <p:sldId id="790" r:id="rId75"/>
    <p:sldId id="791" r:id="rId76"/>
    <p:sldId id="706" r:id="rId77"/>
    <p:sldId id="639" r:id="rId78"/>
    <p:sldId id="701" r:id="rId79"/>
    <p:sldId id="700" r:id="rId80"/>
    <p:sldId id="735" r:id="rId81"/>
    <p:sldId id="734" r:id="rId82"/>
    <p:sldId id="737" r:id="rId83"/>
    <p:sldId id="774" r:id="rId84"/>
    <p:sldId id="738" r:id="rId85"/>
    <p:sldId id="707" r:id="rId86"/>
    <p:sldId id="739" r:id="rId87"/>
    <p:sldId id="699" r:id="rId88"/>
    <p:sldId id="775" r:id="rId89"/>
    <p:sldId id="772" r:id="rId90"/>
    <p:sldId id="705" r:id="rId91"/>
    <p:sldId id="641" r:id="rId92"/>
    <p:sldId id="792" r:id="rId93"/>
    <p:sldId id="771" r:id="rId94"/>
    <p:sldId id="712" r:id="rId95"/>
    <p:sldId id="633" r:id="rId9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45"/>
    <a:srgbClr val="D5841E"/>
    <a:srgbClr val="F4722B"/>
    <a:srgbClr val="B8CEFF"/>
    <a:srgbClr val="FFE008"/>
    <a:srgbClr val="FFD310"/>
    <a:srgbClr val="585492"/>
    <a:srgbClr val="CE2E1A"/>
    <a:srgbClr val="FF4934"/>
    <a:srgbClr val="9A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4" autoAdjust="0"/>
    <p:restoredTop sz="99034" autoAdjust="0"/>
  </p:normalViewPr>
  <p:slideViewPr>
    <p:cSldViewPr>
      <p:cViewPr varScale="1">
        <p:scale>
          <a:sx n="133" d="100"/>
          <a:sy n="133" d="100"/>
        </p:scale>
        <p:origin x="-528" y="-96"/>
      </p:cViewPr>
      <p:guideLst>
        <p:guide orient="horz" pos="162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printerSettings" Target="printerSettings/printerSettings1.bin"/><Relationship Id="rId99" Type="http://schemas.openxmlformats.org/officeDocument/2006/relationships/commentAuthors" Target="commentAuthor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2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95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49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8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5.png"/><Relationship Id="rId5" Type="http://schemas.openxmlformats.org/officeDocument/2006/relationships/image" Target="../media/image36.jpg"/><Relationship Id="rId6" Type="http://schemas.openxmlformats.org/officeDocument/2006/relationships/image" Target="../media/image10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gif"/><Relationship Id="rId6" Type="http://schemas.openxmlformats.org/officeDocument/2006/relationships/image" Target="../media/image9.gif"/><Relationship Id="rId7" Type="http://schemas.openxmlformats.org/officeDocument/2006/relationships/image" Target="../media/image4.png"/><Relationship Id="rId8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62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29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4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6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81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81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81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81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81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81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9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9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9.png"/><Relationship Id="rId6" Type="http://schemas.openxmlformats.org/officeDocument/2006/relationships/image" Target="../media/image119.jpeg"/><Relationship Id="rId7" Type="http://schemas.microsoft.com/office/2007/relationships/hdphoto" Target="../media/hdphoto2.wdp"/><Relationship Id="rId8" Type="http://schemas.openxmlformats.org/officeDocument/2006/relationships/image" Target="../media/image120.png"/><Relationship Id="rId9" Type="http://schemas.openxmlformats.org/officeDocument/2006/relationships/hyperlink" Target="http://www.gomez.com/pdfs/wp_why_web_performance_matters.pdf" TargetMode="External"/><Relationship Id="rId10" Type="http://schemas.openxmlformats.org/officeDocument/2006/relationships/hyperlink" Target="http://www.1c-bitrix.ru/~cd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21.jpeg"/><Relationship Id="rId7" Type="http://schemas.microsoft.com/office/2007/relationships/hdphoto" Target="../media/hdphoto3.wdp"/><Relationship Id="rId8" Type="http://schemas.openxmlformats.org/officeDocument/2006/relationships/image" Target="../media/image122.png"/><Relationship Id="rId9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55.png"/><Relationship Id="rId7" Type="http://schemas.openxmlformats.org/officeDocument/2006/relationships/image" Target="../media/image124.png"/><Relationship Id="rId8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9.png"/><Relationship Id="rId6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4" Type="http://schemas.openxmlformats.org/officeDocument/2006/relationships/image" Target="../media/image81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9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38.jp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431" y="1543050"/>
            <a:ext cx="9155431" cy="186690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06215" y="3822794"/>
            <a:ext cx="565212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/>
              <a:t>Сергей Рыжиков</a:t>
            </a:r>
          </a:p>
          <a:p>
            <a:pPr algn="r"/>
            <a:r>
              <a:rPr lang="ru-RU" sz="2400" b="0" dirty="0" smtClean="0"/>
              <a:t>генеральный директор</a:t>
            </a:r>
          </a:p>
          <a:p>
            <a:pPr algn="r"/>
            <a:r>
              <a:rPr lang="ru-RU" sz="2400" b="0" dirty="0" smtClean="0"/>
              <a:t>компании «1С-Битрикс»</a:t>
            </a:r>
            <a:endParaRPr lang="en-US" sz="2000" b="0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59885" y="1971394"/>
            <a:ext cx="8618220" cy="857250"/>
          </a:xfrm>
        </p:spPr>
        <p:txBody>
          <a:bodyPr/>
          <a:lstStyle/>
          <a:p>
            <a:pPr algn="r"/>
            <a:r>
              <a:rPr lang="ru-RU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1С-Битрикс: Управление сайтом 12.0</a:t>
            </a:r>
            <a:br>
              <a:rPr lang="ru-RU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эмоциональные технологии</a:t>
            </a:r>
            <a:endParaRPr lang="ru-RU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657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2-10-14 в 19.53.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70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Изображение 20" descr="Снимок экрана 2012-03-29 в 13.42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8" y="4263036"/>
            <a:ext cx="786113" cy="419206"/>
          </a:xfrm>
          <a:prstGeom prst="rect">
            <a:avLst/>
          </a:prstGeom>
        </p:spPr>
      </p:pic>
      <p:pic>
        <p:nvPicPr>
          <p:cNvPr id="22" name="Изображение 21" descr="popkov_a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2" y="1025586"/>
            <a:ext cx="1729506" cy="26046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5963088" y="3688528"/>
            <a:ext cx="157375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latin typeface="Calibri"/>
                <a:cs typeface="Calibri"/>
              </a:rPr>
              <a:t>Сергей </a:t>
            </a:r>
            <a:r>
              <a:rPr lang="ru-RU" sz="1600" i="1" dirty="0" smtClean="0">
                <a:latin typeface="Calibri"/>
                <a:cs typeface="Calibri"/>
              </a:rPr>
              <a:t>Попков</a:t>
            </a:r>
            <a:endParaRPr lang="en-US" sz="1600" i="1" dirty="0" smtClean="0">
              <a:latin typeface="Calibri"/>
              <a:cs typeface="Calibri"/>
            </a:endParaRPr>
          </a:p>
          <a:p>
            <a:r>
              <a:rPr lang="ru-RU" sz="1600" i="1" dirty="0" smtClean="0">
                <a:latin typeface="Calibri"/>
                <a:cs typeface="Calibri"/>
              </a:rPr>
              <a:t>Шеф-дизайнер </a:t>
            </a:r>
            <a:endParaRPr lang="ru-RU" sz="1600" i="1" dirty="0">
              <a:latin typeface="Calibri"/>
              <a:cs typeface="Calibri"/>
            </a:endParaRPr>
          </a:p>
        </p:txBody>
      </p:sp>
      <p:pic>
        <p:nvPicPr>
          <p:cNvPr id="2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90" y="1025586"/>
            <a:ext cx="1756365" cy="26349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717873" y="3688528"/>
            <a:ext cx="20645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alibri"/>
                <a:cs typeface="Calibri"/>
              </a:rPr>
              <a:t>Антон </a:t>
            </a:r>
            <a:r>
              <a:rPr lang="ru-RU" sz="1600" i="1" dirty="0" err="1" smtClean="0">
                <a:latin typeface="Calibri"/>
                <a:cs typeface="Calibri"/>
              </a:rPr>
              <a:t>Герасимюк</a:t>
            </a:r>
            <a:endParaRPr lang="ru-RU" sz="1600" i="1" dirty="0" smtClean="0">
              <a:latin typeface="Calibri"/>
              <a:cs typeface="Calibri"/>
            </a:endParaRPr>
          </a:p>
          <a:p>
            <a:r>
              <a:rPr lang="ru-RU" sz="1600" i="1" dirty="0" smtClean="0">
                <a:latin typeface="Calibri"/>
                <a:cs typeface="Calibri"/>
              </a:rPr>
              <a:t>Добрых дел мастер</a:t>
            </a:r>
            <a:endParaRPr lang="ru-RU" sz="1600" i="1" dirty="0">
              <a:latin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3461072" y="1025586"/>
            <a:ext cx="1756365" cy="26371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355581" y="3688528"/>
            <a:ext cx="192170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alibri"/>
                <a:cs typeface="Calibri"/>
              </a:rPr>
              <a:t>Евгений Еремин</a:t>
            </a:r>
            <a:endParaRPr lang="en-US" sz="1600" i="1" dirty="0" smtClean="0">
              <a:latin typeface="Calibri"/>
              <a:cs typeface="Calibri"/>
            </a:endParaRPr>
          </a:p>
          <a:p>
            <a:r>
              <a:rPr lang="ru-RU" sz="1600" i="1" dirty="0" smtClean="0">
                <a:latin typeface="Calibri"/>
                <a:cs typeface="Calibri"/>
              </a:rPr>
              <a:t>Главный дизайнер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259" y="4396415"/>
            <a:ext cx="1384300" cy="285827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1073" y="4396415"/>
            <a:ext cx="1384300" cy="28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1_autoris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02_deskto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3"/>
          <a:stretch/>
        </p:blipFill>
        <p:spPr>
          <a:xfrm>
            <a:off x="-4338" y="0"/>
            <a:ext cx="9148338" cy="514895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19388" y="361950"/>
            <a:ext cx="514012" cy="4781550"/>
          </a:xfrm>
          <a:prstGeom prst="roundRect">
            <a:avLst>
              <a:gd name="adj" fmla="val 10306"/>
            </a:avLst>
          </a:prstGeom>
          <a:noFill/>
          <a:ln w="444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533400" y="361950"/>
            <a:ext cx="1600200" cy="2133600"/>
          </a:xfrm>
          <a:prstGeom prst="roundRect">
            <a:avLst>
              <a:gd name="adj" fmla="val 4137"/>
            </a:avLst>
          </a:prstGeom>
          <a:noFill/>
          <a:ln w="444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541742" y="2495550"/>
            <a:ext cx="1600200" cy="2133600"/>
          </a:xfrm>
          <a:prstGeom prst="roundRect">
            <a:avLst>
              <a:gd name="adj" fmla="val 4137"/>
            </a:avLst>
          </a:prstGeom>
          <a:noFill/>
          <a:ln w="444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03_notificatio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04_filt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7"/>
          <a:stretch/>
        </p:blipFill>
        <p:spPr>
          <a:xfrm>
            <a:off x="0" y="0"/>
            <a:ext cx="9152154" cy="51435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2209800" y="590550"/>
            <a:ext cx="4953000" cy="1371600"/>
          </a:xfrm>
          <a:prstGeom prst="roundRect">
            <a:avLst>
              <a:gd name="adj" fmla="val 4137"/>
            </a:avLst>
          </a:prstGeom>
          <a:noFill/>
          <a:ln w="444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3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5_table_wid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222" y="361950"/>
            <a:ext cx="304578" cy="4781550"/>
          </a:xfrm>
          <a:prstGeom prst="roundRect">
            <a:avLst>
              <a:gd name="adj" fmla="val 4137"/>
            </a:avLst>
          </a:prstGeom>
          <a:noFill/>
          <a:ln w="444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5_tab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5_table_stickb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2209800" y="438150"/>
            <a:ext cx="6705600" cy="648807"/>
          </a:xfrm>
          <a:prstGeom prst="roundRect">
            <a:avLst>
              <a:gd name="adj" fmla="val 4137"/>
            </a:avLst>
          </a:prstGeom>
          <a:noFill/>
          <a:ln w="444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5_table_stickbar_edi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8"/>
          <a:stretch/>
        </p:blipFill>
        <p:spPr>
          <a:xfrm>
            <a:off x="-2262" y="-1"/>
            <a:ext cx="9146262" cy="514350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2209800" y="4248150"/>
            <a:ext cx="2590800" cy="609600"/>
          </a:xfrm>
          <a:prstGeom prst="roundRect">
            <a:avLst>
              <a:gd name="adj" fmla="val 4137"/>
            </a:avLst>
          </a:prstGeom>
          <a:noFill/>
          <a:ln w="444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63" y="285750"/>
            <a:ext cx="3212947" cy="482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04800" y="1200158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0" dirty="0" smtClean="0">
                <a:latin typeface="Calibri"/>
                <a:cs typeface="Calibri"/>
              </a:rPr>
              <a:t>Ждем ваши вопросы в </a:t>
            </a:r>
            <a:r>
              <a:rPr lang="ru-RU" sz="3600" b="0" dirty="0" err="1" smtClean="0">
                <a:latin typeface="Calibri"/>
                <a:cs typeface="Calibri"/>
              </a:rPr>
              <a:t>твиттере</a:t>
            </a:r>
            <a:r>
              <a:rPr lang="ru-RU" sz="3600" b="0" dirty="0">
                <a:latin typeface="Calibri"/>
                <a:cs typeface="Calibri"/>
              </a:rPr>
              <a:t>:</a:t>
            </a:r>
            <a:r>
              <a:rPr lang="en-US" sz="3600" b="0" dirty="0" smtClean="0">
                <a:latin typeface="Calibri"/>
                <a:cs typeface="Calibri"/>
              </a:rPr>
              <a:t>  </a:t>
            </a:r>
            <a:endParaRPr lang="ru-RU" sz="3600" b="0" dirty="0" smtClean="0">
              <a:latin typeface="Calibri"/>
              <a:cs typeface="Calibri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23621" y="2142781"/>
            <a:ext cx="2184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0" dirty="0" smtClean="0">
                <a:latin typeface="Calibri"/>
                <a:cs typeface="Calibri"/>
              </a:rPr>
              <a:t>#</a:t>
            </a:r>
            <a:r>
              <a:rPr lang="en-US" sz="6000" b="0" dirty="0" err="1" smtClean="0">
                <a:latin typeface="Calibri"/>
                <a:cs typeface="Calibri"/>
              </a:rPr>
              <a:t>bitrix</a:t>
            </a:r>
            <a:endParaRPr lang="ru-RU" sz="6000" b="0" dirty="0">
              <a:latin typeface="Calibri"/>
              <a:cs typeface="Calibr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30" y="2283607"/>
            <a:ext cx="768350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6_favorit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7"/>
          <a:stretch/>
        </p:blipFill>
        <p:spPr>
          <a:xfrm>
            <a:off x="-6123" y="0"/>
            <a:ext cx="9150123" cy="51435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533400" y="2495550"/>
            <a:ext cx="1600200" cy="1752600"/>
          </a:xfrm>
          <a:prstGeom prst="roundRect">
            <a:avLst>
              <a:gd name="adj" fmla="val 4137"/>
            </a:avLst>
          </a:prstGeom>
          <a:noFill/>
          <a:ln w="444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"/>
            <a:ext cx="9144000" cy="5143501"/>
            <a:chOff x="0" y="-1"/>
            <a:chExt cx="9144000" cy="5143501"/>
          </a:xfrm>
        </p:grpSpPr>
        <p:pic>
          <p:nvPicPr>
            <p:cNvPr id="4" name="Изображение 3" descr="07_conten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528"/>
            <a:stretch/>
          </p:blipFill>
          <p:spPr>
            <a:xfrm>
              <a:off x="0" y="-1"/>
              <a:ext cx="9144000" cy="5143501"/>
            </a:xfrm>
            <a:prstGeom prst="rect">
              <a:avLst/>
            </a:prstGeom>
          </p:spPr>
        </p:pic>
        <p:pic>
          <p:nvPicPr>
            <p:cNvPr id="5" name="Изображение 4" descr="07_conten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9" t="84367" b="6632"/>
            <a:stretch/>
          </p:blipFill>
          <p:spPr>
            <a:xfrm>
              <a:off x="1680622" y="4553472"/>
              <a:ext cx="7463377" cy="590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6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0"/>
            <a:ext cx="9144000" cy="5162550"/>
            <a:chOff x="0" y="0"/>
            <a:chExt cx="9144000" cy="5162550"/>
          </a:xfrm>
        </p:grpSpPr>
        <p:pic>
          <p:nvPicPr>
            <p:cNvPr id="2" name="Изображение 1" descr="07_content_stickb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974167"/>
            </a:xfrm>
            <a:prstGeom prst="rect">
              <a:avLst/>
            </a:prstGeom>
          </p:spPr>
        </p:pic>
        <p:pic>
          <p:nvPicPr>
            <p:cNvPr id="9" name="Изображение 8" descr="Снимок экрана 2012-10-14 в 21.59.3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67"/>
            <a:stretch/>
          </p:blipFill>
          <p:spPr>
            <a:xfrm>
              <a:off x="0" y="4933950"/>
              <a:ext cx="9144000" cy="228600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 bwMode="auto">
          <a:xfrm>
            <a:off x="2209800" y="456964"/>
            <a:ext cx="6934200" cy="381000"/>
          </a:xfrm>
          <a:prstGeom prst="roundRect">
            <a:avLst>
              <a:gd name="adj" fmla="val 4137"/>
            </a:avLst>
          </a:prstGeom>
          <a:noFill/>
          <a:ln w="444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"/>
            <a:ext cx="9144000" cy="5162551"/>
            <a:chOff x="0" y="-1"/>
            <a:chExt cx="9144000" cy="5162551"/>
          </a:xfrm>
        </p:grpSpPr>
        <p:pic>
          <p:nvPicPr>
            <p:cNvPr id="2" name="Изображение 1" descr="07_content_tab0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34"/>
            <a:stretch/>
          </p:blipFill>
          <p:spPr>
            <a:xfrm>
              <a:off x="0" y="-1"/>
              <a:ext cx="9144000" cy="5143501"/>
            </a:xfrm>
            <a:prstGeom prst="rect">
              <a:avLst/>
            </a:prstGeom>
          </p:spPr>
        </p:pic>
        <p:pic>
          <p:nvPicPr>
            <p:cNvPr id="4" name="Изображение 3" descr="07_content_tab0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08"/>
            <a:stretch/>
          </p:blipFill>
          <p:spPr>
            <a:xfrm>
              <a:off x="0" y="4677834"/>
              <a:ext cx="9144000" cy="484716"/>
            </a:xfrm>
            <a:prstGeom prst="rect">
              <a:avLst/>
            </a:prstGeom>
          </p:spPr>
        </p:pic>
      </p:grpSp>
      <p:sp>
        <p:nvSpPr>
          <p:cNvPr id="6" name="Скругленный прямоугольник 5"/>
          <p:cNvSpPr/>
          <p:nvPr/>
        </p:nvSpPr>
        <p:spPr bwMode="auto">
          <a:xfrm>
            <a:off x="2209800" y="4591522"/>
            <a:ext cx="6705600" cy="533400"/>
          </a:xfrm>
          <a:prstGeom prst="roundRect">
            <a:avLst>
              <a:gd name="adj" fmla="val 4137"/>
            </a:avLst>
          </a:prstGeom>
          <a:noFill/>
          <a:ln w="4445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1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7_content_popu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08_publi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8_public_shor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1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08_public_short_menu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0"/>
          <a:stretch/>
        </p:blipFill>
        <p:spPr>
          <a:xfrm>
            <a:off x="-18522" y="-20501"/>
            <a:ext cx="9162522" cy="51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08_public_edi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5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02_deskto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3"/>
          <a:stretch/>
        </p:blipFill>
        <p:spPr>
          <a:xfrm>
            <a:off x="-4338" y="0"/>
            <a:ext cx="9148338" cy="51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4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Изображение 89" descr="bitrix24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0805"/>
            <a:ext cx="990600" cy="389745"/>
          </a:xfrm>
          <a:prstGeom prst="rect">
            <a:avLst/>
          </a:prstGeom>
        </p:spPr>
      </p:pic>
      <p:pic>
        <p:nvPicPr>
          <p:cNvPr id="75" name="Picture 4" descr="C:\Users\Natalia\Downloads\10181904_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2"/>
          <a:stretch/>
        </p:blipFill>
        <p:spPr bwMode="auto">
          <a:xfrm>
            <a:off x="7543800" y="3333750"/>
            <a:ext cx="685800" cy="59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Изображение 11" descr="15f4a2f1d219483766f72fe502d58719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7" y="3439115"/>
            <a:ext cx="666042" cy="744401"/>
          </a:xfrm>
          <a:prstGeom prst="rect">
            <a:avLst/>
          </a:prstGeom>
        </p:spPr>
      </p:pic>
      <p:pic>
        <p:nvPicPr>
          <p:cNvPr id="9" name="Изображение 8" descr="37bf26f1f5f6fe06699ef671cfbf1fb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9" y="1612900"/>
            <a:ext cx="539750" cy="654050"/>
          </a:xfrm>
          <a:prstGeom prst="rect">
            <a:avLst/>
          </a:prstGeom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209550"/>
            <a:ext cx="6068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alibri"/>
                <a:cs typeface="Calibri"/>
              </a:rPr>
              <a:t>Эволюция </a:t>
            </a:r>
            <a:r>
              <a:rPr lang="ru-RU" sz="2800" dirty="0" smtClean="0">
                <a:latin typeface="Calibri"/>
                <a:cs typeface="Calibri"/>
              </a:rPr>
              <a:t>интерфейсов и </a:t>
            </a:r>
            <a:r>
              <a:rPr lang="ru-RU" sz="2800" dirty="0">
                <a:latin typeface="Calibri"/>
                <a:cs typeface="Calibri"/>
              </a:rPr>
              <a:t>технологий</a:t>
            </a:r>
          </a:p>
        </p:txBody>
      </p:sp>
      <p:pic>
        <p:nvPicPr>
          <p:cNvPr id="5" name="Изображение 4" descr="Снимок экрана 2012-10-14 в 18.25.4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0298"/>
            <a:ext cx="9144000" cy="351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616705"/>
            <a:ext cx="906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Calibri"/>
                <a:cs typeface="Calibri"/>
              </a:rPr>
              <a:t>  2003              2005          2006               2007	                 2008        </a:t>
            </a:r>
            <a:r>
              <a:rPr lang="en-US" b="0" dirty="0" smtClean="0">
                <a:solidFill>
                  <a:schemeClr val="bg1"/>
                </a:solidFill>
                <a:latin typeface="Calibri"/>
                <a:cs typeface="Calibri"/>
              </a:rPr>
              <a:t>    </a:t>
            </a:r>
            <a:r>
              <a:rPr lang="ru-RU" b="0" dirty="0" smtClean="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lang="ru-RU" b="0" dirty="0" smtClean="0">
                <a:solidFill>
                  <a:schemeClr val="bg1"/>
                </a:solidFill>
                <a:latin typeface="Calibri"/>
                <a:cs typeface="Calibri"/>
              </a:rPr>
              <a:t>  2009         </a:t>
            </a:r>
            <a:r>
              <a:rPr lang="en-US" b="0" dirty="0" smtClean="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lang="ru-RU" b="0" dirty="0" smtClean="0">
                <a:solidFill>
                  <a:schemeClr val="bg1"/>
                </a:solidFill>
                <a:latin typeface="Calibri"/>
                <a:cs typeface="Calibri"/>
              </a:rPr>
              <a:t>          2010                                              2011               2012</a:t>
            </a:r>
            <a:endParaRPr lang="ru-RU" b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 bwMode="auto">
          <a:xfrm>
            <a:off x="1143944" y="2038350"/>
            <a:ext cx="0" cy="60019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2784231" y="2952750"/>
            <a:ext cx="0" cy="60019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Прямая соединительная линия 17"/>
          <p:cNvCxnSpPr/>
          <p:nvPr/>
        </p:nvCxnSpPr>
        <p:spPr bwMode="auto">
          <a:xfrm>
            <a:off x="3657600" y="1885006"/>
            <a:ext cx="0" cy="714021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 bwMode="auto">
          <a:xfrm>
            <a:off x="4343400" y="2952750"/>
            <a:ext cx="0" cy="60019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Прямая соединительная линия 19"/>
          <p:cNvCxnSpPr/>
          <p:nvPr/>
        </p:nvCxnSpPr>
        <p:spPr bwMode="auto">
          <a:xfrm>
            <a:off x="5211709" y="1999778"/>
            <a:ext cx="0" cy="60019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5472306" y="2943343"/>
            <a:ext cx="0" cy="847607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>
            <a:off x="6334951" y="1809750"/>
            <a:ext cx="0" cy="809979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>
            <a:off x="7543800" y="2952750"/>
            <a:ext cx="0" cy="60019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630793" y="2952750"/>
            <a:ext cx="0" cy="45720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384323" y="2266950"/>
            <a:ext cx="0" cy="332077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800" y="1398257"/>
            <a:ext cx="838200" cy="5944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0" name="Прямоугольник 29"/>
          <p:cNvSpPr/>
          <p:nvPr/>
        </p:nvSpPr>
        <p:spPr>
          <a:xfrm>
            <a:off x="593165" y="2952750"/>
            <a:ext cx="886179" cy="46859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п</a:t>
            </a: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ервые</a:t>
            </a:r>
          </a:p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коробочные</a:t>
            </a:r>
          </a:p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версии</a:t>
            </a:r>
            <a:endParaRPr lang="ru-RU" sz="900" b="0" dirty="0">
              <a:solidFill>
                <a:schemeClr val="tx1">
                  <a:lumMod val="65000"/>
                  <a:lumOff val="35000"/>
                </a:schemeClr>
              </a:solidFill>
              <a:latin typeface="Helvetica CY"/>
              <a:cs typeface="Helvetica CY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105372" y="2000722"/>
            <a:ext cx="886179" cy="46859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визуальные компоненты в редакторе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>
            <a:off x="1819393" y="2952750"/>
            <a:ext cx="0" cy="60960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4" name="Изображение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3407" y="3563295"/>
            <a:ext cx="723428" cy="82940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780821" y="2941360"/>
            <a:ext cx="886179" cy="5932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AJAX-интерфейс </a:t>
            </a: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системы управления</a:t>
            </a:r>
            <a:endParaRPr lang="ru-RU" sz="900" b="0" dirty="0">
              <a:solidFill>
                <a:schemeClr val="tx1">
                  <a:lumMod val="65000"/>
                  <a:lumOff val="35000"/>
                </a:schemeClr>
              </a:solidFill>
              <a:latin typeface="Helvetica CY"/>
              <a:cs typeface="Helvetica CY"/>
            </a:endParaRPr>
          </a:p>
        </p:txBody>
      </p:sp>
      <p:pic>
        <p:nvPicPr>
          <p:cNvPr id="39" name="Изображение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8400" y="1352550"/>
            <a:ext cx="574431" cy="373380"/>
          </a:xfrm>
          <a:prstGeom prst="rect">
            <a:avLst/>
          </a:prstGeom>
        </p:spPr>
      </p:pic>
      <p:cxnSp>
        <p:nvCxnSpPr>
          <p:cNvPr id="40" name="Прямая соединительная линия 39"/>
          <p:cNvCxnSpPr/>
          <p:nvPr/>
        </p:nvCxnSpPr>
        <p:spPr bwMode="auto">
          <a:xfrm>
            <a:off x="2603611" y="1771178"/>
            <a:ext cx="0" cy="82879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Прямоугольник 40"/>
          <p:cNvSpPr/>
          <p:nvPr/>
        </p:nvSpPr>
        <p:spPr>
          <a:xfrm>
            <a:off x="2565038" y="1715680"/>
            <a:ext cx="886179" cy="5932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создание совместного предприятия с «1С»</a:t>
            </a:r>
            <a:endParaRPr lang="ru-RU" sz="900" b="0" dirty="0">
              <a:solidFill>
                <a:schemeClr val="tx1">
                  <a:lumMod val="65000"/>
                  <a:lumOff val="35000"/>
                </a:schemeClr>
              </a:solidFill>
              <a:latin typeface="Helvetica CY"/>
              <a:cs typeface="Helvetica CY"/>
            </a:endParaRPr>
          </a:p>
        </p:txBody>
      </p:sp>
      <p:pic>
        <p:nvPicPr>
          <p:cNvPr id="42" name="Изображение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1831" y="3562350"/>
            <a:ext cx="1016000" cy="60960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2746603" y="2989810"/>
            <a:ext cx="1028228" cy="34394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интеграция с «1С:Предприятие»</a:t>
            </a:r>
            <a:endParaRPr lang="ru-RU" sz="900" b="0" dirty="0">
              <a:solidFill>
                <a:schemeClr val="tx1">
                  <a:lumMod val="65000"/>
                  <a:lumOff val="35000"/>
                </a:schemeClr>
              </a:solidFill>
              <a:latin typeface="Helvetica CY"/>
              <a:cs typeface="Helvetica CY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657600" y="1961206"/>
            <a:ext cx="1028228" cy="46859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Адаптивный </a:t>
            </a: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интерфейс</a:t>
            </a:r>
          </a:p>
          <a:p>
            <a:pPr>
              <a:lnSpc>
                <a:spcPct val="90000"/>
              </a:lnSpc>
            </a:pPr>
            <a:endParaRPr lang="ru-RU" sz="900" b="0" dirty="0">
              <a:solidFill>
                <a:schemeClr val="tx1">
                  <a:lumMod val="65000"/>
                  <a:lumOff val="35000"/>
                </a:schemeClr>
              </a:solidFill>
              <a:latin typeface="Helvetica CY"/>
              <a:cs typeface="Helvetica CY"/>
            </a:endParaRPr>
          </a:p>
        </p:txBody>
      </p:sp>
      <p:pic>
        <p:nvPicPr>
          <p:cNvPr id="52" name="Изображение 51" descr="Снимок экрана 2012-10-14 в 19.01.3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13978"/>
            <a:ext cx="877335" cy="534344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53" name="Прямоугольник 52"/>
          <p:cNvSpPr/>
          <p:nvPr/>
        </p:nvSpPr>
        <p:spPr>
          <a:xfrm>
            <a:off x="4304828" y="3036374"/>
            <a:ext cx="1028228" cy="5932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Веб-безопасность</a:t>
            </a:r>
          </a:p>
          <a:p>
            <a:pPr>
              <a:lnSpc>
                <a:spcPct val="90000"/>
              </a:lnSpc>
            </a:pPr>
            <a:r>
              <a:rPr lang="ru-RU" sz="9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Проактивная</a:t>
            </a: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 защита сайта</a:t>
            </a:r>
          </a:p>
          <a:p>
            <a:pPr>
              <a:lnSpc>
                <a:spcPct val="90000"/>
              </a:lnSpc>
            </a:pPr>
            <a:endParaRPr lang="ru-RU" sz="900" b="0" dirty="0">
              <a:solidFill>
                <a:schemeClr val="tx1">
                  <a:lumMod val="65000"/>
                  <a:lumOff val="35000"/>
                </a:schemeClr>
              </a:solidFill>
              <a:latin typeface="Helvetica CY"/>
              <a:cs typeface="Helvetica CY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175025" y="2016394"/>
            <a:ext cx="1143000" cy="46859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Повышение производительности</a:t>
            </a:r>
          </a:p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платформы</a:t>
            </a:r>
          </a:p>
        </p:txBody>
      </p:sp>
      <p:pic>
        <p:nvPicPr>
          <p:cNvPr id="58" name="Изображение 57" descr="Снимок экрана 2012-10-14 в 19.09.2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79" y="1495543"/>
            <a:ext cx="762000" cy="472872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61" name="Изображение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3113" y="3825839"/>
            <a:ext cx="609600" cy="708297"/>
          </a:xfrm>
          <a:prstGeom prst="rect">
            <a:avLst/>
          </a:prstGeom>
        </p:spPr>
      </p:pic>
      <p:pic>
        <p:nvPicPr>
          <p:cNvPr id="62" name="Изображение 6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1000" y="3571757"/>
            <a:ext cx="609600" cy="604478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5424327" y="3122455"/>
            <a:ext cx="962379" cy="5932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Веб-антивирус - новый элемент </a:t>
            </a:r>
            <a:r>
              <a:rPr lang="ru-RU" sz="9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Проактивной</a:t>
            </a:r>
            <a:r>
              <a:rPr lang="ru-RU" sz="9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 защиты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352779" y="2190750"/>
            <a:ext cx="886179" cy="46859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п</a:t>
            </a: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ервые</a:t>
            </a:r>
          </a:p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коробочные</a:t>
            </a:r>
          </a:p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версии</a:t>
            </a:r>
            <a:endParaRPr lang="ru-RU" sz="900" b="0" dirty="0">
              <a:solidFill>
                <a:schemeClr val="tx1">
                  <a:lumMod val="65000"/>
                  <a:lumOff val="35000"/>
                </a:schemeClr>
              </a:solidFill>
              <a:latin typeface="Helvetica CY"/>
              <a:cs typeface="Helvetica CY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287916" y="1809750"/>
            <a:ext cx="1066800" cy="5932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Запуск </a:t>
            </a:r>
            <a:r>
              <a:rPr lang="ru-RU" sz="9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Маркетплейса</a:t>
            </a: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 с веб-приложениями для сайтов</a:t>
            </a:r>
          </a:p>
        </p:txBody>
      </p:sp>
      <p:cxnSp>
        <p:nvCxnSpPr>
          <p:cNvPr id="68" name="Прямая соединительная линия 67"/>
          <p:cNvCxnSpPr/>
          <p:nvPr/>
        </p:nvCxnSpPr>
        <p:spPr bwMode="auto">
          <a:xfrm>
            <a:off x="6400800" y="2952750"/>
            <a:ext cx="0" cy="76200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0" name="Изображение 6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24600" y="3790950"/>
            <a:ext cx="685800" cy="155542"/>
          </a:xfrm>
          <a:prstGeom prst="rect">
            <a:avLst/>
          </a:prstGeom>
        </p:spPr>
      </p:pic>
      <p:pic>
        <p:nvPicPr>
          <p:cNvPr id="71" name="Изображение 70"/>
          <p:cNvPicPr>
            <a:picLocks noChangeAspect="1"/>
          </p:cNvPicPr>
          <p:nvPr/>
        </p:nvPicPr>
        <p:blipFill rotWithShape="1">
          <a:blip r:embed="rId19"/>
          <a:srcRect r="37555"/>
          <a:stretch/>
        </p:blipFill>
        <p:spPr>
          <a:xfrm>
            <a:off x="6324600" y="3971571"/>
            <a:ext cx="1295400" cy="248938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6371635" y="2953694"/>
            <a:ext cx="867365" cy="5932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новая концепция интерфейса Эрмитаж</a:t>
            </a:r>
            <a:endParaRPr lang="ru-RU" sz="900" b="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CY"/>
              <a:cs typeface="Helvetica CY"/>
            </a:endParaRPr>
          </a:p>
        </p:txBody>
      </p:sp>
      <p:pic>
        <p:nvPicPr>
          <p:cNvPr id="74" name="Изображение 7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82551" y="1428750"/>
            <a:ext cx="1016474" cy="349250"/>
          </a:xfrm>
          <a:prstGeom prst="rect">
            <a:avLst/>
          </a:prstGeom>
        </p:spPr>
      </p:pic>
      <p:sp>
        <p:nvSpPr>
          <p:cNvPr id="77" name="Прямоугольник 76"/>
          <p:cNvSpPr/>
          <p:nvPr/>
        </p:nvSpPr>
        <p:spPr>
          <a:xfrm>
            <a:off x="7513691" y="2952750"/>
            <a:ext cx="1143000" cy="34394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Интеграция с «облаками»</a:t>
            </a:r>
          </a:p>
        </p:txBody>
      </p:sp>
      <p:cxnSp>
        <p:nvCxnSpPr>
          <p:cNvPr id="79" name="Прямая соединительная линия 78"/>
          <p:cNvCxnSpPr/>
          <p:nvPr/>
        </p:nvCxnSpPr>
        <p:spPr bwMode="auto">
          <a:xfrm>
            <a:off x="7620000" y="1943336"/>
            <a:ext cx="0" cy="676393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0" name="Прямоугольник 79"/>
          <p:cNvSpPr/>
          <p:nvPr/>
        </p:nvSpPr>
        <p:spPr>
          <a:xfrm>
            <a:off x="7620000" y="2038350"/>
            <a:ext cx="838200" cy="34394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Технология </a:t>
            </a:r>
            <a:r>
              <a:rPr lang="en-US" sz="9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BitrixMobile</a:t>
            </a:r>
            <a:endParaRPr lang="ru-RU" sz="900" b="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CY"/>
              <a:cs typeface="Helvetica CY"/>
            </a:endParaRPr>
          </a:p>
        </p:txBody>
      </p:sp>
      <p:pic>
        <p:nvPicPr>
          <p:cNvPr id="82" name="Изображение 8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67600" y="1276350"/>
            <a:ext cx="415935" cy="666750"/>
          </a:xfrm>
          <a:prstGeom prst="rect">
            <a:avLst/>
          </a:prstGeom>
        </p:spPr>
      </p:pic>
      <p:cxnSp>
        <p:nvCxnSpPr>
          <p:cNvPr id="87" name="Прямая соединительная линия 86"/>
          <p:cNvCxnSpPr/>
          <p:nvPr/>
        </p:nvCxnSpPr>
        <p:spPr bwMode="auto">
          <a:xfrm>
            <a:off x="8458200" y="2952750"/>
            <a:ext cx="0" cy="106680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Прямоугольник 87"/>
          <p:cNvSpPr/>
          <p:nvPr/>
        </p:nvSpPr>
        <p:spPr>
          <a:xfrm>
            <a:off x="8448793" y="3105150"/>
            <a:ext cx="685800" cy="46859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Первый облачный сервис</a:t>
            </a:r>
          </a:p>
        </p:txBody>
      </p:sp>
      <p:pic>
        <p:nvPicPr>
          <p:cNvPr id="55" name="Изображение 54" descr="plyushka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047750"/>
            <a:ext cx="559706" cy="559706"/>
          </a:xfrm>
          <a:prstGeom prst="rect">
            <a:avLst/>
          </a:prstGeom>
        </p:spPr>
      </p:pic>
      <p:cxnSp>
        <p:nvCxnSpPr>
          <p:cNvPr id="56" name="Прямая соединительная линия 55"/>
          <p:cNvCxnSpPr/>
          <p:nvPr/>
        </p:nvCxnSpPr>
        <p:spPr bwMode="auto">
          <a:xfrm>
            <a:off x="8533048" y="1561758"/>
            <a:ext cx="0" cy="1047408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Прямоугольник 56"/>
          <p:cNvSpPr/>
          <p:nvPr/>
        </p:nvSpPr>
        <p:spPr>
          <a:xfrm>
            <a:off x="8513947" y="1657350"/>
            <a:ext cx="630053" cy="46859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Новая версия 12.0</a:t>
            </a:r>
          </a:p>
        </p:txBody>
      </p:sp>
    </p:spTree>
    <p:extLst>
      <p:ext uri="{BB962C8B-B14F-4D97-AF65-F5344CB8AC3E}">
        <p14:creationId xmlns:p14="http://schemas.microsoft.com/office/powerpoint/2010/main" val="4453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533406" y="2647950"/>
            <a:ext cx="3744357" cy="980454"/>
            <a:chOff x="445145" y="3960864"/>
            <a:chExt cx="4953000" cy="1296936"/>
          </a:xfrm>
        </p:grpSpPr>
        <p:sp>
          <p:nvSpPr>
            <p:cNvPr id="12" name="Скругленная прямоугольная выноска 11"/>
            <p:cNvSpPr/>
            <p:nvPr/>
          </p:nvSpPr>
          <p:spPr bwMode="auto">
            <a:xfrm>
              <a:off x="445145" y="3960864"/>
              <a:ext cx="4953000" cy="1296936"/>
            </a:xfrm>
            <a:prstGeom prst="wedgeRoundRectCallout">
              <a:avLst>
                <a:gd name="adj1" fmla="val -33333"/>
                <a:gd name="adj2" fmla="val -7301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511945" y="4190232"/>
              <a:ext cx="3657600" cy="8590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0" i="1" dirty="0" smtClean="0">
                  <a:latin typeface="Calibri"/>
                  <a:cs typeface="Calibri"/>
                </a:rPr>
                <a:t>Очень </a:t>
              </a:r>
              <a:r>
                <a:rPr lang="ru-RU" sz="1400" b="0" i="1" dirty="0">
                  <a:latin typeface="Calibri"/>
                  <a:cs typeface="Calibri"/>
                </a:rPr>
                <a:t>круто </a:t>
              </a:r>
              <a:r>
                <a:rPr lang="ru-RU" sz="1400" b="0" i="1" dirty="0" err="1">
                  <a:latin typeface="Calibri"/>
                  <a:cs typeface="Calibri"/>
                </a:rPr>
                <a:t>админку</a:t>
              </a:r>
              <a:r>
                <a:rPr lang="ru-RU" sz="1400" b="0" i="1" dirty="0">
                  <a:latin typeface="Calibri"/>
                  <a:cs typeface="Calibri"/>
                </a:rPr>
                <a:t> </a:t>
              </a:r>
              <a:r>
                <a:rPr lang="ru-RU" sz="1400" b="0" i="1" dirty="0" err="1" smtClean="0">
                  <a:latin typeface="Calibri"/>
                  <a:cs typeface="Calibri"/>
                </a:rPr>
                <a:t>отрисовали</a:t>
              </a:r>
              <a:r>
                <a:rPr lang="ru-RU" sz="1400" b="0" i="1" dirty="0" smtClean="0">
                  <a:latin typeface="Calibri"/>
                  <a:cs typeface="Calibri"/>
                </a:rPr>
                <a:t>, </a:t>
              </a:r>
              <a:r>
                <a:rPr lang="ru-RU" sz="1400" b="0" i="1" dirty="0">
                  <a:latin typeface="Calibri"/>
                  <a:cs typeface="Calibri"/>
                </a:rPr>
                <a:t>очень </a:t>
              </a:r>
              <a:r>
                <a:rPr lang="ru-RU" sz="1400" b="0" i="1" dirty="0" smtClean="0">
                  <a:latin typeface="Calibri"/>
                  <a:cs typeface="Calibri"/>
                </a:rPr>
                <a:t>стильно.</a:t>
              </a:r>
            </a:p>
            <a:p>
              <a:pPr algn="r">
                <a:lnSpc>
                  <a:spcPct val="90000"/>
                </a:lnSpc>
              </a:pPr>
              <a:r>
                <a:rPr lang="ru-RU" b="0" dirty="0" smtClean="0">
                  <a:latin typeface="Calibri"/>
                  <a:cs typeface="Calibri"/>
                </a:rPr>
                <a:t>Екатерина Бессонова</a:t>
              </a:r>
              <a:endParaRPr lang="ru-RU" b="0" dirty="0">
                <a:latin typeface="Calibri"/>
                <a:cs typeface="Calibri"/>
              </a:endParaRPr>
            </a:p>
          </p:txBody>
        </p:sp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5"/>
            <a:srcRect l="23711" r="3753"/>
            <a:stretch/>
          </p:blipFill>
          <p:spPr>
            <a:xfrm>
              <a:off x="596642" y="4215120"/>
              <a:ext cx="834793" cy="762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" name="Группа 2"/>
          <p:cNvGrpSpPr/>
          <p:nvPr/>
        </p:nvGrpSpPr>
        <p:grpSpPr>
          <a:xfrm>
            <a:off x="762000" y="742950"/>
            <a:ext cx="5702944" cy="1075690"/>
            <a:chOff x="762000" y="742950"/>
            <a:chExt cx="5702944" cy="1075690"/>
          </a:xfrm>
        </p:grpSpPr>
        <p:sp>
          <p:nvSpPr>
            <p:cNvPr id="16" name="Скругленная прямоугольная выноска 15"/>
            <p:cNvSpPr/>
            <p:nvPr/>
          </p:nvSpPr>
          <p:spPr bwMode="auto">
            <a:xfrm>
              <a:off x="762000" y="742950"/>
              <a:ext cx="5702944" cy="1075690"/>
            </a:xfrm>
            <a:prstGeom prst="wedgeRoundRectCallout">
              <a:avLst>
                <a:gd name="adj1" fmla="val -54662"/>
                <a:gd name="adj2" fmla="val -39950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7" name="Изображение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4816" y="857580"/>
              <a:ext cx="643261" cy="643262"/>
            </a:xfrm>
            <a:prstGeom prst="ellipse">
              <a:avLst/>
            </a:prstGeom>
            <a:noFill/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1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8" name="Прямоугольник 17"/>
            <p:cNvSpPr/>
            <p:nvPr/>
          </p:nvSpPr>
          <p:spPr>
            <a:xfrm>
              <a:off x="1705430" y="820606"/>
              <a:ext cx="4471487" cy="843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0" i="1" dirty="0">
                  <a:latin typeface="Calibri"/>
                  <a:cs typeface="Calibri"/>
                </a:rPr>
                <a:t>Первое впечатление — новый продукт. Головой понимаешь, что всё под капотом родное и знакомое, но </a:t>
              </a:r>
              <a:r>
                <a:rPr lang="ru-RU" sz="1400" b="0" i="1" dirty="0" smtClean="0">
                  <a:latin typeface="Calibri"/>
                  <a:cs typeface="Calibri"/>
                </a:rPr>
                <a:t>интерфейс </a:t>
              </a:r>
              <a:r>
                <a:rPr lang="ru-RU" sz="1400" b="0" i="1" dirty="0">
                  <a:latin typeface="Calibri"/>
                  <a:cs typeface="Calibri"/>
                </a:rPr>
                <a:t>всё меняет. </a:t>
              </a:r>
              <a:r>
                <a:rPr lang="en-US" sz="1400" b="0" i="1" dirty="0">
                  <a:latin typeface="Calibri"/>
                  <a:cs typeface="Calibri"/>
                </a:rPr>
                <a:t> </a:t>
              </a:r>
              <a:r>
                <a:rPr lang="en-US" sz="1400" b="0" i="1" dirty="0" smtClean="0">
                  <a:latin typeface="Calibri"/>
                  <a:cs typeface="Calibri"/>
                </a:rPr>
                <a:t> </a:t>
              </a:r>
            </a:p>
            <a:p>
              <a:pPr algn="r">
                <a:lnSpc>
                  <a:spcPct val="90000"/>
                </a:lnSpc>
              </a:pPr>
              <a:r>
                <a:rPr lang="ru-RU" b="0" dirty="0" smtClean="0">
                  <a:latin typeface="Calibri"/>
                  <a:cs typeface="Calibri"/>
                </a:rPr>
                <a:t>Максим </a:t>
              </a:r>
              <a:r>
                <a:rPr lang="ru-RU" b="0" dirty="0" err="1">
                  <a:latin typeface="Calibri"/>
                  <a:cs typeface="Calibri"/>
                </a:rPr>
                <a:t>Месилов</a:t>
              </a:r>
              <a:r>
                <a:rPr lang="ru-RU" b="0" dirty="0">
                  <a:latin typeface="Calibri"/>
                  <a:cs typeface="Calibri"/>
                </a:rPr>
                <a:t> 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419601" y="1733552"/>
            <a:ext cx="3744357" cy="1036899"/>
            <a:chOff x="3505200" y="2438400"/>
            <a:chExt cx="4953000" cy="1371600"/>
          </a:xfrm>
        </p:grpSpPr>
        <p:sp>
          <p:nvSpPr>
            <p:cNvPr id="20" name="Скругленная прямоугольная выноска 19"/>
            <p:cNvSpPr/>
            <p:nvPr/>
          </p:nvSpPr>
          <p:spPr bwMode="auto">
            <a:xfrm>
              <a:off x="3505200" y="2438400"/>
              <a:ext cx="4953000" cy="1371600"/>
            </a:xfrm>
            <a:prstGeom prst="wedgeRoundRectCallout">
              <a:avLst>
                <a:gd name="adj1" fmla="val 56804"/>
                <a:gd name="adj2" fmla="val -37847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419600" y="2806572"/>
              <a:ext cx="3886200" cy="859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0" i="1" dirty="0" smtClean="0">
                  <a:latin typeface="Calibri"/>
                  <a:cs typeface="Calibri"/>
                </a:rPr>
                <a:t>Это </a:t>
              </a:r>
              <a:r>
                <a:rPr lang="ru-RU" sz="1400" b="0" i="1" dirty="0">
                  <a:latin typeface="Calibri"/>
                  <a:cs typeface="Calibri"/>
                </a:rPr>
                <a:t>мега-круто! Вы, как всегда, новый виток </a:t>
              </a:r>
              <a:r>
                <a:rPr lang="ru-RU" sz="1400" b="0" i="1" dirty="0" smtClean="0">
                  <a:latin typeface="Calibri"/>
                  <a:cs typeface="Calibri"/>
                </a:rPr>
                <a:t>делаете</a:t>
              </a:r>
              <a:r>
                <a:rPr lang="ru-RU" sz="1400" b="0" i="1" dirty="0">
                  <a:latin typeface="Calibri"/>
                  <a:cs typeface="Calibri"/>
                </a:rPr>
                <a:t>. </a:t>
              </a:r>
              <a:endParaRPr lang="ru-RU" sz="900" b="0" i="1" dirty="0" smtClean="0">
                <a:latin typeface="Calibri"/>
                <a:cs typeface="Calibri"/>
              </a:endParaRPr>
            </a:p>
            <a:p>
              <a:pPr algn="r">
                <a:lnSpc>
                  <a:spcPct val="90000"/>
                </a:lnSpc>
              </a:pPr>
              <a:r>
                <a:rPr lang="ru-RU" b="0" dirty="0" smtClean="0">
                  <a:latin typeface="Calibri"/>
                  <a:cs typeface="Calibri"/>
                </a:rPr>
                <a:t>Антон </a:t>
              </a:r>
              <a:r>
                <a:rPr lang="ru-RU" b="0" dirty="0" err="1">
                  <a:latin typeface="Calibri"/>
                  <a:cs typeface="Calibri"/>
                </a:rPr>
                <a:t>Долганин</a:t>
              </a:r>
              <a:r>
                <a:rPr lang="ru-RU" b="0" dirty="0">
                  <a:latin typeface="Calibri"/>
                  <a:cs typeface="Calibri"/>
                </a:rPr>
                <a:t> </a:t>
              </a:r>
              <a:endParaRPr lang="ru-RU" sz="1400" b="0" dirty="0">
                <a:latin typeface="Calibri"/>
                <a:cs typeface="Calibri"/>
              </a:endParaRPr>
            </a:p>
          </p:txBody>
        </p:sp>
        <p:pic>
          <p:nvPicPr>
            <p:cNvPr id="22" name="Изображение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7600" y="2819400"/>
              <a:ext cx="761453" cy="76277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3" name="Группа 22"/>
          <p:cNvGrpSpPr/>
          <p:nvPr/>
        </p:nvGrpSpPr>
        <p:grpSpPr>
          <a:xfrm>
            <a:off x="3429000" y="3486152"/>
            <a:ext cx="4723650" cy="1036899"/>
            <a:chOff x="2133600" y="5105400"/>
            <a:chExt cx="6248400" cy="1371600"/>
          </a:xfrm>
        </p:grpSpPr>
        <p:sp>
          <p:nvSpPr>
            <p:cNvPr id="24" name="Скругленная прямоугольная выноска 23"/>
            <p:cNvSpPr/>
            <p:nvPr/>
          </p:nvSpPr>
          <p:spPr bwMode="auto">
            <a:xfrm>
              <a:off x="2133600" y="5105400"/>
              <a:ext cx="6248400" cy="1371600"/>
            </a:xfrm>
            <a:prstGeom prst="wedgeRoundRectCallout">
              <a:avLst>
                <a:gd name="adj1" fmla="val 38793"/>
                <a:gd name="adj2" fmla="val -68896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225285" y="5384544"/>
              <a:ext cx="5029200" cy="977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0" i="1" dirty="0" smtClean="0">
                  <a:latin typeface="Calibri"/>
                  <a:cs typeface="Calibri"/>
                </a:rPr>
                <a:t>Впечатления прекрасные. Очень жду, когда </a:t>
              </a:r>
              <a:r>
                <a:rPr lang="ru-RU" sz="1400" b="0" i="1" dirty="0" err="1" smtClean="0">
                  <a:latin typeface="Calibri"/>
                  <a:cs typeface="Calibri"/>
                </a:rPr>
                <a:t>админка</a:t>
              </a:r>
              <a:r>
                <a:rPr lang="ru-RU" sz="1400" b="0" i="1" dirty="0" smtClean="0">
                  <a:latin typeface="Calibri"/>
                  <a:cs typeface="Calibri"/>
                </a:rPr>
                <a:t> </a:t>
              </a:r>
              <a:r>
                <a:rPr lang="ru-RU" sz="1400" b="0" i="1" dirty="0" err="1" smtClean="0">
                  <a:latin typeface="Calibri"/>
                  <a:cs typeface="Calibri"/>
                </a:rPr>
                <a:t>Битрикса</a:t>
              </a:r>
              <a:r>
                <a:rPr lang="ru-RU" sz="1400" b="0" i="1" dirty="0" smtClean="0">
                  <a:latin typeface="Calibri"/>
                  <a:cs typeface="Calibri"/>
                </a:rPr>
                <a:t> станет такой.</a:t>
              </a:r>
              <a:r>
                <a:rPr lang="ru-RU" sz="1400" b="0" i="1" dirty="0">
                  <a:latin typeface="Calibri"/>
                  <a:cs typeface="Calibri"/>
                </a:rPr>
                <a:t> </a:t>
              </a:r>
              <a:endParaRPr lang="ru-RU" sz="1400" b="0" i="1" dirty="0" smtClean="0">
                <a:latin typeface="Calibri"/>
                <a:cs typeface="Calibri"/>
              </a:endParaRPr>
            </a:p>
            <a:p>
              <a:pPr algn="r"/>
              <a:r>
                <a:rPr lang="ru-RU" b="0" dirty="0" smtClean="0">
                  <a:latin typeface="Calibri"/>
                  <a:cs typeface="Calibri"/>
                </a:rPr>
                <a:t>Сергей </a:t>
              </a:r>
              <a:r>
                <a:rPr lang="ru-RU" b="0" dirty="0">
                  <a:latin typeface="Calibri"/>
                  <a:cs typeface="Calibri"/>
                </a:rPr>
                <a:t>Мартынов</a:t>
              </a:r>
              <a:r>
                <a:rPr lang="ru-RU" sz="1400" b="0" dirty="0">
                  <a:latin typeface="Calibri"/>
                  <a:cs typeface="Calibri"/>
                </a:rPr>
                <a:t> </a:t>
              </a:r>
            </a:p>
          </p:txBody>
        </p:sp>
        <p:pic>
          <p:nvPicPr>
            <p:cNvPr id="26" name="Изображение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0342" y="5372484"/>
              <a:ext cx="863600" cy="8636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0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4754" y="1725788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Re:</a:t>
            </a:r>
            <a:endParaRPr lang="ru-RU" sz="8800" b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78" y="1847850"/>
            <a:ext cx="56165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8" descr="plyushk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3873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index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4"/>
          <a:stretch/>
        </p:blipFill>
        <p:spPr>
          <a:xfrm>
            <a:off x="5676982" y="1200150"/>
            <a:ext cx="2628818" cy="3733800"/>
          </a:xfrm>
          <a:prstGeom prst="roundRect">
            <a:avLst>
              <a:gd name="adj" fmla="val 23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Новый интернет-магазин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1000" y="1000515"/>
            <a:ext cx="4953000" cy="378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 pitchFamily="34" charset="0"/>
                <a:cs typeface="Calibri" pitchFamily="34" charset="0"/>
              </a:rPr>
              <a:t>Полностью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новые шаблоны дизайна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 pitchFamily="34" charset="0"/>
                <a:cs typeface="Calibri" pitchFamily="34" charset="0"/>
              </a:rPr>
              <a:t>Новая система оформления заказа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Один интернет-магазин – один каталог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Подробная информация о поведении покупателей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Полная переделка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системы обработки заказов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Новая система управления скидками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Новые отчеты и конструктор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отчетов 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err="1" smtClean="0">
                <a:latin typeface="Calibri" pitchFamily="34" charset="0"/>
                <a:cs typeface="Calibri" pitchFamily="34" charset="0"/>
              </a:rPr>
              <a:t>Многоскладовость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Интеграция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с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«1С»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Гаджеты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на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рабочий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стол </a:t>
            </a:r>
            <a:endParaRPr lang="ru-RU" sz="1800" b="0" dirty="0"/>
          </a:p>
        </p:txBody>
      </p:sp>
      <p:pic>
        <p:nvPicPr>
          <p:cNvPr id="13" name="Изображение 12" descr="plyushk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21" y="725090"/>
            <a:ext cx="1174079" cy="11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0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6200" y="1943101"/>
            <a:ext cx="891540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Дизайн нового интернет-магазина</a:t>
            </a:r>
            <a:endParaRPr lang="en-US" b="0" dirty="0" smtClean="0">
              <a:latin typeface="Verdana" pitchFamily="34" charset="0"/>
            </a:endParaRPr>
          </a:p>
        </p:txBody>
      </p:sp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8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12-10-15 в 16.10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10-15 в 16.11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7"/>
          <a:stretch/>
        </p:blipFill>
        <p:spPr>
          <a:xfrm>
            <a:off x="-6921" y="0"/>
            <a:ext cx="91509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283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2-10-15 в 16.13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" b="12747"/>
          <a:stretch/>
        </p:blipFill>
        <p:spPr>
          <a:xfrm>
            <a:off x="8424" y="0"/>
            <a:ext cx="91355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717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10-15 в 16.14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4" b="3966"/>
          <a:stretch/>
        </p:blipFill>
        <p:spPr>
          <a:xfrm>
            <a:off x="-14168" y="1"/>
            <a:ext cx="9210924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283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2-10-15 в 16.17.5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9"/>
          <a:stretch/>
        </p:blipFill>
        <p:spPr>
          <a:xfrm>
            <a:off x="-378" y="0"/>
            <a:ext cx="91443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10-15 в 16.19.5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"/>
          <a:stretch/>
        </p:blipFill>
        <p:spPr>
          <a:xfrm>
            <a:off x="-11036" y="0"/>
            <a:ext cx="91550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757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38600" y="971552"/>
            <a:ext cx="4648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3600" b="0" dirty="0">
                <a:latin typeface="Calibri" pitchFamily="34" charset="0"/>
                <a:cs typeface="Calibri" pitchFamily="34" charset="0"/>
              </a:rPr>
              <a:t>70 </a:t>
            </a:r>
            <a:r>
              <a:rPr lang="ru-RU" sz="3600" b="0" dirty="0" smtClean="0">
                <a:latin typeface="Calibri" pitchFamily="34" charset="0"/>
                <a:cs typeface="Calibri" pitchFamily="34" charset="0"/>
              </a:rPr>
              <a:t>000+ 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веб-проектов</a:t>
            </a:r>
            <a:endParaRPr lang="ru-RU" sz="2800" b="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36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b="0" dirty="0" smtClean="0">
                <a:latin typeface="Calibri" pitchFamily="34" charset="0"/>
                <a:cs typeface="Calibri" pitchFamily="34" charset="0"/>
              </a:rPr>
              <a:t> 7 700</a:t>
            </a:r>
            <a:r>
              <a:rPr lang="ru-RU" sz="3600" b="0" dirty="0">
                <a:latin typeface="Calibri" pitchFamily="34" charset="0"/>
                <a:cs typeface="Calibri" pitchFamily="34" charset="0"/>
              </a:rPr>
              <a:t>+ 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партнеров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b="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На </a:t>
            </a:r>
            <a:r>
              <a:rPr lang="ru-RU" sz="2800" b="0" dirty="0">
                <a:latin typeface="Calibri" pitchFamily="34" charset="0"/>
                <a:cs typeface="Calibri" pitchFamily="34" charset="0"/>
              </a:rPr>
              <a:t>«1С-Битрикс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» работают </a:t>
            </a:r>
            <a:r>
              <a:rPr lang="ru-RU" sz="3600" b="0" dirty="0" smtClean="0">
                <a:latin typeface="Calibri" pitchFamily="34" charset="0"/>
                <a:cs typeface="Calibri" pitchFamily="34" charset="0"/>
              </a:rPr>
              <a:t>54,7%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 сайтов.</a:t>
            </a:r>
            <a:endParaRPr lang="en-US" sz="28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85986" y="590555"/>
            <a:ext cx="3352800" cy="3954705"/>
            <a:chOff x="285986" y="819151"/>
            <a:chExt cx="3352800" cy="3954705"/>
          </a:xfrm>
        </p:grpSpPr>
        <p:pic>
          <p:nvPicPr>
            <p:cNvPr id="8" name="Изображение 7" descr="Снимок экрана 2012-10-12 в 13.38.4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986" y="819151"/>
              <a:ext cx="3352800" cy="3759872"/>
            </a:xfrm>
            <a:prstGeom prst="rect">
              <a:avLst/>
            </a:prstGeom>
          </p:spPr>
        </p:pic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>
              <a:off x="1674512" y="4565262"/>
              <a:ext cx="558800" cy="1838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846663" y="4527635"/>
              <a:ext cx="85191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0" dirty="0">
                  <a:solidFill>
                    <a:srgbClr val="B3B3B3"/>
                  </a:solidFill>
                </a:rPr>
                <a:t>По данным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57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12-10-15 в 16.23.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8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9271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2-10-15 в 16.26.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2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2-10-15 в 16.27.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4"/>
          <a:stretch/>
        </p:blipFill>
        <p:spPr>
          <a:xfrm>
            <a:off x="19806" y="0"/>
            <a:ext cx="91241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8619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10-15 в 16.29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9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10-15 в 16.31.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9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10-15 в 16.39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" y="-1"/>
            <a:ext cx="9114655" cy="51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48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2-10-15 в 16.42.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48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10-15 в 16.45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3"/>
          <a:stretch/>
        </p:blipFill>
        <p:spPr>
          <a:xfrm>
            <a:off x="0" y="0"/>
            <a:ext cx="91299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48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10-15 в 16.46.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"/>
          <a:stretch/>
        </p:blipFill>
        <p:spPr>
          <a:xfrm>
            <a:off x="0" y="0"/>
            <a:ext cx="9147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9306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762000" y="632307"/>
            <a:ext cx="4673619" cy="2549043"/>
            <a:chOff x="1488185" y="1013308"/>
            <a:chExt cx="6081034" cy="3334938"/>
          </a:xfrm>
        </p:grpSpPr>
        <p:pic>
          <p:nvPicPr>
            <p:cNvPr id="6" name="Изображение 5" descr="11187723_l.jpg"/>
            <p:cNvPicPr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28" b="74070" l="12051" r="85539">
                          <a14:foregroundMark x1="38224" y1="49042" x2="38224" y2="49042"/>
                          <a14:foregroundMark x1="39493" y1="60992" x2="39493" y2="60992"/>
                          <a14:foregroundMark x1="26892" y1="47745" x2="26892" y2="47745"/>
                          <a14:foregroundMark x1="28964" y1="62514" x2="28964" y2="62514"/>
                          <a14:foregroundMark x1="28964" y1="67136" x2="28964" y2="67136"/>
                          <a14:backgroundMark x1="63002" y1="38613" x2="63002" y2="38613"/>
                          <a14:backgroundMark x1="48710" y1="38613" x2="48710" y2="38613"/>
                          <a14:backgroundMark x1="39619" y1="38444" x2="39619" y2="38444"/>
                          <a14:backgroundMark x1="38224" y1="29256" x2="38224" y2="29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0" t="21442" r="17401" b="30041"/>
            <a:stretch/>
          </p:blipFill>
          <p:spPr>
            <a:xfrm>
              <a:off x="1488185" y="1013308"/>
              <a:ext cx="6081034" cy="3334938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852851" y="1045685"/>
              <a:ext cx="1890546" cy="684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 smtClean="0">
                  <a:solidFill>
                    <a:schemeClr val="bg1"/>
                  </a:solidFill>
                  <a:latin typeface="Calibri"/>
                  <a:cs typeface="Calibri"/>
                </a:rPr>
                <a:t>красиво</a:t>
              </a:r>
              <a:endParaRPr lang="ru-RU" sz="28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37923" y="2434697"/>
              <a:ext cx="1434520" cy="684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Calibri"/>
                  <a:cs typeface="Calibri"/>
                </a:rPr>
                <a:t>клево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909500" y="1701863"/>
              <a:ext cx="3222123" cy="684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Calibri"/>
                  <a:cs typeface="Calibri"/>
                </a:rPr>
                <a:t>много воздуха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901991" y="3139311"/>
              <a:ext cx="4039274" cy="684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Calibri"/>
                  <a:cs typeface="Calibri"/>
                </a:rPr>
                <a:t>очень современно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3400" y="348615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dirty="0" smtClean="0">
                <a:latin typeface="Calibri"/>
                <a:cs typeface="Calibri"/>
              </a:rPr>
              <a:t>Эмоциональное восприятие дизайна интернет-магазина имеет большое значение. </a:t>
            </a:r>
          </a:p>
          <a:p>
            <a:endParaRPr lang="ru-RU" sz="32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359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2611882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r="-241" b="15329"/>
          <a:stretch/>
        </p:blipFill>
        <p:spPr>
          <a:xfrm>
            <a:off x="-12829" y="363"/>
            <a:ext cx="9177920" cy="515596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3962400" y="0"/>
            <a:ext cx="5181600" cy="5143500"/>
          </a:xfrm>
          <a:prstGeom prst="rect">
            <a:avLst/>
          </a:prstGeom>
          <a:solidFill>
            <a:srgbClr val="FFFFFF">
              <a:alpha val="64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191000" y="114300"/>
            <a:ext cx="487680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4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Рынок меняется</a:t>
            </a:r>
            <a:endParaRPr lang="en-US" sz="3400" b="0" dirty="0" smtClean="0">
              <a:latin typeface="Verdana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114800" y="857250"/>
            <a:ext cx="4724400" cy="4000500"/>
          </a:xfrm>
        </p:spPr>
        <p:txBody>
          <a:bodyPr/>
          <a:lstStyle/>
          <a:p>
            <a:pPr>
              <a:spcBef>
                <a:spcPts val="1080"/>
              </a:spcBef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Мобильные устройства и «таблетки»</a:t>
            </a:r>
            <a:endParaRPr lang="ru-RU" sz="1050" dirty="0" smtClean="0">
              <a:latin typeface="Calibri"/>
              <a:cs typeface="Calibri"/>
            </a:endParaRPr>
          </a:p>
          <a:p>
            <a:pPr>
              <a:spcBef>
                <a:spcPts val="1080"/>
              </a:spcBef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Консъюмеризация</a:t>
            </a:r>
            <a:endParaRPr lang="ru-RU" sz="800" dirty="0">
              <a:latin typeface="Calibri"/>
              <a:cs typeface="Calibri"/>
            </a:endParaRPr>
          </a:p>
          <a:p>
            <a:pPr>
              <a:spcBef>
                <a:spcPts val="1080"/>
              </a:spcBef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Электронная коммерция</a:t>
            </a:r>
            <a:endParaRPr lang="ru-RU" sz="1000" dirty="0">
              <a:latin typeface="Calibri"/>
              <a:cs typeface="Calibri"/>
            </a:endParaRPr>
          </a:p>
          <a:p>
            <a:pPr>
              <a:spcBef>
                <a:spcPts val="1080"/>
              </a:spcBef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Облака: поддержка и интеграция</a:t>
            </a:r>
          </a:p>
          <a:p>
            <a:pPr>
              <a:spcBef>
                <a:spcPts val="1080"/>
              </a:spcBef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Растут требования к качеству производства</a:t>
            </a:r>
          </a:p>
          <a:p>
            <a:pPr>
              <a:buSzPct val="60000"/>
            </a:pPr>
            <a:endParaRPr lang="ru-RU" sz="2000" dirty="0">
              <a:latin typeface="Calibri"/>
              <a:cs typeface="Calibri"/>
            </a:endParaRPr>
          </a:p>
          <a:p>
            <a:pPr marL="0" indent="0">
              <a:buSzPct val="60000"/>
              <a:buNone/>
            </a:pPr>
            <a:r>
              <a:rPr lang="ru-RU" sz="2400" dirty="0" smtClean="0">
                <a:latin typeface="Calibri"/>
                <a:cs typeface="Calibri"/>
              </a:rPr>
              <a:t>Сайт стал частью бизнеса. </a:t>
            </a:r>
            <a:endParaRPr lang="ru-RU" sz="1600" dirty="0">
              <a:latin typeface="Calibri"/>
              <a:cs typeface="Calibri"/>
            </a:endParaRPr>
          </a:p>
          <a:p>
            <a:pPr>
              <a:buSzPct val="60000"/>
            </a:pPr>
            <a:endParaRPr lang="ru-RU" sz="1400" dirty="0">
              <a:latin typeface="Calibri"/>
              <a:cs typeface="Calibri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8907"/>
            <a:ext cx="3063519" cy="10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9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09-20 в 11.14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11767"/>
            <a:ext cx="5283200" cy="3997960"/>
          </a:xfrm>
          <a:prstGeom prst="rect">
            <a:avLst/>
          </a:prstGeom>
          <a:ln w="3175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144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Умный фильтр</a:t>
            </a:r>
            <a:endParaRPr lang="en-US" sz="3200" dirty="0" smtClean="0">
              <a:latin typeface="Verdana" pitchFamily="34" charset="0"/>
            </a:endParaRPr>
          </a:p>
        </p:txBody>
      </p:sp>
      <p:pic>
        <p:nvPicPr>
          <p:cNvPr id="3" name="Изображение 2" descr="Снимок экрана 2012-10-15 в 16.51.5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57350"/>
            <a:ext cx="4581882" cy="3276600"/>
          </a:xfrm>
          <a:prstGeom prst="roundRect">
            <a:avLst>
              <a:gd name="adj" fmla="val 23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6781800" y="3638550"/>
            <a:ext cx="1066800" cy="304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81000" y="1428750"/>
            <a:ext cx="4495800" cy="1905000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2000" dirty="0" smtClean="0">
                <a:latin typeface="Calibri"/>
                <a:cs typeface="Calibri"/>
              </a:rPr>
              <a:t>2 вида шаблонов</a:t>
            </a:r>
            <a:r>
              <a:rPr lang="en-US" sz="2000" dirty="0" smtClean="0">
                <a:latin typeface="Calibri"/>
                <a:cs typeface="Calibri"/>
              </a:rPr>
              <a:t> SKU</a:t>
            </a:r>
            <a:r>
              <a:rPr lang="ru-RU" sz="2000" dirty="0" smtClean="0">
                <a:latin typeface="Calibri"/>
                <a:cs typeface="Calibri"/>
              </a:rPr>
              <a:t>: </a:t>
            </a:r>
          </a:p>
          <a:p>
            <a:pPr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Покупатель выбирает по свойствам (например, размер и цвет)</a:t>
            </a:r>
          </a:p>
          <a:p>
            <a:pPr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Все возможные комбинации свойств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7862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Выбор товара</a:t>
            </a:r>
            <a:r>
              <a:rPr lang="en-US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по </a:t>
            </a:r>
            <a:r>
              <a:rPr lang="en-US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SKU</a:t>
            </a:r>
            <a:endParaRPr lang="en-US" sz="3200" dirty="0" smtClean="0">
              <a:latin typeface="Verdana" pitchFamily="34" charset="0"/>
            </a:endParaRPr>
          </a:p>
        </p:txBody>
      </p:sp>
      <p:pic>
        <p:nvPicPr>
          <p:cNvPr id="10" name="Изображение 9" descr="popup_SK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80" y="1123955"/>
            <a:ext cx="4031219" cy="30479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reflection blurRad="6350" stA="32000" endA="300" endPos="10000" dist="50800" dir="5400000" sy="-100000" algn="bl" rotWithShape="0"/>
          </a:effectLst>
        </p:spPr>
      </p:pic>
      <p:pic>
        <p:nvPicPr>
          <p:cNvPr id="1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2048" y="3264350"/>
            <a:ext cx="3962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i="1" dirty="0">
                <a:latin typeface="Calibri"/>
                <a:cs typeface="Calibri"/>
              </a:rPr>
              <a:t>SKU (</a:t>
            </a:r>
            <a:r>
              <a:rPr lang="ru-RU" sz="1600" b="0" i="1" dirty="0" err="1">
                <a:latin typeface="Calibri"/>
                <a:cs typeface="Calibri"/>
              </a:rPr>
              <a:t>Stock</a:t>
            </a:r>
            <a:r>
              <a:rPr lang="ru-RU" sz="1600" b="0" i="1" dirty="0">
                <a:latin typeface="Calibri"/>
                <a:cs typeface="Calibri"/>
              </a:rPr>
              <a:t> </a:t>
            </a:r>
            <a:r>
              <a:rPr lang="ru-RU" sz="1600" b="0" i="1" dirty="0" err="1">
                <a:latin typeface="Calibri"/>
                <a:cs typeface="Calibri"/>
              </a:rPr>
              <a:t>Keeping</a:t>
            </a:r>
            <a:r>
              <a:rPr lang="ru-RU" sz="1600" b="0" i="1" dirty="0">
                <a:latin typeface="Calibri"/>
                <a:cs typeface="Calibri"/>
              </a:rPr>
              <a:t> </a:t>
            </a:r>
            <a:r>
              <a:rPr lang="ru-RU" sz="1600" b="0" i="1" dirty="0" err="1">
                <a:latin typeface="Calibri"/>
                <a:cs typeface="Calibri"/>
              </a:rPr>
              <a:t>Unit</a:t>
            </a:r>
            <a:r>
              <a:rPr lang="ru-RU" sz="1600" b="0" i="1" dirty="0">
                <a:latin typeface="Calibri"/>
                <a:cs typeface="Calibri"/>
              </a:rPr>
              <a:t>) — идентификатор товарной </a:t>
            </a:r>
            <a:r>
              <a:rPr lang="ru-RU" sz="1600" b="0" i="1" dirty="0" smtClean="0">
                <a:latin typeface="Calibri"/>
                <a:cs typeface="Calibri"/>
              </a:rPr>
              <a:t>позиции</a:t>
            </a:r>
            <a:r>
              <a:rPr lang="en-US" sz="1600" b="0" i="1" dirty="0" smtClean="0">
                <a:latin typeface="Calibri"/>
                <a:cs typeface="Calibri"/>
              </a:rPr>
              <a:t>.</a:t>
            </a:r>
            <a:endParaRPr lang="ru-RU" sz="1600" b="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96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28600" y="1482328"/>
            <a:ext cx="3962400" cy="2765822"/>
          </a:xfrm>
        </p:spPr>
        <p:txBody>
          <a:bodyPr/>
          <a:lstStyle/>
          <a:p>
            <a:pPr>
              <a:spcAft>
                <a:spcPts val="600"/>
              </a:spcAft>
              <a:buSzPct val="60000"/>
            </a:pPr>
            <a:r>
              <a:rPr lang="ru-RU" sz="2400" dirty="0">
                <a:latin typeface="Calibri"/>
                <a:cs typeface="Calibri"/>
              </a:rPr>
              <a:t>Поиск в интернет-магазине теперь выполняется только по </a:t>
            </a:r>
            <a:r>
              <a:rPr lang="ru-RU" sz="2400" dirty="0" smtClean="0">
                <a:latin typeface="Calibri"/>
                <a:cs typeface="Calibri"/>
              </a:rPr>
              <a:t>каталогу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 поиске появляется «подсказка» (товары из каталога или раздел)</a:t>
            </a:r>
          </a:p>
          <a:p>
            <a:pPr marL="0" indent="0">
              <a:spcAft>
                <a:spcPts val="600"/>
              </a:spcAft>
              <a:buSzPct val="60000"/>
              <a:buNone/>
            </a:pPr>
            <a:endParaRPr lang="ru-RU" sz="2400" dirty="0" smtClean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Поиск по каталогу</a:t>
            </a:r>
            <a:endParaRPr lang="en-US" sz="3200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Снимок экрана 2012-10-15 в 16.55.2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23950"/>
            <a:ext cx="4724400" cy="3041628"/>
          </a:xfrm>
          <a:prstGeom prst="roundRect">
            <a:avLst>
              <a:gd name="adj" fmla="val 25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 bwMode="auto">
          <a:xfrm>
            <a:off x="6324600" y="1809750"/>
            <a:ext cx="2362200" cy="1143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28600" y="1085850"/>
            <a:ext cx="4876800" cy="3771900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2000" b="1" dirty="0" smtClean="0">
                <a:latin typeface="Calibri"/>
                <a:cs typeface="Calibri"/>
              </a:rPr>
              <a:t>Уведомление о поступлении товара</a:t>
            </a:r>
          </a:p>
          <a:p>
            <a:pPr marL="0" indent="0">
              <a:buSzPct val="60000"/>
              <a:buNone/>
            </a:pPr>
            <a:r>
              <a:rPr lang="ru-RU" sz="1800" dirty="0" smtClean="0">
                <a:latin typeface="Calibri"/>
                <a:cs typeface="Calibri"/>
              </a:rPr>
              <a:t>Если товар отсутствует на складе, вместо кнопки «Купить» появляется «Оповестить». И когда товар появится на складе, клиенту уйдет письмо.</a:t>
            </a:r>
          </a:p>
          <a:p>
            <a:pPr marL="0" indent="0">
              <a:buSzPct val="60000"/>
              <a:buNone/>
            </a:pPr>
            <a:endParaRPr lang="ru-RU" sz="1100" dirty="0">
              <a:latin typeface="Calibri"/>
              <a:cs typeface="Calibri"/>
            </a:endParaRPr>
          </a:p>
          <a:p>
            <a:pPr marL="0" indent="0">
              <a:buSzPct val="60000"/>
              <a:buNone/>
            </a:pPr>
            <a:r>
              <a:rPr lang="ru-RU" sz="1800" dirty="0">
                <a:latin typeface="Calibri"/>
                <a:cs typeface="Calibri"/>
              </a:rPr>
              <a:t>Сейчас можно совершать отложенную продажу (даже когда на складе «0»)</a:t>
            </a:r>
            <a:r>
              <a:rPr lang="ru-RU" sz="2000" dirty="0" smtClean="0">
                <a:latin typeface="Calibri"/>
                <a:cs typeface="Calibri"/>
              </a:rPr>
              <a:t>.</a:t>
            </a:r>
            <a:endParaRPr lang="ru-RU" sz="1600" dirty="0" smtClean="0">
              <a:latin typeface="Calibri"/>
              <a:cs typeface="Calibri"/>
            </a:endParaRPr>
          </a:p>
          <a:p>
            <a:pPr marL="0" indent="0">
              <a:buSzPct val="60000"/>
              <a:buNone/>
            </a:pPr>
            <a:r>
              <a:rPr lang="ru-RU" sz="800" dirty="0" smtClean="0">
                <a:latin typeface="Calibri"/>
                <a:cs typeface="Calibri"/>
              </a:rPr>
              <a:t> </a:t>
            </a:r>
          </a:p>
          <a:p>
            <a:pPr marL="0" indent="0">
              <a:buSzPct val="60000"/>
              <a:buNone/>
            </a:pPr>
            <a:r>
              <a:rPr lang="ru-RU" sz="2000" b="1" dirty="0" smtClean="0">
                <a:latin typeface="Calibri"/>
                <a:cs typeface="Calibri"/>
              </a:rPr>
              <a:t>Надпись «Нет в наличии» появляется только если запрещена «отложенная продажа».</a:t>
            </a:r>
          </a:p>
          <a:p>
            <a:pPr marL="0" indent="0">
              <a:buSzPct val="60000"/>
              <a:buNone/>
            </a:pPr>
            <a:endParaRPr lang="ru-RU" sz="600" dirty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SzPct val="60000"/>
              <a:buNone/>
            </a:pP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Если товара нет на складе</a:t>
            </a:r>
            <a:endParaRPr lang="en-US" sz="3200" dirty="0" smtClean="0">
              <a:latin typeface="Verdana" pitchFamily="34" charset="0"/>
            </a:endParaRPr>
          </a:p>
        </p:txBody>
      </p:sp>
      <p:pic>
        <p:nvPicPr>
          <p:cNvPr id="2" name="Изображение 1" descr="spisok_tovarov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t="14579" r="30619" b="57926"/>
          <a:stretch/>
        </p:blipFill>
        <p:spPr>
          <a:xfrm>
            <a:off x="5334010" y="1200150"/>
            <a:ext cx="3595537" cy="2590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3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52400" y="1123950"/>
            <a:ext cx="4267200" cy="288012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Покупатели видят, какие товары они уже смотрели.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Менеджеры интернет-магазина видят, какие товары просматривал этот клиент.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«Вы смотрели»</a:t>
            </a:r>
            <a:endParaRPr lang="en-US" sz="3200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10-15 в 17.00.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47750"/>
            <a:ext cx="4486670" cy="3352800"/>
          </a:xfrm>
          <a:prstGeom prst="roundRect">
            <a:avLst>
              <a:gd name="adj" fmla="val 28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 bwMode="auto">
          <a:xfrm>
            <a:off x="4800600" y="1428750"/>
            <a:ext cx="990600" cy="2971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2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52400" y="1276350"/>
            <a:ext cx="4114800" cy="236577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Юзабилити оформления заказа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Адрес заполняется автоматически на основе КЛАДР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Магазин теперь предлагает клиенту купить дополнительные товары – аксессуары, «с этим товаром покупают»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endParaRPr lang="ru-RU" sz="200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Новая система оформления заказа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10-15 в 17.03.5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23950"/>
            <a:ext cx="4570988" cy="2726785"/>
          </a:xfrm>
          <a:prstGeom prst="roundRect">
            <a:avLst>
              <a:gd name="adj" fmla="val 25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Изображение 4" descr="Снимок экрана 2012-10-15 в 17.06.2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/>
          <a:stretch/>
        </p:blipFill>
        <p:spPr>
          <a:xfrm>
            <a:off x="4419600" y="1504950"/>
            <a:ext cx="4359934" cy="3165176"/>
          </a:xfrm>
          <a:prstGeom prst="roundRect">
            <a:avLst>
              <a:gd name="adj" fmla="val 2468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0500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10-15 в 17.1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71" y="-578"/>
            <a:ext cx="9195481" cy="51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4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10-15 в 17.15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"/>
          <a:stretch/>
        </p:blipFill>
        <p:spPr>
          <a:xfrm>
            <a:off x="-10942" y="-1"/>
            <a:ext cx="9154942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1676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10-15 в 17.17.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"/>
          <a:stretch/>
        </p:blipFill>
        <p:spPr>
          <a:xfrm>
            <a:off x="-1352" y="0"/>
            <a:ext cx="91453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350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3"/>
          <a:srcRect l="19867" t="46949" r="21133" b="24807"/>
          <a:stretch/>
        </p:blipFill>
        <p:spPr>
          <a:xfrm>
            <a:off x="5638800" y="1269431"/>
            <a:ext cx="3276600" cy="3664520"/>
          </a:xfrm>
          <a:prstGeom prst="rect">
            <a:avLst/>
          </a:prstGeom>
          <a:ln>
            <a:solidFill>
              <a:srgbClr val="D9D9D9"/>
            </a:solidFill>
          </a:ln>
          <a:effectLst/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Один магазин – один каталог</a:t>
            </a:r>
            <a:endParaRPr lang="en-US" sz="3200" dirty="0" smtClean="0">
              <a:latin typeface="Verdana" pitchFamily="34" charset="0"/>
            </a:endParaRPr>
          </a:p>
        </p:txBody>
      </p:sp>
      <p:pic>
        <p:nvPicPr>
          <p:cNvPr id="12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" y="1276350"/>
            <a:ext cx="4572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SzPct val="60000"/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Атрибуты </a:t>
            </a:r>
            <a:r>
              <a:rPr lang="ru-RU" sz="1800" b="0" dirty="0">
                <a:latin typeface="Calibri"/>
                <a:cs typeface="Calibri"/>
              </a:rPr>
              <a:t>товаров привязываются к </a:t>
            </a:r>
            <a:r>
              <a:rPr lang="ru-RU" sz="1800" b="0" dirty="0" smtClean="0">
                <a:latin typeface="Calibri"/>
                <a:cs typeface="Calibri"/>
              </a:rPr>
              <a:t>категории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SzPct val="60000"/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Каталог </a:t>
            </a:r>
            <a:r>
              <a:rPr lang="ru-RU" sz="1800" b="0" dirty="0" smtClean="0">
                <a:latin typeface="Calibri"/>
                <a:cs typeface="Calibri"/>
              </a:rPr>
              <a:t>теперь - </a:t>
            </a:r>
            <a:r>
              <a:rPr lang="ru-RU" sz="1800" b="0" dirty="0">
                <a:latin typeface="Calibri"/>
                <a:cs typeface="Calibri"/>
              </a:rPr>
              <a:t>в модуле «Интернет-магазин» </a:t>
            </a:r>
            <a:r>
              <a:rPr lang="ru-RU" sz="1800" b="0" dirty="0" smtClean="0">
                <a:latin typeface="Calibri"/>
                <a:cs typeface="Calibri"/>
              </a:rPr>
              <a:t>(так менеджерам будет удобнее </a:t>
            </a:r>
            <a:r>
              <a:rPr lang="ru-RU" sz="1800" b="0" dirty="0">
                <a:latin typeface="Calibri"/>
                <a:cs typeface="Calibri"/>
              </a:rPr>
              <a:t>работать с категориями и товарами</a:t>
            </a:r>
            <a:r>
              <a:rPr lang="ru-RU" sz="1800" b="0" dirty="0" smtClean="0">
                <a:latin typeface="Calibri"/>
                <a:cs typeface="Calibri"/>
              </a:rPr>
              <a:t>)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SzPct val="60000"/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Поддержка </a:t>
            </a:r>
            <a:r>
              <a:rPr lang="en-US" sz="1800" b="0" dirty="0">
                <a:latin typeface="Calibri"/>
                <a:cs typeface="Calibri"/>
              </a:rPr>
              <a:t>SEO </a:t>
            </a:r>
            <a:r>
              <a:rPr lang="ru-RU" sz="1800" b="0" dirty="0">
                <a:latin typeface="Calibri"/>
                <a:cs typeface="Calibri"/>
              </a:rPr>
              <a:t>включена по умолчанию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SzPct val="60000"/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Мастер создания каталога теперь запускается при установке </a:t>
            </a:r>
            <a:r>
              <a:rPr lang="ru-RU" sz="1800" b="0" dirty="0" smtClean="0">
                <a:latin typeface="Calibri"/>
                <a:cs typeface="Calibri"/>
              </a:rPr>
              <a:t>решения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3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Управление сайтом 12.0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352550"/>
            <a:ext cx="3048000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1200150"/>
            <a:ext cx="4876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latin typeface="Calibri"/>
                <a:cs typeface="Calibri"/>
              </a:rPr>
              <a:t>Re:</a:t>
            </a:r>
            <a:r>
              <a:rPr lang="ru-RU" sz="2400" b="0" dirty="0" smtClean="0">
                <a:latin typeface="Calibri"/>
                <a:cs typeface="Calibri"/>
              </a:rPr>
              <a:t>Эрмитаж - новый интерфейс</a:t>
            </a:r>
            <a:endParaRPr lang="ru-RU" sz="24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Новый интернет-магазин </a:t>
            </a:r>
            <a:endParaRPr lang="ru-RU" sz="24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Ускорение сайта в один клик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Облачный </a:t>
            </a:r>
            <a:r>
              <a:rPr lang="ru-RU" sz="2400" b="0" dirty="0" err="1">
                <a:latin typeface="Calibri"/>
                <a:cs typeface="Calibri"/>
              </a:rPr>
              <a:t>бэкап</a:t>
            </a:r>
            <a:r>
              <a:rPr lang="ru-RU" sz="2400" b="0" dirty="0">
                <a:latin typeface="Calibri"/>
                <a:cs typeface="Calibri"/>
              </a:rPr>
              <a:t> </a:t>
            </a:r>
            <a:endParaRPr lang="ru-RU" sz="2400" b="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Новое ядро </a:t>
            </a:r>
            <a:r>
              <a:rPr lang="ru-RU" sz="2400" b="0" dirty="0" err="1" smtClean="0">
                <a:latin typeface="Calibri"/>
                <a:cs typeface="Calibri"/>
              </a:rPr>
              <a:t>Bitrix</a:t>
            </a:r>
            <a:r>
              <a:rPr lang="ru-RU" sz="2400" b="0" dirty="0" smtClean="0">
                <a:latin typeface="Calibri"/>
                <a:cs typeface="Calibri"/>
              </a:rPr>
              <a:t> D7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Монитор качества внедрений</a:t>
            </a:r>
            <a:endParaRPr lang="ru-RU" sz="24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Изменения в составе редакций</a:t>
            </a:r>
            <a:endParaRPr lang="ru-RU" sz="24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2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10-15 в 19.02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78" y="1200150"/>
            <a:ext cx="3691622" cy="3810000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Теперь вы знаете всех клиентов!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2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3"/>
          <p:cNvSpPr>
            <a:spLocks noGrp="1"/>
          </p:cNvSpPr>
          <p:nvPr>
            <p:ph idx="1"/>
          </p:nvPr>
        </p:nvSpPr>
        <p:spPr>
          <a:xfrm>
            <a:off x="304800" y="1200150"/>
            <a:ext cx="4876800" cy="312419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1800" dirty="0" smtClean="0">
                <a:latin typeface="Calibri"/>
                <a:cs typeface="Calibri"/>
              </a:rPr>
              <a:t>Вы знаете всех, кто оформил заказ, просмотрел товар, добавил в корзину, кто подписался на уведомление о товаре.</a:t>
            </a:r>
            <a:endParaRPr lang="ru-RU" sz="1800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1800" dirty="0" smtClean="0">
                <a:latin typeface="Calibri"/>
                <a:cs typeface="Calibri"/>
              </a:rPr>
              <a:t>В </a:t>
            </a:r>
            <a:r>
              <a:rPr lang="ru-RU" sz="1800" dirty="0">
                <a:latin typeface="Calibri"/>
                <a:cs typeface="Calibri"/>
              </a:rPr>
              <a:t>профиле </a:t>
            </a:r>
            <a:r>
              <a:rPr lang="ru-RU" sz="1800" dirty="0" smtClean="0">
                <a:latin typeface="Calibri"/>
                <a:cs typeface="Calibri"/>
              </a:rPr>
              <a:t>покупателя видно: сколько у него </a:t>
            </a:r>
            <a:r>
              <a:rPr lang="ru-RU" sz="1800" dirty="0">
                <a:latin typeface="Calibri"/>
                <a:cs typeface="Calibri"/>
              </a:rPr>
              <a:t>заказов, сколько денег </a:t>
            </a:r>
            <a:r>
              <a:rPr lang="ru-RU" sz="1800" dirty="0" smtClean="0">
                <a:latin typeface="Calibri"/>
                <a:cs typeface="Calibri"/>
              </a:rPr>
              <a:t>он принес, </a:t>
            </a:r>
            <a:r>
              <a:rPr lang="ru-RU" sz="1800" dirty="0">
                <a:latin typeface="Calibri"/>
                <a:cs typeface="Calibri"/>
              </a:rPr>
              <a:t>список товаров в корзине и пр</a:t>
            </a:r>
            <a:r>
              <a:rPr lang="ru-RU" sz="1800" dirty="0" smtClean="0">
                <a:latin typeface="Calibri"/>
                <a:cs typeface="Calibri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SzPct val="60000"/>
              <a:buNone/>
            </a:pPr>
            <a:endParaRPr lang="ru-RU" sz="1800" dirty="0" smtClean="0">
              <a:latin typeface="Calibri"/>
              <a:cs typeface="Calibri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SzPct val="60000"/>
              <a:buNone/>
            </a:pPr>
            <a:r>
              <a:rPr lang="ru-RU" sz="2000" dirty="0" smtClean="0">
                <a:latin typeface="Calibri"/>
                <a:cs typeface="Calibri"/>
              </a:rPr>
              <a:t>Цель магазина – знать все о покупателях, суметь предложить нужный товар, знать всю историю клиента.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SzPct val="60000"/>
              <a:buNone/>
            </a:pPr>
            <a:endParaRPr lang="ru-RU" sz="1800" dirty="0">
              <a:solidFill>
                <a:srgbClr val="FF4934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10-15 в 17.24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7750"/>
            <a:ext cx="6019800" cy="408918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Новая система обработки заказов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2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49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2672195_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" b="8787"/>
          <a:stretch/>
        </p:blipFill>
        <p:spPr>
          <a:xfrm>
            <a:off x="5105400" y="1123950"/>
            <a:ext cx="3885294" cy="3774021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81000" y="1272778"/>
            <a:ext cx="4800600" cy="282297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176"/>
              </a:spcBef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Новый интерфейс</a:t>
            </a:r>
          </a:p>
          <a:p>
            <a:pPr>
              <a:lnSpc>
                <a:spcPct val="90000"/>
              </a:lnSpc>
              <a:spcBef>
                <a:spcPts val="1176"/>
              </a:spcBef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Расширенные возможности по настройке действия скидки </a:t>
            </a:r>
            <a:endParaRPr lang="en-US" sz="2000" dirty="0" smtClean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60000"/>
              <a:buNone/>
            </a:pPr>
            <a:r>
              <a:rPr lang="ru-RU" sz="1400" i="1" dirty="0" smtClean="0">
                <a:latin typeface="Calibri"/>
                <a:cs typeface="Calibri"/>
              </a:rPr>
              <a:t>Например, скидка действует на все </a:t>
            </a:r>
            <a:r>
              <a:rPr lang="ru-RU" sz="1400" b="1" i="1" dirty="0" smtClean="0">
                <a:latin typeface="Calibri"/>
                <a:cs typeface="Calibri"/>
              </a:rPr>
              <a:t>телевизоры</a:t>
            </a:r>
            <a:r>
              <a:rPr lang="ru-RU" sz="1400" i="1" dirty="0" smtClean="0">
                <a:latin typeface="Calibri"/>
                <a:cs typeface="Calibri"/>
              </a:rPr>
              <a:t> стоимостью выше 100 </a:t>
            </a:r>
            <a:r>
              <a:rPr lang="ru-RU" sz="1400" i="1" dirty="0" err="1" smtClean="0">
                <a:latin typeface="Calibri"/>
                <a:cs typeface="Calibri"/>
              </a:rPr>
              <a:t>тыс.руб</a:t>
            </a:r>
            <a:r>
              <a:rPr lang="ru-RU" sz="1400" i="1" dirty="0" smtClean="0">
                <a:latin typeface="Calibri"/>
                <a:cs typeface="Calibri"/>
              </a:rPr>
              <a:t>. </a:t>
            </a:r>
            <a:r>
              <a:rPr lang="ru-RU" sz="1400" i="1" dirty="0">
                <a:latin typeface="Calibri"/>
                <a:cs typeface="Calibri"/>
              </a:rPr>
              <a:t>к</a:t>
            </a:r>
            <a:r>
              <a:rPr lang="ru-RU" sz="1400" i="1" dirty="0" smtClean="0">
                <a:latin typeface="Calibri"/>
                <a:cs typeface="Calibri"/>
              </a:rPr>
              <a:t>расного цвета </a:t>
            </a:r>
            <a:r>
              <a:rPr lang="en-US" sz="1400" i="1" dirty="0" smtClean="0">
                <a:latin typeface="Calibri"/>
                <a:cs typeface="Calibri"/>
              </a:rPr>
              <a:t>Samsung </a:t>
            </a:r>
            <a:r>
              <a:rPr lang="ru-RU" sz="1400" i="1" dirty="0" smtClean="0">
                <a:latin typeface="Calibri"/>
                <a:cs typeface="Calibri"/>
              </a:rPr>
              <a:t>и </a:t>
            </a:r>
            <a:r>
              <a:rPr lang="en-US" sz="1400" i="1" dirty="0" smtClean="0">
                <a:latin typeface="Calibri"/>
                <a:cs typeface="Calibri"/>
              </a:rPr>
              <a:t>LG</a:t>
            </a:r>
            <a:r>
              <a:rPr lang="ru-RU" sz="1400" i="1" dirty="0" smtClean="0">
                <a:latin typeface="Calibri"/>
                <a:cs typeface="Calibri"/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60000"/>
              <a:buNone/>
            </a:pPr>
            <a:endParaRPr lang="ru-RU" sz="500" i="1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Гибкий сценарий взаимодействия скидок между собой</a:t>
            </a:r>
            <a:endParaRPr lang="en-US" sz="2000" dirty="0" smtClean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60000"/>
              <a:buNone/>
            </a:pPr>
            <a:r>
              <a:rPr lang="ru-RU" sz="1400" i="1" dirty="0" smtClean="0">
                <a:latin typeface="Calibri"/>
                <a:cs typeface="Calibri"/>
              </a:rPr>
              <a:t>Применение разных скидок, которые действуют в один период, определяется на основе приоритетов.</a:t>
            </a:r>
            <a:endParaRPr lang="ru-RU" sz="1400" i="1" dirty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Управление скидками</a:t>
            </a:r>
            <a:endParaRPr lang="en-US" sz="3200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52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895350"/>
            <a:ext cx="5181600" cy="3067050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1100" b="1" dirty="0" smtClean="0">
                <a:latin typeface="Calibri"/>
                <a:cs typeface="Calibri"/>
              </a:rPr>
              <a:t> 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Отчеты по продажам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Лучшие клиенты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Новые клиенты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Доходность по товарам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Самые просматриваемые товары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Остатки товара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Самые ожидаемые товары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Брошенные корзины</a:t>
            </a:r>
            <a:endParaRPr lang="ru-RU" sz="2400" dirty="0" smtClean="0">
              <a:latin typeface="Calibri"/>
              <a:cs typeface="Calibri"/>
            </a:endParaRPr>
          </a:p>
        </p:txBody>
      </p:sp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1000" y="285750"/>
            <a:ext cx="5016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SzPct val="60000"/>
              <a:buNone/>
            </a:pPr>
            <a:r>
              <a:rPr lang="ru-RU" sz="2400" dirty="0">
                <a:latin typeface="Calibri"/>
                <a:cs typeface="Calibri"/>
              </a:rPr>
              <a:t>Конструктор аналитических отчетов</a:t>
            </a:r>
          </a:p>
        </p:txBody>
      </p:sp>
      <p:pic>
        <p:nvPicPr>
          <p:cNvPr id="5" name="Изображение 4" descr="Снимок экрана 2012-10-15 в 18.04.4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10" y="1276350"/>
            <a:ext cx="3380806" cy="3200400"/>
          </a:xfrm>
          <a:prstGeom prst="roundRect">
            <a:avLst>
              <a:gd name="adj" fmla="val 25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577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81000" y="1276350"/>
            <a:ext cx="4267200" cy="2880122"/>
          </a:xfrm>
        </p:spPr>
        <p:txBody>
          <a:bodyPr/>
          <a:lstStyle/>
          <a:p>
            <a:pPr>
              <a:spcAft>
                <a:spcPts val="600"/>
              </a:spcAft>
              <a:buSzPct val="60000"/>
            </a:pPr>
            <a:r>
              <a:rPr lang="ru-RU" sz="2000" dirty="0">
                <a:latin typeface="Calibri"/>
                <a:cs typeface="Calibri"/>
              </a:rPr>
              <a:t>В интернет-магазине можно создать несколько складов и задать количество товаров в каждом.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В </a:t>
            </a:r>
            <a:r>
              <a:rPr lang="ru-RU" sz="2000" dirty="0">
                <a:latin typeface="Calibri"/>
                <a:cs typeface="Calibri"/>
              </a:rPr>
              <a:t>каталоге клиент увидит, сколько товаров на складе </a:t>
            </a:r>
            <a:r>
              <a:rPr lang="ru-RU" sz="2000" dirty="0" smtClean="0">
                <a:latin typeface="Calibri"/>
                <a:cs typeface="Calibri"/>
              </a:rPr>
              <a:t>в конкретном магазине.</a:t>
            </a:r>
            <a:endParaRPr lang="ru-RU" sz="2000" dirty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Синхронизация с «1С»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Многоскладовость</a:t>
            </a:r>
            <a:endParaRPr lang="en-US" sz="3200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Снимок экрана 2012-10-15 в 17.30.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76" y="1276350"/>
            <a:ext cx="3904140" cy="3048000"/>
          </a:xfrm>
          <a:prstGeom prst="roundRect">
            <a:avLst>
              <a:gd name="adj" fmla="val 1279"/>
            </a:avLst>
          </a:prstGeom>
          <a:solidFill>
            <a:srgbClr val="FFFFFF">
              <a:shade val="85000"/>
            </a:srgbClr>
          </a:solidFill>
          <a:ln>
            <a:solidFill>
              <a:srgbClr val="D9D9D9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5783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71028" y="57150"/>
            <a:ext cx="68132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/>
                <a:cs typeface="Calibri"/>
              </a:rPr>
              <a:t>Интеграция с «1С»</a:t>
            </a:r>
            <a:endParaRPr lang="en-US" sz="2800" b="1" dirty="0" smtClean="0">
              <a:latin typeface="Calibri"/>
              <a:cs typeface="Calibri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47750"/>
            <a:ext cx="4191000" cy="200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28950"/>
            <a:ext cx="5287432" cy="165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Выгнутая влево стрелка 14"/>
          <p:cNvSpPr/>
          <p:nvPr/>
        </p:nvSpPr>
        <p:spPr bwMode="auto">
          <a:xfrm>
            <a:off x="1219199" y="3439519"/>
            <a:ext cx="357209" cy="704073"/>
          </a:xfrm>
          <a:prstGeom prst="curvedRigh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48200" y="1047750"/>
            <a:ext cx="42224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0" dirty="0" smtClean="0">
                <a:latin typeface="Calibri"/>
                <a:cs typeface="Calibri"/>
              </a:rPr>
              <a:t>Выгрузка остатков по складам</a:t>
            </a:r>
            <a:endParaRPr lang="en-US" sz="2400" b="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86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71028" y="57150"/>
            <a:ext cx="68132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/>
                <a:cs typeface="Calibri"/>
              </a:rPr>
              <a:t>Импорт каталога с сайта в 1С</a:t>
            </a:r>
            <a:endParaRPr lang="en-US" sz="2800" b="1" dirty="0" smtClean="0">
              <a:latin typeface="Calibri"/>
              <a:cs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79" y="1123950"/>
            <a:ext cx="388938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04" y="2187003"/>
            <a:ext cx="3766224" cy="236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780" y="3105150"/>
            <a:ext cx="244282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80" y="2952750"/>
            <a:ext cx="276300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5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1550"/>
            <a:ext cx="6019800" cy="326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-19050"/>
            <a:ext cx="68132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/>
                <a:cs typeface="Calibri"/>
              </a:rPr>
              <a:t>Построение дерева каталога в «1С»</a:t>
            </a:r>
            <a:endParaRPr lang="en-US" sz="2800" b="1" dirty="0" smtClean="0">
              <a:latin typeface="Calibri"/>
              <a:cs typeface="Calibri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238572"/>
            <a:ext cx="27145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400" b="0" dirty="0" smtClean="0">
                <a:solidFill>
                  <a:srgbClr val="C00000"/>
                </a:solidFill>
                <a:latin typeface="+mn-lt"/>
              </a:rPr>
              <a:t>Новая структура </a:t>
            </a:r>
            <a:br>
              <a:rPr lang="ru-RU" sz="1400" b="0" dirty="0" smtClean="0">
                <a:solidFill>
                  <a:srgbClr val="C00000"/>
                </a:solidFill>
                <a:latin typeface="+mn-lt"/>
              </a:rPr>
            </a:br>
            <a:r>
              <a:rPr lang="ru-RU" sz="1400" b="0" dirty="0" smtClean="0">
                <a:solidFill>
                  <a:srgbClr val="C00000"/>
                </a:solidFill>
                <a:latin typeface="+mn-lt"/>
              </a:rPr>
              <a:t>каталога для сайта</a:t>
            </a:r>
            <a:endParaRPr lang="ru-RU" sz="1400" b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857546" y="4238572"/>
            <a:ext cx="27145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400" b="0" dirty="0" smtClean="0">
                <a:solidFill>
                  <a:srgbClr val="C00000"/>
                </a:solidFill>
                <a:latin typeface="+mn-lt"/>
              </a:rPr>
              <a:t>Текущая структура справочника номенклатуры</a:t>
            </a:r>
            <a:endParaRPr lang="ru-RU" sz="1400" b="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4" name="Прямая со стрелкой 13"/>
          <p:cNvCxnSpPr/>
          <p:nvPr/>
        </p:nvCxnSpPr>
        <p:spPr bwMode="auto">
          <a:xfrm flipV="1">
            <a:off x="685799" y="4033668"/>
            <a:ext cx="0" cy="2770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Прямая со стрелкой 14"/>
          <p:cNvCxnSpPr/>
          <p:nvPr/>
        </p:nvCxnSpPr>
        <p:spPr bwMode="auto">
          <a:xfrm flipV="1">
            <a:off x="5029199" y="4033668"/>
            <a:ext cx="0" cy="2770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995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801334" y="1200150"/>
            <a:ext cx="4532665" cy="79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l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ru-RU" sz="1700" dirty="0" smtClean="0">
                <a:latin typeface="Calibri"/>
                <a:ea typeface="Verdana" pitchFamily="34" charset="0"/>
                <a:cs typeface="Calibri"/>
              </a:rPr>
              <a:t>Выгрузка наличия по разным складам </a:t>
            </a:r>
            <a:br>
              <a:rPr lang="ru-RU" sz="1700" dirty="0" smtClean="0">
                <a:latin typeface="Calibri"/>
                <a:ea typeface="Verdana" pitchFamily="34" charset="0"/>
                <a:cs typeface="Calibri"/>
              </a:rPr>
            </a:br>
            <a:r>
              <a:rPr lang="ru-RU" sz="1700" b="0" dirty="0" smtClean="0">
                <a:latin typeface="Calibri"/>
                <a:ea typeface="Verdana" pitchFamily="34" charset="0"/>
                <a:cs typeface="Calibri"/>
              </a:rPr>
              <a:t>(с использованием нового функционала складов в БУС)</a:t>
            </a: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 bwMode="auto">
          <a:xfrm>
            <a:off x="806438" y="3162300"/>
            <a:ext cx="4527562" cy="63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l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ru-RU" sz="1700" dirty="0" smtClean="0">
                <a:latin typeface="Calibri"/>
                <a:ea typeface="Verdana" pitchFamily="34" charset="0"/>
                <a:cs typeface="Calibri"/>
              </a:rPr>
              <a:t>Построение в 1С дерева каталога для выгрузки на сайт</a:t>
            </a:r>
          </a:p>
          <a:p>
            <a:pPr marL="271463" algn="l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sz="1700" b="0" dirty="0" smtClean="0">
                <a:latin typeface="Calibri"/>
                <a:ea typeface="Verdana" pitchFamily="34" charset="0"/>
                <a:cs typeface="Calibri"/>
              </a:rPr>
              <a:t>(формирование новой структуры без переделки справочника номенклатуры)</a:t>
            </a:r>
          </a:p>
        </p:txBody>
      </p:sp>
      <p:pic>
        <p:nvPicPr>
          <p:cNvPr id="19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3562350"/>
            <a:ext cx="955933" cy="955933"/>
          </a:xfrm>
          <a:prstGeom prst="rect">
            <a:avLst/>
          </a:prstGeom>
        </p:spPr>
      </p:pic>
      <p:pic>
        <p:nvPicPr>
          <p:cNvPr id="20" name="Изображение 6" descr="box-bu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76350"/>
            <a:ext cx="1526208" cy="1621850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7467600" y="2876550"/>
            <a:ext cx="0" cy="53340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Содержимое 2"/>
          <p:cNvSpPr txBox="1">
            <a:spLocks/>
          </p:cNvSpPr>
          <p:nvPr/>
        </p:nvSpPr>
        <p:spPr bwMode="auto">
          <a:xfrm>
            <a:off x="801334" y="2095500"/>
            <a:ext cx="4198648" cy="79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l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ru-RU" sz="1700" dirty="0" smtClean="0">
                <a:latin typeface="Calibri"/>
                <a:ea typeface="Verdana" pitchFamily="34" charset="0"/>
                <a:cs typeface="Calibri"/>
              </a:rPr>
              <a:t>Выгрузка каталога товаров с сайта в 1С</a:t>
            </a:r>
          </a:p>
          <a:p>
            <a:pPr marL="271463" algn="l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sz="1700" b="0" dirty="0" smtClean="0">
                <a:latin typeface="Calibri"/>
                <a:ea typeface="Verdana" pitchFamily="34" charset="0"/>
                <a:cs typeface="Calibri"/>
              </a:rPr>
              <a:t>(импорт каталога сайта для ведения учета в 1С:УТ)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28600" y="4400550"/>
            <a:ext cx="817631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ru-RU" sz="2400" b="0" dirty="0" smtClean="0">
                <a:solidFill>
                  <a:srgbClr val="C00000"/>
                </a:solidFill>
                <a:latin typeface="Calibri"/>
                <a:cs typeface="Calibri"/>
              </a:rPr>
              <a:t>В бесплатном дополнении к 1С:УТ</a:t>
            </a:r>
            <a:endParaRPr lang="ru-RU" sz="2400" b="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371028" y="57150"/>
            <a:ext cx="68132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/>
                <a:cs typeface="Calibri"/>
              </a:rPr>
              <a:t>Интеграция с «1С»</a:t>
            </a:r>
            <a:endParaRPr lang="en-US" sz="2800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5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114800" y="57151"/>
            <a:ext cx="434340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Новые </a:t>
            </a:r>
            <a:r>
              <a:rPr lang="ru-RU" sz="3600" dirty="0">
                <a:latin typeface="Calibri" pitchFamily="34" charset="0"/>
                <a:ea typeface="Verdana" pitchFamily="34" charset="0"/>
                <a:cs typeface="Calibri" pitchFamily="34" charset="0"/>
              </a:rPr>
              <a:t>гаджеты</a:t>
            </a:r>
            <a:endParaRPr lang="en-US" sz="3600" dirty="0" smtClean="0">
              <a:latin typeface="Verdana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038600" y="1047752"/>
            <a:ext cx="4191000" cy="3809999"/>
          </a:xfrm>
        </p:spPr>
        <p:txBody>
          <a:bodyPr/>
          <a:lstStyle/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График продаж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Список последних заказов 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Самые продаваемые </a:t>
            </a:r>
            <a:r>
              <a:rPr lang="ru-RU" sz="2400" dirty="0" smtClean="0">
                <a:latin typeface="Calibri"/>
                <a:cs typeface="Calibri"/>
              </a:rPr>
              <a:t>товары</a:t>
            </a:r>
            <a:endParaRPr lang="ru-RU" sz="2400" dirty="0">
              <a:latin typeface="Calibri"/>
              <a:cs typeface="Calibri"/>
            </a:endParaRPr>
          </a:p>
        </p:txBody>
      </p:sp>
      <p:pic>
        <p:nvPicPr>
          <p:cNvPr id="5" name="Изображение 4" descr="14760484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52800" cy="5140690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22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868555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2"/>
          <a:stretch/>
        </p:blipFill>
        <p:spPr>
          <a:xfrm>
            <a:off x="0" y="-2398"/>
            <a:ext cx="9145887" cy="51458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0" y="1352550"/>
            <a:ext cx="9144000" cy="2286000"/>
          </a:xfrm>
          <a:prstGeom prst="rect">
            <a:avLst/>
          </a:prstGeom>
          <a:solidFill>
            <a:srgbClr val="FFFFFF">
              <a:alpha val="64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00200" y="2038351"/>
            <a:ext cx="70418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Поиск нового </a:t>
            </a:r>
            <a:r>
              <a:rPr lang="ru-RU" b="0" i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эмоционального</a:t>
            </a:r>
            <a:r>
              <a:rPr lang="ru-RU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и удобного концепта интерфейса</a:t>
            </a:r>
            <a:endParaRPr lang="en-US" b="0" dirty="0" smtClean="0">
              <a:latin typeface="Verdana" pitchFamily="34" charset="0"/>
            </a:endParaRPr>
          </a:p>
        </p:txBody>
      </p:sp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index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4"/>
          <a:stretch/>
        </p:blipFill>
        <p:spPr>
          <a:xfrm>
            <a:off x="5676982" y="1200150"/>
            <a:ext cx="2628818" cy="3733800"/>
          </a:xfrm>
          <a:prstGeom prst="roundRect">
            <a:avLst>
              <a:gd name="adj" fmla="val 23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Новый интернет-магазин</a:t>
            </a:r>
            <a:endParaRPr lang="en-US" sz="3200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1000" y="1076715"/>
            <a:ext cx="4953000" cy="378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 pitchFamily="34" charset="0"/>
                <a:cs typeface="Calibri" pitchFamily="34" charset="0"/>
              </a:rPr>
              <a:t>Полностью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новые шаблоны дизайна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 pitchFamily="34" charset="0"/>
                <a:cs typeface="Calibri" pitchFamily="34" charset="0"/>
              </a:rPr>
              <a:t>Новая система оформления заказа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Один интернет-магазин – один каталог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Подробная информация о поведении покупателей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Полная переделка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системы обработки заказов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Новая система управления скидками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Новые отчеты и конструктор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отчетов 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err="1" smtClean="0">
                <a:latin typeface="Calibri" pitchFamily="34" charset="0"/>
                <a:cs typeface="Calibri" pitchFamily="34" charset="0"/>
              </a:rPr>
              <a:t>Многоскладовость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Интеграция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с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«1С»</a:t>
            </a: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Гаджеты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на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рабочий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стол </a:t>
            </a:r>
            <a:endParaRPr lang="ru-RU" sz="1800" b="0" dirty="0"/>
          </a:p>
        </p:txBody>
      </p:sp>
      <p:pic>
        <p:nvPicPr>
          <p:cNvPr id="12" name="Изображение 11" descr="plyushk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21" y="725090"/>
            <a:ext cx="1174079" cy="11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Лицензионная политика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971550"/>
            <a:ext cx="4876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 smtClean="0">
                <a:latin typeface="Calibri"/>
                <a:cs typeface="Calibri"/>
              </a:rPr>
              <a:t>Новая комплектация редакций </a:t>
            </a:r>
          </a:p>
          <a:p>
            <a:r>
              <a:rPr lang="ru-RU" sz="1800" b="0" dirty="0" smtClean="0">
                <a:latin typeface="Calibri"/>
                <a:cs typeface="Calibri"/>
              </a:rPr>
              <a:t>с интернет-магазином:</a:t>
            </a:r>
          </a:p>
          <a:p>
            <a:endParaRPr lang="ru-RU" sz="1800" b="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Редакция «Малый бизнес» дополняется модулями из «Стандарта»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Появляется переход со </a:t>
            </a:r>
            <a:r>
              <a:rPr lang="ru-RU" sz="1800" b="0" dirty="0" smtClean="0">
                <a:latin typeface="Calibri"/>
                <a:cs typeface="Calibri"/>
              </a:rPr>
              <a:t>«Стандарта» </a:t>
            </a:r>
            <a:r>
              <a:rPr lang="ru-RU" sz="1800" b="0" dirty="0">
                <a:latin typeface="Calibri"/>
                <a:cs typeface="Calibri"/>
              </a:rPr>
              <a:t>на </a:t>
            </a:r>
            <a:r>
              <a:rPr lang="ru-RU" sz="1800" b="0" dirty="0" smtClean="0">
                <a:latin typeface="Calibri"/>
                <a:cs typeface="Calibri"/>
              </a:rPr>
              <a:t>«Малый бизнес»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Функционал интернет-магазина разделяется на базовый и расширенный</a:t>
            </a:r>
            <a:endParaRPr lang="en-US" sz="1800" b="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Цены не меняются! </a:t>
            </a: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0150"/>
            <a:ext cx="286825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3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10-15 в 17.55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76350"/>
            <a:ext cx="2743200" cy="3845966"/>
          </a:xfrm>
          <a:prstGeom prst="rect">
            <a:avLst/>
          </a:prstGeo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52400" y="57150"/>
            <a:ext cx="5927724" cy="685800"/>
          </a:xfrm>
        </p:spPr>
        <p:txBody>
          <a:bodyPr/>
          <a:lstStyle/>
          <a:p>
            <a:pPr algn="l"/>
            <a:r>
              <a:rPr lang="ru-RU" sz="32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Редакция «Малый бизнес»</a:t>
            </a:r>
          </a:p>
        </p:txBody>
      </p:sp>
      <p:pic>
        <p:nvPicPr>
          <p:cNvPr id="2150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0100"/>
            <a:ext cx="89154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505200" y="1123950"/>
            <a:ext cx="5410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Начиная с версии 12.0, новым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и существующим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клиентам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станут доступны еще 4 модуля: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0" kern="0" dirty="0" smtClea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600" b="0" kern="0" dirty="0">
                <a:solidFill>
                  <a:sysClr val="windowText" lastClr="000000"/>
                </a:solidFill>
                <a:latin typeface="Calibri"/>
                <a:cs typeface="Calibri"/>
              </a:rPr>
              <a:t>Фотогалерея </a:t>
            </a:r>
            <a:r>
              <a:rPr lang="ru-RU" sz="16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2.0</a:t>
            </a:r>
            <a:endParaRPr lang="ru-RU" sz="1600" b="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600" b="0" kern="0" dirty="0">
                <a:solidFill>
                  <a:sysClr val="windowText" lastClr="000000"/>
                </a:solidFill>
                <a:latin typeface="Calibri"/>
                <a:cs typeface="Calibri"/>
              </a:rPr>
              <a:t>Опросы/</a:t>
            </a:r>
            <a:r>
              <a:rPr lang="ru-RU" sz="16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голосования</a:t>
            </a:r>
            <a:endParaRPr lang="ru-RU" sz="1600" b="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600" b="0" kern="0" dirty="0">
                <a:solidFill>
                  <a:sysClr val="windowText" lastClr="000000"/>
                </a:solidFill>
                <a:latin typeface="Calibri"/>
                <a:cs typeface="Calibri"/>
              </a:rPr>
              <a:t>Веб-</a:t>
            </a:r>
            <a:r>
              <a:rPr lang="ru-RU" sz="16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формы</a:t>
            </a:r>
            <a:endParaRPr lang="ru-RU" sz="1600" b="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Блоги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AutoShape 4" descr="&amp;Kcy;&amp;acy;&amp;rcy;&amp;tcy;&amp;icy;&amp;ncy;&amp;kcy;&amp;acy; 16 &amp;icy;&amp;zcy; 24135"/>
          <p:cNvSpPr>
            <a:spLocks noChangeAspect="1" noChangeArrowheads="1"/>
          </p:cNvSpPr>
          <p:nvPr/>
        </p:nvSpPr>
        <p:spPr bwMode="auto">
          <a:xfrm>
            <a:off x="63505" y="-102393"/>
            <a:ext cx="5076825" cy="285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05200" y="3016032"/>
            <a:ext cx="441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Появляется возможность перехода </a:t>
            </a:r>
            <a:br>
              <a:rPr lang="ru-RU" sz="16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</a:br>
            <a:r>
              <a:rPr lang="ru-RU" sz="160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«Стандарт» &gt; «Малый бизнес»</a:t>
            </a:r>
            <a:r>
              <a:rPr lang="ru-RU" sz="16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.</a:t>
            </a:r>
            <a:endParaRPr lang="ru-RU" sz="1600" b="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0" kern="0" dirty="0" smtClea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Теперь всего за 12 000 рублей можно добавить функционал интернет-магазина </a:t>
            </a:r>
            <a:r>
              <a:rPr lang="ru-RU" sz="1600" b="0" kern="0" dirty="0">
                <a:solidFill>
                  <a:sysClr val="windowText" lastClr="000000"/>
                </a:solidFill>
                <a:latin typeface="Calibri"/>
                <a:cs typeface="Calibri"/>
              </a:rPr>
              <a:t>к корпоративному </a:t>
            </a:r>
            <a:r>
              <a:rPr lang="ru-RU" sz="16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сайту. </a:t>
            </a:r>
          </a:p>
        </p:txBody>
      </p:sp>
      <p:pic>
        <p:nvPicPr>
          <p:cNvPr id="1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14" descr="plyushk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1359243" cy="1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plyushk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1054"/>
            <a:ext cx="838200" cy="838200"/>
          </a:xfrm>
          <a:prstGeom prst="rect">
            <a:avLst/>
          </a:prstGeo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52400" y="57150"/>
            <a:ext cx="5927724" cy="68580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Интернет-магазин</a:t>
            </a:r>
          </a:p>
        </p:txBody>
      </p:sp>
      <p:pic>
        <p:nvPicPr>
          <p:cNvPr id="2150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0100"/>
            <a:ext cx="89154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28600" y="876492"/>
            <a:ext cx="556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В версии 12.0 функционал интернет-магазина разделяется на 2 уровня</a:t>
            </a:r>
            <a:r>
              <a:rPr lang="en-US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:</a:t>
            </a:r>
            <a:r>
              <a:rPr lang="ru-RU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 базовый и расширенный.</a:t>
            </a:r>
            <a:r>
              <a:rPr lang="en-US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533400" y="1957447"/>
            <a:ext cx="4876800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 err="1">
                <a:latin typeface="Calibri" pitchFamily="34" charset="0"/>
                <a:cs typeface="Calibri" pitchFamily="34" charset="0"/>
              </a:rPr>
              <a:t>мультискладовость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  </a:t>
            </a:r>
            <a:r>
              <a:rPr lang="ru-RU" sz="1400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новый</a:t>
            </a:r>
            <a:endParaRPr lang="en-US" sz="1400" baseline="30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система отчетов </a:t>
            </a:r>
            <a:r>
              <a:rPr lang="ru-RU" sz="1400" baseline="30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новый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колонки цен (цены для дилеров и оптовиков)</a:t>
            </a:r>
            <a:endParaRPr lang="ru-RU" sz="14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накопительные скидки 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программы лояльности)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 err="1" smtClean="0">
                <a:latin typeface="Calibri" pitchFamily="34" charset="0"/>
                <a:cs typeface="Calibri" pitchFamily="34" charset="0"/>
              </a:rPr>
              <a:t>аффилиатские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программы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счета покупателей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продажа электронного 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контента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endParaRPr lang="ru-RU" sz="14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&amp;Kcy;&amp;acy;&amp;rcy;&amp;tcy;&amp;icy;&amp;ncy;&amp;kcy;&amp;acy; 16 &amp;icy;&amp;zcy; 24135"/>
          <p:cNvSpPr>
            <a:spLocks noChangeAspect="1" noChangeArrowheads="1"/>
          </p:cNvSpPr>
          <p:nvPr/>
        </p:nvSpPr>
        <p:spPr bwMode="auto">
          <a:xfrm>
            <a:off x="63501" y="-102393"/>
            <a:ext cx="5076825" cy="285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1500247"/>
            <a:ext cx="5291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0" kern="0" dirty="0" smtClean="0">
                <a:latin typeface="Calibri"/>
                <a:cs typeface="Calibri"/>
              </a:rPr>
              <a:t>В расширенный интернет-магазин будут включены: </a:t>
            </a:r>
            <a:endParaRPr lang="ru-RU" sz="1800" b="0" dirty="0">
              <a:latin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" y="4171950"/>
            <a:ext cx="4267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kern="0" dirty="0" smtClean="0">
                <a:solidFill>
                  <a:sysClr val="windowText" lastClr="000000"/>
                </a:solidFill>
              </a:rPr>
              <a:t>Расширенный интернет-магазин доступен 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только в редакциях «Бизнес» и «Бизнес веб-кластер»</a:t>
            </a:r>
            <a:r>
              <a:rPr lang="ru-RU" sz="1400" b="0" kern="0" dirty="0" smtClean="0">
                <a:solidFill>
                  <a:sysClr val="windowText" lastClr="000000"/>
                </a:solidFill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Снимок экрана 2012-10-15 в 18.03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571749"/>
            <a:ext cx="2491811" cy="2221865"/>
          </a:xfrm>
          <a:prstGeom prst="rect">
            <a:avLst/>
          </a:prstGeom>
        </p:spPr>
      </p:pic>
      <p:pic>
        <p:nvPicPr>
          <p:cNvPr id="6" name="Изображение 5" descr="Снимок экрана 2012-10-15 в 18.03.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971550"/>
            <a:ext cx="1631059" cy="1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2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52400" y="57150"/>
            <a:ext cx="5927724" cy="685800"/>
          </a:xfrm>
        </p:spPr>
        <p:txBody>
          <a:bodyPr/>
          <a:lstStyle/>
          <a:p>
            <a:pPr algn="l"/>
            <a:r>
              <a:rPr lang="ru-RU" sz="32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Редакции интернет-магазина </a:t>
            </a:r>
          </a:p>
        </p:txBody>
      </p:sp>
      <p:pic>
        <p:nvPicPr>
          <p:cNvPr id="2150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0100"/>
            <a:ext cx="89154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8516"/>
            <a:ext cx="1809750" cy="19231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018" y="3122481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0" dirty="0" smtClean="0">
                <a:latin typeface="Calibri"/>
                <a:cs typeface="Calibri"/>
              </a:rPr>
              <a:t>Малый бизнес</a:t>
            </a:r>
          </a:p>
          <a:p>
            <a:pPr algn="ctr"/>
            <a:r>
              <a:rPr lang="ru-RU" sz="1800" dirty="0" smtClean="0">
                <a:latin typeface="Calibri"/>
                <a:cs typeface="Calibri"/>
              </a:rPr>
              <a:t>24900 руб. </a:t>
            </a:r>
            <a:endParaRPr lang="ru-RU" sz="1800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90415" y="3122481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0" dirty="0">
                <a:latin typeface="Calibri"/>
                <a:cs typeface="Calibri"/>
              </a:rPr>
              <a:t>Бизнес</a:t>
            </a:r>
          </a:p>
          <a:p>
            <a:pPr algn="ctr"/>
            <a:r>
              <a:rPr lang="ru-RU" sz="1800" dirty="0">
                <a:latin typeface="Calibri"/>
                <a:cs typeface="Calibri"/>
              </a:rPr>
              <a:t>48900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52612" y="3122481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0" dirty="0" smtClean="0">
                <a:latin typeface="Calibri"/>
                <a:cs typeface="Calibri"/>
              </a:rPr>
              <a:t>Большой </a:t>
            </a:r>
            <a:r>
              <a:rPr lang="ru-RU" sz="1800" b="0" dirty="0">
                <a:latin typeface="Calibri"/>
                <a:cs typeface="Calibri"/>
              </a:rPr>
              <a:t>б</a:t>
            </a:r>
            <a:r>
              <a:rPr lang="ru-RU" sz="1800" b="0" dirty="0" smtClean="0">
                <a:latin typeface="Calibri"/>
                <a:cs typeface="Calibri"/>
              </a:rPr>
              <a:t>изнес</a:t>
            </a:r>
            <a:endParaRPr lang="ru-RU" sz="1800" b="0" dirty="0">
              <a:latin typeface="Calibri"/>
              <a:cs typeface="Calibri"/>
            </a:endParaRPr>
          </a:p>
          <a:p>
            <a:pPr algn="ctr"/>
            <a:r>
              <a:rPr lang="ru-RU" sz="1800" dirty="0" smtClean="0">
                <a:latin typeface="Calibri"/>
                <a:cs typeface="Calibri"/>
              </a:rPr>
              <a:t>248900 </a:t>
            </a:r>
            <a:r>
              <a:rPr lang="ru-RU" sz="1800" dirty="0">
                <a:latin typeface="Calibri"/>
                <a:cs typeface="Calibri"/>
              </a:rPr>
              <a:t>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3798153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/>
                <a:cs typeface="Calibri"/>
              </a:rPr>
              <a:t>Базовый уровень</a:t>
            </a:r>
          </a:p>
          <a:p>
            <a:pPr algn="ctr"/>
            <a:r>
              <a:rPr lang="ru-RU" b="0" dirty="0" smtClean="0">
                <a:latin typeface="Calibri"/>
                <a:cs typeface="Calibri"/>
              </a:rPr>
              <a:t>Весь необходимый функционал для небольших розничных </a:t>
            </a:r>
            <a:br>
              <a:rPr lang="ru-RU" b="0" dirty="0" smtClean="0">
                <a:latin typeface="Calibri"/>
                <a:cs typeface="Calibri"/>
              </a:rPr>
            </a:br>
            <a:r>
              <a:rPr lang="ru-RU" b="0" dirty="0" smtClean="0">
                <a:latin typeface="Calibri"/>
                <a:cs typeface="Calibri"/>
              </a:rPr>
              <a:t>интернет -магазинов</a:t>
            </a:r>
            <a:endParaRPr lang="ru-RU" dirty="0">
              <a:latin typeface="Calibri"/>
              <a:cs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85209" y="3798153"/>
            <a:ext cx="259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/>
                <a:cs typeface="Calibri"/>
              </a:rPr>
              <a:t>Расширенный уровень</a:t>
            </a:r>
          </a:p>
          <a:p>
            <a:pPr algn="ctr"/>
            <a:r>
              <a:rPr lang="ru-RU" b="0" dirty="0" smtClean="0">
                <a:latin typeface="Calibri"/>
                <a:cs typeface="Calibri"/>
              </a:rPr>
              <a:t>Решение для средних и крупных проектов, сайтов оптовиков, </a:t>
            </a:r>
            <a:r>
              <a:rPr lang="en-US" b="0" dirty="0" smtClean="0">
                <a:latin typeface="Calibri"/>
                <a:cs typeface="Calibri"/>
              </a:rPr>
              <a:t>b2b-</a:t>
            </a:r>
            <a:r>
              <a:rPr lang="ru-RU" b="0" dirty="0" smtClean="0">
                <a:latin typeface="Calibri"/>
                <a:cs typeface="Calibri"/>
              </a:rPr>
              <a:t>проектов, для продажи электронного контента</a:t>
            </a:r>
            <a:endParaRPr lang="ru-RU" dirty="0">
              <a:latin typeface="Calibri"/>
              <a:cs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18017" y="3798153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/>
                <a:cs typeface="Calibri"/>
              </a:rPr>
              <a:t>Расширенный уровень</a:t>
            </a:r>
            <a:endParaRPr lang="ru-RU" b="0" dirty="0" smtClean="0">
              <a:latin typeface="Calibri"/>
              <a:cs typeface="Calibri"/>
            </a:endParaRPr>
          </a:p>
          <a:p>
            <a:pPr algn="ctr"/>
            <a:r>
              <a:rPr lang="ru-RU" b="0" dirty="0" smtClean="0">
                <a:latin typeface="Calibri"/>
                <a:cs typeface="Calibri"/>
              </a:rPr>
              <a:t>Масштабируемое отказоустойчивое решение для крупных </a:t>
            </a:r>
            <a:r>
              <a:rPr lang="en-US" b="0" dirty="0" smtClean="0">
                <a:latin typeface="Calibri"/>
                <a:cs typeface="Calibri"/>
              </a:rPr>
              <a:t>ecommerce</a:t>
            </a:r>
            <a:r>
              <a:rPr lang="ru-RU" b="0" dirty="0" smtClean="0">
                <a:latin typeface="Calibri"/>
                <a:cs typeface="Calibri"/>
              </a:rPr>
              <a:t>-проектов </a:t>
            </a:r>
            <a:endParaRPr lang="ru-RU" dirty="0">
              <a:latin typeface="Calibri"/>
              <a:cs typeface="Calibri"/>
            </a:endParaRPr>
          </a:p>
        </p:txBody>
      </p:sp>
      <p:pic>
        <p:nvPicPr>
          <p:cNvPr id="17" name="Изображение 16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1148516"/>
            <a:ext cx="1809750" cy="1923161"/>
          </a:xfrm>
          <a:prstGeom prst="rect">
            <a:avLst/>
          </a:prstGeom>
        </p:spPr>
      </p:pic>
      <p:pic>
        <p:nvPicPr>
          <p:cNvPr id="18" name="Изображение 17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1148516"/>
            <a:ext cx="1809750" cy="1923161"/>
          </a:xfrm>
          <a:prstGeom prst="rect">
            <a:avLst/>
          </a:prstGeom>
        </p:spPr>
      </p:pic>
      <p:pic>
        <p:nvPicPr>
          <p:cNvPr id="1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0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62400" y="1504950"/>
            <a:ext cx="457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Все текущие клиенты «Малого бизнеса» сохранят функционал и получат новый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До выпуска версии 12.0 редакцию «Малый бизнес» можно приобрести в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неизмененной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комплектации по текущей цене.</a:t>
            </a:r>
          </a:p>
          <a:p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Специальные условия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1" y="1276350"/>
            <a:ext cx="2653137" cy="28194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218818" y="3638550"/>
            <a:ext cx="2438400" cy="914400"/>
            <a:chOff x="1752600" y="4171949"/>
            <a:chExt cx="2438400" cy="914400"/>
          </a:xfrm>
        </p:grpSpPr>
        <p:sp>
          <p:nvSpPr>
            <p:cNvPr id="2" name="Скругленный прямоугольник 1"/>
            <p:cNvSpPr/>
            <p:nvPr/>
          </p:nvSpPr>
          <p:spPr bwMode="auto">
            <a:xfrm>
              <a:off x="1752600" y="4171949"/>
              <a:ext cx="2438400" cy="914400"/>
            </a:xfrm>
            <a:prstGeom prst="roundRect">
              <a:avLst>
                <a:gd name="adj" fmla="val 5350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263525" dist="38100" dir="8100000" sx="102000" sy="102000" algn="tr" rotWithShape="0">
                <a:prstClr val="black">
                  <a:alpha val="27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752600" y="4226263"/>
              <a:ext cx="24384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0" dirty="0" smtClean="0">
                  <a:latin typeface="Calibri"/>
                  <a:cs typeface="Calibri"/>
                </a:rPr>
                <a:t>«Малый бизнес»</a:t>
              </a:r>
            </a:p>
            <a:p>
              <a:pPr algn="ctr"/>
              <a:r>
                <a:rPr lang="ru-RU" sz="2400" dirty="0" smtClean="0">
                  <a:latin typeface="Calibri"/>
                  <a:cs typeface="Calibri"/>
                </a:rPr>
                <a:t>24 900 руб. </a:t>
              </a:r>
              <a:endParaRPr lang="ru-RU" sz="2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27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9106819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9"/>
          <a:stretch/>
        </p:blipFill>
        <p:spPr>
          <a:xfrm>
            <a:off x="1776" y="-1813"/>
            <a:ext cx="9142223" cy="51453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0" y="0"/>
            <a:ext cx="4191000" cy="5143500"/>
          </a:xfrm>
          <a:prstGeom prst="rect">
            <a:avLst/>
          </a:prstGeom>
          <a:solidFill>
            <a:schemeClr val="bg1">
              <a:alpha val="79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2400" y="133350"/>
            <a:ext cx="373380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Облачные сервисы</a:t>
            </a:r>
            <a:endParaRPr lang="en-US" sz="2800" dirty="0" smtClean="0"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047750"/>
            <a:ext cx="3657598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800" b="0" dirty="0" smtClean="0">
                <a:latin typeface="Calibri"/>
                <a:cs typeface="Calibri"/>
              </a:rPr>
              <a:t>Ускорение загрузки сайта - интеграция с </a:t>
            </a:r>
            <a:r>
              <a:rPr lang="en-US" sz="2800" b="0" dirty="0" smtClean="0">
                <a:latin typeface="Calibri"/>
                <a:cs typeface="Calibri"/>
              </a:rPr>
              <a:t>CDN </a:t>
            </a:r>
            <a:r>
              <a:rPr lang="ru-RU" sz="2800" b="0" dirty="0" smtClean="0">
                <a:latin typeface="Calibri"/>
                <a:cs typeface="Calibri"/>
              </a:rPr>
              <a:t>в «один клик»</a:t>
            </a:r>
          </a:p>
          <a:p>
            <a:pPr marL="342900" indent="-342900">
              <a:buFont typeface="Arial"/>
              <a:buChar char="•"/>
            </a:pPr>
            <a:endParaRPr lang="ru-RU" sz="2800" b="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800" b="0" dirty="0" smtClean="0">
                <a:latin typeface="Calibri"/>
                <a:cs typeface="Calibri"/>
              </a:rPr>
              <a:t>Облачный </a:t>
            </a:r>
            <a:r>
              <a:rPr lang="ru-RU" sz="2800" b="0" dirty="0" err="1" smtClean="0">
                <a:latin typeface="Calibri"/>
                <a:cs typeface="Calibri"/>
              </a:rPr>
              <a:t>бэкап</a:t>
            </a:r>
            <a:r>
              <a:rPr lang="ru-RU" sz="2800" b="0" dirty="0" smtClean="0">
                <a:latin typeface="Calibri"/>
                <a:cs typeface="Calibri"/>
              </a:rPr>
              <a:t> </a:t>
            </a:r>
          </a:p>
          <a:p>
            <a:endParaRPr lang="ru-RU" sz="2800" b="0" dirty="0" smtClean="0">
              <a:latin typeface="Calibri"/>
              <a:cs typeface="Calibri"/>
            </a:endParaRPr>
          </a:p>
          <a:p>
            <a:endParaRPr lang="ru-RU" sz="2800" b="0" dirty="0">
              <a:latin typeface="Calibri"/>
              <a:cs typeface="Calibri"/>
            </a:endParaRPr>
          </a:p>
        </p:txBody>
      </p:sp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44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10-12 в 17.16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68" y="0"/>
            <a:ext cx="6975432" cy="5143500"/>
          </a:xfrm>
          <a:prstGeom prst="rect">
            <a:avLst/>
          </a:prstGeom>
        </p:spPr>
      </p:pic>
      <p:pic>
        <p:nvPicPr>
          <p:cNvPr id="9" name="Изображение 8" descr="Снимок экрана 2012-10-12 в 18.09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70" y="0"/>
            <a:ext cx="1148530" cy="5143500"/>
          </a:xfrm>
          <a:prstGeom prst="rect">
            <a:avLst/>
          </a:prstGeom>
        </p:spPr>
      </p:pic>
      <p:pic>
        <p:nvPicPr>
          <p:cNvPr id="12" name="Изображение 11" descr="Снимок экрана 2012-10-12 в 18.09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43"/>
            <a:ext cx="1143000" cy="5153143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4757543"/>
            <a:ext cx="939800" cy="3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Снимок экрана 2012-10-12 в 17.18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9" y="0"/>
            <a:ext cx="7470321" cy="5143500"/>
          </a:xfrm>
          <a:prstGeom prst="rect">
            <a:avLst/>
          </a:prstGeom>
        </p:spPr>
      </p:pic>
      <p:pic>
        <p:nvPicPr>
          <p:cNvPr id="3" name="Изображение 2" descr="Снимок экрана 2012-10-12 в 18.20.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1066800" cy="5143500"/>
          </a:xfrm>
          <a:prstGeom prst="rect">
            <a:avLst/>
          </a:prstGeom>
        </p:spPr>
      </p:pic>
      <p:pic>
        <p:nvPicPr>
          <p:cNvPr id="12" name="Изображение 11" descr="Снимок экрана 2012-10-12 в 18.20.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"/>
            <a:ext cx="990600" cy="51435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4757543"/>
            <a:ext cx="939800" cy="3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7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Зачем ускорять сайт? 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9200" y="1276350"/>
            <a:ext cx="3886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/>
                <a:cs typeface="Calibri"/>
              </a:rPr>
              <a:t>Замедление загрузки страницы на </a:t>
            </a:r>
            <a:r>
              <a:rPr lang="ru-RU" sz="2800" dirty="0">
                <a:latin typeface="Calibri"/>
                <a:cs typeface="Calibri"/>
              </a:rPr>
              <a:t>1 секунду </a:t>
            </a:r>
            <a:r>
              <a:rPr lang="ru-RU" sz="2400" b="0" dirty="0">
                <a:latin typeface="Calibri"/>
                <a:cs typeface="Calibri"/>
              </a:rPr>
              <a:t>снижает конверсию на </a:t>
            </a:r>
            <a:r>
              <a:rPr lang="ru-RU" sz="2400" dirty="0">
                <a:latin typeface="Calibri"/>
                <a:cs typeface="Calibri"/>
              </a:rPr>
              <a:t>7%</a:t>
            </a:r>
            <a:r>
              <a:rPr lang="ru-RU" sz="2400" b="0" dirty="0">
                <a:latin typeface="Calibri"/>
                <a:cs typeface="Calibri"/>
              </a:rPr>
              <a:t>, а количество просмотров - на </a:t>
            </a:r>
            <a:r>
              <a:rPr lang="ru-RU" sz="2400" dirty="0">
                <a:latin typeface="Calibri"/>
                <a:cs typeface="Calibri"/>
              </a:rPr>
              <a:t>11%</a:t>
            </a:r>
            <a:r>
              <a:rPr lang="ru-RU" sz="2400" b="0" dirty="0">
                <a:latin typeface="Calibri"/>
                <a:cs typeface="Calibri"/>
              </a:rPr>
              <a:t>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57200" y="1200150"/>
            <a:ext cx="3886200" cy="2632428"/>
            <a:chOff x="457200" y="1200150"/>
            <a:chExt cx="3886200" cy="2632428"/>
          </a:xfrm>
        </p:grpSpPr>
        <p:pic>
          <p:nvPicPr>
            <p:cNvPr id="3" name="Изображение 2" descr="Снимок экрана 2012-10-12 в 18.05.54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200150"/>
              <a:ext cx="3886200" cy="2277301"/>
            </a:xfrm>
            <a:prstGeom prst="rect">
              <a:avLst/>
            </a:prstGeom>
          </p:spPr>
        </p:pic>
        <p:pic>
          <p:nvPicPr>
            <p:cNvPr id="4" name="Изображение 3" descr="Снимок экрана 2012-10-12 в 18.07.1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3562350"/>
              <a:ext cx="1019146" cy="270228"/>
            </a:xfrm>
            <a:prstGeom prst="rect">
              <a:avLst/>
            </a:prstGeom>
          </p:spPr>
        </p:pic>
      </p:grpSp>
      <p:sp>
        <p:nvSpPr>
          <p:cNvPr id="9" name="TextBox 8">
            <a:hlinkClick r:id="rId9"/>
          </p:cNvPr>
          <p:cNvSpPr txBox="1"/>
          <p:nvPr/>
        </p:nvSpPr>
        <p:spPr>
          <a:xfrm>
            <a:off x="2057400" y="3562350"/>
            <a:ext cx="8162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0" dirty="0" smtClean="0">
                <a:latin typeface="Calibri"/>
                <a:cs typeface="Calibri"/>
                <a:hlinkClick r:id="rId9"/>
              </a:rPr>
              <a:t>Отчет в </a:t>
            </a:r>
            <a:r>
              <a:rPr lang="en-US" sz="1000" b="0" dirty="0" smtClean="0">
                <a:latin typeface="Calibri"/>
                <a:cs typeface="Calibri"/>
                <a:hlinkClick r:id="rId9"/>
              </a:rPr>
              <a:t>PDF</a:t>
            </a:r>
            <a:endParaRPr lang="ru-RU" sz="1000" b="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3409950"/>
            <a:ext cx="2329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 smtClean="0">
                <a:latin typeface="Calibri"/>
                <a:cs typeface="Calibri"/>
                <a:hlinkClick r:id="rId10"/>
              </a:rPr>
              <a:t>Подробнее об интеграции с </a:t>
            </a:r>
            <a:r>
              <a:rPr lang="en-US" b="0" dirty="0" smtClean="0">
                <a:latin typeface="Calibri"/>
                <a:cs typeface="Calibri"/>
                <a:hlinkClick r:id="rId10"/>
              </a:rPr>
              <a:t>CDN</a:t>
            </a:r>
            <a:endParaRPr lang="ru-RU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8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2-10-14 в 19.50.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Сложно ли ускорять сайты?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1070197"/>
            <a:ext cx="1905000" cy="2623937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762000" y="3867150"/>
            <a:ext cx="47751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i="1" dirty="0" smtClean="0">
                <a:latin typeface="Calibri"/>
                <a:cs typeface="Calibri"/>
              </a:rPr>
              <a:t>Олег Бунин</a:t>
            </a:r>
          </a:p>
          <a:p>
            <a:r>
              <a:rPr lang="ru-RU" sz="1800" i="1" dirty="0" smtClean="0">
                <a:latin typeface="Calibri"/>
                <a:cs typeface="Calibri"/>
              </a:rPr>
              <a:t>Организатор конференции</a:t>
            </a:r>
            <a:endParaRPr lang="en-US" sz="1800" i="1" dirty="0" smtClean="0">
              <a:latin typeface="Calibri"/>
              <a:cs typeface="Calibri"/>
            </a:endParaRPr>
          </a:p>
          <a:p>
            <a:r>
              <a:rPr lang="ru-RU" sz="1800" i="1" dirty="0" smtClean="0">
                <a:latin typeface="Calibri"/>
                <a:cs typeface="Calibri"/>
              </a:rPr>
              <a:t>Эксперт по высоконагруженным проектам</a:t>
            </a:r>
            <a:endParaRPr lang="ru-RU" sz="1800" i="1" dirty="0">
              <a:latin typeface="Calibri"/>
              <a:cs typeface="Calibri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4230126"/>
            <a:ext cx="1117600" cy="21143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5700" y="3867150"/>
            <a:ext cx="596900" cy="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Что такое </a:t>
            </a:r>
            <a:r>
              <a:rPr lang="en-US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CDN</a:t>
            </a:r>
            <a:endParaRPr lang="en-US" sz="2800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092934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alibri"/>
                <a:cs typeface="Calibri"/>
              </a:rPr>
              <a:t>CDN </a:t>
            </a:r>
            <a:r>
              <a:rPr lang="ru-RU" sz="2000" b="0" dirty="0" smtClean="0">
                <a:latin typeface="Calibri"/>
                <a:cs typeface="Calibri"/>
              </a:rPr>
              <a:t>отлично укоряет сайт, но его внедряют крайне редко из-за сложности реализации</a:t>
            </a:r>
            <a:r>
              <a:rPr lang="ru-RU" sz="2000" b="0" dirty="0">
                <a:latin typeface="Calibri"/>
                <a:cs typeface="Calibri"/>
              </a:rPr>
              <a:t>.</a:t>
            </a:r>
            <a:endParaRPr lang="ru-RU" sz="2000" b="0" dirty="0" smtClean="0">
              <a:latin typeface="Calibri"/>
              <a:cs typeface="Calibri"/>
            </a:endParaRPr>
          </a:p>
          <a:p>
            <a:endParaRPr lang="ru-RU" sz="2000" b="0" dirty="0">
              <a:latin typeface="Calibri"/>
              <a:cs typeface="Calibri"/>
            </a:endParaRPr>
          </a:p>
          <a:p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1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343400" y="1276350"/>
            <a:ext cx="2362200" cy="1676400"/>
            <a:chOff x="5486400" y="1200150"/>
            <a:chExt cx="2362200" cy="1676400"/>
          </a:xfrm>
        </p:grpSpPr>
        <p:sp>
          <p:nvSpPr>
            <p:cNvPr id="4" name="Облако 3"/>
            <p:cNvSpPr/>
            <p:nvPr/>
          </p:nvSpPr>
          <p:spPr bwMode="auto">
            <a:xfrm>
              <a:off x="5486400" y="1200150"/>
              <a:ext cx="2362200" cy="1676400"/>
            </a:xfrm>
            <a:prstGeom prst="cloud">
              <a:avLst/>
            </a:prstGeom>
            <a:solidFill>
              <a:srgbClr val="B8CE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276225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144461" y="1657350"/>
              <a:ext cx="110489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0" dirty="0">
                  <a:latin typeface="Calibri" pitchFamily="34" charset="0"/>
                  <a:ea typeface="Verdana" pitchFamily="34" charset="0"/>
                  <a:cs typeface="Calibri" pitchFamily="34" charset="0"/>
                </a:rPr>
                <a:t>CDN</a:t>
              </a:r>
              <a:endParaRPr lang="ru-RU" sz="4000" b="0" dirty="0"/>
            </a:p>
          </p:txBody>
        </p:sp>
      </p:grpSp>
      <p:cxnSp>
        <p:nvCxnSpPr>
          <p:cNvPr id="13" name="Прямая со стрелкой 12"/>
          <p:cNvCxnSpPr/>
          <p:nvPr/>
        </p:nvCxnSpPr>
        <p:spPr bwMode="auto">
          <a:xfrm flipV="1">
            <a:off x="3200400" y="2495550"/>
            <a:ext cx="914400" cy="457200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6" name="Прямая со стрелкой 15"/>
          <p:cNvCxnSpPr/>
          <p:nvPr/>
        </p:nvCxnSpPr>
        <p:spPr bwMode="auto">
          <a:xfrm flipV="1">
            <a:off x="3352800" y="2800350"/>
            <a:ext cx="914400" cy="457200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7" name="Прямая со стрелкой 16"/>
          <p:cNvCxnSpPr/>
          <p:nvPr/>
        </p:nvCxnSpPr>
        <p:spPr bwMode="auto">
          <a:xfrm flipV="1">
            <a:off x="3505200" y="3105150"/>
            <a:ext cx="914400" cy="457200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8" name="Прямая со стрелкой 17"/>
          <p:cNvCxnSpPr/>
          <p:nvPr/>
        </p:nvCxnSpPr>
        <p:spPr bwMode="auto">
          <a:xfrm>
            <a:off x="3657600" y="4019550"/>
            <a:ext cx="3505200" cy="0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1" name="Прямая со стрелкой 20"/>
          <p:cNvCxnSpPr/>
          <p:nvPr/>
        </p:nvCxnSpPr>
        <p:spPr bwMode="auto">
          <a:xfrm flipH="1">
            <a:off x="3676414" y="4171950"/>
            <a:ext cx="3505200" cy="0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2" name="Прямая со стрелкой 21"/>
          <p:cNvCxnSpPr/>
          <p:nvPr/>
        </p:nvCxnSpPr>
        <p:spPr bwMode="auto">
          <a:xfrm>
            <a:off x="6629400" y="2724150"/>
            <a:ext cx="762000" cy="685800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4" name="Прямая со стрелкой 23"/>
          <p:cNvCxnSpPr/>
          <p:nvPr/>
        </p:nvCxnSpPr>
        <p:spPr bwMode="auto">
          <a:xfrm>
            <a:off x="6858000" y="2114550"/>
            <a:ext cx="762000" cy="685800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26" name="Скругленный прямоугольник 25"/>
          <p:cNvSpPr/>
          <p:nvPr/>
        </p:nvSpPr>
        <p:spPr bwMode="auto">
          <a:xfrm>
            <a:off x="6553200" y="1657350"/>
            <a:ext cx="381000" cy="457200"/>
          </a:xfrm>
          <a:prstGeom prst="roundRect">
            <a:avLst/>
          </a:prstGeom>
          <a:solidFill>
            <a:srgbClr val="EAB14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6477000" y="2343150"/>
            <a:ext cx="381000" cy="457200"/>
          </a:xfrm>
          <a:prstGeom prst="roundRect">
            <a:avLst/>
          </a:prstGeom>
          <a:solidFill>
            <a:srgbClr val="EAB14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" name="Изображение 27" descr="08_public_shor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313267" y="2571750"/>
            <a:ext cx="2810933" cy="1581150"/>
          </a:xfrm>
          <a:prstGeom prst="roundRect">
            <a:avLst>
              <a:gd name="adj" fmla="val 204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7391400" y="3053919"/>
            <a:ext cx="1676400" cy="1270431"/>
            <a:chOff x="2209800" y="361950"/>
            <a:chExt cx="2953820" cy="2066950"/>
          </a:xfrm>
        </p:grpSpPr>
        <p:pic>
          <p:nvPicPr>
            <p:cNvPr id="30" name="Изображение 29" descr="12839816_l.jpg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45" b="95680" l="899" r="994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361950"/>
              <a:ext cx="2953820" cy="2066950"/>
            </a:xfrm>
            <a:prstGeom prst="rect">
              <a:avLst/>
            </a:prstGeom>
          </p:spPr>
        </p:pic>
        <p:pic>
          <p:nvPicPr>
            <p:cNvPr id="32" name="Изображение 31" descr="08_public_short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03" b="17920"/>
            <a:stretch/>
          </p:blipFill>
          <p:spPr>
            <a:xfrm>
              <a:off x="2754607" y="552530"/>
              <a:ext cx="1880609" cy="1219321"/>
            </a:xfrm>
            <a:prstGeom prst="roundRect">
              <a:avLst>
                <a:gd name="adj" fmla="val 426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2048" name="TextBox 2047"/>
          <p:cNvSpPr txBox="1"/>
          <p:nvPr/>
        </p:nvSpPr>
        <p:spPr>
          <a:xfrm>
            <a:off x="5105400" y="3562350"/>
            <a:ext cx="918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latin typeface="Calibri"/>
                <a:cs typeface="Calibri"/>
              </a:rPr>
              <a:t>HTML</a:t>
            </a:r>
            <a:endParaRPr lang="ru-RU" sz="2400" b="0" dirty="0">
              <a:latin typeface="Calibri"/>
              <a:cs typeface="Calibri"/>
            </a:endParaRPr>
          </a:p>
        </p:txBody>
      </p:sp>
      <p:sp>
        <p:nvSpPr>
          <p:cNvPr id="2049" name="TextBox 2048"/>
          <p:cNvSpPr txBox="1"/>
          <p:nvPr/>
        </p:nvSpPr>
        <p:spPr>
          <a:xfrm rot="20170939">
            <a:off x="3352800" y="2459853"/>
            <a:ext cx="372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JS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 rot="20170939">
            <a:off x="3441105" y="2764653"/>
            <a:ext cx="50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CSS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 rot="19944138">
            <a:off x="3393360" y="3069453"/>
            <a:ext cx="837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Графика</a:t>
            </a:r>
            <a:endParaRPr lang="ru-RU" dirty="0"/>
          </a:p>
        </p:txBody>
      </p:sp>
      <p:cxnSp>
        <p:nvCxnSpPr>
          <p:cNvPr id="38" name="Прямая со стрелкой 37"/>
          <p:cNvCxnSpPr/>
          <p:nvPr/>
        </p:nvCxnSpPr>
        <p:spPr bwMode="auto">
          <a:xfrm>
            <a:off x="6553200" y="2343150"/>
            <a:ext cx="762000" cy="685800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39" name="Скругленный прямоугольник 38"/>
          <p:cNvSpPr/>
          <p:nvPr/>
        </p:nvSpPr>
        <p:spPr bwMode="auto">
          <a:xfrm>
            <a:off x="6248400" y="1885950"/>
            <a:ext cx="381000" cy="457200"/>
          </a:xfrm>
          <a:prstGeom prst="roundRect">
            <a:avLst/>
          </a:prstGeom>
          <a:solidFill>
            <a:srgbClr val="EAB14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551085">
            <a:off x="7119758" y="2131937"/>
            <a:ext cx="372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JS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 rot="2519308">
            <a:off x="6787069" y="2489627"/>
            <a:ext cx="50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CSS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 rot="2567013">
            <a:off x="6495055" y="3047923"/>
            <a:ext cx="837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Графика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7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Ускорение сайта (</a:t>
            </a:r>
            <a:r>
              <a:rPr lang="en-US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CDN)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0130" y="1200150"/>
            <a:ext cx="4419600" cy="320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Новый модуль в составе продукта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Входит во все редакции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Достаточно просто включить ускорение сайта</a:t>
            </a:r>
            <a:endParaRPr lang="ru-RU" sz="18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Работает прозрачно для разработчиков, не нужно сбрасывать </a:t>
            </a:r>
            <a:r>
              <a:rPr lang="en-US" sz="1800" b="0" dirty="0" smtClean="0">
                <a:latin typeface="Calibri"/>
                <a:cs typeface="Calibri"/>
              </a:rPr>
              <a:t>CDN –</a:t>
            </a:r>
            <a:r>
              <a:rPr lang="ru-RU" sz="1800" b="0" dirty="0" smtClean="0">
                <a:latin typeface="Calibri"/>
                <a:cs typeface="Calibri"/>
              </a:rPr>
              <a:t> вы просто изменили файл и он автоматически обновляется в </a:t>
            </a:r>
            <a:r>
              <a:rPr lang="en-US" sz="1800" b="0" dirty="0" smtClean="0">
                <a:latin typeface="Calibri"/>
                <a:cs typeface="Calibri"/>
              </a:rPr>
              <a:t>CDN</a:t>
            </a:r>
            <a:endParaRPr lang="en-US" sz="18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Ускоряет загрузку сайта от 30% до 200%</a:t>
            </a:r>
            <a:endParaRPr lang="ru-RU" sz="1800" dirty="0" smtClean="0">
              <a:latin typeface="Calibri"/>
              <a:cs typeface="Calibri"/>
            </a:endParaRPr>
          </a:p>
        </p:txBody>
      </p:sp>
      <p:pic>
        <p:nvPicPr>
          <p:cNvPr id="13" name="Изображение 12" descr="bitrix-CD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6350"/>
            <a:ext cx="4419600" cy="2620288"/>
          </a:xfrm>
          <a:prstGeom prst="roundRect">
            <a:avLst>
              <a:gd name="adj" fmla="val 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5000" endPos="12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09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10-15 в 15.04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61970"/>
            <a:ext cx="5105400" cy="407198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2400" y="133350"/>
            <a:ext cx="678180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Реализовано в партнерстве с </a:t>
            </a:r>
            <a:r>
              <a:rPr lang="en-US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CDNvideo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10-15 в 15.03.2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1" y="1027507"/>
            <a:ext cx="876839" cy="6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123950"/>
            <a:ext cx="7848600" cy="857250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2000" dirty="0" smtClean="0">
                <a:latin typeface="Calibri"/>
                <a:cs typeface="Calibri"/>
              </a:rPr>
              <a:t>Каждому лицензионному </a:t>
            </a:r>
            <a:r>
              <a:rPr lang="ru-RU" sz="2000" dirty="0">
                <a:latin typeface="Calibri"/>
                <a:cs typeface="Calibri"/>
              </a:rPr>
              <a:t>ключу </a:t>
            </a:r>
            <a:r>
              <a:rPr lang="ru-RU" sz="2000" b="1" dirty="0" smtClean="0">
                <a:latin typeface="Calibri"/>
                <a:cs typeface="Calibri"/>
              </a:rPr>
              <a:t>бесплатно</a:t>
            </a:r>
            <a:r>
              <a:rPr lang="ru-RU" sz="2000" dirty="0" smtClean="0">
                <a:latin typeface="Calibri"/>
                <a:cs typeface="Calibri"/>
              </a:rPr>
              <a:t> предоставляется трафик для ускорения сайта (</a:t>
            </a:r>
            <a:r>
              <a:rPr lang="ru-RU" sz="2000" dirty="0">
                <a:latin typeface="Calibri"/>
                <a:cs typeface="Calibri"/>
              </a:rPr>
              <a:t>в зависимости от редакции</a:t>
            </a:r>
            <a:r>
              <a:rPr lang="ru-RU" sz="2000" dirty="0" smtClean="0">
                <a:latin typeface="Calibri"/>
                <a:cs typeface="Calibri"/>
              </a:rPr>
              <a:t>).</a:t>
            </a:r>
            <a:endParaRPr lang="ru-RU" sz="2000" dirty="0">
              <a:latin typeface="Calibri"/>
              <a:cs typeface="Calibri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07751"/>
              </p:ext>
            </p:extLst>
          </p:nvPr>
        </p:nvGraphicFramePr>
        <p:xfrm>
          <a:off x="533400" y="2114550"/>
          <a:ext cx="4419600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2200"/>
                <a:gridCol w="2057400"/>
              </a:tblGrid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Редакция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Трафик</a:t>
                      </a:r>
                      <a:r>
                        <a:rPr lang="ru-RU" sz="14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CDN / </a:t>
                      </a:r>
                      <a:r>
                        <a:rPr lang="ru-RU" sz="1400" baseline="0" dirty="0" smtClean="0">
                          <a:latin typeface="Calibri"/>
                          <a:cs typeface="Calibri"/>
                        </a:rPr>
                        <a:t>месяц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Старт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5</a:t>
                      </a:r>
                      <a:r>
                        <a:rPr lang="en-US" sz="1400" b="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400" b="0" baseline="0" dirty="0" smtClean="0">
                          <a:latin typeface="Calibri"/>
                          <a:cs typeface="Calibri"/>
                        </a:rPr>
                        <a:t>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Стандарт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10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Малый бизнес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20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Эксперт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30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Бизнес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40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Веб-кластер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100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Бизнес веб-кластер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500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211455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 smtClean="0">
                <a:latin typeface="Calibri"/>
                <a:cs typeface="Calibri"/>
              </a:rPr>
              <a:t>В дальнейшем можно будет приобретать дополнительный трафик.</a:t>
            </a:r>
          </a:p>
          <a:p>
            <a:endParaRPr lang="ru-RU" sz="1600" b="0" dirty="0">
              <a:latin typeface="Calibri"/>
              <a:cs typeface="Calibri"/>
            </a:endParaRPr>
          </a:p>
          <a:p>
            <a:r>
              <a:rPr lang="ru-RU" sz="1600" b="0" dirty="0" smtClean="0">
                <a:latin typeface="Calibri"/>
                <a:cs typeface="Calibri"/>
              </a:rPr>
              <a:t>98% сайтов не будут нуждаться в докупке трафика.</a:t>
            </a:r>
          </a:p>
          <a:p>
            <a:endParaRPr lang="ru-RU" sz="1600" b="0" dirty="0" smtClean="0">
              <a:latin typeface="Calibri"/>
              <a:cs typeface="Calibri"/>
            </a:endParaRPr>
          </a:p>
          <a:p>
            <a:r>
              <a:rPr lang="ru-RU" sz="1600" b="0" dirty="0" smtClean="0">
                <a:latin typeface="Calibri"/>
                <a:cs typeface="Calibri"/>
              </a:rPr>
              <a:t>Действует для лицензий с активной технической поддержкой.</a:t>
            </a:r>
            <a:endParaRPr lang="ru-RU" sz="1600" b="0" dirty="0">
              <a:latin typeface="Calibri"/>
              <a:cs typeface="Calibri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Ускорение сайта (</a:t>
            </a:r>
            <a:r>
              <a:rPr lang="en-US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CDN)</a:t>
            </a:r>
            <a:endParaRPr lang="en-US" sz="28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3705678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89" y="0"/>
            <a:ext cx="3431051" cy="51435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Облачный </a:t>
            </a:r>
            <a:r>
              <a:rPr lang="ru-RU" sz="32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4800" y="771405"/>
            <a:ext cx="5105400" cy="3505200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2400" i="1" dirty="0" smtClean="0">
                <a:latin typeface="Calibri"/>
                <a:cs typeface="Calibri"/>
              </a:rPr>
              <a:t>«</a:t>
            </a:r>
            <a:r>
              <a:rPr lang="ru-RU" sz="2400" i="1" dirty="0" err="1" smtClean="0">
                <a:latin typeface="Calibri"/>
                <a:cs typeface="Calibri"/>
              </a:rPr>
              <a:t>Бэкап</a:t>
            </a:r>
            <a:r>
              <a:rPr lang="ru-RU" sz="2400" i="1" dirty="0" smtClean="0">
                <a:latin typeface="Calibri"/>
                <a:cs typeface="Calibri"/>
              </a:rPr>
              <a:t> не обязательно делать регулярно, главное сделать его перед аварией»</a:t>
            </a:r>
          </a:p>
          <a:p>
            <a:pPr marL="0" indent="0">
              <a:buSzPct val="60000"/>
              <a:buNone/>
            </a:pPr>
            <a:endParaRPr lang="en-US" sz="9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1800" dirty="0" smtClean="0">
                <a:latin typeface="Calibri"/>
                <a:cs typeface="Calibri"/>
              </a:rPr>
              <a:t>Регулярность  </a:t>
            </a:r>
          </a:p>
          <a:p>
            <a:pPr>
              <a:buSzPct val="60000"/>
            </a:pPr>
            <a:r>
              <a:rPr lang="ru-RU" sz="1800" dirty="0" smtClean="0">
                <a:latin typeface="Calibri"/>
                <a:cs typeface="Calibri"/>
              </a:rPr>
              <a:t>Безопасность: унести на другой диск, сервер, к другому провайдеру. </a:t>
            </a:r>
          </a:p>
          <a:p>
            <a:pPr marL="0" indent="0">
              <a:buSzPct val="60000"/>
              <a:buNone/>
            </a:pPr>
            <a:endParaRPr lang="ru-RU" sz="800" dirty="0" smtClean="0">
              <a:latin typeface="Calibri"/>
              <a:cs typeface="Calibri"/>
            </a:endParaRPr>
          </a:p>
          <a:p>
            <a:pPr marL="0" indent="0">
              <a:buSzPct val="60000"/>
              <a:buNone/>
            </a:pPr>
            <a:r>
              <a:rPr lang="ru-RU" sz="1800" dirty="0" smtClean="0">
                <a:latin typeface="Calibri"/>
                <a:cs typeface="Calibri"/>
              </a:rPr>
              <a:t>Раньше для создания резервной копии было нужно: заключить договор с провайдером, настроить, развернуть </a:t>
            </a:r>
            <a:r>
              <a:rPr lang="ru-RU" sz="1800" dirty="0" err="1" smtClean="0">
                <a:latin typeface="Calibri"/>
                <a:cs typeface="Calibri"/>
              </a:rPr>
              <a:t>бэкап</a:t>
            </a:r>
            <a:r>
              <a:rPr lang="ru-RU" sz="1800" dirty="0" smtClean="0">
                <a:latin typeface="Calibri"/>
                <a:cs typeface="Calibri"/>
              </a:rPr>
              <a:t>. </a:t>
            </a:r>
          </a:p>
          <a:p>
            <a:pPr marL="0" indent="0">
              <a:buSzPct val="60000"/>
              <a:buNone/>
            </a:pPr>
            <a:endParaRPr lang="ru-RU" sz="600" dirty="0" smtClean="0">
              <a:latin typeface="Calibri"/>
              <a:cs typeface="Calibri"/>
            </a:endParaRPr>
          </a:p>
          <a:p>
            <a:pPr marL="0" indent="0">
              <a:buSzPct val="60000"/>
              <a:buNone/>
            </a:pPr>
            <a:r>
              <a:rPr lang="ru-RU" sz="1800" dirty="0" smtClean="0">
                <a:latin typeface="Calibri"/>
                <a:cs typeface="Calibri"/>
              </a:rPr>
              <a:t>С облачным </a:t>
            </a:r>
            <a:r>
              <a:rPr lang="ru-RU" sz="1800" dirty="0" err="1" smtClean="0">
                <a:latin typeface="Calibri"/>
                <a:cs typeface="Calibri"/>
              </a:rPr>
              <a:t>бэкапом</a:t>
            </a:r>
            <a:r>
              <a:rPr lang="ru-RU" sz="1800" dirty="0" smtClean="0">
                <a:latin typeface="Calibri"/>
                <a:cs typeface="Calibri"/>
              </a:rPr>
              <a:t> договоров не нужно, настроек не нужно, а </a:t>
            </a:r>
            <a:r>
              <a:rPr lang="ru-RU" sz="1800" dirty="0" err="1" smtClean="0">
                <a:latin typeface="Calibri"/>
                <a:cs typeface="Calibri"/>
              </a:rPr>
              <a:t>бэкап</a:t>
            </a:r>
            <a:r>
              <a:rPr lang="ru-RU" sz="1800" dirty="0" smtClean="0">
                <a:latin typeface="Calibri"/>
                <a:cs typeface="Calibri"/>
              </a:rPr>
              <a:t> сразу сохраняется в облаке «1С-Битрикс». </a:t>
            </a:r>
          </a:p>
          <a:p>
            <a:pPr marL="0" indent="0">
              <a:buSzPct val="60000"/>
              <a:buNone/>
            </a:pPr>
            <a:r>
              <a:rPr lang="ru-RU" sz="2800" dirty="0" smtClean="0">
                <a:solidFill>
                  <a:srgbClr val="CE2E1A"/>
                </a:solidFill>
                <a:latin typeface="Calibri"/>
                <a:cs typeface="Calibri"/>
              </a:rPr>
              <a:t> </a:t>
            </a:r>
            <a:endParaRPr lang="ru-RU" sz="2800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Облачный </a:t>
            </a:r>
            <a:r>
              <a:rPr lang="ru-RU" sz="32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971550"/>
            <a:ext cx="6934200" cy="857250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2000" dirty="0" smtClean="0">
                <a:latin typeface="Calibri"/>
                <a:cs typeface="Calibri"/>
              </a:rPr>
              <a:t>Каждому лицензионному </a:t>
            </a:r>
            <a:r>
              <a:rPr lang="ru-RU" sz="2000" dirty="0">
                <a:latin typeface="Calibri"/>
                <a:cs typeface="Calibri"/>
              </a:rPr>
              <a:t>ключу </a:t>
            </a:r>
            <a:r>
              <a:rPr lang="ru-RU" sz="2000" b="1" dirty="0" smtClean="0">
                <a:latin typeface="Calibri"/>
                <a:cs typeface="Calibri"/>
              </a:rPr>
              <a:t>бесплатно</a:t>
            </a:r>
            <a:r>
              <a:rPr lang="ru-RU" sz="2000" dirty="0" smtClean="0">
                <a:latin typeface="Calibri"/>
                <a:cs typeface="Calibri"/>
              </a:rPr>
              <a:t> будет выделено место </a:t>
            </a:r>
            <a:r>
              <a:rPr lang="ru-RU" sz="2000" dirty="0">
                <a:latin typeface="Calibri"/>
                <a:cs typeface="Calibri"/>
              </a:rPr>
              <a:t>в облаке (в зависимости от редакции</a:t>
            </a:r>
            <a:r>
              <a:rPr lang="ru-RU" sz="2000" dirty="0" smtClean="0">
                <a:latin typeface="Calibri"/>
                <a:cs typeface="Calibri"/>
              </a:rPr>
              <a:t>).</a:t>
            </a:r>
            <a:endParaRPr lang="ru-RU" sz="2000" dirty="0">
              <a:latin typeface="Calibri"/>
              <a:cs typeface="Calibri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412696"/>
              </p:ext>
            </p:extLst>
          </p:nvPr>
        </p:nvGraphicFramePr>
        <p:xfrm>
          <a:off x="533400" y="1733550"/>
          <a:ext cx="4419600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2200"/>
                <a:gridCol w="2057400"/>
              </a:tblGrid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Редакция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Место в облаке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Старт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500 Мб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Стандарт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1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Малый бизнес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2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Эксперт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3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Бизнес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5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Веб-кластер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10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Бизнес веб-кластер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25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3"/>
          <p:cNvSpPr txBox="1">
            <a:spLocks/>
          </p:cNvSpPr>
          <p:nvPr/>
        </p:nvSpPr>
        <p:spPr bwMode="auto">
          <a:xfrm>
            <a:off x="533400" y="4171950"/>
            <a:ext cx="441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60000"/>
              <a:buFontTx/>
              <a:buNone/>
            </a:pPr>
            <a:r>
              <a:rPr lang="ru-RU" sz="1400" b="0" dirty="0" smtClean="0">
                <a:latin typeface="Calibri"/>
                <a:cs typeface="Calibri"/>
              </a:rPr>
              <a:t>Хранение </a:t>
            </a:r>
            <a:r>
              <a:rPr lang="ru-RU" sz="1400" b="0" dirty="0" err="1" smtClean="0">
                <a:latin typeface="Calibri"/>
                <a:cs typeface="Calibri"/>
              </a:rPr>
              <a:t>бэкапа</a:t>
            </a:r>
            <a:r>
              <a:rPr lang="ru-RU" sz="1400" b="0" dirty="0" smtClean="0">
                <a:latin typeface="Calibri"/>
                <a:cs typeface="Calibri"/>
              </a:rPr>
              <a:t> в облаке «1С-Битрикс» полностью безопасно. У нас нет доступа к этим данным. </a:t>
            </a:r>
            <a:endParaRPr lang="ru-RU" sz="1400" b="0" dirty="0">
              <a:latin typeface="Calibri"/>
              <a:cs typeface="Calibri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6"/>
          <a:srcRect l="19531" t="6813" b="9556"/>
          <a:stretch/>
        </p:blipFill>
        <p:spPr>
          <a:xfrm>
            <a:off x="5410200" y="1733550"/>
            <a:ext cx="3309052" cy="2286000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19296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Новое ядро </a:t>
            </a:r>
            <a:r>
              <a:rPr lang="en-US" sz="3200" b="1" dirty="0" smtClean="0">
                <a:latin typeface="Calibri"/>
                <a:cs typeface="Calibri"/>
              </a:rPr>
              <a:t>BitrixD7</a:t>
            </a: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" y="1200150"/>
            <a:ext cx="4572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М</a:t>
            </a:r>
            <a:r>
              <a:rPr lang="ru-RU" sz="1600" b="0" dirty="0" smtClean="0">
                <a:latin typeface="Calibri"/>
                <a:cs typeface="Calibri"/>
              </a:rPr>
              <a:t>ы хотим, </a:t>
            </a:r>
            <a:r>
              <a:rPr lang="ru-RU" sz="1600" b="0" dirty="0">
                <a:latin typeface="Calibri"/>
                <a:cs typeface="Calibri"/>
              </a:rPr>
              <a:t>чтобы на продукте </a:t>
            </a:r>
            <a:r>
              <a:rPr lang="ru-RU" sz="1600" b="0" dirty="0" smtClean="0">
                <a:latin typeface="Calibri"/>
                <a:cs typeface="Calibri"/>
              </a:rPr>
              <a:t>можно </a:t>
            </a:r>
            <a:r>
              <a:rPr lang="ru-RU" sz="1600" b="0" dirty="0">
                <a:latin typeface="Calibri"/>
                <a:cs typeface="Calibri"/>
              </a:rPr>
              <a:t>было </a:t>
            </a:r>
            <a:r>
              <a:rPr lang="ru-RU" sz="1600" b="0" dirty="0" smtClean="0">
                <a:latin typeface="Calibri"/>
                <a:cs typeface="Calibri"/>
              </a:rPr>
              <a:t>разрабатывать и простые, </a:t>
            </a:r>
            <a:r>
              <a:rPr lang="ru-RU" sz="1600" b="0" dirty="0">
                <a:latin typeface="Calibri"/>
                <a:cs typeface="Calibri"/>
              </a:rPr>
              <a:t>и сложные </a:t>
            </a:r>
            <a:r>
              <a:rPr lang="ru-RU" sz="1600" b="0" dirty="0" smtClean="0">
                <a:latin typeface="Calibri"/>
                <a:cs typeface="Calibri"/>
              </a:rPr>
              <a:t>проекты.</a:t>
            </a:r>
            <a:endParaRPr lang="ru-RU" sz="16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Необходима такая архитектура ядра, </a:t>
            </a:r>
            <a:r>
              <a:rPr lang="ru-RU" sz="1600" b="0" dirty="0">
                <a:latin typeface="Calibri"/>
                <a:cs typeface="Calibri"/>
              </a:rPr>
              <a:t>которая позволит квалифицированным разработчикам системно развивать </a:t>
            </a:r>
            <a:r>
              <a:rPr lang="ru-RU" sz="1600" b="0" dirty="0" smtClean="0">
                <a:latin typeface="Calibri"/>
                <a:cs typeface="Calibri"/>
              </a:rPr>
              <a:t>проект. </a:t>
            </a:r>
            <a:endParaRPr lang="ru-RU" sz="16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Новое и </a:t>
            </a:r>
            <a:r>
              <a:rPr lang="ru-RU" sz="1600" b="0" dirty="0" smtClean="0">
                <a:latin typeface="Calibri"/>
                <a:cs typeface="Calibri"/>
              </a:rPr>
              <a:t>старое ядро </a:t>
            </a:r>
            <a:r>
              <a:rPr lang="ru-RU" sz="1600" b="0" dirty="0">
                <a:latin typeface="Calibri"/>
                <a:cs typeface="Calibri"/>
              </a:rPr>
              <a:t>должны работать </a:t>
            </a:r>
            <a:r>
              <a:rPr lang="ru-RU" sz="1600" b="0" dirty="0" smtClean="0">
                <a:latin typeface="Calibri"/>
                <a:cs typeface="Calibri"/>
              </a:rPr>
              <a:t>одновременно для </a:t>
            </a:r>
            <a:r>
              <a:rPr lang="ru-RU" sz="1600" b="0" dirty="0">
                <a:latin typeface="Calibri"/>
                <a:cs typeface="Calibri"/>
              </a:rPr>
              <a:t>сохранения инвестиций </a:t>
            </a:r>
            <a:r>
              <a:rPr lang="ru-RU" sz="1600" b="0" dirty="0" smtClean="0">
                <a:latin typeface="Calibri"/>
                <a:cs typeface="Calibri"/>
              </a:rPr>
              <a:t>клиентов</a:t>
            </a:r>
            <a:r>
              <a:rPr lang="ru-RU" sz="1600" b="0" dirty="0">
                <a:latin typeface="Calibri"/>
                <a:cs typeface="Calibri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Э</a:t>
            </a:r>
            <a:r>
              <a:rPr lang="ru-RU" sz="1600" b="0" dirty="0" smtClean="0">
                <a:latin typeface="Calibri"/>
                <a:cs typeface="Calibri"/>
              </a:rPr>
              <a:t>то </a:t>
            </a:r>
            <a:r>
              <a:rPr lang="ru-RU" sz="1600" b="0" dirty="0">
                <a:latin typeface="Calibri"/>
                <a:cs typeface="Calibri"/>
              </a:rPr>
              <a:t>начало большого пути по реконструкции </a:t>
            </a:r>
            <a:r>
              <a:rPr lang="ru-RU" sz="1600" b="0" dirty="0" smtClean="0">
                <a:latin typeface="Calibri"/>
                <a:cs typeface="Calibri"/>
              </a:rPr>
              <a:t>продукта. </a:t>
            </a:r>
            <a:endParaRPr lang="ru-RU" sz="1600" b="0" dirty="0">
              <a:latin typeface="Calibri"/>
              <a:cs typeface="Calibri"/>
            </a:endParaRPr>
          </a:p>
        </p:txBody>
      </p:sp>
      <p:pic>
        <p:nvPicPr>
          <p:cNvPr id="11" name="Изображение 10" descr="14629572_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91" y="1047750"/>
            <a:ext cx="4326520" cy="36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13" y="-1"/>
            <a:ext cx="6768087" cy="5076065"/>
          </a:xfrm>
          <a:prstGeom prst="rect">
            <a:avLst/>
          </a:prstGeom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0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9417272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3" t="51770" r="1193" b="1491"/>
          <a:stretch/>
        </p:blipFill>
        <p:spPr>
          <a:xfrm>
            <a:off x="6143180" y="1200149"/>
            <a:ext cx="2772220" cy="3200401"/>
          </a:xfrm>
          <a:prstGeom prst="rect">
            <a:avLst/>
          </a:prstGeom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Новое ядро </a:t>
            </a:r>
            <a:r>
              <a:rPr lang="en-US" sz="3200" b="1" dirty="0" err="1" smtClean="0">
                <a:latin typeface="Calibri"/>
                <a:cs typeface="Calibri"/>
              </a:rPr>
              <a:t>Bitrix</a:t>
            </a:r>
            <a:r>
              <a:rPr lang="en-US" sz="3200" b="1" dirty="0" smtClean="0">
                <a:latin typeface="Calibri"/>
                <a:cs typeface="Calibri"/>
              </a:rPr>
              <a:t> D7</a:t>
            </a: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" y="952158"/>
            <a:ext cx="5638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ru-RU" sz="1400" b="0" dirty="0" smtClean="0">
                <a:latin typeface="Calibri"/>
                <a:cs typeface="Calibri"/>
              </a:rPr>
              <a:t>отказ </a:t>
            </a:r>
            <a:r>
              <a:rPr lang="ru-RU" sz="1400" b="0" dirty="0">
                <a:latin typeface="Calibri"/>
                <a:cs typeface="Calibri"/>
              </a:rPr>
              <a:t>от использования глобальных </a:t>
            </a:r>
            <a:r>
              <a:rPr lang="ru-RU" sz="1400" b="0" dirty="0" smtClean="0">
                <a:latin typeface="Calibri"/>
                <a:cs typeface="Calibri"/>
              </a:rPr>
              <a:t>переменных</a:t>
            </a:r>
            <a:endParaRPr lang="ru-RU" sz="1400" b="0" dirty="0">
              <a:latin typeface="Calibri"/>
              <a:cs typeface="Calibri"/>
            </a:endParaRPr>
          </a:p>
          <a:p>
            <a:pPr marL="171450" indent="-171450">
              <a:spcBef>
                <a:spcPts val="400"/>
              </a:spcBef>
              <a:buFont typeface="Arial"/>
              <a:buChar char="•"/>
            </a:pPr>
            <a:r>
              <a:rPr lang="ru-RU" sz="1400" b="0" dirty="0" smtClean="0">
                <a:latin typeface="Calibri"/>
                <a:cs typeface="Calibri"/>
              </a:rPr>
              <a:t>удобная командная разработка </a:t>
            </a:r>
            <a:r>
              <a:rPr lang="ru-RU" sz="1400" b="0" dirty="0">
                <a:latin typeface="Calibri"/>
                <a:cs typeface="Calibri"/>
              </a:rPr>
              <a:t>(система контроля версий), </a:t>
            </a:r>
          </a:p>
          <a:p>
            <a:pPr marL="171450" indent="-171450">
              <a:spcBef>
                <a:spcPts val="400"/>
              </a:spcBef>
              <a:buFont typeface="Arial"/>
              <a:buChar char="•"/>
            </a:pPr>
            <a:r>
              <a:rPr lang="ru-RU" sz="1400" b="0" dirty="0" smtClean="0">
                <a:latin typeface="Calibri"/>
                <a:cs typeface="Calibri"/>
              </a:rPr>
              <a:t>поддержка ООП в ядре и в компонентах </a:t>
            </a:r>
            <a:endParaRPr lang="ru-RU" sz="1400" b="0" dirty="0">
              <a:latin typeface="Calibri"/>
              <a:cs typeface="Calibri"/>
            </a:endParaRPr>
          </a:p>
          <a:p>
            <a:pPr marL="171450" indent="-171450">
              <a:spcBef>
                <a:spcPts val="400"/>
              </a:spcBef>
              <a:buFont typeface="Arial"/>
              <a:buChar char="•"/>
            </a:pPr>
            <a:r>
              <a:rPr lang="en-US" sz="1400" b="0" dirty="0" smtClean="0">
                <a:latin typeface="Calibri"/>
                <a:cs typeface="Calibri"/>
              </a:rPr>
              <a:t>ORM </a:t>
            </a:r>
            <a:r>
              <a:rPr lang="ru-RU" sz="1400" b="0" dirty="0" smtClean="0">
                <a:latin typeface="Calibri"/>
                <a:cs typeface="Calibri"/>
              </a:rPr>
              <a:t>- </a:t>
            </a:r>
            <a:r>
              <a:rPr lang="ru-RU" sz="1400" b="0" dirty="0">
                <a:latin typeface="Calibri"/>
                <a:cs typeface="Calibri"/>
              </a:rPr>
              <a:t>единый интерфейс доступа к данным (единый </a:t>
            </a:r>
            <a:r>
              <a:rPr lang="ru-RU" sz="1400" b="0" dirty="0" err="1">
                <a:latin typeface="Calibri"/>
                <a:cs typeface="Calibri"/>
              </a:rPr>
              <a:t>getlist</a:t>
            </a:r>
            <a:r>
              <a:rPr lang="ru-RU" sz="1400" b="0" dirty="0" smtClean="0">
                <a:latin typeface="Calibri"/>
                <a:cs typeface="Calibri"/>
              </a:rPr>
              <a:t>), в который можно можно </a:t>
            </a:r>
            <a:r>
              <a:rPr lang="ru-RU" sz="1400" b="0" dirty="0">
                <a:latin typeface="Calibri"/>
                <a:cs typeface="Calibri"/>
              </a:rPr>
              <a:t>дописать свои </a:t>
            </a:r>
            <a:r>
              <a:rPr lang="ru-RU" sz="1400" b="0" dirty="0" smtClean="0">
                <a:latin typeface="Calibri"/>
                <a:cs typeface="Calibri"/>
              </a:rPr>
              <a:t>расширения</a:t>
            </a:r>
            <a:endParaRPr lang="ru-RU" sz="1400" b="0" dirty="0">
              <a:latin typeface="Calibri"/>
              <a:cs typeface="Calibri"/>
            </a:endParaRPr>
          </a:p>
          <a:p>
            <a:pPr marL="171450" indent="-171450">
              <a:spcBef>
                <a:spcPts val="400"/>
              </a:spcBef>
              <a:buFont typeface="Arial"/>
              <a:buChar char="•"/>
            </a:pPr>
            <a:r>
              <a:rPr lang="ru-RU" sz="1400" b="0" dirty="0">
                <a:latin typeface="Calibri"/>
                <a:cs typeface="Calibri"/>
              </a:rPr>
              <a:t>одностраничный </a:t>
            </a:r>
            <a:r>
              <a:rPr lang="ru-RU" sz="1400" b="0" dirty="0" smtClean="0">
                <a:latin typeface="Calibri"/>
                <a:cs typeface="Calibri"/>
              </a:rPr>
              <a:t>шаблон страницы </a:t>
            </a:r>
            <a:r>
              <a:rPr lang="ru-RU" sz="1400" b="0" dirty="0">
                <a:latin typeface="Calibri"/>
                <a:cs typeface="Calibri"/>
              </a:rPr>
              <a:t>(вверху подключается один </a:t>
            </a:r>
            <a:r>
              <a:rPr lang="ru-RU" sz="1400" b="0" dirty="0" smtClean="0">
                <a:latin typeface="Calibri"/>
                <a:cs typeface="Calibri"/>
              </a:rPr>
              <a:t>файл …/</a:t>
            </a:r>
            <a:r>
              <a:rPr lang="en-US" sz="1400" b="0" dirty="0" smtClean="0">
                <a:latin typeface="Calibri"/>
                <a:cs typeface="Calibri"/>
              </a:rPr>
              <a:t>d7.php</a:t>
            </a:r>
            <a:r>
              <a:rPr lang="ru-RU" sz="1400" b="0" dirty="0" smtClean="0">
                <a:latin typeface="Calibri"/>
                <a:cs typeface="Calibri"/>
              </a:rPr>
              <a:t>) </a:t>
            </a:r>
            <a:endParaRPr lang="ru-RU" sz="1400" b="0" dirty="0">
              <a:latin typeface="Calibri"/>
              <a:cs typeface="Calibri"/>
            </a:endParaRPr>
          </a:p>
          <a:p>
            <a:pPr marL="171450" indent="-171450">
              <a:spcBef>
                <a:spcPts val="400"/>
              </a:spcBef>
              <a:buFont typeface="Arial"/>
              <a:buChar char="•"/>
            </a:pPr>
            <a:r>
              <a:rPr lang="ru-RU" sz="1400" b="0" dirty="0">
                <a:latin typeface="Calibri"/>
                <a:cs typeface="Calibri"/>
              </a:rPr>
              <a:t>общий обработчик </a:t>
            </a:r>
            <a:r>
              <a:rPr lang="ru-RU" sz="1400" b="0" dirty="0" smtClean="0">
                <a:latin typeface="Calibri"/>
                <a:cs typeface="Calibri"/>
              </a:rPr>
              <a:t>ошибок</a:t>
            </a:r>
            <a:endParaRPr lang="ru-RU" sz="1400" b="0" dirty="0">
              <a:latin typeface="Calibri"/>
              <a:cs typeface="Calibri"/>
            </a:endParaRPr>
          </a:p>
          <a:p>
            <a:pPr marL="171450" indent="-171450">
              <a:spcBef>
                <a:spcPts val="400"/>
              </a:spcBef>
              <a:buFont typeface="Arial"/>
              <a:buChar char="•"/>
            </a:pPr>
            <a:r>
              <a:rPr lang="ru-RU" sz="1400" b="0" dirty="0">
                <a:latin typeface="Calibri"/>
                <a:cs typeface="Calibri"/>
              </a:rPr>
              <a:t>единая библиотека классов для выполнения служебных функций</a:t>
            </a:r>
          </a:p>
          <a:p>
            <a:pPr marL="171450" indent="-171450">
              <a:spcBef>
                <a:spcPts val="400"/>
              </a:spcBef>
              <a:buFont typeface="Arial"/>
              <a:buChar char="•"/>
            </a:pPr>
            <a:r>
              <a:rPr lang="ru-RU" sz="1400" b="0" dirty="0">
                <a:latin typeface="Calibri"/>
                <a:cs typeface="Calibri"/>
              </a:rPr>
              <a:t>удобная работа с современными средами разработки (IDE) </a:t>
            </a:r>
            <a:r>
              <a:rPr lang="ru-RU" sz="1400" b="0" dirty="0" smtClean="0">
                <a:latin typeface="Calibri"/>
                <a:cs typeface="Calibri"/>
              </a:rPr>
              <a:t>  </a:t>
            </a:r>
            <a:endParaRPr lang="ru-RU" sz="1400" b="0" dirty="0">
              <a:latin typeface="Calibri"/>
              <a:cs typeface="Calibri"/>
            </a:endParaRPr>
          </a:p>
          <a:p>
            <a:pPr marL="171450" indent="-171450">
              <a:spcBef>
                <a:spcPts val="400"/>
              </a:spcBef>
              <a:buFont typeface="Arial"/>
              <a:buChar char="•"/>
            </a:pPr>
            <a:r>
              <a:rPr lang="ru-RU" sz="1400" b="0" dirty="0" smtClean="0">
                <a:latin typeface="Calibri"/>
                <a:cs typeface="Calibri"/>
              </a:rPr>
              <a:t>быстрые страницы </a:t>
            </a:r>
            <a:r>
              <a:rPr lang="ru-RU" sz="1400" b="0" dirty="0">
                <a:latin typeface="Calibri"/>
                <a:cs typeface="Calibri"/>
              </a:rPr>
              <a:t>для реализации </a:t>
            </a:r>
            <a:r>
              <a:rPr lang="ru-RU" sz="1400" b="0" dirty="0" err="1">
                <a:latin typeface="Calibri"/>
                <a:cs typeface="Calibri"/>
              </a:rPr>
              <a:t>ajax</a:t>
            </a:r>
            <a:r>
              <a:rPr lang="ru-RU" sz="1400" b="0" dirty="0">
                <a:latin typeface="Calibri"/>
                <a:cs typeface="Calibri"/>
              </a:rPr>
              <a:t> интерфейса </a:t>
            </a:r>
          </a:p>
          <a:p>
            <a:pPr marL="171450" indent="-171450">
              <a:spcBef>
                <a:spcPts val="400"/>
              </a:spcBef>
              <a:buFont typeface="Arial"/>
              <a:buChar char="•"/>
            </a:pPr>
            <a:r>
              <a:rPr lang="ru-RU" sz="1400" b="0" dirty="0" smtClean="0">
                <a:latin typeface="Calibri"/>
                <a:cs typeface="Calibri"/>
              </a:rPr>
              <a:t>максимальная </a:t>
            </a:r>
            <a:r>
              <a:rPr lang="ru-RU" sz="1400" b="0" dirty="0">
                <a:latin typeface="Calibri"/>
                <a:cs typeface="Calibri"/>
              </a:rPr>
              <a:t>преемственность по обучению людей </a:t>
            </a:r>
          </a:p>
        </p:txBody>
      </p:sp>
      <p:sp>
        <p:nvSpPr>
          <p:cNvPr id="11" name="Прямоугольник 10"/>
          <p:cNvSpPr/>
          <p:nvPr/>
        </p:nvSpPr>
        <p:spPr>
          <a:xfrm rot="21438223">
            <a:off x="6507130" y="1816189"/>
            <a:ext cx="18051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60000"/>
            </a:pPr>
            <a:r>
              <a:rPr lang="ru-RU" sz="2000" b="0" i="1" dirty="0">
                <a:latin typeface="Calibri"/>
                <a:cs typeface="Calibri"/>
              </a:rPr>
              <a:t>Минимальные требования: </a:t>
            </a:r>
            <a:endParaRPr lang="ru-RU" sz="2000" b="0" i="1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000" b="0" i="1" dirty="0" smtClean="0">
                <a:latin typeface="Calibri"/>
                <a:cs typeface="Calibri"/>
              </a:rPr>
              <a:t>- </a:t>
            </a:r>
            <a:r>
              <a:rPr lang="en-US" sz="2000" b="0" i="1" dirty="0" smtClean="0">
                <a:latin typeface="Calibri"/>
                <a:cs typeface="Calibri"/>
              </a:rPr>
              <a:t>PHP </a:t>
            </a:r>
            <a:r>
              <a:rPr lang="ru-RU" sz="2000" b="0" i="1" dirty="0" smtClean="0">
                <a:latin typeface="Calibri"/>
                <a:cs typeface="Calibri"/>
              </a:rPr>
              <a:t>5.3</a:t>
            </a:r>
          </a:p>
          <a:p>
            <a:pPr>
              <a:buSzPct val="60000"/>
            </a:pPr>
            <a:r>
              <a:rPr lang="ru-RU" sz="2000" b="0" i="1" dirty="0" smtClean="0">
                <a:latin typeface="Calibri"/>
                <a:cs typeface="Calibri"/>
              </a:rPr>
              <a:t>- </a:t>
            </a:r>
            <a:r>
              <a:rPr lang="en-US" sz="2000" b="0" i="1" dirty="0" smtClean="0">
                <a:latin typeface="Calibri"/>
                <a:cs typeface="Calibri"/>
              </a:rPr>
              <a:t>MySQL</a:t>
            </a:r>
            <a:r>
              <a:rPr lang="ru-RU" sz="2000" b="0" i="1" dirty="0" smtClean="0">
                <a:latin typeface="Calibri"/>
                <a:cs typeface="Calibri"/>
              </a:rPr>
              <a:t> </a:t>
            </a:r>
            <a:r>
              <a:rPr lang="ru-RU" sz="2000" b="0" i="1" dirty="0">
                <a:latin typeface="Calibri"/>
                <a:cs typeface="Calibri"/>
              </a:rPr>
              <a:t>5.0</a:t>
            </a:r>
          </a:p>
        </p:txBody>
      </p:sp>
    </p:spTree>
    <p:extLst>
      <p:ext uri="{BB962C8B-B14F-4D97-AF65-F5344CB8AC3E}">
        <p14:creationId xmlns:p14="http://schemas.microsoft.com/office/powerpoint/2010/main" val="360214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2-10-14 в 19.52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0181011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14" y="1157861"/>
            <a:ext cx="2894486" cy="3860925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Переход на новое ядро </a:t>
            </a:r>
            <a:r>
              <a:rPr lang="en-US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Bitrix</a:t>
            </a:r>
            <a:r>
              <a:rPr lang="en-US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D7</a:t>
            </a:r>
            <a:endParaRPr lang="en-US" sz="2800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915" y="1123950"/>
            <a:ext cx="5399693" cy="3754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Новый модуль </a:t>
            </a:r>
            <a:r>
              <a:rPr lang="en-US" sz="1800" b="0" dirty="0" err="1">
                <a:latin typeface="Calibri"/>
                <a:cs typeface="Calibri"/>
              </a:rPr>
              <a:t>Highload</a:t>
            </a:r>
            <a:r>
              <a:rPr lang="en-US" sz="1800" b="0" dirty="0">
                <a:latin typeface="Calibri"/>
                <a:cs typeface="Calibri"/>
              </a:rPr>
              <a:t> </a:t>
            </a:r>
            <a:r>
              <a:rPr lang="ru-RU" sz="1800" b="0" dirty="0" err="1">
                <a:latin typeface="Calibri"/>
                <a:cs typeface="Calibri"/>
              </a:rPr>
              <a:t>инфоблоки</a:t>
            </a:r>
            <a:r>
              <a:rPr lang="ru-RU" sz="1800" b="0" dirty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–</a:t>
            </a:r>
            <a:r>
              <a:rPr lang="en-US" sz="1800" b="0" dirty="0" smtClean="0">
                <a:latin typeface="Calibri"/>
                <a:cs typeface="Calibri"/>
              </a:rPr>
              <a:t>  </a:t>
            </a:r>
            <a:r>
              <a:rPr lang="ru-RU" sz="1800" b="0" dirty="0" smtClean="0">
                <a:latin typeface="Calibri"/>
                <a:cs typeface="Calibri"/>
              </a:rPr>
              <a:t>первый </a:t>
            </a:r>
            <a:r>
              <a:rPr lang="ru-RU" sz="1800" b="0" dirty="0">
                <a:latin typeface="Calibri"/>
                <a:cs typeface="Calibri"/>
              </a:rPr>
              <a:t>модуль на новом </a:t>
            </a:r>
            <a:r>
              <a:rPr lang="ru-RU" sz="1800" b="0" dirty="0" smtClean="0">
                <a:latin typeface="Calibri"/>
                <a:cs typeface="Calibri"/>
              </a:rPr>
              <a:t>ядре</a:t>
            </a:r>
            <a:endParaRPr lang="en-US" sz="1800" b="0" dirty="0" smtClean="0">
              <a:latin typeface="Calibri"/>
              <a:cs typeface="Calibri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При </a:t>
            </a:r>
            <a:r>
              <a:rPr lang="ru-RU" sz="1800" b="0" dirty="0">
                <a:latin typeface="Calibri"/>
                <a:cs typeface="Calibri"/>
              </a:rPr>
              <a:t>разработке можно будет использовать и старое, и новое ядро. 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Переходный процесс </a:t>
            </a:r>
            <a:r>
              <a:rPr lang="ru-RU" sz="1800" b="0" dirty="0" smtClean="0">
                <a:latin typeface="Calibri"/>
                <a:cs typeface="Calibri"/>
              </a:rPr>
              <a:t>займет несколько лет (переход будет</a:t>
            </a:r>
            <a:r>
              <a:rPr lang="en-US" sz="1800" b="0" dirty="0" smtClean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выполняться </a:t>
            </a:r>
            <a:r>
              <a:rPr lang="ru-RU" sz="1800" b="0" dirty="0">
                <a:latin typeface="Calibri"/>
                <a:cs typeface="Calibri"/>
              </a:rPr>
              <a:t>последовательно и работающим сайтам не повредит</a:t>
            </a:r>
            <a:r>
              <a:rPr lang="ru-RU" sz="1800" b="0" dirty="0" smtClean="0">
                <a:latin typeface="Calibri"/>
                <a:cs typeface="Calibri"/>
              </a:rPr>
              <a:t>).</a:t>
            </a:r>
            <a:endParaRPr lang="ru-RU" sz="1800" b="0" dirty="0">
              <a:latin typeface="Calibri"/>
              <a:cs typeface="Calibri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Мы планируем серию статей о том, как использовать новое ядро.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Детально – на зимней партнерской конференции.</a:t>
            </a:r>
            <a:endParaRPr lang="ru-RU" sz="1800" b="0" dirty="0">
              <a:latin typeface="Calibri"/>
              <a:cs typeface="Calibri"/>
            </a:endParaRPr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8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742950"/>
            <a:ext cx="787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0" dirty="0" smtClean="0">
                <a:latin typeface="Calibri"/>
                <a:cs typeface="Calibri"/>
              </a:rPr>
              <a:t>На </a:t>
            </a:r>
            <a:r>
              <a:rPr lang="en-US" sz="2000" u="sng" dirty="0" err="1" smtClean="0">
                <a:latin typeface="Calibri"/>
                <a:cs typeface="Calibri"/>
              </a:rPr>
              <a:t>dev</a:t>
            </a:r>
            <a:r>
              <a:rPr lang="ru-RU" sz="2000" u="sng" dirty="0" smtClean="0">
                <a:latin typeface="Calibri"/>
                <a:cs typeface="Calibri"/>
              </a:rPr>
              <a:t>.1</a:t>
            </a:r>
            <a:r>
              <a:rPr lang="en-US" sz="2000" u="sng" dirty="0" smtClean="0">
                <a:latin typeface="Calibri"/>
                <a:cs typeface="Calibri"/>
              </a:rPr>
              <a:t>c-</a:t>
            </a:r>
            <a:r>
              <a:rPr lang="en-US" sz="2000" u="sng" dirty="0" err="1" smtClean="0">
                <a:latin typeface="Calibri"/>
                <a:cs typeface="Calibri"/>
              </a:rPr>
              <a:t>bitrix.ru</a:t>
            </a:r>
            <a:r>
              <a:rPr lang="en-US" sz="2000" b="0" dirty="0" smtClean="0">
                <a:latin typeface="Calibri"/>
                <a:cs typeface="Calibri"/>
              </a:rPr>
              <a:t> </a:t>
            </a:r>
            <a:r>
              <a:rPr lang="ru-RU" sz="2000" b="0" dirty="0" smtClean="0">
                <a:latin typeface="Calibri"/>
                <a:cs typeface="Calibri"/>
              </a:rPr>
              <a:t>мы</a:t>
            </a:r>
            <a:r>
              <a:rPr lang="en-US" sz="2000" b="0" dirty="0" smtClean="0">
                <a:latin typeface="Calibri"/>
                <a:cs typeface="Calibri"/>
              </a:rPr>
              <a:t> </a:t>
            </a:r>
            <a:r>
              <a:rPr lang="ru-RU" sz="2000" b="0" dirty="0" smtClean="0">
                <a:latin typeface="Calibri"/>
                <a:cs typeface="Calibri"/>
              </a:rPr>
              <a:t>открываем группу для обсуждения нового ядра.</a:t>
            </a:r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352549"/>
            <a:ext cx="1561888" cy="235460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9600" y="3867150"/>
            <a:ext cx="17748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alibri"/>
                <a:cs typeface="Calibri"/>
              </a:rPr>
              <a:t>Юрий Тушинский</a:t>
            </a:r>
          </a:p>
          <a:p>
            <a:r>
              <a:rPr lang="ru-RU" sz="1600" i="1" dirty="0" smtClean="0">
                <a:latin typeface="Calibri"/>
                <a:cs typeface="Calibri"/>
              </a:rPr>
              <a:t>технический</a:t>
            </a:r>
          </a:p>
          <a:p>
            <a:r>
              <a:rPr lang="ru-RU" sz="1600" i="1" dirty="0" smtClean="0">
                <a:latin typeface="Calibri"/>
                <a:cs typeface="Calibri"/>
              </a:rPr>
              <a:t>директор</a:t>
            </a:r>
            <a:endParaRPr lang="ru-RU" sz="1600" i="1" dirty="0">
              <a:latin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972" y="1352550"/>
            <a:ext cx="1748367" cy="235206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22173" y="3867150"/>
            <a:ext cx="20689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alibri"/>
                <a:cs typeface="Calibri"/>
              </a:rPr>
              <a:t>Дмитрий Медведев</a:t>
            </a:r>
          </a:p>
          <a:p>
            <a:r>
              <a:rPr lang="ru-RU" sz="1600" i="1" dirty="0" smtClean="0">
                <a:latin typeface="Calibri"/>
                <a:cs typeface="Calibri"/>
              </a:rPr>
              <a:t>ведущий </a:t>
            </a:r>
          </a:p>
          <a:p>
            <a:r>
              <a:rPr lang="ru-RU" sz="1600" i="1" dirty="0" smtClean="0">
                <a:latin typeface="Calibri"/>
                <a:cs typeface="Calibri"/>
              </a:rPr>
              <a:t>разработчик</a:t>
            </a:r>
            <a:endParaRPr lang="ru-RU" sz="1600" i="1" dirty="0">
              <a:latin typeface="Calibri"/>
              <a:cs typeface="Calibri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376" y="1352550"/>
            <a:ext cx="1397515" cy="2355362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6700" y="1352551"/>
            <a:ext cx="2001394" cy="235458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438400" y="3867150"/>
            <a:ext cx="18557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latin typeface="Calibri"/>
                <a:cs typeface="Calibri"/>
              </a:rPr>
              <a:t>Алексей Кирсанов</a:t>
            </a:r>
          </a:p>
          <a:p>
            <a:r>
              <a:rPr lang="ru-RU" sz="1600" i="1" dirty="0" smtClean="0">
                <a:latin typeface="Calibri"/>
                <a:cs typeface="Calibri"/>
              </a:rPr>
              <a:t>ведущий </a:t>
            </a:r>
          </a:p>
          <a:p>
            <a:r>
              <a:rPr lang="ru-RU" sz="1600" i="1" dirty="0" smtClean="0">
                <a:latin typeface="Calibri"/>
                <a:cs typeface="Calibri"/>
              </a:rPr>
              <a:t>разработчик</a:t>
            </a:r>
            <a:endParaRPr lang="ru-RU" sz="1600" i="1" dirty="0">
              <a:latin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53200" y="3867150"/>
            <a:ext cx="25146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Calibri"/>
                <a:cs typeface="Calibri"/>
              </a:rPr>
              <a:t>Александр </a:t>
            </a:r>
            <a:r>
              <a:rPr lang="ru-RU" sz="1600" i="1" dirty="0" err="1" smtClean="0">
                <a:latin typeface="Calibri"/>
                <a:cs typeface="Calibri"/>
              </a:rPr>
              <a:t>Сербул</a:t>
            </a:r>
            <a:endParaRPr lang="ru-RU" sz="1600" i="1" dirty="0" smtClean="0">
              <a:latin typeface="Calibri"/>
              <a:cs typeface="Calibri"/>
            </a:endParaRPr>
          </a:p>
          <a:p>
            <a:r>
              <a:rPr lang="ru-RU" sz="1400" i="1" dirty="0" smtClean="0">
                <a:latin typeface="Calibri"/>
                <a:cs typeface="Calibri"/>
              </a:rPr>
              <a:t>руководитель направления контроля качества интеграции и внедрений</a:t>
            </a:r>
            <a:endParaRPr lang="ru-RU" sz="140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2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Управление сайтом 12.0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14800" y="1470958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0" dirty="0">
                <a:latin typeface="Calibri"/>
                <a:cs typeface="Calibri"/>
              </a:rPr>
              <a:t>Текущие клиенты с </a:t>
            </a:r>
            <a:r>
              <a:rPr lang="ru-RU" sz="2400" b="0" dirty="0" smtClean="0">
                <a:latin typeface="Calibri"/>
                <a:cs typeface="Calibri"/>
              </a:rPr>
              <a:t>активными обновлениями смогут </a:t>
            </a:r>
            <a:r>
              <a:rPr lang="ru-RU" sz="2400" b="0" dirty="0">
                <a:latin typeface="Calibri"/>
                <a:cs typeface="Calibri"/>
              </a:rPr>
              <a:t>бесплатно перейти на новую версию 12.0 по технологии </a:t>
            </a:r>
            <a:r>
              <a:rPr lang="ru-RU" sz="2400" b="0" dirty="0" err="1">
                <a:latin typeface="Calibri"/>
                <a:cs typeface="Calibri"/>
              </a:rPr>
              <a:t>SiteUpdate</a:t>
            </a:r>
            <a:r>
              <a:rPr lang="ru-RU" sz="2400" b="0" dirty="0">
                <a:latin typeface="Calibri"/>
                <a:cs typeface="Calibri"/>
              </a:rPr>
              <a:t>.</a:t>
            </a: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27635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8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Управление сайтом 12.0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02_deskto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60" y="1276350"/>
            <a:ext cx="3877370" cy="2375487"/>
          </a:xfrm>
          <a:prstGeom prst="roundRect">
            <a:avLst>
              <a:gd name="adj" fmla="val 22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4258858" y="1103190"/>
            <a:ext cx="4876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latin typeface="Calibri"/>
                <a:cs typeface="Calibri"/>
              </a:rPr>
              <a:t>Re:</a:t>
            </a:r>
            <a:r>
              <a:rPr lang="ru-RU" sz="2400" b="0" dirty="0" smtClean="0">
                <a:latin typeface="Calibri"/>
                <a:cs typeface="Calibri"/>
              </a:rPr>
              <a:t>Эрмитаж - новый интерфейс</a:t>
            </a:r>
            <a:endParaRPr lang="ru-RU" sz="24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Новый интернет-магазин </a:t>
            </a:r>
            <a:endParaRPr lang="ru-RU" sz="24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Ускорение сайта в один клик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Облачный </a:t>
            </a:r>
            <a:r>
              <a:rPr lang="ru-RU" sz="2400" b="0" dirty="0" err="1">
                <a:latin typeface="Calibri"/>
                <a:cs typeface="Calibri"/>
              </a:rPr>
              <a:t>бэкап</a:t>
            </a:r>
            <a:r>
              <a:rPr lang="ru-RU" sz="2400" b="0" dirty="0">
                <a:latin typeface="Calibri"/>
                <a:cs typeface="Calibri"/>
              </a:rPr>
              <a:t> </a:t>
            </a:r>
            <a:endParaRPr lang="ru-RU" sz="2400" b="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Новое ядро </a:t>
            </a:r>
            <a:r>
              <a:rPr lang="ru-RU" sz="2400" b="0" dirty="0" err="1" smtClean="0">
                <a:latin typeface="Calibri"/>
                <a:cs typeface="Calibri"/>
              </a:rPr>
              <a:t>Bitrix</a:t>
            </a:r>
            <a:r>
              <a:rPr lang="ru-RU" sz="2400" b="0" dirty="0" smtClean="0">
                <a:latin typeface="Calibri"/>
                <a:cs typeface="Calibri"/>
              </a:rPr>
              <a:t> D7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Монитор качества внедрений</a:t>
            </a:r>
            <a:endParaRPr lang="ru-RU" sz="24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Изменения в составе редакций</a:t>
            </a:r>
            <a:endParaRPr lang="ru-RU" sz="24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7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00600" y="1200150"/>
            <a:ext cx="396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О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фициальный выпуск 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версии 12.0</a:t>
            </a:r>
          </a:p>
          <a:p>
            <a:pPr algn="ctr"/>
            <a:r>
              <a:rPr lang="ru-RU" sz="2800" dirty="0" smtClean="0">
                <a:latin typeface="Calibri" pitchFamily="34" charset="0"/>
                <a:cs typeface="Calibri" pitchFamily="34" charset="0"/>
              </a:rPr>
              <a:t>начало ноября</a:t>
            </a:r>
          </a:p>
        </p:txBody>
      </p:sp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10618994_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2" y="631432"/>
            <a:ext cx="3692918" cy="3692918"/>
          </a:xfrm>
          <a:prstGeom prst="rect">
            <a:avLst/>
          </a:prstGeom>
        </p:spPr>
      </p:pic>
      <p:pic>
        <p:nvPicPr>
          <p:cNvPr id="12" name="Изображение 11" descr="plyushk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2" y="564244"/>
            <a:ext cx="1600200" cy="16002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181600" y="2924711"/>
            <a:ext cx="327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Модуль ускорения сайтов доступен с сегодняшнего дня партнерам и через несколько дней – клиентам. </a:t>
            </a:r>
            <a:endParaRPr lang="ru-RU" sz="2000" b="0" dirty="0"/>
          </a:p>
        </p:txBody>
      </p:sp>
    </p:spTree>
    <p:extLst>
      <p:ext uri="{BB962C8B-B14F-4D97-AF65-F5344CB8AC3E}">
        <p14:creationId xmlns:p14="http://schemas.microsoft.com/office/powerpoint/2010/main" val="15695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04800" y="1218174"/>
            <a:ext cx="685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0" dirty="0" smtClean="0">
                <a:latin typeface="Calibri"/>
                <a:cs typeface="Calibri"/>
              </a:rPr>
              <a:t>Спасибо </a:t>
            </a:r>
            <a:r>
              <a:rPr lang="ru-RU" sz="3600" b="0" dirty="0">
                <a:latin typeface="Calibri"/>
                <a:cs typeface="Calibri"/>
              </a:rPr>
              <a:t>за внимание!</a:t>
            </a:r>
            <a:r>
              <a:rPr lang="en-US" sz="3600" b="0" dirty="0">
                <a:latin typeface="Calibri"/>
                <a:cs typeface="Calibri"/>
              </a:rPr>
              <a:t>  </a:t>
            </a:r>
            <a:endParaRPr lang="ru-RU" sz="3600" b="0" dirty="0" smtClean="0">
              <a:latin typeface="Calibri"/>
              <a:cs typeface="Calibri"/>
            </a:endParaRPr>
          </a:p>
          <a:p>
            <a:pPr eaLnBrk="1" hangingPunct="1"/>
            <a:r>
              <a:rPr lang="ru-RU" sz="3600" b="0" dirty="0" smtClean="0">
                <a:latin typeface="Calibri"/>
                <a:cs typeface="Calibri"/>
              </a:rPr>
              <a:t>Вопросы</a:t>
            </a:r>
            <a:r>
              <a:rPr lang="ru-RU" sz="3600" b="0" dirty="0">
                <a:latin typeface="Calibri"/>
                <a:cs typeface="Calibri"/>
              </a:rPr>
              <a:t>?</a:t>
            </a:r>
            <a:endParaRPr lang="en-US" sz="3600" b="0" dirty="0">
              <a:latin typeface="Calibri"/>
              <a:cs typeface="Calibri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23621" y="3080087"/>
            <a:ext cx="2184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0" dirty="0" smtClean="0">
                <a:latin typeface="Calibri"/>
                <a:cs typeface="Calibri"/>
              </a:rPr>
              <a:t>#</a:t>
            </a:r>
            <a:r>
              <a:rPr lang="en-US" sz="6000" b="0" dirty="0" err="1" smtClean="0">
                <a:latin typeface="Calibri"/>
                <a:cs typeface="Calibri"/>
              </a:rPr>
              <a:t>bitrix</a:t>
            </a:r>
            <a:endParaRPr lang="ru-RU" sz="6000" b="0" dirty="0">
              <a:latin typeface="Calibri"/>
              <a:cs typeface="Calibri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30" y="3220913"/>
            <a:ext cx="768350" cy="768350"/>
          </a:xfrm>
          <a:prstGeom prst="rect">
            <a:avLst/>
          </a:prstGeom>
        </p:spPr>
      </p:pic>
      <p:pic>
        <p:nvPicPr>
          <p:cNvPr id="10" name="Изображение 9" descr="02_deskto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76350"/>
            <a:ext cx="3877370" cy="2375487"/>
          </a:xfrm>
          <a:prstGeom prst="roundRect">
            <a:avLst>
              <a:gd name="adj" fmla="val 22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73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20591</TotalTime>
  <Words>1908</Words>
  <Application>Microsoft Macintosh PowerPoint</Application>
  <PresentationFormat>Экран (16:9)</PresentationFormat>
  <Paragraphs>442</Paragraphs>
  <Slides>95</Slides>
  <Notes>91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Default Design</vt:lpstr>
      <vt:lpstr>1С-Битрикс: Управление сайтом 12.0 эмоциональные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Редакция «Малый бизнес»</vt:lpstr>
      <vt:lpstr>Интернет-магазин</vt:lpstr>
      <vt:lpstr>Редакции интернет-магазина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Наталья Грихина</cp:lastModifiedBy>
  <cp:revision>1583</cp:revision>
  <dcterms:created xsi:type="dcterms:W3CDTF">2004-09-13T11:38:15Z</dcterms:created>
  <dcterms:modified xsi:type="dcterms:W3CDTF">2012-10-15T17:52:10Z</dcterms:modified>
</cp:coreProperties>
</file>