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99" r:id="rId2"/>
    <p:sldId id="352" r:id="rId3"/>
    <p:sldId id="353" r:id="rId4"/>
    <p:sldId id="344" r:id="rId5"/>
    <p:sldId id="303" r:id="rId6"/>
    <p:sldId id="304" r:id="rId7"/>
    <p:sldId id="305" r:id="rId8"/>
    <p:sldId id="306" r:id="rId9"/>
    <p:sldId id="312" r:id="rId10"/>
    <p:sldId id="310" r:id="rId11"/>
    <p:sldId id="355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42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54" r:id="rId30"/>
    <p:sldId id="331" r:id="rId31"/>
    <p:sldId id="332" r:id="rId32"/>
    <p:sldId id="333" r:id="rId33"/>
    <p:sldId id="334" r:id="rId34"/>
    <p:sldId id="335" r:id="rId35"/>
    <p:sldId id="336" r:id="rId36"/>
    <p:sldId id="356" r:id="rId37"/>
    <p:sldId id="338" r:id="rId38"/>
    <p:sldId id="337" r:id="rId39"/>
    <p:sldId id="339" r:id="rId40"/>
    <p:sldId id="296" r:id="rId4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6098"/>
    <a:srgbClr val="D9D9D9"/>
    <a:srgbClr val="FFFFFF"/>
    <a:srgbClr val="F2F2F2"/>
    <a:srgbClr val="000000"/>
    <a:srgbClr val="F57E1B"/>
    <a:srgbClr val="92D050"/>
    <a:srgbClr val="EBC9A3"/>
    <a:srgbClr val="E5812F"/>
    <a:srgbClr val="F79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949" autoAdjust="0"/>
  </p:normalViewPr>
  <p:slideViewPr>
    <p:cSldViewPr>
      <p:cViewPr>
        <p:scale>
          <a:sx n="121" d="100"/>
          <a:sy n="121" d="100"/>
        </p:scale>
        <p:origin x="-1184" y="-2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E1469-5F6B-48B7-8226-A91F30EA4F83}" type="datetimeFigureOut">
              <a:rPr lang="ru-RU" smtClean="0"/>
              <a:t>12.04.12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60F83-B76A-48FD-9DE1-A095BF733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55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/>
              <a:pPr>
                <a:defRPr/>
              </a:pPr>
              <a:t>40</a:t>
            </a:fld>
            <a:endParaRPr lang="ru-RU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63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12.04.12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163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12.04.12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158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12.04.12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707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05222"/>
            <a:ext cx="8226720" cy="85761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20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12.04.12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795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12.04.12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713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12.04.12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269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12.04.12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602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12.04.12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939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12.04.12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099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83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12.04.12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427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4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CB7D-CA81-46B0-8C99-5EF556993452}" type="datetimeFigureOut">
              <a:rPr lang="ru-RU" smtClean="0"/>
              <a:t>12.04.12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27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6CB7D-CA81-46B0-8C99-5EF556993452}" type="datetimeFigureOut">
              <a:rPr lang="ru-RU" smtClean="0"/>
              <a:t>12.04.12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E5696-09E6-40DE-A410-006C88CED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460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33.pn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microsoft.com/office/2007/relationships/hdphoto" Target="../media/hdphoto4.wdp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40.jpg"/><Relationship Id="rId7" Type="http://schemas.openxmlformats.org/officeDocument/2006/relationships/image" Target="../media/image41.png"/><Relationship Id="rId8" Type="http://schemas.microsoft.com/office/2007/relationships/hdphoto" Target="../media/hdphoto1.wdp"/><Relationship Id="rId9" Type="http://schemas.microsoft.com/office/2007/relationships/hdphoto" Target="../media/hdphoto2.wdp"/><Relationship Id="rId10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11" Type="http://schemas.microsoft.com/office/2007/relationships/hdphoto" Target="../media/hdphoto8.wdp"/><Relationship Id="rId12" Type="http://schemas.microsoft.com/office/2007/relationships/hdphoto" Target="../media/hdphoto9.wdp"/><Relationship Id="rId13" Type="http://schemas.microsoft.com/office/2007/relationships/hdphoto" Target="../media/hdphoto10.wdp"/><Relationship Id="rId14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43.jpeg"/><Relationship Id="rId7" Type="http://schemas.microsoft.com/office/2007/relationships/hdphoto" Target="../media/hdphoto5.wdp"/><Relationship Id="rId8" Type="http://schemas.openxmlformats.org/officeDocument/2006/relationships/image" Target="../media/image44.png"/><Relationship Id="rId9" Type="http://schemas.microsoft.com/office/2007/relationships/hdphoto" Target="../media/hdphoto6.wdp"/><Relationship Id="rId10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46.pn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47.pn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48.pn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49.pn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50.pn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52.pn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53.pn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54.pn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55.pn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56.pn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57.pn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20.png"/><Relationship Id="rId15" Type="http://schemas.openxmlformats.org/officeDocument/2006/relationships/image" Target="../media/image21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0.png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62.png"/><Relationship Id="rId7" Type="http://schemas.microsoft.com/office/2007/relationships/hdphoto" Target="../media/hdphoto11.wdp"/><Relationship Id="rId8" Type="http://schemas.openxmlformats.org/officeDocument/2006/relationships/image" Target="../media/image63.png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7.png"/><Relationship Id="rId5" Type="http://schemas.openxmlformats.org/officeDocument/2006/relationships/image" Target="../media/image68.jpg"/><Relationship Id="rId6" Type="http://schemas.openxmlformats.org/officeDocument/2006/relationships/image" Target="../media/image69.jpg"/><Relationship Id="rId7" Type="http://schemas.openxmlformats.org/officeDocument/2006/relationships/image" Target="../media/image7.png"/><Relationship Id="rId8" Type="http://schemas.openxmlformats.org/officeDocument/2006/relationships/image" Target="../media/image9.png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6" Type="http://schemas.openxmlformats.org/officeDocument/2006/relationships/image" Target="../media/image73.jpeg"/><Relationship Id="rId7" Type="http://schemas.openxmlformats.org/officeDocument/2006/relationships/image" Target="../media/image74.jpeg"/><Relationship Id="rId8" Type="http://schemas.openxmlformats.org/officeDocument/2006/relationships/image" Target="../media/image75.jpeg"/><Relationship Id="rId9" Type="http://schemas.openxmlformats.org/officeDocument/2006/relationships/image" Target="../media/image76.png"/><Relationship Id="rId10" Type="http://schemas.openxmlformats.org/officeDocument/2006/relationships/image" Target="../media/image77.jpeg"/><Relationship Id="rId11" Type="http://schemas.openxmlformats.org/officeDocument/2006/relationships/image" Target="../media/image78.jpeg"/><Relationship Id="rId12" Type="http://schemas.openxmlformats.org/officeDocument/2006/relationships/image" Target="../media/image79.jpeg"/><Relationship Id="rId13" Type="http://schemas.openxmlformats.org/officeDocument/2006/relationships/image" Target="../media/image80.png"/><Relationship Id="rId14" Type="http://schemas.openxmlformats.org/officeDocument/2006/relationships/image" Target="../media/image81.jpeg"/><Relationship Id="rId15" Type="http://schemas.openxmlformats.org/officeDocument/2006/relationships/image" Target="../media/image82.jpeg"/><Relationship Id="rId16" Type="http://schemas.openxmlformats.org/officeDocument/2006/relationships/image" Target="../media/image83.jpeg"/><Relationship Id="rId17" Type="http://schemas.openxmlformats.org/officeDocument/2006/relationships/image" Target="../media/image84.jpeg"/><Relationship Id="rId18" Type="http://schemas.openxmlformats.org/officeDocument/2006/relationships/image" Target="../media/image85.jpeg"/><Relationship Id="rId19" Type="http://schemas.openxmlformats.org/officeDocument/2006/relationships/image" Target="../media/image86.jpeg"/><Relationship Id="rId30" Type="http://schemas.openxmlformats.org/officeDocument/2006/relationships/image" Target="../media/image97.jpeg"/><Relationship Id="rId31" Type="http://schemas.openxmlformats.org/officeDocument/2006/relationships/image" Target="../media/image98.jpeg"/><Relationship Id="rId32" Type="http://schemas.openxmlformats.org/officeDocument/2006/relationships/image" Target="../media/image99.jpeg"/><Relationship Id="rId33" Type="http://schemas.openxmlformats.org/officeDocument/2006/relationships/image" Target="../media/image100.jpeg"/><Relationship Id="rId34" Type="http://schemas.openxmlformats.org/officeDocument/2006/relationships/image" Target="../media/image101.jpeg"/><Relationship Id="rId35" Type="http://schemas.openxmlformats.org/officeDocument/2006/relationships/image" Target="../media/image102.png"/><Relationship Id="rId36" Type="http://schemas.openxmlformats.org/officeDocument/2006/relationships/image" Target="../media/image103.jpeg"/><Relationship Id="rId37" Type="http://schemas.openxmlformats.org/officeDocument/2006/relationships/image" Target="../media/image104.jpeg"/><Relationship Id="rId38" Type="http://schemas.openxmlformats.org/officeDocument/2006/relationships/image" Target="../media/image105.jpeg"/><Relationship Id="rId39" Type="http://schemas.openxmlformats.org/officeDocument/2006/relationships/image" Target="../media/image106.png"/><Relationship Id="rId50" Type="http://schemas.openxmlformats.org/officeDocument/2006/relationships/image" Target="../media/image117.jpeg"/><Relationship Id="rId51" Type="http://schemas.openxmlformats.org/officeDocument/2006/relationships/image" Target="../media/image118.jpeg"/><Relationship Id="rId52" Type="http://schemas.openxmlformats.org/officeDocument/2006/relationships/image" Target="../media/image119.jpeg"/><Relationship Id="rId53" Type="http://schemas.openxmlformats.org/officeDocument/2006/relationships/image" Target="../media/image120.jpeg"/><Relationship Id="rId54" Type="http://schemas.openxmlformats.org/officeDocument/2006/relationships/image" Target="../media/image121.jpeg"/><Relationship Id="rId55" Type="http://schemas.openxmlformats.org/officeDocument/2006/relationships/image" Target="../media/image122.jpeg"/><Relationship Id="rId56" Type="http://schemas.openxmlformats.org/officeDocument/2006/relationships/image" Target="../media/image123.jpeg"/><Relationship Id="rId57" Type="http://schemas.openxmlformats.org/officeDocument/2006/relationships/image" Target="../media/image124.jpeg"/><Relationship Id="rId58" Type="http://schemas.openxmlformats.org/officeDocument/2006/relationships/image" Target="../media/image125.jpeg"/><Relationship Id="rId59" Type="http://schemas.openxmlformats.org/officeDocument/2006/relationships/image" Target="../media/image126.jpeg"/><Relationship Id="rId70" Type="http://schemas.openxmlformats.org/officeDocument/2006/relationships/image" Target="../media/image137.jpeg"/><Relationship Id="rId71" Type="http://schemas.openxmlformats.org/officeDocument/2006/relationships/image" Target="../media/image138.jpeg"/><Relationship Id="rId72" Type="http://schemas.openxmlformats.org/officeDocument/2006/relationships/image" Target="../media/image139.jpeg"/><Relationship Id="rId73" Type="http://schemas.openxmlformats.org/officeDocument/2006/relationships/image" Target="../media/image140.jpeg"/><Relationship Id="rId74" Type="http://schemas.openxmlformats.org/officeDocument/2006/relationships/image" Target="../media/image141.jpeg"/><Relationship Id="rId75" Type="http://schemas.openxmlformats.org/officeDocument/2006/relationships/image" Target="../media/image142.jpeg"/><Relationship Id="rId76" Type="http://schemas.openxmlformats.org/officeDocument/2006/relationships/image" Target="../media/image143.jpeg"/><Relationship Id="rId77" Type="http://schemas.openxmlformats.org/officeDocument/2006/relationships/image" Target="../media/image144.jpeg"/><Relationship Id="rId78" Type="http://schemas.openxmlformats.org/officeDocument/2006/relationships/image" Target="../media/image145.jpeg"/><Relationship Id="rId79" Type="http://schemas.openxmlformats.org/officeDocument/2006/relationships/image" Target="../media/image146.jpeg"/><Relationship Id="rId90" Type="http://schemas.openxmlformats.org/officeDocument/2006/relationships/image" Target="../media/image157.jpeg"/><Relationship Id="rId91" Type="http://schemas.openxmlformats.org/officeDocument/2006/relationships/image" Target="../media/image158.jpeg"/><Relationship Id="rId92" Type="http://schemas.openxmlformats.org/officeDocument/2006/relationships/image" Target="../media/image159.png"/><Relationship Id="rId93" Type="http://schemas.openxmlformats.org/officeDocument/2006/relationships/image" Target="../media/image160.jpeg"/><Relationship Id="rId94" Type="http://schemas.openxmlformats.org/officeDocument/2006/relationships/image" Target="../media/image161.jpeg"/><Relationship Id="rId95" Type="http://schemas.openxmlformats.org/officeDocument/2006/relationships/image" Target="../media/image162.jpeg"/><Relationship Id="rId96" Type="http://schemas.openxmlformats.org/officeDocument/2006/relationships/image" Target="../media/image163.jpeg"/><Relationship Id="rId97" Type="http://schemas.openxmlformats.org/officeDocument/2006/relationships/image" Target="../media/image164.jpeg"/><Relationship Id="rId98" Type="http://schemas.openxmlformats.org/officeDocument/2006/relationships/image" Target="../media/image9.png"/><Relationship Id="rId20" Type="http://schemas.openxmlformats.org/officeDocument/2006/relationships/image" Target="../media/image87.jpeg"/><Relationship Id="rId21" Type="http://schemas.openxmlformats.org/officeDocument/2006/relationships/image" Target="../media/image88.jpeg"/><Relationship Id="rId22" Type="http://schemas.openxmlformats.org/officeDocument/2006/relationships/image" Target="../media/image89.jpeg"/><Relationship Id="rId23" Type="http://schemas.openxmlformats.org/officeDocument/2006/relationships/image" Target="../media/image90.jpeg"/><Relationship Id="rId24" Type="http://schemas.openxmlformats.org/officeDocument/2006/relationships/image" Target="../media/image91.jpeg"/><Relationship Id="rId25" Type="http://schemas.openxmlformats.org/officeDocument/2006/relationships/image" Target="../media/image92.jpeg"/><Relationship Id="rId26" Type="http://schemas.openxmlformats.org/officeDocument/2006/relationships/image" Target="../media/image93.jpeg"/><Relationship Id="rId27" Type="http://schemas.openxmlformats.org/officeDocument/2006/relationships/image" Target="../media/image94.jpeg"/><Relationship Id="rId28" Type="http://schemas.openxmlformats.org/officeDocument/2006/relationships/image" Target="../media/image95.jpeg"/><Relationship Id="rId29" Type="http://schemas.openxmlformats.org/officeDocument/2006/relationships/image" Target="../media/image96.jpeg"/><Relationship Id="rId40" Type="http://schemas.openxmlformats.org/officeDocument/2006/relationships/image" Target="../media/image107.jpeg"/><Relationship Id="rId41" Type="http://schemas.openxmlformats.org/officeDocument/2006/relationships/image" Target="../media/image108.jpeg"/><Relationship Id="rId42" Type="http://schemas.openxmlformats.org/officeDocument/2006/relationships/image" Target="../media/image109.jpeg"/><Relationship Id="rId43" Type="http://schemas.openxmlformats.org/officeDocument/2006/relationships/image" Target="../media/image110.jpeg"/><Relationship Id="rId44" Type="http://schemas.openxmlformats.org/officeDocument/2006/relationships/image" Target="../media/image111.jpeg"/><Relationship Id="rId45" Type="http://schemas.openxmlformats.org/officeDocument/2006/relationships/image" Target="../media/image112.jpeg"/><Relationship Id="rId46" Type="http://schemas.openxmlformats.org/officeDocument/2006/relationships/image" Target="../media/image113.jpeg"/><Relationship Id="rId47" Type="http://schemas.openxmlformats.org/officeDocument/2006/relationships/image" Target="../media/image114.jpeg"/><Relationship Id="rId48" Type="http://schemas.openxmlformats.org/officeDocument/2006/relationships/image" Target="../media/image115.jpeg"/><Relationship Id="rId49" Type="http://schemas.openxmlformats.org/officeDocument/2006/relationships/image" Target="../media/image116.jpeg"/><Relationship Id="rId60" Type="http://schemas.openxmlformats.org/officeDocument/2006/relationships/image" Target="../media/image127.jpeg"/><Relationship Id="rId61" Type="http://schemas.openxmlformats.org/officeDocument/2006/relationships/image" Target="../media/image128.png"/><Relationship Id="rId62" Type="http://schemas.openxmlformats.org/officeDocument/2006/relationships/image" Target="../media/image129.jpeg"/><Relationship Id="rId63" Type="http://schemas.openxmlformats.org/officeDocument/2006/relationships/image" Target="../media/image130.jpeg"/><Relationship Id="rId64" Type="http://schemas.openxmlformats.org/officeDocument/2006/relationships/image" Target="../media/image131.jpeg"/><Relationship Id="rId65" Type="http://schemas.openxmlformats.org/officeDocument/2006/relationships/image" Target="../media/image132.jpeg"/><Relationship Id="rId66" Type="http://schemas.openxmlformats.org/officeDocument/2006/relationships/image" Target="../media/image133.jpeg"/><Relationship Id="rId67" Type="http://schemas.openxmlformats.org/officeDocument/2006/relationships/image" Target="../media/image134.jpeg"/><Relationship Id="rId68" Type="http://schemas.openxmlformats.org/officeDocument/2006/relationships/image" Target="../media/image135.jpeg"/><Relationship Id="rId69" Type="http://schemas.openxmlformats.org/officeDocument/2006/relationships/image" Target="../media/image136.png"/><Relationship Id="rId80" Type="http://schemas.openxmlformats.org/officeDocument/2006/relationships/image" Target="../media/image147.jpeg"/><Relationship Id="rId81" Type="http://schemas.openxmlformats.org/officeDocument/2006/relationships/image" Target="../media/image148.jpeg"/><Relationship Id="rId82" Type="http://schemas.openxmlformats.org/officeDocument/2006/relationships/image" Target="../media/image149.jpeg"/><Relationship Id="rId83" Type="http://schemas.openxmlformats.org/officeDocument/2006/relationships/image" Target="../media/image150.png"/><Relationship Id="rId84" Type="http://schemas.openxmlformats.org/officeDocument/2006/relationships/image" Target="../media/image151.jpeg"/><Relationship Id="rId85" Type="http://schemas.openxmlformats.org/officeDocument/2006/relationships/image" Target="../media/image152.jpeg"/><Relationship Id="rId86" Type="http://schemas.openxmlformats.org/officeDocument/2006/relationships/image" Target="../media/image153.jpeg"/><Relationship Id="rId87" Type="http://schemas.openxmlformats.org/officeDocument/2006/relationships/image" Target="../media/image154.jpeg"/><Relationship Id="rId88" Type="http://schemas.openxmlformats.org/officeDocument/2006/relationships/image" Target="../media/image155.jpeg"/><Relationship Id="rId89" Type="http://schemas.openxmlformats.org/officeDocument/2006/relationships/image" Target="../media/image1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openxmlformats.org/officeDocument/2006/relationships/image" Target="../media/image9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1431" y="1761660"/>
            <a:ext cx="9155431" cy="1620180"/>
          </a:xfrm>
          <a:prstGeom prst="rect">
            <a:avLst/>
          </a:prstGeom>
          <a:solidFill>
            <a:srgbClr val="32609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143125"/>
            <a:ext cx="8307208" cy="857250"/>
          </a:xfrm>
        </p:spPr>
        <p:txBody>
          <a:bodyPr>
            <a:noAutofit/>
          </a:bodyPr>
          <a:lstStyle/>
          <a:p>
            <a:pPr algn="r"/>
            <a:r>
              <a:rPr lang="ru-RU" sz="4000" dirty="0" smtClean="0">
                <a:solidFill>
                  <a:schemeClr val="bg1"/>
                </a:solidFill>
              </a:rPr>
              <a:t>«Битрикс24»:</a:t>
            </a:r>
            <a:br>
              <a:rPr lang="ru-RU" sz="4000" dirty="0" smtClean="0">
                <a:solidFill>
                  <a:schemeClr val="bg1"/>
                </a:solidFill>
              </a:rPr>
            </a:br>
            <a:r>
              <a:rPr lang="ru-RU" sz="4000" dirty="0" smtClean="0">
                <a:solidFill>
                  <a:schemeClr val="bg1"/>
                </a:solidFill>
              </a:rPr>
              <a:t>Социальный интранет в облаке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906215" y="3822794"/>
            <a:ext cx="5652120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/>
              <a:t>Сергей Рыжиков</a:t>
            </a:r>
          </a:p>
          <a:p>
            <a:pPr algn="r"/>
            <a:r>
              <a:rPr lang="ru-RU" sz="2400" dirty="0" smtClean="0"/>
              <a:t>генеральный директор</a:t>
            </a:r>
          </a:p>
          <a:p>
            <a:pPr algn="r"/>
            <a:r>
              <a:rPr lang="ru-RU" sz="2400" dirty="0" smtClean="0"/>
              <a:t>компании «1С-Битрикс»</a:t>
            </a:r>
            <a:endParaRPr lang="en-US" sz="2000" dirty="0" smtClean="0"/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182201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8269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5796136" y="14382"/>
            <a:ext cx="3056604" cy="830997"/>
            <a:chOff x="5940152" y="3867894"/>
            <a:chExt cx="3056604" cy="830997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6588224" y="3867894"/>
              <a:ext cx="240853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/>
                <a:t>#bitrix24</a:t>
              </a:r>
              <a:endParaRPr lang="ru-RU" sz="4800" dirty="0"/>
            </a:p>
          </p:txBody>
        </p:sp>
        <p:pic>
          <p:nvPicPr>
            <p:cNvPr id="12" name="Изображение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0152" y="4011910"/>
              <a:ext cx="589031" cy="5890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82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7802307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7192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51520" y="1223020"/>
            <a:ext cx="4896544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/>
              <a:t>Динамика социального Интранета</a:t>
            </a:r>
            <a:endParaRPr lang="en-US" sz="2800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38210" y="4833033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Gartner, Forrester, IDC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31476" y="4079917"/>
            <a:ext cx="1152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2007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$150 млн.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97477" y="3839464"/>
            <a:ext cx="13402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2010</a:t>
            </a:r>
          </a:p>
          <a:p>
            <a:pPr algn="ctr"/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$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500 млн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91339" y="3496162"/>
            <a:ext cx="12688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2011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$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700 млн.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22171" y="3165818"/>
            <a:ext cx="13435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2013</a:t>
            </a:r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$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4,6 млрд.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962331" y="2679764"/>
            <a:ext cx="13435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2016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$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6,4 млрд.</a:t>
            </a:r>
          </a:p>
        </p:txBody>
      </p:sp>
      <p:pic>
        <p:nvPicPr>
          <p:cNvPr id="13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8269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49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51520" y="165925"/>
            <a:ext cx="5802464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/>
              <a:t>Социальный интранет в облаке</a:t>
            </a:r>
            <a:endParaRPr lang="en-US" sz="3600" b="1" dirty="0" smtClean="0">
              <a:latin typeface="Verdana" pitchFamily="34" charset="0"/>
            </a:endParaRP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27934" y="984632"/>
            <a:ext cx="77604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Мы представляем новую </a:t>
            </a:r>
            <a:r>
              <a:rPr lang="ru-RU" sz="2800" dirty="0" smtClean="0"/>
              <a:t>концепцию</a:t>
            </a:r>
            <a:endParaRPr lang="en-US" sz="2800" dirty="0" smtClean="0"/>
          </a:p>
          <a:p>
            <a:r>
              <a:rPr lang="en-US" sz="2800" dirty="0" err="1" smtClean="0"/>
              <a:t>SaaS</a:t>
            </a:r>
            <a:r>
              <a:rPr lang="en-US" sz="2800" dirty="0" smtClean="0"/>
              <a:t>-</a:t>
            </a:r>
            <a:r>
              <a:rPr lang="ru-RU" sz="2800" dirty="0" smtClean="0"/>
              <a:t>сервиса </a:t>
            </a:r>
            <a:r>
              <a:rPr lang="ru-RU" sz="2800" dirty="0"/>
              <a:t>-  социальный интранет в </a:t>
            </a:r>
            <a:r>
              <a:rPr lang="ru-RU" sz="2800" dirty="0" smtClean="0"/>
              <a:t>облаке: </a:t>
            </a:r>
            <a:endParaRPr lang="ru-RU" sz="2800" dirty="0"/>
          </a:p>
        </p:txBody>
      </p:sp>
      <p:pic>
        <p:nvPicPr>
          <p:cNvPr id="13" name="Изображение 12" descr="bitrix24-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18" y="2142802"/>
            <a:ext cx="4941550" cy="1944216"/>
          </a:xfrm>
          <a:prstGeom prst="rect">
            <a:avLst/>
          </a:prstGeom>
        </p:spPr>
      </p:pic>
      <p:pic>
        <p:nvPicPr>
          <p:cNvPr id="15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2958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6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25395"/>
            <a:ext cx="6162504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200" b="1" dirty="0"/>
              <a:t>Создайте </a:t>
            </a:r>
            <a:r>
              <a:rPr lang="ru-RU" sz="2200" b="1" dirty="0" smtClean="0"/>
              <a:t>свой «Битрикс24» </a:t>
            </a:r>
            <a:r>
              <a:rPr lang="ru-RU" sz="2200" b="1" dirty="0"/>
              <a:t>за </a:t>
            </a:r>
            <a:r>
              <a:rPr lang="ru-RU" sz="2200" b="1" dirty="0" smtClean="0"/>
              <a:t>несколько минут!</a:t>
            </a:r>
            <a:endParaRPr lang="en-US" sz="2200" b="1" dirty="0" smtClean="0"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6036" y="1050556"/>
            <a:ext cx="453205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200" b="1" dirty="0" smtClean="0"/>
              <a:t>Это быстро</a:t>
            </a:r>
            <a:r>
              <a:rPr lang="en-US" sz="2200" b="1" dirty="0" smtClean="0"/>
              <a:t>!</a:t>
            </a:r>
            <a:r>
              <a:rPr lang="ru-RU" sz="2200" dirty="0" smtClean="0"/>
              <a:t>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200" dirty="0" smtClean="0"/>
              <a:t>Не нужно устанавливать ПО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200" dirty="0"/>
              <a:t>Н</a:t>
            </a:r>
            <a:r>
              <a:rPr lang="ru-RU" sz="2200" dirty="0" smtClean="0"/>
              <a:t>е нужно внедрять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200" dirty="0" smtClean="0"/>
              <a:t>Не нужно учиться 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200" dirty="0" smtClean="0"/>
              <a:t>Можно начать </a:t>
            </a:r>
            <a:r>
              <a:rPr lang="ru-RU" sz="2200" dirty="0"/>
              <a:t>с </a:t>
            </a:r>
            <a:r>
              <a:rPr lang="ru-RU" sz="2200" dirty="0" smtClean="0"/>
              <a:t>бесплатного тарифа</a:t>
            </a:r>
            <a:endParaRPr lang="ru-RU" sz="22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200" dirty="0" smtClean="0"/>
              <a:t>Достаточно любого браузера.</a:t>
            </a: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2958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ображение 2" descr="reg2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5" r="26819"/>
          <a:stretch/>
        </p:blipFill>
        <p:spPr>
          <a:xfrm>
            <a:off x="5580112" y="1131590"/>
            <a:ext cx="2874198" cy="346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3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Новый формат общения</a:t>
            </a:r>
            <a:endParaRPr lang="en-US" sz="3200" b="1" dirty="0" smtClean="0"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5931" y="1068608"/>
            <a:ext cx="46085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/>
              <a:t>Общение </a:t>
            </a:r>
            <a:r>
              <a:rPr lang="ru-RU" sz="2000" dirty="0"/>
              <a:t>между людьми, их правильное понимание, накопление знаний, доступность этих знаний. </a:t>
            </a:r>
            <a:endParaRPr lang="ru-RU" sz="2000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/>
              <a:t>Чем </a:t>
            </a:r>
            <a:r>
              <a:rPr lang="ru-RU" sz="2000" dirty="0"/>
              <a:t>проще вам общаться, собирать </a:t>
            </a:r>
            <a:r>
              <a:rPr lang="ru-RU" sz="2000" dirty="0" smtClean="0"/>
              <a:t>данные, </a:t>
            </a:r>
            <a:r>
              <a:rPr lang="ru-RU" sz="2000" dirty="0"/>
              <a:t>тем эффективнее ваш бизнес.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/>
              <a:t>Коммуникации - это и возможности, и </a:t>
            </a:r>
            <a:r>
              <a:rPr lang="ru-RU" sz="2000" dirty="0" smtClean="0"/>
              <a:t>проблемы.</a:t>
            </a: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5342880" y="1326406"/>
            <a:ext cx="3495603" cy="2160240"/>
            <a:chOff x="1574800" y="1244600"/>
            <a:chExt cx="5994400" cy="3537694"/>
          </a:xfrm>
        </p:grpSpPr>
        <p:pic>
          <p:nvPicPr>
            <p:cNvPr id="3" name="Изображение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4800" y="1244600"/>
              <a:ext cx="5994400" cy="2641600"/>
            </a:xfrm>
            <a:prstGeom prst="rect">
              <a:avLst/>
            </a:prstGeom>
          </p:spPr>
        </p:pic>
        <p:pic>
          <p:nvPicPr>
            <p:cNvPr id="5" name="Изображение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07704" y="3147814"/>
              <a:ext cx="5499100" cy="762000"/>
            </a:xfrm>
            <a:prstGeom prst="rect">
              <a:avLst/>
            </a:prstGeom>
          </p:spPr>
        </p:pic>
        <p:pic>
          <p:nvPicPr>
            <p:cNvPr id="6" name="Изображение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87384" y="3867894"/>
              <a:ext cx="5499100" cy="914400"/>
            </a:xfrm>
            <a:prstGeom prst="rect">
              <a:avLst/>
            </a:prstGeom>
          </p:spPr>
        </p:pic>
      </p:grp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2958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36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5802464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/>
              <a:t>Электронная почта не </a:t>
            </a:r>
            <a:r>
              <a:rPr lang="ru-RU" sz="3600" b="1" dirty="0" smtClean="0"/>
              <a:t>социальна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3568" y="1028093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Электронная </a:t>
            </a:r>
            <a:r>
              <a:rPr lang="ru-RU" sz="2400" dirty="0" smtClean="0"/>
              <a:t>почта </a:t>
            </a:r>
            <a:r>
              <a:rPr lang="ru-RU" sz="2400" dirty="0"/>
              <a:t>придумана </a:t>
            </a:r>
            <a:r>
              <a:rPr lang="ru-RU" sz="2400" dirty="0" smtClean="0"/>
              <a:t>в 1996 году.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040" y="1144068"/>
            <a:ext cx="432048" cy="287508"/>
          </a:xfrm>
          <a:prstGeom prst="rect">
            <a:avLst/>
          </a:prstGeom>
        </p:spPr>
      </p:pic>
      <p:pic>
        <p:nvPicPr>
          <p:cNvPr id="5" name="Изображение 4" descr="3538728_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64195"/>
            <a:ext cx="2016855" cy="133576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3568" y="1607478"/>
            <a:ext cx="590465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solidFill>
                  <a:srgbClr val="000000"/>
                </a:solidFill>
              </a:rPr>
              <a:t>Идеальна </a:t>
            </a:r>
            <a:r>
              <a:rPr lang="ru-RU" sz="2000" dirty="0">
                <a:solidFill>
                  <a:srgbClr val="000000"/>
                </a:solidFill>
              </a:rPr>
              <a:t>для обмена сообщениями между удаленными абонентами.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solidFill>
                  <a:srgbClr val="000000"/>
                </a:solidFill>
              </a:rPr>
              <a:t>Не социальна и не может стать социальной.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solidFill>
                  <a:srgbClr val="000000"/>
                </a:solidFill>
              </a:rPr>
              <a:t>Идеально решает задачу для обмена между компаниями.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/>
              <a:t>В силу отсутствия других инструментов используется для общения внутри компании.</a:t>
            </a:r>
          </a:p>
        </p:txBody>
      </p:sp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2958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54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/>
              <a:t>«Горы» почты</a:t>
            </a:r>
            <a:endParaRPr lang="en-US" sz="36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7632" y="921286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 компании растут </a:t>
            </a:r>
            <a:r>
              <a:rPr lang="ru-RU" sz="2000" dirty="0"/>
              <a:t>горы почты. </a:t>
            </a:r>
            <a:r>
              <a:rPr lang="ru-RU" sz="2000" dirty="0" smtClean="0"/>
              <a:t>К переписке нельзя </a:t>
            </a:r>
            <a:r>
              <a:rPr lang="ru-RU" sz="2000" dirty="0"/>
              <a:t>подключить </a:t>
            </a:r>
            <a:r>
              <a:rPr lang="ru-RU" sz="2000" dirty="0" smtClean="0"/>
              <a:t>человека. Когда сотрудник уходит, теряется весь его почтовый архив. </a:t>
            </a:r>
            <a:endParaRPr lang="ru-RU" sz="2000" dirty="0"/>
          </a:p>
        </p:txBody>
      </p:sp>
      <p:pic>
        <p:nvPicPr>
          <p:cNvPr id="3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Изображение 47" descr="3538728_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26" y="2652348"/>
            <a:ext cx="1062118" cy="772449"/>
          </a:xfrm>
          <a:prstGeom prst="rect">
            <a:avLst/>
          </a:prstGeom>
        </p:spPr>
      </p:pic>
      <p:pic>
        <p:nvPicPr>
          <p:cNvPr id="49" name="Изображение 48" descr="3538728_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984638"/>
            <a:ext cx="1008112" cy="733172"/>
          </a:xfrm>
          <a:prstGeom prst="rect">
            <a:avLst/>
          </a:prstGeom>
        </p:spPr>
      </p:pic>
      <p:pic>
        <p:nvPicPr>
          <p:cNvPr id="50" name="Изображение 49" descr="3538728_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310" y="1716657"/>
            <a:ext cx="1008112" cy="733172"/>
          </a:xfrm>
          <a:prstGeom prst="rect">
            <a:avLst/>
          </a:prstGeom>
        </p:spPr>
      </p:pic>
      <p:pic>
        <p:nvPicPr>
          <p:cNvPr id="51" name="Изображение 50" descr="3538728_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496806"/>
            <a:ext cx="1008112" cy="733172"/>
          </a:xfrm>
          <a:prstGeom prst="rect">
            <a:avLst/>
          </a:prstGeom>
        </p:spPr>
      </p:pic>
      <p:pic>
        <p:nvPicPr>
          <p:cNvPr id="52" name="Изображение 51" descr="3538728_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555722"/>
            <a:ext cx="1008112" cy="733172"/>
          </a:xfrm>
          <a:prstGeom prst="rect">
            <a:avLst/>
          </a:prstGeom>
        </p:spPr>
      </p:pic>
      <p:cxnSp>
        <p:nvCxnSpPr>
          <p:cNvPr id="53" name="Прямая соединительная линия 52"/>
          <p:cNvCxnSpPr/>
          <p:nvPr/>
        </p:nvCxnSpPr>
        <p:spPr>
          <a:xfrm flipV="1">
            <a:off x="3347864" y="3280782"/>
            <a:ext cx="648072" cy="432048"/>
          </a:xfrm>
          <a:prstGeom prst="line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 flipV="1">
            <a:off x="3347864" y="2560702"/>
            <a:ext cx="648072" cy="360040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 flipV="1">
            <a:off x="5076056" y="3280782"/>
            <a:ext cx="648072" cy="360040"/>
          </a:xfrm>
          <a:prstGeom prst="line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V="1">
            <a:off x="5076056" y="2488694"/>
            <a:ext cx="648072" cy="432048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Изображение 56" descr="3538728_m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2" b="99306" l="9975" r="89899">
                        <a14:foregroundMark x1="53914" y1="16146" x2="53914" y2="16146"/>
                        <a14:foregroundMark x1="60859" y1="19097" x2="60859" y2="19097"/>
                        <a14:foregroundMark x1="70581" y1="19792" x2="70581" y2="19792"/>
                        <a14:foregroundMark x1="39899" y1="13889" x2="39899" y2="13889"/>
                        <a14:foregroundMark x1="57702" y1="80035" x2="57702" y2="80035"/>
                        <a14:foregroundMark x1="45833" y1="80035" x2="45833" y2="80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350" y="2220712"/>
            <a:ext cx="704604" cy="512439"/>
          </a:xfrm>
          <a:prstGeom prst="rect">
            <a:avLst/>
          </a:prstGeom>
        </p:spPr>
      </p:pic>
      <p:pic>
        <p:nvPicPr>
          <p:cNvPr id="58" name="Изображение 57" descr="3538728_m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2" b="99306" l="9975" r="89899">
                        <a14:foregroundMark x1="53914" y1="16146" x2="53914" y2="16146"/>
                        <a14:foregroundMark x1="60859" y1="19097" x2="60859" y2="19097"/>
                        <a14:foregroundMark x1="70581" y1="19792" x2="70581" y2="19792"/>
                        <a14:foregroundMark x1="39899" y1="13889" x2="39899" y2="13889"/>
                        <a14:foregroundMark x1="57702" y1="80035" x2="57702" y2="80035"/>
                        <a14:foregroundMark x1="45833" y1="80035" x2="45833" y2="80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272669"/>
            <a:ext cx="704604" cy="512439"/>
          </a:xfrm>
          <a:prstGeom prst="rect">
            <a:avLst/>
          </a:prstGeom>
        </p:spPr>
      </p:pic>
      <p:pic>
        <p:nvPicPr>
          <p:cNvPr id="59" name="Изображение 58" descr="3538728_m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2" b="99306" l="9975" r="89899">
                        <a14:foregroundMark x1="53914" y1="16146" x2="53914" y2="16146"/>
                        <a14:foregroundMark x1="60859" y1="19097" x2="60859" y2="19097"/>
                        <a14:foregroundMark x1="70581" y1="19792" x2="70581" y2="19792"/>
                        <a14:foregroundMark x1="39899" y1="13889" x2="39899" y2="13889"/>
                        <a14:foregroundMark x1="57702" y1="80035" x2="57702" y2="80035"/>
                        <a14:foregroundMark x1="45833" y1="80035" x2="45833" y2="80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928854"/>
            <a:ext cx="704604" cy="512439"/>
          </a:xfrm>
          <a:prstGeom prst="rect">
            <a:avLst/>
          </a:prstGeom>
        </p:spPr>
      </p:pic>
      <p:pic>
        <p:nvPicPr>
          <p:cNvPr id="60" name="Изображение 59" descr="Снимок экрана 2012-04-07 в 16.57.54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t="12307"/>
          <a:stretch/>
        </p:blipFill>
        <p:spPr>
          <a:xfrm>
            <a:off x="971600" y="2056646"/>
            <a:ext cx="707246" cy="730754"/>
          </a:xfrm>
          <a:prstGeom prst="rect">
            <a:avLst/>
          </a:prstGeom>
        </p:spPr>
      </p:pic>
      <p:pic>
        <p:nvPicPr>
          <p:cNvPr id="61" name="Изображение 60" descr="Снимок экрана 2012-04-07 в 16.57.54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t="12307"/>
          <a:stretch/>
        </p:blipFill>
        <p:spPr>
          <a:xfrm>
            <a:off x="971600" y="3856846"/>
            <a:ext cx="707246" cy="730754"/>
          </a:xfrm>
          <a:prstGeom prst="rect">
            <a:avLst/>
          </a:prstGeom>
        </p:spPr>
      </p:pic>
      <p:pic>
        <p:nvPicPr>
          <p:cNvPr id="62" name="Изображение 61" descr="Снимок экрана 2012-04-07 в 16.57.54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t="12307"/>
          <a:stretch/>
        </p:blipFill>
        <p:spPr>
          <a:xfrm>
            <a:off x="7164288" y="1840622"/>
            <a:ext cx="707246" cy="730754"/>
          </a:xfrm>
          <a:prstGeom prst="rect">
            <a:avLst/>
          </a:prstGeom>
        </p:spPr>
      </p:pic>
      <p:pic>
        <p:nvPicPr>
          <p:cNvPr id="63" name="Изображение 62" descr="Снимок экрана 2012-04-07 в 16.57.54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t="12307"/>
          <a:stretch/>
        </p:blipFill>
        <p:spPr>
          <a:xfrm>
            <a:off x="7249130" y="3836794"/>
            <a:ext cx="707246" cy="730754"/>
          </a:xfrm>
          <a:prstGeom prst="rect">
            <a:avLst/>
          </a:prstGeom>
        </p:spPr>
      </p:pic>
      <p:pic>
        <p:nvPicPr>
          <p:cNvPr id="64" name="Изображение 63" descr="3538728_m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9306" l="9975" r="89899">
                        <a14:foregroundMark x1="53914" y1="16146" x2="53914" y2="16146"/>
                        <a14:foregroundMark x1="60859" y1="19097" x2="60859" y2="19097"/>
                        <a14:foregroundMark x1="70581" y1="19792" x2="70581" y2="19792"/>
                        <a14:foregroundMark x1="39899" y1="13889" x2="39899" y2="13889"/>
                        <a14:foregroundMark x1="57702" y1="80035" x2="57702" y2="80035"/>
                        <a14:foregroundMark x1="45833" y1="80035" x2="45833" y2="80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013956"/>
            <a:ext cx="704604" cy="512439"/>
          </a:xfrm>
          <a:prstGeom prst="rect">
            <a:avLst/>
          </a:prstGeom>
        </p:spPr>
      </p:pic>
      <p:pic>
        <p:nvPicPr>
          <p:cNvPr id="65" name="Изображение 64" descr="3538728_m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2" b="99306" l="9975" r="89899">
                        <a14:foregroundMark x1="53914" y1="16146" x2="53914" y2="16146"/>
                        <a14:foregroundMark x1="60859" y1="19097" x2="60859" y2="19097"/>
                        <a14:foregroundMark x1="70581" y1="19792" x2="70581" y2="19792"/>
                        <a14:foregroundMark x1="39899" y1="13889" x2="39899" y2="13889"/>
                        <a14:foregroundMark x1="57702" y1="80035" x2="57702" y2="80035"/>
                        <a14:foregroundMark x1="45833" y1="80035" x2="45833" y2="80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072869"/>
            <a:ext cx="704604" cy="512439"/>
          </a:xfrm>
          <a:prstGeom prst="rect">
            <a:avLst/>
          </a:prstGeom>
        </p:spPr>
      </p:pic>
      <p:pic>
        <p:nvPicPr>
          <p:cNvPr id="66" name="Изображение 65" descr="3538728_m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2" b="99306" l="9975" r="89899">
                        <a14:foregroundMark x1="53914" y1="16146" x2="53914" y2="16146"/>
                        <a14:foregroundMark x1="60859" y1="19097" x2="60859" y2="19097"/>
                        <a14:foregroundMark x1="70581" y1="19792" x2="70581" y2="19792"/>
                        <a14:foregroundMark x1="39899" y1="13889" x2="39899" y2="13889"/>
                        <a14:foregroundMark x1="57702" y1="80035" x2="57702" y2="80035"/>
                        <a14:foregroundMark x1="45833" y1="80035" x2="45833" y2="80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912630"/>
            <a:ext cx="704604" cy="512439"/>
          </a:xfrm>
          <a:prstGeom prst="rect">
            <a:avLst/>
          </a:prstGeom>
        </p:spPr>
      </p:pic>
      <p:sp>
        <p:nvSpPr>
          <p:cNvPr id="67" name="Умножение 66"/>
          <p:cNvSpPr/>
          <p:nvPr/>
        </p:nvSpPr>
        <p:spPr>
          <a:xfrm>
            <a:off x="5652120" y="2920742"/>
            <a:ext cx="2808312" cy="2232248"/>
          </a:xfrm>
          <a:prstGeom prst="mathMultiply">
            <a:avLst>
              <a:gd name="adj1" fmla="val 4993"/>
            </a:avLst>
          </a:prstGeom>
          <a:solidFill>
            <a:srgbClr val="D8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Умножение 67"/>
          <p:cNvSpPr/>
          <p:nvPr/>
        </p:nvSpPr>
        <p:spPr>
          <a:xfrm>
            <a:off x="755576" y="2920742"/>
            <a:ext cx="2808312" cy="2232248"/>
          </a:xfrm>
          <a:prstGeom prst="mathMultiply">
            <a:avLst>
              <a:gd name="adj1" fmla="val 4993"/>
            </a:avLst>
          </a:prstGeom>
          <a:solidFill>
            <a:srgbClr val="D8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46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/>
              <a:t>Общение в «Битрикс24»</a:t>
            </a:r>
            <a:endParaRPr lang="en-US" sz="3600" b="1" dirty="0" smtClean="0">
              <a:latin typeface="Verdan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6008" y="930901"/>
            <a:ext cx="82809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/>
              <a:t>Знания накапливаются в компании, классифицируются, легко подключаются новые участники дискуссии.</a:t>
            </a:r>
            <a:endParaRPr lang="ru-RU" sz="2200" dirty="0"/>
          </a:p>
        </p:txBody>
      </p:sp>
      <p:pic>
        <p:nvPicPr>
          <p:cNvPr id="2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Изображение 36" descr="Снимок экрана 2012-04-07 в 16.57.54.p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6" t="12307"/>
          <a:stretch/>
        </p:blipFill>
        <p:spPr>
          <a:xfrm>
            <a:off x="1159069" y="2305444"/>
            <a:ext cx="736505" cy="760985"/>
          </a:xfrm>
          <a:prstGeom prst="rect">
            <a:avLst/>
          </a:prstGeom>
        </p:spPr>
      </p:pic>
      <p:pic>
        <p:nvPicPr>
          <p:cNvPr id="38" name="Изображение 37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7141" y="1838507"/>
            <a:ext cx="768685" cy="661235"/>
          </a:xfrm>
          <a:prstGeom prst="rect">
            <a:avLst/>
          </a:prstGeom>
        </p:spPr>
      </p:pic>
      <p:pic>
        <p:nvPicPr>
          <p:cNvPr id="39" name="Изображение 38" descr="Снимок экрана 2012-04-07 в 16.57.54.p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6" t="12307"/>
          <a:stretch/>
        </p:blipFill>
        <p:spPr>
          <a:xfrm>
            <a:off x="1231077" y="4011910"/>
            <a:ext cx="736505" cy="760985"/>
          </a:xfrm>
          <a:prstGeom prst="rect">
            <a:avLst/>
          </a:prstGeom>
        </p:spPr>
      </p:pic>
      <p:pic>
        <p:nvPicPr>
          <p:cNvPr id="40" name="Изображение 39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9149" y="3544973"/>
            <a:ext cx="768685" cy="661235"/>
          </a:xfrm>
          <a:prstGeom prst="rect">
            <a:avLst/>
          </a:prstGeom>
        </p:spPr>
      </p:pic>
      <p:pic>
        <p:nvPicPr>
          <p:cNvPr id="41" name="Изображение 40" descr="Снимок экрана 2012-04-07 в 16.57.54.p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6" t="12307"/>
          <a:stretch/>
        </p:blipFill>
        <p:spPr>
          <a:xfrm>
            <a:off x="6343645" y="2283718"/>
            <a:ext cx="736505" cy="760985"/>
          </a:xfrm>
          <a:prstGeom prst="rect">
            <a:avLst/>
          </a:prstGeom>
        </p:spPr>
      </p:pic>
      <p:pic>
        <p:nvPicPr>
          <p:cNvPr id="42" name="Изображение 41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767581" y="1851670"/>
            <a:ext cx="720080" cy="661235"/>
          </a:xfrm>
          <a:prstGeom prst="rect">
            <a:avLst/>
          </a:prstGeom>
        </p:spPr>
      </p:pic>
      <p:pic>
        <p:nvPicPr>
          <p:cNvPr id="43" name="Изображение 42" descr="Снимок экрана 2012-04-07 в 16.57.54.p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6" t="12307"/>
          <a:stretch/>
        </p:blipFill>
        <p:spPr>
          <a:xfrm>
            <a:off x="6343645" y="4011910"/>
            <a:ext cx="736505" cy="760985"/>
          </a:xfrm>
          <a:prstGeom prst="rect">
            <a:avLst/>
          </a:prstGeom>
        </p:spPr>
      </p:pic>
      <p:pic>
        <p:nvPicPr>
          <p:cNvPr id="44" name="Изображение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767581" y="3579862"/>
            <a:ext cx="720080" cy="661235"/>
          </a:xfrm>
          <a:prstGeom prst="rect">
            <a:avLst/>
          </a:prstGeom>
        </p:spPr>
      </p:pic>
      <p:cxnSp>
        <p:nvCxnSpPr>
          <p:cNvPr id="45" name="Прямая со стрелкой 44"/>
          <p:cNvCxnSpPr/>
          <p:nvPr/>
        </p:nvCxnSpPr>
        <p:spPr>
          <a:xfrm>
            <a:off x="2095173" y="2715766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2095173" y="4443958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H="1" flipV="1">
            <a:off x="5551557" y="2643758"/>
            <a:ext cx="584448" cy="83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 flipV="1">
            <a:off x="5479549" y="4371950"/>
            <a:ext cx="584448" cy="83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9" name="Изображение 48" descr="live.png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61"/>
          <a:stretch/>
        </p:blipFill>
        <p:spPr>
          <a:xfrm>
            <a:off x="3131840" y="1923678"/>
            <a:ext cx="2160240" cy="2848548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50" name="Изображение 49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1318" y="2355726"/>
            <a:ext cx="576064" cy="495539"/>
          </a:xfrm>
          <a:prstGeom prst="rect">
            <a:avLst/>
          </a:prstGeom>
        </p:spPr>
      </p:pic>
      <p:pic>
        <p:nvPicPr>
          <p:cNvPr id="51" name="Изображение 50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3325" y="3219822"/>
            <a:ext cx="768685" cy="661235"/>
          </a:xfrm>
          <a:prstGeom prst="rect">
            <a:avLst/>
          </a:prstGeom>
        </p:spPr>
      </p:pic>
      <p:pic>
        <p:nvPicPr>
          <p:cNvPr id="52" name="Изображение 51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111396" y="2067694"/>
            <a:ext cx="807107" cy="726008"/>
          </a:xfrm>
          <a:prstGeom prst="rect">
            <a:avLst/>
          </a:prstGeom>
        </p:spPr>
      </p:pic>
      <p:pic>
        <p:nvPicPr>
          <p:cNvPr id="53" name="Изображение 52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55413" y="3003798"/>
            <a:ext cx="735099" cy="661235"/>
          </a:xfrm>
          <a:prstGeom prst="rect">
            <a:avLst/>
          </a:prstGeom>
        </p:spPr>
      </p:pic>
      <p:pic>
        <p:nvPicPr>
          <p:cNvPr id="54" name="Изображение 5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183405" y="4010949"/>
            <a:ext cx="576064" cy="51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7170616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Документы и файлы</a:t>
            </a:r>
            <a:endParaRPr lang="en-US" sz="3000" b="1" dirty="0" smtClean="0"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1093" y="1088076"/>
            <a:ext cx="432048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Документы было </a:t>
            </a:r>
            <a:r>
              <a:rPr lang="ru-RU" dirty="0"/>
              <a:t>сложно обсуждать, все </a:t>
            </a:r>
            <a:r>
              <a:rPr lang="ru-RU" dirty="0" smtClean="0"/>
              <a:t>происходило </a:t>
            </a:r>
            <a:r>
              <a:rPr lang="ru-RU" dirty="0"/>
              <a:t>в почте</a:t>
            </a:r>
            <a:r>
              <a:rPr lang="ru-RU" dirty="0" smtClean="0"/>
              <a:t>, копилось </a:t>
            </a:r>
            <a:r>
              <a:rPr lang="ru-RU" dirty="0"/>
              <a:t>много копий, </a:t>
            </a:r>
            <a:r>
              <a:rPr lang="ru-RU" dirty="0" smtClean="0"/>
              <a:t>было неудобно искать, невозможно установить права доступа.</a:t>
            </a:r>
          </a:p>
          <a:p>
            <a:endParaRPr lang="ru-RU" dirty="0"/>
          </a:p>
          <a:p>
            <a:r>
              <a:rPr lang="ru-RU" dirty="0" smtClean="0"/>
              <a:t>Организации накопили «горы» документов. Но документы было сложно обсуждать. Искусственно заставляли размещать на корпоративном портале, публиковать ссылку. </a:t>
            </a:r>
          </a:p>
        </p:txBody>
      </p:sp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0072" y="1131590"/>
            <a:ext cx="3672408" cy="3131346"/>
          </a:xfrm>
          <a:prstGeom prst="rect">
            <a:avLst/>
          </a:prstGeom>
        </p:spPr>
      </p:pic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2958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69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Как в «Битрикс24»?</a:t>
            </a:r>
            <a:endParaRPr lang="en-US" sz="3200" b="1" dirty="0" smtClean="0"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1093" y="1101570"/>
            <a:ext cx="4752528" cy="2923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 smtClean="0"/>
              <a:t>Документ можно тут же обсудить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 smtClean="0"/>
              <a:t>Новый документ мгновенно индексируется, его легко найти.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 smtClean="0"/>
              <a:t>История обсуждения и изменения документа сохраняется на портале.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/>
              <a:t>Права доступа </a:t>
            </a:r>
            <a:r>
              <a:rPr lang="ru-RU" dirty="0" smtClean="0"/>
              <a:t>легко назначать и менять.</a:t>
            </a:r>
            <a:endParaRPr lang="ru-RU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 smtClean="0"/>
              <a:t>«Лайки» </a:t>
            </a:r>
            <a:r>
              <a:rPr lang="ru-RU" dirty="0"/>
              <a:t>определяют рейтинг </a:t>
            </a:r>
            <a:r>
              <a:rPr lang="ru-RU" dirty="0" smtClean="0"/>
              <a:t>документа, а это влияет на результаты поиска.</a:t>
            </a: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 descr="Снимок экрана 2012-04-12 в 2.43.3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28" y="1203598"/>
            <a:ext cx="3425618" cy="187220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2958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2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/>
              <a:t>Социальный поиск</a:t>
            </a:r>
            <a:endParaRPr lang="en-US" sz="3600" b="1" dirty="0" smtClean="0"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0598" y="1095047"/>
            <a:ext cx="45365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/>
              <a:t>Находите в первую очередь значимые для людей документы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/>
              <a:t>Мгновенная индексация</a:t>
            </a:r>
            <a:endParaRPr lang="ru-RU" sz="20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/>
              <a:t>Поиск с учетом прав доступа</a:t>
            </a: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6826" y="987574"/>
            <a:ext cx="3809818" cy="2232248"/>
          </a:xfrm>
          <a:prstGeom prst="rect">
            <a:avLst/>
          </a:prstGeom>
        </p:spPr>
      </p:pic>
      <p:pic>
        <p:nvPicPr>
          <p:cNvPr id="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2958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5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700" b="1" dirty="0">
                <a:cs typeface="Calibri"/>
              </a:rPr>
              <a:t>Эволюция </a:t>
            </a:r>
            <a:r>
              <a:rPr lang="ru-RU" sz="2700" b="1" dirty="0" err="1" smtClean="0">
                <a:cs typeface="Calibri"/>
              </a:rPr>
              <a:t>интранетов</a:t>
            </a:r>
            <a:endParaRPr lang="en-US" sz="2700" b="1" dirty="0"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1059582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 2008 </a:t>
            </a:r>
            <a:r>
              <a:rPr lang="ru-RU" dirty="0" smtClean="0"/>
              <a:t>года концепция изменилась от </a:t>
            </a:r>
            <a:r>
              <a:rPr lang="ru-RU" dirty="0"/>
              <a:t>стенгазеты до открытых </a:t>
            </a:r>
            <a:r>
              <a:rPr lang="ru-RU" dirty="0" smtClean="0"/>
              <a:t>интерактивных </a:t>
            </a:r>
            <a:r>
              <a:rPr lang="ru-RU" dirty="0" smtClean="0"/>
              <a:t>инструментов.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В итоге мы пришли </a:t>
            </a:r>
            <a:r>
              <a:rPr lang="ru-RU" dirty="0"/>
              <a:t>к концепции </a:t>
            </a:r>
            <a:r>
              <a:rPr lang="ru-RU" dirty="0" smtClean="0"/>
              <a:t>«социального </a:t>
            </a:r>
            <a:r>
              <a:rPr lang="ru-RU" dirty="0" err="1" smtClean="0"/>
              <a:t>интранета</a:t>
            </a:r>
            <a:r>
              <a:rPr lang="ru-RU" dirty="0" smtClean="0"/>
              <a:t>».</a:t>
            </a:r>
          </a:p>
        </p:txBody>
      </p:sp>
      <p:pic>
        <p:nvPicPr>
          <p:cNvPr id="9" name="Изображение 8" descr="cp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1" b="72948"/>
          <a:stretch/>
        </p:blipFill>
        <p:spPr>
          <a:xfrm>
            <a:off x="4573144" y="987574"/>
            <a:ext cx="4447116" cy="2359686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0" name="Picture 4" descr="C:\Users\User\AppData\Local\Microsoft\Windows\Temporary Internet Files\Content.Outlook\GRA8KMGS\cp_gra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86546" y="1203597"/>
            <a:ext cx="4520949" cy="2309615"/>
          </a:xfrm>
          <a:prstGeom prst="rect">
            <a:avLst/>
          </a:prstGeom>
          <a:ln>
            <a:solidFill>
              <a:srgbClr val="D9D9D9"/>
            </a:solidFill>
          </a:ln>
          <a:effectLst/>
        </p:spPr>
      </p:pic>
      <p:pic>
        <p:nvPicPr>
          <p:cNvPr id="14" name="Изображение 13" descr="doc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" t="1537" r="1193" b="2115"/>
          <a:stretch/>
        </p:blipFill>
        <p:spPr>
          <a:xfrm>
            <a:off x="4396647" y="1473626"/>
            <a:ext cx="4608920" cy="2628057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6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2958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4334394" y="1707654"/>
            <a:ext cx="4687111" cy="2614575"/>
            <a:chOff x="4249447" y="1797662"/>
            <a:chExt cx="4758527" cy="2614575"/>
          </a:xfrm>
        </p:grpSpPr>
        <p:pic>
          <p:nvPicPr>
            <p:cNvPr id="18" name="Изображение 17" descr="hr-1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9447" y="1797662"/>
              <a:ext cx="4758527" cy="2614575"/>
            </a:xfrm>
            <a:prstGeom prst="rect">
              <a:avLst/>
            </a:prstGeom>
            <a:ln>
              <a:solidFill>
                <a:srgbClr val="D9D9D9"/>
              </a:solidFill>
            </a:ln>
          </p:spPr>
        </p:pic>
        <p:pic>
          <p:nvPicPr>
            <p:cNvPr id="15" name="Изображение 1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37760" y="1926853"/>
              <a:ext cx="160162" cy="160162"/>
            </a:xfrm>
            <a:prstGeom prst="rect">
              <a:avLst/>
            </a:prstGeom>
          </p:spPr>
        </p:pic>
      </p:grpSp>
      <p:grpSp>
        <p:nvGrpSpPr>
          <p:cNvPr id="4" name="Группа 3"/>
          <p:cNvGrpSpPr/>
          <p:nvPr/>
        </p:nvGrpSpPr>
        <p:grpSpPr>
          <a:xfrm>
            <a:off x="4283968" y="2034732"/>
            <a:ext cx="4725941" cy="2730588"/>
            <a:chOff x="4211960" y="2067693"/>
            <a:chExt cx="4797949" cy="2730588"/>
          </a:xfrm>
        </p:grpSpPr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2067693"/>
              <a:ext cx="4797949" cy="2730588"/>
            </a:xfrm>
            <a:prstGeom prst="rect">
              <a:avLst/>
            </a:prstGeom>
            <a:noFill/>
            <a:ln w="9525">
              <a:solidFill>
                <a:srgbClr val="D9D9D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Изображение 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31139" y="2112144"/>
              <a:ext cx="160162" cy="1601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31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/>
              <a:t>Задачи</a:t>
            </a:r>
            <a:endParaRPr lang="en-US" sz="3600" b="1" dirty="0" smtClean="0"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1093" y="1105074"/>
            <a:ext cx="4464496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ru-RU" sz="1600" dirty="0" smtClean="0"/>
              <a:t>Руководитель видит задачи всех своих подчиненных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ru-RU" sz="1600" dirty="0" smtClean="0"/>
              <a:t>Сотрудники </a:t>
            </a:r>
            <a:r>
              <a:rPr lang="ru-RU" sz="1600" dirty="0"/>
              <a:t>могут самостоятельно ставить задачи себе от </a:t>
            </a:r>
            <a:r>
              <a:rPr lang="ru-RU" sz="1600" dirty="0" smtClean="0"/>
              <a:t>руководителя, делегировать </a:t>
            </a:r>
            <a:r>
              <a:rPr lang="ru-RU" sz="1600" dirty="0"/>
              <a:t>подчиненным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ru-RU" sz="1600" dirty="0"/>
              <a:t>Ведется учет </a:t>
            </a:r>
            <a:r>
              <a:rPr lang="ru-RU" sz="1600" dirty="0" smtClean="0"/>
              <a:t>времени на </a:t>
            </a:r>
            <a:r>
              <a:rPr lang="ru-RU" sz="1600" dirty="0"/>
              <a:t>выполнение задач в рамках </a:t>
            </a:r>
            <a:r>
              <a:rPr lang="ru-RU" sz="1600" dirty="0" smtClean="0"/>
              <a:t>проекта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ru-RU" sz="1600" dirty="0" smtClean="0"/>
              <a:t>Все изменения фиксируются и все участники сразу оповещаются, руководитель дает оценку результату </a:t>
            </a:r>
            <a:endParaRPr lang="en-US" sz="1600" dirty="0" smtClean="0"/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ru-RU" sz="1600" dirty="0"/>
              <a:t>Задачи </a:t>
            </a:r>
            <a:r>
              <a:rPr lang="ru-RU" sz="1600" dirty="0" smtClean="0"/>
              <a:t>по проекту </a:t>
            </a:r>
            <a:r>
              <a:rPr lang="ru-RU" sz="1600" dirty="0"/>
              <a:t>можно представить в виде диаграммы </a:t>
            </a:r>
            <a:r>
              <a:rPr lang="ru-RU" sz="1600" dirty="0" err="1"/>
              <a:t>Ганта</a:t>
            </a:r>
            <a:r>
              <a:rPr lang="ru-RU" sz="1600" dirty="0"/>
              <a:t>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ru-RU" sz="1600" dirty="0" smtClean="0"/>
              <a:t>Задачи можно интегрировать с </a:t>
            </a:r>
            <a:r>
              <a:rPr lang="en-US" sz="1600" dirty="0"/>
              <a:t>M</a:t>
            </a:r>
            <a:r>
              <a:rPr lang="en-US" sz="1600" dirty="0" smtClean="0"/>
              <a:t>S Outlook</a:t>
            </a:r>
            <a:endParaRPr lang="ru-RU" sz="1600" dirty="0" smtClean="0"/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 descr="Снимок экрана 2012-04-12 в 2.50.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761" y="1198076"/>
            <a:ext cx="3579826" cy="2088232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2958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16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/>
              <a:t>Календари</a:t>
            </a:r>
            <a:endParaRPr lang="en-US" sz="3600" b="1" dirty="0" smtClean="0"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5943" y="1091249"/>
            <a:ext cx="4608512" cy="3477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 smtClean="0"/>
              <a:t>«Битрикс24» упрощает планирование встреч и собраний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 smtClean="0"/>
              <a:t>Личные календари можно объединить с календарями рабочих групп и задачами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 smtClean="0"/>
              <a:t>Планировщик покажет занятость всех приглашенных на встречу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 smtClean="0"/>
              <a:t>Напоминания не дадут пропустить важное собрание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 smtClean="0"/>
              <a:t>Календари можно интегрировать </a:t>
            </a:r>
            <a:r>
              <a:rPr lang="en-US" dirty="0" smtClean="0"/>
              <a:t>c iPhone, </a:t>
            </a:r>
            <a:r>
              <a:rPr lang="en-US" dirty="0" err="1" smtClean="0"/>
              <a:t>iPad</a:t>
            </a:r>
            <a:r>
              <a:rPr lang="en-US" dirty="0" smtClean="0"/>
              <a:t>, Mac OS, Android, MS Outlook</a:t>
            </a:r>
            <a:r>
              <a:rPr lang="ru-RU" dirty="0" smtClean="0"/>
              <a:t> </a:t>
            </a: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128" y="1059582"/>
            <a:ext cx="3024336" cy="2362670"/>
          </a:xfrm>
          <a:prstGeom prst="rect">
            <a:avLst/>
          </a:prstGeom>
        </p:spPr>
      </p:pic>
      <p:pic>
        <p:nvPicPr>
          <p:cNvPr id="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2958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73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latin typeface="Calibri"/>
                <a:cs typeface="Calibri"/>
              </a:rPr>
              <a:t>Управление проектами </a:t>
            </a:r>
          </a:p>
          <a:p>
            <a:pPr algn="l"/>
            <a:r>
              <a:rPr lang="ru-RU" sz="3600" b="1" dirty="0" smtClean="0">
                <a:latin typeface="Calibri"/>
                <a:cs typeface="Calibri"/>
              </a:rPr>
              <a:t>Рабочие группы</a:t>
            </a:r>
            <a:endParaRPr lang="en-US" sz="3600" b="1" dirty="0" smtClean="0"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3468" y="1031463"/>
            <a:ext cx="495661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dirty="0" smtClean="0"/>
              <a:t>Социальный формат совместной работы </a:t>
            </a:r>
            <a:r>
              <a:rPr lang="ru-RU" sz="2400" dirty="0"/>
              <a:t>над </a:t>
            </a:r>
            <a:r>
              <a:rPr lang="ru-RU" sz="2400" dirty="0" smtClean="0"/>
              <a:t>проектами</a:t>
            </a:r>
            <a:endParaRPr lang="ru-RU" sz="2400" i="1" dirty="0">
              <a:solidFill>
                <a:srgbClr val="FF000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dirty="0"/>
              <a:t>Обсуждения, задачи, документы, календари, отчеты - все в рамках рабочей группы </a:t>
            </a:r>
            <a:endParaRPr lang="ru-RU" sz="2400" dirty="0" smtClean="0"/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2958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4" descr="Снимок экрана 2012-04-12 в 13.01.5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429" y="1131589"/>
            <a:ext cx="3330059" cy="2408413"/>
          </a:xfrm>
          <a:prstGeom prst="rect">
            <a:avLst/>
          </a:prstGeom>
          <a:ln>
            <a:solidFill>
              <a:srgbClr val="BFBFBF"/>
            </a:solidFill>
          </a:ln>
        </p:spPr>
      </p:pic>
    </p:spTree>
    <p:extLst>
      <p:ext uri="{BB962C8B-B14F-4D97-AF65-F5344CB8AC3E}">
        <p14:creationId xmlns:p14="http://schemas.microsoft.com/office/powerpoint/2010/main" val="8422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/>
              <a:t>Сотрудники </a:t>
            </a:r>
            <a:r>
              <a:rPr lang="ru-RU" sz="3600" b="1" dirty="0" smtClean="0"/>
              <a:t>и структура</a:t>
            </a:r>
            <a:endParaRPr lang="en-US" sz="3600" b="1" dirty="0" smtClean="0"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5783" y="1101426"/>
            <a:ext cx="54708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/>
              <a:t>В отличие от социальных </a:t>
            </a:r>
            <a:r>
              <a:rPr lang="ru-RU" sz="1600" dirty="0" smtClean="0"/>
              <a:t>сетей</a:t>
            </a:r>
            <a:r>
              <a:rPr lang="ru-RU" sz="1600" dirty="0"/>
              <a:t>,</a:t>
            </a:r>
            <a:r>
              <a:rPr lang="ru-RU" sz="1600" dirty="0" smtClean="0"/>
              <a:t> </a:t>
            </a:r>
            <a:r>
              <a:rPr lang="ru-RU" sz="1600" dirty="0"/>
              <a:t>в «Битрикс24» именно структура компании выполняет опорную функцию.</a:t>
            </a:r>
            <a:endParaRPr lang="en-US" sz="16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/>
              <a:t>Иерархия в структуре используется в управлении задачами, для рабочих отчетов, планерок, в правах доступа.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/>
              <a:t>Структуру компании легко визуально проектировать.</a:t>
            </a:r>
            <a:endParaRPr lang="ru-RU" sz="16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/>
              <a:t>Структурой просто управлять – можно быстро добавить новых сотрудников, перевести сотрудника в другой отдел.</a:t>
            </a:r>
            <a:endParaRPr lang="ru-RU" sz="16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 smtClean="0"/>
              <a:t>Список </a:t>
            </a:r>
            <a:r>
              <a:rPr lang="ru-RU" sz="1600" dirty="0"/>
              <a:t>сотрудников можно интегрировать с </a:t>
            </a:r>
            <a:r>
              <a:rPr lang="en-US" sz="1600" dirty="0"/>
              <a:t>iPhone, </a:t>
            </a:r>
            <a:r>
              <a:rPr lang="en-US" sz="1600" dirty="0" err="1"/>
              <a:t>iPad</a:t>
            </a:r>
            <a:r>
              <a:rPr lang="en-US" sz="1600" dirty="0"/>
              <a:t>, Android. </a:t>
            </a:r>
            <a:r>
              <a:rPr lang="ru-RU" sz="1600" dirty="0"/>
              <a:t> </a:t>
            </a:r>
            <a:endParaRPr lang="en-US" sz="1600" dirty="0" smtClean="0"/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6691937" y="1059582"/>
            <a:ext cx="1768495" cy="3460098"/>
            <a:chOff x="6783040" y="1162958"/>
            <a:chExt cx="1645687" cy="3219822"/>
          </a:xfrm>
        </p:grpSpPr>
        <p:pic>
          <p:nvPicPr>
            <p:cNvPr id="7" name="Изображение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83040" y="1162958"/>
              <a:ext cx="1645687" cy="3219822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7326467" y="2480657"/>
              <a:ext cx="565737" cy="870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326467" y="2654730"/>
              <a:ext cx="391664" cy="870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2958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27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/>
              <a:t>CRM</a:t>
            </a:r>
            <a:endParaRPr lang="en-US" sz="3600" b="1" dirty="0" smtClean="0"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3438" y="1067708"/>
            <a:ext cx="431959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/>
              <a:t>База клиентов, партнеров и поставщиков компании доступна с учетом прав доступа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/>
              <a:t>Мгновенный поиск контактов по </a:t>
            </a:r>
            <a:r>
              <a:rPr lang="en-US" sz="2000" dirty="0" smtClean="0"/>
              <a:t>CRM</a:t>
            </a:r>
            <a:endParaRPr lang="ru-RU" sz="2000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/>
              <a:t>Бизнес-процессы для обработки </a:t>
            </a:r>
            <a:r>
              <a:rPr lang="ru-RU" sz="2000" dirty="0" err="1" smtClean="0"/>
              <a:t>лидов</a:t>
            </a:r>
            <a:endParaRPr lang="ru-RU" sz="2000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/>
              <a:t>Интеграция с сайтом компании</a:t>
            </a: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ображение 2" descr="Снимок экрана 2012-04-12 в 11.16.38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"/>
          <a:stretch/>
        </p:blipFill>
        <p:spPr>
          <a:xfrm>
            <a:off x="5075087" y="1059582"/>
            <a:ext cx="3924897" cy="1728192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2958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53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/>
              <a:t>Учет рабочего времени</a:t>
            </a:r>
            <a:endParaRPr lang="en-US" sz="3600" b="1" dirty="0" smtClean="0"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4502" y="1055917"/>
            <a:ext cx="554461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200" dirty="0" smtClean="0"/>
              <a:t>В социальном </a:t>
            </a:r>
            <a:r>
              <a:rPr lang="ru-RU" sz="2200" dirty="0"/>
              <a:t>формате учет рабочего времени не </a:t>
            </a:r>
            <a:r>
              <a:rPr lang="ru-RU" sz="2200" dirty="0" smtClean="0"/>
              <a:t>напрягает.</a:t>
            </a:r>
            <a:endParaRPr lang="ru-RU" sz="22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200" dirty="0" smtClean="0"/>
              <a:t>Сотрудники </a:t>
            </a:r>
            <a:r>
              <a:rPr lang="ru-RU" sz="2200" dirty="0"/>
              <a:t>сами учитывают свое </a:t>
            </a:r>
            <a:r>
              <a:rPr lang="ru-RU" sz="2200" dirty="0" smtClean="0"/>
              <a:t>рабочее время. </a:t>
            </a:r>
            <a:endParaRPr lang="ru-RU" sz="22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200" dirty="0" smtClean="0"/>
              <a:t>Учет рабочего времени ведется точно, но не </a:t>
            </a:r>
            <a:r>
              <a:rPr lang="ru-RU" sz="2200" dirty="0"/>
              <a:t>создает </a:t>
            </a:r>
            <a:r>
              <a:rPr lang="ru-RU" sz="2200" dirty="0" smtClean="0"/>
              <a:t>социальной напряженности в компании.</a:t>
            </a: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6"/>
          <a:srcRect l="55128" t="8634" r="15692" b="38641"/>
          <a:stretch/>
        </p:blipFill>
        <p:spPr>
          <a:xfrm>
            <a:off x="6516216" y="1131590"/>
            <a:ext cx="2317047" cy="2448272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2958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45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/>
              <a:t>Рабочие отчеты</a:t>
            </a:r>
            <a:endParaRPr lang="en-US" sz="3600" b="1" dirty="0" smtClean="0"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4502" y="1075143"/>
            <a:ext cx="4176464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/>
              <a:t>Прозрачность </a:t>
            </a:r>
            <a:r>
              <a:rPr lang="ru-RU" sz="2000" dirty="0"/>
              <a:t>компании для руководителя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/>
              <a:t>Обратная </a:t>
            </a:r>
            <a:r>
              <a:rPr lang="ru-RU" sz="2000" dirty="0"/>
              <a:t>связь для </a:t>
            </a:r>
            <a:r>
              <a:rPr lang="ru-RU" sz="2000" dirty="0" smtClean="0"/>
              <a:t>сотрудников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/>
              <a:t>Мотивация работать </a:t>
            </a:r>
            <a:r>
              <a:rPr lang="ru-RU" sz="2000" dirty="0"/>
              <a:t>лучше и делать карьеру </a:t>
            </a:r>
          </a:p>
          <a:p>
            <a:endParaRPr lang="ru-RU" sz="2000" dirty="0"/>
          </a:p>
          <a:p>
            <a:r>
              <a:rPr lang="ru-RU" sz="2000" dirty="0"/>
              <a:t>Когда сотрудник приходит и говорит, что хочет больше </a:t>
            </a:r>
            <a:r>
              <a:rPr lang="ru-RU" sz="2000" dirty="0" smtClean="0"/>
              <a:t>зарплату, теперь </a:t>
            </a:r>
            <a:r>
              <a:rPr lang="ru-RU" sz="2000" dirty="0"/>
              <a:t>с ним есть о чем поговорить </a:t>
            </a:r>
            <a:r>
              <a:rPr lang="ru-RU" sz="2000" dirty="0" smtClean="0">
                <a:sym typeface="Wingdings"/>
              </a:rPr>
              <a:t></a:t>
            </a:r>
            <a:endParaRPr lang="ru-RU" sz="2000" dirty="0" smtClean="0">
              <a:solidFill>
                <a:srgbClr val="FF0000"/>
              </a:solidFill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048" y="1131590"/>
            <a:ext cx="3946001" cy="2880320"/>
          </a:xfrm>
          <a:prstGeom prst="rect">
            <a:avLst/>
          </a:prstGeom>
        </p:spPr>
      </p:pic>
      <p:pic>
        <p:nvPicPr>
          <p:cNvPr id="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2958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4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/>
              <a:t>Собрания и планерки</a:t>
            </a:r>
            <a:endParaRPr lang="en-US" sz="3600" b="1" dirty="0" smtClean="0"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3045" y="1050556"/>
            <a:ext cx="439248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200" dirty="0"/>
              <a:t>Важнейший инструмент для растущих </a:t>
            </a:r>
            <a:r>
              <a:rPr lang="ru-RU" sz="2200" dirty="0" smtClean="0"/>
              <a:t>компаний.</a:t>
            </a:r>
            <a:endParaRPr lang="ru-RU" sz="22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200" dirty="0" smtClean="0"/>
              <a:t>Упрощает </a:t>
            </a:r>
            <a:r>
              <a:rPr lang="ru-RU" sz="2200" dirty="0"/>
              <a:t>процесс управления и </a:t>
            </a:r>
            <a:r>
              <a:rPr lang="ru-RU" sz="2200" dirty="0" smtClean="0"/>
              <a:t>планирования деятельности. </a:t>
            </a:r>
            <a:endParaRPr lang="ru-RU" sz="22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200" dirty="0" smtClean="0"/>
              <a:t>Обеспечивает прозрачность рабочего процесса  </a:t>
            </a:r>
            <a:r>
              <a:rPr lang="ru-RU" sz="2200" dirty="0"/>
              <a:t>для </a:t>
            </a:r>
            <a:r>
              <a:rPr lang="ru-RU" sz="2200" dirty="0" smtClean="0"/>
              <a:t>руководителя.</a:t>
            </a: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3732" y="1131590"/>
            <a:ext cx="3920756" cy="2571750"/>
          </a:xfrm>
          <a:prstGeom prst="rect">
            <a:avLst/>
          </a:prstGeom>
        </p:spPr>
      </p:pic>
      <p:pic>
        <p:nvPicPr>
          <p:cNvPr id="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2958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2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/>
              <a:t>Мгновенные сообщения</a:t>
            </a:r>
            <a:endParaRPr lang="en-US" sz="2400" b="1" dirty="0" smtClean="0"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1063352"/>
            <a:ext cx="4392488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18256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100" dirty="0" smtClean="0"/>
              <a:t>Обмен </a:t>
            </a:r>
            <a:r>
              <a:rPr lang="ru-RU" sz="2100" dirty="0"/>
              <a:t>мгновенными сообщениями </a:t>
            </a:r>
            <a:r>
              <a:rPr lang="ru-RU" sz="2100" dirty="0" smtClean="0"/>
              <a:t>в «Битрикс24» - </a:t>
            </a:r>
            <a:r>
              <a:rPr lang="ru-RU" sz="2100" dirty="0"/>
              <a:t>легкость и простота </a:t>
            </a:r>
            <a:r>
              <a:rPr lang="ru-RU" sz="2100" dirty="0" smtClean="0"/>
              <a:t>коммуникаций.</a:t>
            </a:r>
            <a:endParaRPr lang="ru-RU" sz="2100" dirty="0"/>
          </a:p>
          <a:p>
            <a:pPr marL="263525" indent="-18256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100" dirty="0" smtClean="0"/>
              <a:t>Показывает присутствие сотрудника на рабочем месте. </a:t>
            </a:r>
            <a:endParaRPr lang="ru-RU" sz="2100" dirty="0"/>
          </a:p>
          <a:p>
            <a:pPr marL="263525" indent="-18256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100" dirty="0" smtClean="0"/>
              <a:t>Не нужно отдельно устанавливать – веб-</a:t>
            </a:r>
            <a:r>
              <a:rPr lang="ru-RU" sz="2100" dirty="0" err="1" smtClean="0"/>
              <a:t>мессенджер</a:t>
            </a:r>
            <a:r>
              <a:rPr lang="ru-RU" sz="2100" dirty="0" smtClean="0"/>
              <a:t> доступен </a:t>
            </a:r>
            <a:r>
              <a:rPr lang="ru-RU" sz="2100" dirty="0"/>
              <a:t>через </a:t>
            </a:r>
            <a:r>
              <a:rPr lang="ru-RU" sz="2100" dirty="0" smtClean="0"/>
              <a:t>браузер.</a:t>
            </a: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6"/>
          <a:srcRect b="1827"/>
          <a:stretch/>
        </p:blipFill>
        <p:spPr>
          <a:xfrm>
            <a:off x="5148064" y="1131590"/>
            <a:ext cx="3818260" cy="2314183"/>
          </a:xfrm>
          <a:prstGeom prst="rect">
            <a:avLst/>
          </a:prstGeom>
        </p:spPr>
      </p:pic>
      <p:pic>
        <p:nvPicPr>
          <p:cNvPr id="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2958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0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listovka_bitrix24_A5-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" b="19056"/>
          <a:stretch/>
        </p:blipFill>
        <p:spPr>
          <a:xfrm>
            <a:off x="-36512" y="-1"/>
            <a:ext cx="9180512" cy="514350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292080" y="2990216"/>
            <a:ext cx="1512168" cy="1711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561056" y="2918210"/>
            <a:ext cx="8699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ваш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e-mail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59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0473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За пределами компании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902" y="1215543"/>
            <a:ext cx="2597434" cy="201412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9817" y="1215543"/>
            <a:ext cx="2598367" cy="2008538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0393" y="1995685"/>
            <a:ext cx="778597" cy="583948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1112" y="1943998"/>
            <a:ext cx="673177" cy="673177"/>
          </a:xfrm>
          <a:prstGeom prst="rect">
            <a:avLst/>
          </a:prstGeom>
        </p:spPr>
      </p:pic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2400" y="1275606"/>
            <a:ext cx="593253" cy="593254"/>
          </a:xfrm>
          <a:prstGeom prst="rect">
            <a:avLst/>
          </a:prstGeom>
        </p:spPr>
      </p:pic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2321" y="1275606"/>
            <a:ext cx="589031" cy="589031"/>
          </a:xfrm>
          <a:prstGeom prst="rect">
            <a:avLst/>
          </a:prstGeom>
        </p:spPr>
      </p:pic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32240" y="1275606"/>
            <a:ext cx="590767" cy="590766"/>
          </a:xfrm>
          <a:prstGeom prst="rect">
            <a:avLst/>
          </a:prstGeom>
        </p:spPr>
      </p:pic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21426" y="2758269"/>
            <a:ext cx="1378153" cy="574231"/>
          </a:xfrm>
          <a:prstGeom prst="rect">
            <a:avLst/>
          </a:prstGeom>
        </p:spPr>
      </p:pic>
      <p:pic>
        <p:nvPicPr>
          <p:cNvPr id="27" name="Изображение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60233" y="1923678"/>
            <a:ext cx="713715" cy="713715"/>
          </a:xfrm>
          <a:prstGeom prst="rect">
            <a:avLst/>
          </a:prstGeom>
        </p:spPr>
      </p:pic>
      <p:pic>
        <p:nvPicPr>
          <p:cNvPr id="28" name="Изображение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22363" y="2643758"/>
            <a:ext cx="1081910" cy="7221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5576" y="3638510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То, </a:t>
            </a:r>
            <a:r>
              <a:rPr lang="ru-RU" sz="2800" dirty="0"/>
              <a:t>что происходит за пределами </a:t>
            </a:r>
            <a:r>
              <a:rPr lang="ru-RU" sz="2800" dirty="0" smtClean="0"/>
              <a:t>компании, </a:t>
            </a:r>
            <a:r>
              <a:rPr lang="ru-RU" sz="2800" dirty="0"/>
              <a:t>уже изменило </a:t>
            </a:r>
            <a:r>
              <a:rPr lang="ru-RU" sz="2800" dirty="0" smtClean="0"/>
              <a:t>людей.</a:t>
            </a:r>
            <a:endParaRPr lang="ru-RU" sz="2800" dirty="0"/>
          </a:p>
        </p:txBody>
      </p:sp>
      <p:pic>
        <p:nvPicPr>
          <p:cNvPr id="2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2958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30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2-04-10 в 14.56.1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5" r="11562"/>
          <a:stretch/>
        </p:blipFill>
        <p:spPr>
          <a:xfrm>
            <a:off x="2267744" y="915566"/>
            <a:ext cx="4608512" cy="3933294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Сколько это стоит?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7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32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5874472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Безопасность и доверие облачному сервису 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6535" y="1059582"/>
            <a:ext cx="583264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ru-RU" sz="2200" dirty="0"/>
              <a:t>Шифрование данных (SSL)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ru-RU" sz="2200" dirty="0"/>
              <a:t>Сетевые экраны / фильтры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ru-RU" sz="2200" dirty="0" err="1"/>
              <a:t>Проактивная</a:t>
            </a:r>
            <a:r>
              <a:rPr lang="ru-RU" sz="2200" dirty="0"/>
              <a:t> защита </a:t>
            </a:r>
            <a:r>
              <a:rPr lang="en-US" sz="2200" dirty="0" smtClean="0"/>
              <a:t>WAF</a:t>
            </a:r>
            <a:endParaRPr lang="ru-RU" sz="2200" dirty="0"/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ru-RU" sz="2200" dirty="0"/>
              <a:t>Физическое разделение данных разных клиентов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ru-RU" sz="2200" dirty="0"/>
              <a:t>Повышенная защита </a:t>
            </a:r>
            <a:r>
              <a:rPr lang="ru-RU" sz="2200" dirty="0" smtClean="0"/>
              <a:t>дата</a:t>
            </a:r>
            <a:r>
              <a:rPr lang="en-US" sz="2200" dirty="0" smtClean="0"/>
              <a:t>-</a:t>
            </a:r>
            <a:r>
              <a:rPr lang="ru-RU" sz="2200" dirty="0" smtClean="0"/>
              <a:t>центров </a:t>
            </a:r>
            <a:r>
              <a:rPr lang="ru-RU" sz="2200" dirty="0"/>
              <a:t>(SAS 70 </a:t>
            </a:r>
            <a:r>
              <a:rPr lang="ru-RU" sz="2200" dirty="0" err="1"/>
              <a:t>Type</a:t>
            </a:r>
            <a:r>
              <a:rPr lang="ru-RU" sz="2200" dirty="0"/>
              <a:t> II)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ru-RU" sz="2200" dirty="0"/>
              <a:t>Разграничение прав доступа </a:t>
            </a:r>
            <a:r>
              <a:rPr lang="ru-RU" sz="2200" dirty="0" smtClean="0"/>
              <a:t>пользователей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ru-RU" sz="2200" dirty="0" smtClean="0"/>
              <a:t>Два независимых дата-центра в </a:t>
            </a:r>
            <a:r>
              <a:rPr lang="en-US" sz="2200" dirty="0" smtClean="0"/>
              <a:t>Amazon</a:t>
            </a:r>
            <a:endParaRPr lang="ru-RU" sz="2200" dirty="0"/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5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 descr="promoImg_secure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850" y="1479869"/>
            <a:ext cx="2375614" cy="1957682"/>
          </a:xfrm>
          <a:prstGeom prst="rect">
            <a:avLst/>
          </a:prstGeom>
        </p:spPr>
      </p:pic>
      <p:pic>
        <p:nvPicPr>
          <p:cNvPr id="11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2958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05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 descr="8798893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" t="20441" r="7579" b="4139"/>
          <a:stretch/>
        </p:blipFill>
        <p:spPr>
          <a:xfrm>
            <a:off x="3888" y="-37"/>
            <a:ext cx="9140112" cy="5143501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7" y="66"/>
            <a:ext cx="3923925" cy="5143434"/>
          </a:xfrm>
          <a:prstGeom prst="roundRect">
            <a:avLst>
              <a:gd name="adj" fmla="val 0"/>
            </a:avLst>
          </a:prstGeom>
          <a:solidFill>
            <a:schemeClr val="bg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67544" y="165925"/>
            <a:ext cx="3528392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Архитектура 24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951571"/>
            <a:ext cx="381642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/>
              <a:t>Разработана уникальная облачная архитектура в облаке  </a:t>
            </a:r>
            <a:r>
              <a:rPr lang="en-US" sz="2000" dirty="0" smtClean="0"/>
              <a:t>Amazon</a:t>
            </a:r>
            <a:endParaRPr lang="ru-RU" sz="2000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/>
              <a:t>Два независимых дата-центра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/>
              <a:t>Автоматическое масштабирование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err="1" smtClean="0"/>
              <a:t>Балансировщик</a:t>
            </a:r>
            <a:r>
              <a:rPr lang="ru-RU" sz="2000" dirty="0" smtClean="0"/>
              <a:t> трафика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/>
              <a:t>Полная изоляция пользовательских данных</a:t>
            </a:r>
            <a:endParaRPr lang="en-US" sz="2000" dirty="0" smtClean="0"/>
          </a:p>
        </p:txBody>
      </p:sp>
      <p:pic>
        <p:nvPicPr>
          <p:cNvPr id="19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1510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76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2"/>
          <p:cNvSpPr txBox="1">
            <a:spLocks noChangeArrowheads="1"/>
          </p:cNvSpPr>
          <p:nvPr/>
        </p:nvSpPr>
        <p:spPr>
          <a:xfrm>
            <a:off x="83820" y="8455"/>
            <a:ext cx="5996882" cy="74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Архитектура «Битрикс24»</a:t>
            </a:r>
            <a:endParaRPr lang="ru-RU" sz="3200" b="1" dirty="0"/>
          </a:p>
        </p:txBody>
      </p:sp>
      <p:pic>
        <p:nvPicPr>
          <p:cNvPr id="54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9" name="Группа 158"/>
          <p:cNvGrpSpPr>
            <a:grpSpLocks noChangeAspect="1"/>
          </p:cNvGrpSpPr>
          <p:nvPr/>
        </p:nvGrpSpPr>
        <p:grpSpPr>
          <a:xfrm>
            <a:off x="1003105" y="980261"/>
            <a:ext cx="6809259" cy="4026555"/>
            <a:chOff x="107504" y="1196752"/>
            <a:chExt cx="9001002" cy="5322611"/>
          </a:xfrm>
        </p:grpSpPr>
        <p:sp>
          <p:nvSpPr>
            <p:cNvPr id="160" name="Скругленный прямоугольник 159"/>
            <p:cNvSpPr/>
            <p:nvPr/>
          </p:nvSpPr>
          <p:spPr>
            <a:xfrm>
              <a:off x="5364088" y="1772816"/>
              <a:ext cx="3744416" cy="4176464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61" name="Скругленный прямоугольник 160"/>
            <p:cNvSpPr/>
            <p:nvPr/>
          </p:nvSpPr>
          <p:spPr>
            <a:xfrm>
              <a:off x="107504" y="1772816"/>
              <a:ext cx="3744416" cy="4176464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62" name="Цилиндр 161"/>
            <p:cNvSpPr/>
            <p:nvPr/>
          </p:nvSpPr>
          <p:spPr>
            <a:xfrm>
              <a:off x="2204101" y="3306382"/>
              <a:ext cx="1512168" cy="2176611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MySQL</a:t>
              </a:r>
            </a:p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master</a:t>
              </a:r>
              <a:endParaRPr lang="ru-RU" sz="1200" dirty="0">
                <a:solidFill>
                  <a:schemeClr val="tx1"/>
                </a:solidFill>
              </a:endParaRPr>
            </a:p>
          </p:txBody>
        </p:sp>
        <p:sp>
          <p:nvSpPr>
            <p:cNvPr id="163" name="Цилиндр 162"/>
            <p:cNvSpPr/>
            <p:nvPr/>
          </p:nvSpPr>
          <p:spPr>
            <a:xfrm>
              <a:off x="2276109" y="4960467"/>
              <a:ext cx="1368152" cy="432048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64" name="Цилиндр 163"/>
            <p:cNvSpPr/>
            <p:nvPr/>
          </p:nvSpPr>
          <p:spPr>
            <a:xfrm>
              <a:off x="2276109" y="4600427"/>
              <a:ext cx="1368152" cy="432048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65" name="Скругленный прямоугольник 164"/>
            <p:cNvSpPr/>
            <p:nvPr/>
          </p:nvSpPr>
          <p:spPr bwMode="auto">
            <a:xfrm>
              <a:off x="251520" y="1973585"/>
              <a:ext cx="792088" cy="100811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lIns="82945" tIns="41473" rIns="82945" bIns="41473"/>
            <a:lstStyle/>
            <a:p>
              <a:pPr algn="ctr">
                <a:defRPr/>
              </a:pPr>
              <a:r>
                <a:rPr lang="ru-RU" sz="1200" b="1" dirty="0"/>
                <a:t/>
              </a:r>
              <a:br>
                <a:rPr lang="ru-RU" sz="1200" b="1" dirty="0"/>
              </a:br>
              <a:r>
                <a:rPr lang="ru-RU" sz="1200" dirty="0"/>
                <a:t> </a:t>
              </a:r>
              <a:r>
                <a:rPr lang="en-US" sz="1000" b="1" dirty="0" smtClean="0"/>
                <a:t>Web </a:t>
              </a:r>
              <a:r>
                <a:rPr lang="ru-RU" sz="1000" b="1" dirty="0" smtClean="0"/>
                <a:t>1</a:t>
              </a:r>
              <a:endParaRPr lang="ru-RU" sz="1000" b="1" dirty="0"/>
            </a:p>
          </p:txBody>
        </p:sp>
        <p:sp>
          <p:nvSpPr>
            <p:cNvPr id="166" name="Скругленный прямоугольник 165"/>
            <p:cNvSpPr/>
            <p:nvPr/>
          </p:nvSpPr>
          <p:spPr bwMode="auto">
            <a:xfrm>
              <a:off x="251520" y="1196752"/>
              <a:ext cx="8568952" cy="43204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lIns="82945" tIns="41473" rIns="82945" bIns="41473"/>
            <a:lstStyle/>
            <a:p>
              <a:pPr algn="ctr">
                <a:defRPr/>
              </a:pPr>
              <a:r>
                <a:rPr lang="ru-RU" sz="1200" dirty="0" err="1"/>
                <a:t>Балансировщик</a:t>
              </a:r>
              <a:r>
                <a:rPr lang="ru-RU" sz="1200" dirty="0"/>
                <a:t> </a:t>
              </a:r>
              <a:r>
                <a:rPr lang="ru-RU" sz="1200" dirty="0" smtClean="0"/>
                <a:t>нагрузки</a:t>
              </a:r>
              <a:endParaRPr lang="ru-RU" sz="1200" i="1" dirty="0"/>
            </a:p>
          </p:txBody>
        </p:sp>
        <p:sp>
          <p:nvSpPr>
            <p:cNvPr id="167" name="Скругленный прямоугольник 166"/>
            <p:cNvSpPr/>
            <p:nvPr/>
          </p:nvSpPr>
          <p:spPr bwMode="auto">
            <a:xfrm>
              <a:off x="1187624" y="1973585"/>
              <a:ext cx="792088" cy="100811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lIns="82945" tIns="41473" rIns="82945" bIns="41473"/>
            <a:lstStyle/>
            <a:p>
              <a:pPr algn="ctr">
                <a:defRPr/>
              </a:pPr>
              <a:endParaRPr lang="en-US" sz="1200" dirty="0" smtClean="0"/>
            </a:p>
            <a:p>
              <a:pPr algn="ctr">
                <a:defRPr/>
              </a:pPr>
              <a:r>
                <a:rPr lang="ru-RU" sz="1200" dirty="0" smtClean="0"/>
                <a:t> </a:t>
              </a:r>
              <a:r>
                <a:rPr lang="en-US" sz="1000" b="1" dirty="0" smtClean="0"/>
                <a:t>Web 2</a:t>
              </a:r>
              <a:endParaRPr lang="ru-RU" sz="1000" b="1" dirty="0"/>
            </a:p>
          </p:txBody>
        </p:sp>
        <p:sp>
          <p:nvSpPr>
            <p:cNvPr id="168" name="Скругленный прямоугольник 167"/>
            <p:cNvSpPr/>
            <p:nvPr/>
          </p:nvSpPr>
          <p:spPr bwMode="auto">
            <a:xfrm>
              <a:off x="2915816" y="1973585"/>
              <a:ext cx="792088" cy="100811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lIns="82945" tIns="41473" rIns="82945" bIns="41473"/>
            <a:lstStyle/>
            <a:p>
              <a:pPr algn="ctr">
                <a:defRPr/>
              </a:pPr>
              <a:r>
                <a:rPr lang="ru-RU" sz="1200" dirty="0" smtClean="0"/>
                <a:t> </a:t>
              </a:r>
              <a:r>
                <a:rPr lang="ru-RU" sz="1200" b="1" dirty="0"/>
                <a:t/>
              </a:r>
              <a:br>
                <a:rPr lang="ru-RU" sz="1200" b="1" dirty="0"/>
              </a:br>
              <a:r>
                <a:rPr lang="en-US" sz="1000" b="1" dirty="0" smtClean="0"/>
                <a:t>Web N</a:t>
              </a:r>
              <a:endParaRPr lang="ru-RU" sz="1000" b="1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051721" y="2045593"/>
              <a:ext cx="648073" cy="366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…</a:t>
              </a:r>
              <a:endParaRPr lang="ru-RU" sz="1200" dirty="0"/>
            </a:p>
          </p:txBody>
        </p:sp>
        <p:sp>
          <p:nvSpPr>
            <p:cNvPr id="170" name="Цилиндр 169"/>
            <p:cNvSpPr/>
            <p:nvPr/>
          </p:nvSpPr>
          <p:spPr>
            <a:xfrm>
              <a:off x="2276109" y="4240387"/>
              <a:ext cx="1368152" cy="432048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71" name="Стрелка вниз 170"/>
            <p:cNvSpPr/>
            <p:nvPr/>
          </p:nvSpPr>
          <p:spPr>
            <a:xfrm>
              <a:off x="575556" y="1700808"/>
              <a:ext cx="180020" cy="272777"/>
            </a:xfrm>
            <a:prstGeom prst="downArrow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72" name="Стрелка вниз 171"/>
            <p:cNvSpPr/>
            <p:nvPr/>
          </p:nvSpPr>
          <p:spPr>
            <a:xfrm>
              <a:off x="1475656" y="1700808"/>
              <a:ext cx="180020" cy="272777"/>
            </a:xfrm>
            <a:prstGeom prst="downArrow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73" name="Стрелка вниз 172"/>
            <p:cNvSpPr/>
            <p:nvPr/>
          </p:nvSpPr>
          <p:spPr>
            <a:xfrm>
              <a:off x="3239852" y="1700808"/>
              <a:ext cx="180020" cy="272777"/>
            </a:xfrm>
            <a:prstGeom prst="downArrow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74" name="Двойная стрелка вверх/вниз 173"/>
            <p:cNvSpPr/>
            <p:nvPr/>
          </p:nvSpPr>
          <p:spPr>
            <a:xfrm>
              <a:off x="3182936" y="2898413"/>
              <a:ext cx="146926" cy="803364"/>
            </a:xfrm>
            <a:prstGeom prst="upDown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75" name="Двойная стрелка вверх/вниз 174"/>
            <p:cNvSpPr/>
            <p:nvPr/>
          </p:nvSpPr>
          <p:spPr>
            <a:xfrm rot="17580000">
              <a:off x="1509753" y="2342297"/>
              <a:ext cx="147996" cy="2049117"/>
            </a:xfrm>
            <a:prstGeom prst="upDown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76" name="Двойная стрелка вверх/вниз 175"/>
            <p:cNvSpPr/>
            <p:nvPr/>
          </p:nvSpPr>
          <p:spPr>
            <a:xfrm rot="18360000" flipH="1">
              <a:off x="2369941" y="2501473"/>
              <a:ext cx="141172" cy="1556479"/>
            </a:xfrm>
            <a:prstGeom prst="upDown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77" name="Цилиндр 176"/>
            <p:cNvSpPr/>
            <p:nvPr/>
          </p:nvSpPr>
          <p:spPr>
            <a:xfrm>
              <a:off x="5508103" y="3323110"/>
              <a:ext cx="1512168" cy="2176611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MySQL</a:t>
              </a:r>
            </a:p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master</a:t>
              </a:r>
              <a:endParaRPr lang="ru-RU" sz="1200" dirty="0">
                <a:solidFill>
                  <a:schemeClr val="tx1"/>
                </a:solidFill>
              </a:endParaRPr>
            </a:p>
          </p:txBody>
        </p:sp>
        <p:sp>
          <p:nvSpPr>
            <p:cNvPr id="178" name="Цилиндр 177"/>
            <p:cNvSpPr/>
            <p:nvPr/>
          </p:nvSpPr>
          <p:spPr>
            <a:xfrm>
              <a:off x="5580112" y="4960467"/>
              <a:ext cx="1368152" cy="432048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79" name="Цилиндр 178"/>
            <p:cNvSpPr/>
            <p:nvPr/>
          </p:nvSpPr>
          <p:spPr>
            <a:xfrm>
              <a:off x="5580112" y="4600427"/>
              <a:ext cx="1368152" cy="432048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80" name="Скругленный прямоугольник 179"/>
            <p:cNvSpPr/>
            <p:nvPr/>
          </p:nvSpPr>
          <p:spPr bwMode="auto">
            <a:xfrm>
              <a:off x="5508104" y="1973585"/>
              <a:ext cx="792088" cy="100811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lIns="82945" tIns="41473" rIns="82945" bIns="41473"/>
            <a:lstStyle/>
            <a:p>
              <a:pPr algn="ctr">
                <a:defRPr/>
              </a:pPr>
              <a:r>
                <a:rPr lang="ru-RU" sz="1200" b="1" dirty="0"/>
                <a:t/>
              </a:r>
              <a:br>
                <a:rPr lang="ru-RU" sz="1200" b="1" dirty="0"/>
              </a:br>
              <a:r>
                <a:rPr lang="ru-RU" sz="1200" dirty="0"/>
                <a:t> </a:t>
              </a:r>
              <a:r>
                <a:rPr lang="en-US" sz="1000" b="1" dirty="0" smtClean="0"/>
                <a:t>Web </a:t>
              </a:r>
              <a:r>
                <a:rPr lang="ru-RU" sz="1000" b="1" dirty="0" smtClean="0"/>
                <a:t>1</a:t>
              </a:r>
              <a:endParaRPr lang="ru-RU" sz="1000" b="1" dirty="0"/>
            </a:p>
          </p:txBody>
        </p:sp>
        <p:sp>
          <p:nvSpPr>
            <p:cNvPr id="181" name="Скругленный прямоугольник 180"/>
            <p:cNvSpPr/>
            <p:nvPr/>
          </p:nvSpPr>
          <p:spPr bwMode="auto">
            <a:xfrm>
              <a:off x="6444208" y="1973585"/>
              <a:ext cx="792088" cy="100811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lIns="82945" tIns="41473" rIns="82945" bIns="41473"/>
            <a:lstStyle/>
            <a:p>
              <a:pPr algn="ctr">
                <a:defRPr/>
              </a:pPr>
              <a:r>
                <a:rPr lang="ru-RU" sz="1200" dirty="0" smtClean="0"/>
                <a:t> </a:t>
              </a:r>
              <a:r>
                <a:rPr lang="ru-RU" sz="1200" b="1" dirty="0"/>
                <a:t/>
              </a:r>
              <a:br>
                <a:rPr lang="ru-RU" sz="1200" b="1" dirty="0"/>
              </a:br>
              <a:r>
                <a:rPr lang="ru-RU" sz="1200" dirty="0"/>
                <a:t> </a:t>
              </a:r>
              <a:r>
                <a:rPr lang="en-US" sz="1000" b="1" dirty="0" smtClean="0"/>
                <a:t>Web 2</a:t>
              </a:r>
              <a:endParaRPr lang="ru-RU" sz="1000" b="1" dirty="0"/>
            </a:p>
          </p:txBody>
        </p:sp>
        <p:sp>
          <p:nvSpPr>
            <p:cNvPr id="182" name="Скругленный прямоугольник 181"/>
            <p:cNvSpPr/>
            <p:nvPr/>
          </p:nvSpPr>
          <p:spPr bwMode="auto">
            <a:xfrm>
              <a:off x="8172400" y="1997167"/>
              <a:ext cx="792088" cy="100811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lIns="82945" tIns="41473" rIns="82945" bIns="41473"/>
            <a:lstStyle/>
            <a:p>
              <a:pPr algn="ctr">
                <a:defRPr/>
              </a:pPr>
              <a:r>
                <a:rPr lang="ru-RU" sz="1200" b="1" dirty="0"/>
                <a:t/>
              </a:r>
              <a:br>
                <a:rPr lang="ru-RU" sz="1200" b="1" dirty="0"/>
              </a:br>
              <a:r>
                <a:rPr lang="en-US" sz="1000" b="1" dirty="0" smtClean="0"/>
                <a:t>Web N</a:t>
              </a:r>
              <a:endParaRPr lang="ru-RU" sz="1000" b="1" dirty="0"/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7308305" y="2045593"/>
              <a:ext cx="648073" cy="366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…</a:t>
              </a:r>
              <a:endParaRPr lang="ru-RU" sz="1200" dirty="0"/>
            </a:p>
          </p:txBody>
        </p:sp>
        <p:sp>
          <p:nvSpPr>
            <p:cNvPr id="184" name="Цилиндр 183"/>
            <p:cNvSpPr/>
            <p:nvPr/>
          </p:nvSpPr>
          <p:spPr>
            <a:xfrm>
              <a:off x="5580112" y="4240387"/>
              <a:ext cx="1368152" cy="432048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85" name="Стрелка вниз 184"/>
            <p:cNvSpPr/>
            <p:nvPr/>
          </p:nvSpPr>
          <p:spPr>
            <a:xfrm>
              <a:off x="5832140" y="1700808"/>
              <a:ext cx="180020" cy="272777"/>
            </a:xfrm>
            <a:prstGeom prst="downArrow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86" name="Стрелка вниз 185"/>
            <p:cNvSpPr/>
            <p:nvPr/>
          </p:nvSpPr>
          <p:spPr>
            <a:xfrm>
              <a:off x="6732240" y="1700808"/>
              <a:ext cx="180020" cy="272777"/>
            </a:xfrm>
            <a:prstGeom prst="downArrow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87" name="Стрелка вниз 186"/>
            <p:cNvSpPr/>
            <p:nvPr/>
          </p:nvSpPr>
          <p:spPr>
            <a:xfrm>
              <a:off x="8496436" y="1700808"/>
              <a:ext cx="180020" cy="272777"/>
            </a:xfrm>
            <a:prstGeom prst="downArrow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88" name="Двойная стрелка вверх/вниз 187"/>
            <p:cNvSpPr/>
            <p:nvPr/>
          </p:nvSpPr>
          <p:spPr>
            <a:xfrm>
              <a:off x="5868144" y="2898413"/>
              <a:ext cx="146926" cy="803364"/>
            </a:xfrm>
            <a:prstGeom prst="upDown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89" name="Двойная стрелка вверх/вниз 188"/>
            <p:cNvSpPr/>
            <p:nvPr/>
          </p:nvSpPr>
          <p:spPr>
            <a:xfrm rot="-17580000">
              <a:off x="7558425" y="2342297"/>
              <a:ext cx="147996" cy="2049117"/>
            </a:xfrm>
            <a:prstGeom prst="upDown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90" name="Двойная стрелка вверх/вниз 189"/>
            <p:cNvSpPr/>
            <p:nvPr/>
          </p:nvSpPr>
          <p:spPr>
            <a:xfrm rot="-19500000" flipH="1">
              <a:off x="6468135" y="2784937"/>
              <a:ext cx="212836" cy="1037967"/>
            </a:xfrm>
            <a:prstGeom prst="upDown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91" name="Двойная стрелка влево/вправо 190"/>
            <p:cNvSpPr/>
            <p:nvPr/>
          </p:nvSpPr>
          <p:spPr>
            <a:xfrm>
              <a:off x="3892106" y="4542780"/>
              <a:ext cx="1431795" cy="259309"/>
            </a:xfrm>
            <a:prstGeom prst="leftRightArrow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4007186" y="3766765"/>
              <a:ext cx="1335531" cy="85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master-master </a:t>
              </a:r>
              <a:r>
                <a:rPr lang="ru-RU" sz="1200" dirty="0" smtClean="0"/>
                <a:t>репликация</a:t>
              </a:r>
              <a:endParaRPr lang="ru-RU" sz="1200" dirty="0"/>
            </a:p>
          </p:txBody>
        </p:sp>
        <p:sp>
          <p:nvSpPr>
            <p:cNvPr id="193" name="Облако 192"/>
            <p:cNvSpPr/>
            <p:nvPr/>
          </p:nvSpPr>
          <p:spPr>
            <a:xfrm>
              <a:off x="3995936" y="1960964"/>
              <a:ext cx="1224136" cy="1452781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S3</a:t>
              </a:r>
              <a:endParaRPr lang="ru-RU" sz="1200" dirty="0"/>
            </a:p>
          </p:txBody>
        </p:sp>
        <p:sp>
          <p:nvSpPr>
            <p:cNvPr id="194" name="Двойная стрелка влево/вправо 193"/>
            <p:cNvSpPr/>
            <p:nvPr/>
          </p:nvSpPr>
          <p:spPr>
            <a:xfrm>
              <a:off x="3716269" y="2449765"/>
              <a:ext cx="279667" cy="12507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95" name="Двойная стрелка влево/вправо 194"/>
            <p:cNvSpPr/>
            <p:nvPr/>
          </p:nvSpPr>
          <p:spPr>
            <a:xfrm>
              <a:off x="5228437" y="2468711"/>
              <a:ext cx="279667" cy="12507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96" name="Скругленный прямоугольник 195"/>
            <p:cNvSpPr/>
            <p:nvPr/>
          </p:nvSpPr>
          <p:spPr>
            <a:xfrm>
              <a:off x="3914931" y="5384923"/>
              <a:ext cx="1427784" cy="11344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management</a:t>
              </a:r>
              <a:r>
                <a:rPr lang="ru-RU" sz="1100" dirty="0" smtClean="0"/>
                <a:t>, </a:t>
              </a:r>
              <a:r>
                <a:rPr lang="en-US" sz="1100" dirty="0" smtClean="0"/>
                <a:t>monitoring,</a:t>
              </a:r>
            </a:p>
            <a:p>
              <a:pPr algn="ctr"/>
              <a:r>
                <a:rPr lang="en-US" sz="1100" dirty="0" smtClean="0"/>
                <a:t>MySQL backup</a:t>
              </a:r>
              <a:endParaRPr lang="ru-RU" sz="1100" dirty="0"/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251520" y="3790086"/>
              <a:ext cx="1944217" cy="1830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 err="1" smtClean="0"/>
                <a:t>Датацентр</a:t>
              </a:r>
              <a:r>
                <a:rPr lang="ru-RU" sz="1200" b="1" dirty="0" smtClean="0"/>
                <a:t> №1</a:t>
              </a:r>
              <a:endParaRPr lang="en-US" sz="1200" dirty="0" smtClean="0"/>
            </a:p>
            <a:p>
              <a:endParaRPr lang="en-US" sz="1200" dirty="0" smtClean="0"/>
            </a:p>
            <a:p>
              <a:endParaRPr lang="en-US" sz="1200" dirty="0"/>
            </a:p>
            <a:p>
              <a:r>
                <a:rPr lang="ru-RU" sz="1200" dirty="0" smtClean="0"/>
                <a:t>Мониторинг и масштабирование – </a:t>
              </a:r>
              <a:r>
                <a:rPr lang="en-US" sz="1200" dirty="0" err="1" smtClean="0"/>
                <a:t>CloudWatch</a:t>
              </a:r>
              <a:r>
                <a:rPr lang="en-US" sz="1200" dirty="0" smtClean="0"/>
                <a:t> + </a:t>
              </a:r>
              <a:r>
                <a:rPr lang="en-US" sz="1200" dirty="0" err="1" smtClean="0"/>
                <a:t>AutoScaling</a:t>
              </a:r>
              <a:endParaRPr lang="ru-RU" sz="1200" dirty="0"/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7246434" y="3789040"/>
              <a:ext cx="1862072" cy="1830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 err="1" smtClean="0"/>
                <a:t>Датацентр</a:t>
              </a:r>
              <a:r>
                <a:rPr lang="ru-RU" sz="1200" b="1" dirty="0" smtClean="0"/>
                <a:t> №2</a:t>
              </a:r>
              <a:endParaRPr lang="en-US" sz="1200" b="1" dirty="0" smtClean="0"/>
            </a:p>
            <a:p>
              <a:endParaRPr lang="en-US" sz="1200" b="1" dirty="0"/>
            </a:p>
            <a:p>
              <a:endParaRPr lang="en-US" sz="1200" dirty="0"/>
            </a:p>
            <a:p>
              <a:r>
                <a:rPr lang="ru-RU" sz="1200" dirty="0" smtClean="0"/>
                <a:t>Мониторинг и масштабирование – </a:t>
              </a:r>
              <a:r>
                <a:rPr lang="en-US" sz="1200" dirty="0" err="1" smtClean="0"/>
                <a:t>CloudWatch</a:t>
              </a:r>
              <a:r>
                <a:rPr lang="en-US" sz="1200" dirty="0" smtClean="0"/>
                <a:t> + </a:t>
              </a:r>
              <a:r>
                <a:rPr lang="en-US" sz="1200" dirty="0" err="1" smtClean="0"/>
                <a:t>AutoScaling</a:t>
              </a:r>
              <a:endParaRPr lang="ru-RU" sz="1200" dirty="0"/>
            </a:p>
          </p:txBody>
        </p:sp>
      </p:grpSp>
      <p:pic>
        <p:nvPicPr>
          <p:cNvPr id="19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4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/>
              <a:t>Переход на «коробку»</a:t>
            </a:r>
            <a:endParaRPr lang="en-US" sz="3600" b="1" dirty="0" smtClean="0"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0327" y="1025775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 «Битрикс24» всегда можно перейти на коробочный продукт «1С-Битрикс: Корпоративный портал».</a:t>
            </a:r>
            <a:r>
              <a:rPr lang="en-US" sz="2400" dirty="0" smtClean="0"/>
              <a:t> </a:t>
            </a:r>
            <a:endParaRPr lang="ru-RU" sz="2400" dirty="0" smtClean="0"/>
          </a:p>
        </p:txBody>
      </p:sp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Изображение 18" descr="Снимок экрана 2012-04-07 в 14.19.10.p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22" b="92174" l="2804" r="98131">
                        <a14:foregroundMark x1="15421" y1="74783" x2="15421" y2="74783"/>
                        <a14:foregroundMark x1="31308" y1="66087" x2="31308" y2="66087"/>
                        <a14:foregroundMark x1="34579" y1="48696" x2="34579" y2="48696"/>
                        <a14:foregroundMark x1="25234" y1="49565" x2="25234" y2="49565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7" y="2491144"/>
            <a:ext cx="2221524" cy="119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Изображение 19" descr="box-kp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923678"/>
            <a:ext cx="2520280" cy="2676964"/>
          </a:xfrm>
          <a:prstGeom prst="rect">
            <a:avLst/>
          </a:prstGeom>
        </p:spPr>
      </p:pic>
      <p:pic>
        <p:nvPicPr>
          <p:cNvPr id="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2958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99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5874472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/>
              <a:t>Публичное тестирование</a:t>
            </a:r>
            <a:endParaRPr lang="en-US" sz="3600" b="1" dirty="0" smtClean="0"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5763" y="1028486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Открыто публичное тестирование сервиса «Битрикс24». Купить лицензии можно у партнеров «1С-Битрикс» и «1С».</a:t>
            </a:r>
            <a:endParaRPr lang="ru-RU" sz="2400" dirty="0"/>
          </a:p>
        </p:txBody>
      </p:sp>
      <p:pic>
        <p:nvPicPr>
          <p:cNvPr id="9" name="Изображение 8" descr="Снимок экрана 2012-04-07 в 15.23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67694"/>
            <a:ext cx="7200800" cy="1636194"/>
          </a:xfrm>
          <a:prstGeom prst="rect">
            <a:avLst/>
          </a:prstGeom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2958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57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2-04-12 в 13.16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7494"/>
            <a:ext cx="6048672" cy="270624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292080" y="2990216"/>
            <a:ext cx="1512168" cy="1711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ображение 2" descr="Снимок экрана 2012-04-12 в 13.16.2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768" y="1707654"/>
            <a:ext cx="6124456" cy="289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0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8853" y="3162330"/>
            <a:ext cx="81151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Наша </a:t>
            </a:r>
            <a:r>
              <a:rPr lang="ru-RU" sz="3200" dirty="0"/>
              <a:t>цель - развитие нового концепта социального </a:t>
            </a:r>
            <a:r>
              <a:rPr lang="ru-RU" sz="3200" dirty="0" err="1" smtClean="0"/>
              <a:t>интранета</a:t>
            </a:r>
            <a:r>
              <a:rPr lang="ru-RU" sz="3200" dirty="0" smtClean="0"/>
              <a:t>, </a:t>
            </a:r>
            <a:r>
              <a:rPr lang="ru-RU" sz="3200" dirty="0"/>
              <a:t>создание новой среды общения в </a:t>
            </a:r>
            <a:r>
              <a:rPr lang="ru-RU" sz="3200" dirty="0" smtClean="0"/>
              <a:t>компаниях.</a:t>
            </a:r>
            <a:endParaRPr lang="ru-RU" sz="3200" dirty="0"/>
          </a:p>
        </p:txBody>
      </p:sp>
      <p:pic>
        <p:nvPicPr>
          <p:cNvPr id="5" name="Изображение 4" descr="bitrix24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1510"/>
            <a:ext cx="6588733" cy="2592288"/>
          </a:xfrm>
          <a:prstGeom prst="rect">
            <a:avLst/>
          </a:prstGeom>
        </p:spPr>
      </p:pic>
      <p:pic>
        <p:nvPicPr>
          <p:cNvPr id="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39" y="3363838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13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/>
              <a:t>Спасибо </a:t>
            </a:r>
            <a:r>
              <a:rPr lang="en-US" sz="3600" b="1" dirty="0" smtClean="0"/>
              <a:t>AIC</a:t>
            </a:r>
            <a:r>
              <a:rPr lang="ru-RU" sz="3600" b="1" dirty="0" smtClean="0"/>
              <a:t>!</a:t>
            </a:r>
            <a:r>
              <a:rPr lang="en-US" sz="3600" b="1" dirty="0" smtClean="0"/>
              <a:t> </a:t>
            </a:r>
            <a:endParaRPr lang="en-US" sz="3600" b="1" dirty="0" smtClean="0">
              <a:latin typeface="Verdana" pitchFamily="34" charset="0"/>
            </a:endParaRPr>
          </a:p>
        </p:txBody>
      </p:sp>
      <p:pic>
        <p:nvPicPr>
          <p:cNvPr id="1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5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Изображение 20" descr="Снимок экрана 2012-03-29 в 13.42.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655" y="2685939"/>
            <a:ext cx="1959117" cy="1044727"/>
          </a:xfrm>
          <a:prstGeom prst="rect">
            <a:avLst/>
          </a:prstGeom>
        </p:spPr>
      </p:pic>
      <p:pic>
        <p:nvPicPr>
          <p:cNvPr id="22" name="Изображение 21" descr="popkov_ai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086" y="1197306"/>
            <a:ext cx="1650764" cy="24860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3" name="Изображение 22" descr="vinogradov_ai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98" y="1197306"/>
            <a:ext cx="1650764" cy="24860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4" name="Прямоугольник 23"/>
          <p:cNvSpPr/>
          <p:nvPr/>
        </p:nvSpPr>
        <p:spPr>
          <a:xfrm>
            <a:off x="810208" y="3699914"/>
            <a:ext cx="21380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Антон </a:t>
            </a:r>
            <a:r>
              <a:rPr lang="ru-RU" i="1" dirty="0" smtClean="0"/>
              <a:t>Виноградов</a:t>
            </a:r>
          </a:p>
          <a:p>
            <a:r>
              <a:rPr lang="en-US" i="1" dirty="0" smtClean="0"/>
              <a:t>CEO AIC</a:t>
            </a:r>
            <a:r>
              <a:rPr lang="ru-RU" i="1" dirty="0" smtClean="0"/>
              <a:t> </a:t>
            </a:r>
            <a:endParaRPr lang="ru-RU" i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360914" y="3705828"/>
            <a:ext cx="20751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Сергей </a:t>
            </a:r>
            <a:r>
              <a:rPr lang="ru-RU" i="1" dirty="0" smtClean="0"/>
              <a:t>Попков</a:t>
            </a:r>
            <a:endParaRPr lang="en-US" i="1" dirty="0" smtClean="0"/>
          </a:p>
          <a:p>
            <a:r>
              <a:rPr lang="ru-RU" i="1" dirty="0" smtClean="0"/>
              <a:t>Шеф-дизайнер </a:t>
            </a:r>
            <a:r>
              <a:rPr lang="en-US" i="1" dirty="0" smtClean="0"/>
              <a:t>AIC</a:t>
            </a:r>
            <a:r>
              <a:rPr lang="ru-RU" i="1" dirty="0" smtClean="0"/>
              <a:t> </a:t>
            </a:r>
            <a:endParaRPr lang="ru-RU" i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6372200" y="3807646"/>
            <a:ext cx="1856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 err="1" smtClean="0"/>
              <a:t>www.aic.ru</a:t>
            </a:r>
            <a:endParaRPr lang="ru-RU" sz="2800" u="sng" dirty="0"/>
          </a:p>
        </p:txBody>
      </p:sp>
      <p:pic>
        <p:nvPicPr>
          <p:cNvPr id="2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2958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25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Изображение 165" descr="pic_0064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911" y="2733454"/>
            <a:ext cx="576129" cy="589223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76064" y="120295"/>
            <a:ext cx="6948264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 smtClean="0"/>
              <a:t>Спасибо всей команде!</a:t>
            </a:r>
            <a:endParaRPr lang="en-US" sz="4000" b="1" dirty="0" smtClean="0">
              <a:latin typeface="Verdana" pitchFamily="34" charset="0"/>
            </a:endParaRPr>
          </a:p>
        </p:txBody>
      </p:sp>
      <p:pic>
        <p:nvPicPr>
          <p:cNvPr id="198" name="Изображение 197" descr="k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80" y="3335628"/>
            <a:ext cx="576129" cy="58922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40" name="Изображение 239" descr="IMG_3605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653" y="1009473"/>
            <a:ext cx="576129" cy="589223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214" name="Изображение 213" descr="foto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9" y="3338281"/>
            <a:ext cx="576129" cy="589223"/>
          </a:xfrm>
          <a:prstGeom prst="rect">
            <a:avLst/>
          </a:prstGeom>
        </p:spPr>
      </p:pic>
      <p:pic>
        <p:nvPicPr>
          <p:cNvPr id="163" name="Изображение 162" descr="P5222425%20y2y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422" y="4469655"/>
            <a:ext cx="678954" cy="694385"/>
          </a:xfrm>
          <a:prstGeom prst="rect">
            <a:avLst/>
          </a:prstGeom>
        </p:spPr>
      </p:pic>
      <p:pic>
        <p:nvPicPr>
          <p:cNvPr id="178" name="Изображение 177" descr="11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123" y="4515967"/>
            <a:ext cx="613589" cy="627534"/>
          </a:xfrm>
          <a:prstGeom prst="rect">
            <a:avLst/>
          </a:prstGeom>
        </p:spPr>
      </p:pic>
      <p:pic>
        <p:nvPicPr>
          <p:cNvPr id="244" name="Изображение 243" descr="Снимок экрана 2012-04-09 в 12.00.47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9" t="-1" b="1501"/>
          <a:stretch/>
        </p:blipFill>
        <p:spPr>
          <a:xfrm>
            <a:off x="899594" y="3939902"/>
            <a:ext cx="646685" cy="620688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02" name="Изображение 101" descr="pict0329.jpe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745" y="1583151"/>
            <a:ext cx="576129" cy="589223"/>
          </a:xfrm>
          <a:prstGeom prst="rect">
            <a:avLst/>
          </a:prstGeom>
        </p:spPr>
      </p:pic>
      <p:pic>
        <p:nvPicPr>
          <p:cNvPr id="103" name="Изображение 102" descr="portraitsar.jpe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315" y="987574"/>
            <a:ext cx="576129" cy="589223"/>
          </a:xfrm>
          <a:prstGeom prst="rect">
            <a:avLst/>
          </a:prstGeom>
        </p:spPr>
      </p:pic>
      <p:pic>
        <p:nvPicPr>
          <p:cNvPr id="105" name="Изображение 104" descr="_mg_4170.jpe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693" y="993930"/>
            <a:ext cx="576129" cy="589223"/>
          </a:xfrm>
          <a:prstGeom prst="rect">
            <a:avLst/>
          </a:prstGeom>
        </p:spPr>
      </p:pic>
      <p:pic>
        <p:nvPicPr>
          <p:cNvPr id="106" name="Изображение 105" descr="3000773526_f9a628f2fd_cr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42" y="988994"/>
            <a:ext cx="576129" cy="589223"/>
          </a:xfrm>
          <a:prstGeom prst="rect">
            <a:avLst/>
          </a:prstGeom>
        </p:spPr>
      </p:pic>
      <p:pic>
        <p:nvPicPr>
          <p:cNvPr id="108" name="Изображение 107" descr="avatar.jpe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177" y="989223"/>
            <a:ext cx="576129" cy="589223"/>
          </a:xfrm>
          <a:prstGeom prst="rect">
            <a:avLst/>
          </a:prstGeom>
        </p:spPr>
      </p:pic>
      <p:pic>
        <p:nvPicPr>
          <p:cNvPr id="109" name="Изображение 108" descr="nd%20046%20hfacef%20570x570px.jpe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047" y="990364"/>
            <a:ext cx="576129" cy="589223"/>
          </a:xfrm>
          <a:prstGeom prst="rect">
            <a:avLst/>
          </a:prstGeom>
        </p:spPr>
      </p:pic>
      <p:pic>
        <p:nvPicPr>
          <p:cNvPr id="111" name="Изображение 110" descr="DSC_0489.jpe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285" y="2766301"/>
            <a:ext cx="576129" cy="589223"/>
          </a:xfrm>
          <a:prstGeom prst="rect">
            <a:avLst/>
          </a:prstGeom>
        </p:spPr>
      </p:pic>
      <p:pic>
        <p:nvPicPr>
          <p:cNvPr id="112" name="Изображение 111" descr="kdv.jpe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070" y="3360230"/>
            <a:ext cx="576129" cy="589223"/>
          </a:xfrm>
          <a:prstGeom prst="rect">
            <a:avLst/>
          </a:prstGeom>
        </p:spPr>
      </p:pic>
      <p:pic>
        <p:nvPicPr>
          <p:cNvPr id="114" name="Изображение 113" descr="avatar.jpe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009" y="3932586"/>
            <a:ext cx="576129" cy="589223"/>
          </a:xfrm>
          <a:prstGeom prst="rect">
            <a:avLst/>
          </a:prstGeom>
        </p:spPr>
      </p:pic>
      <p:pic>
        <p:nvPicPr>
          <p:cNvPr id="115" name="Изображение 114" descr="123.jpe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26" y="2766301"/>
            <a:ext cx="576129" cy="589223"/>
          </a:xfrm>
          <a:prstGeom prst="rect">
            <a:avLst/>
          </a:prstGeom>
        </p:spPr>
      </p:pic>
      <p:pic>
        <p:nvPicPr>
          <p:cNvPr id="117" name="Изображение 116" descr="profile.jpe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783" y="3360230"/>
            <a:ext cx="576129" cy="589223"/>
          </a:xfrm>
          <a:prstGeom prst="rect">
            <a:avLst/>
          </a:prstGeom>
        </p:spPr>
      </p:pic>
      <p:pic>
        <p:nvPicPr>
          <p:cNvPr id="118" name="Изображение 117" descr="x_962960d8.jpe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526" y="3360230"/>
            <a:ext cx="576129" cy="589223"/>
          </a:xfrm>
          <a:prstGeom prst="rect">
            <a:avLst/>
          </a:prstGeom>
        </p:spPr>
      </p:pic>
      <p:pic>
        <p:nvPicPr>
          <p:cNvPr id="120" name="Изображение 119" descr="pb1.jpe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96" y="2182052"/>
            <a:ext cx="576129" cy="589223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21" name="Изображение 120" descr="111113.jpe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537" y="4554279"/>
            <a:ext cx="576129" cy="589223"/>
          </a:xfrm>
          <a:prstGeom prst="rect">
            <a:avLst/>
          </a:prstGeom>
        </p:spPr>
      </p:pic>
      <p:pic>
        <p:nvPicPr>
          <p:cNvPr id="123" name="Изображение 122" descr="00008re8.jpe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15" y="2177079"/>
            <a:ext cx="576129" cy="589223"/>
          </a:xfrm>
          <a:prstGeom prst="rect">
            <a:avLst/>
          </a:prstGeom>
        </p:spPr>
      </p:pic>
      <p:pic>
        <p:nvPicPr>
          <p:cNvPr id="124" name="Изображение 123" descr="avatar.jpe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624" y="1583151"/>
            <a:ext cx="576129" cy="589223"/>
          </a:xfrm>
          <a:prstGeom prst="rect">
            <a:avLst/>
          </a:prstGeom>
        </p:spPr>
      </p:pic>
      <p:pic>
        <p:nvPicPr>
          <p:cNvPr id="126" name="Изображение 125" descr="avatar3.jpe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51" y="4554279"/>
            <a:ext cx="576129" cy="589223"/>
          </a:xfrm>
          <a:prstGeom prst="rect">
            <a:avLst/>
          </a:prstGeom>
        </p:spPr>
      </p:pic>
      <p:pic>
        <p:nvPicPr>
          <p:cNvPr id="127" name="Изображение 126" descr="getImage.jpe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588" y="1583151"/>
            <a:ext cx="576129" cy="589223"/>
          </a:xfrm>
          <a:prstGeom prst="rect">
            <a:avLst/>
          </a:prstGeom>
        </p:spPr>
      </p:pic>
      <p:pic>
        <p:nvPicPr>
          <p:cNvPr id="129" name="Изображение 128" descr="Image.jpe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98" y="3360230"/>
            <a:ext cx="576129" cy="589223"/>
          </a:xfrm>
          <a:prstGeom prst="rect">
            <a:avLst/>
          </a:prstGeom>
        </p:spPr>
      </p:pic>
      <p:pic>
        <p:nvPicPr>
          <p:cNvPr id="130" name="Изображение 129" descr="IMG_1633.jpe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54" y="2723805"/>
            <a:ext cx="576129" cy="589223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32" name="Изображение 131" descr="oyjvg%20img_0012.jpe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714" y="2181840"/>
            <a:ext cx="576129" cy="589223"/>
          </a:xfrm>
          <a:prstGeom prst="rect">
            <a:avLst/>
          </a:prstGeom>
        </p:spPr>
      </p:pic>
      <p:pic>
        <p:nvPicPr>
          <p:cNvPr id="133" name="Изображение 132" descr="avatar_8784.jpe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854" y="2766301"/>
            <a:ext cx="576129" cy="589223"/>
          </a:xfrm>
          <a:prstGeom prst="rect">
            <a:avLst/>
          </a:prstGeom>
        </p:spPr>
      </p:pic>
      <p:pic>
        <p:nvPicPr>
          <p:cNvPr id="135" name="Изображение 134" descr="demidov.jpe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542" y="2177079"/>
            <a:ext cx="576129" cy="589223"/>
          </a:xfrm>
          <a:prstGeom prst="rect">
            <a:avLst/>
          </a:prstGeom>
        </p:spPr>
      </p:pic>
      <p:pic>
        <p:nvPicPr>
          <p:cNvPr id="136" name="Изображение 135" descr="image057.jpe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998" y="2766301"/>
            <a:ext cx="576129" cy="589223"/>
          </a:xfrm>
          <a:prstGeom prst="rect">
            <a:avLst/>
          </a:prstGeom>
        </p:spPr>
      </p:pic>
      <p:pic>
        <p:nvPicPr>
          <p:cNvPr id="138" name="Изображение 137" descr="wasil.jpe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711" y="2766301"/>
            <a:ext cx="576129" cy="589223"/>
          </a:xfrm>
          <a:prstGeom prst="rect">
            <a:avLst/>
          </a:prstGeom>
        </p:spPr>
      </p:pic>
      <p:pic>
        <p:nvPicPr>
          <p:cNvPr id="139" name="Изображение 138" descr="new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783" y="2766301"/>
            <a:ext cx="576129" cy="589223"/>
          </a:xfrm>
          <a:prstGeom prst="rect">
            <a:avLst/>
          </a:prstGeom>
        </p:spPr>
      </p:pic>
      <p:pic>
        <p:nvPicPr>
          <p:cNvPr id="141" name="Изображение 140" descr="imgp0534-1.jpe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075" y="4554279"/>
            <a:ext cx="576129" cy="589223"/>
          </a:xfrm>
          <a:prstGeom prst="rect">
            <a:avLst/>
          </a:prstGeom>
        </p:spPr>
      </p:pic>
      <p:pic>
        <p:nvPicPr>
          <p:cNvPr id="142" name="Изображение 141" descr="upic.jpe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998" y="3954159"/>
            <a:ext cx="576129" cy="589223"/>
          </a:xfrm>
          <a:prstGeom prst="rect">
            <a:avLst/>
          </a:prstGeom>
        </p:spPr>
      </p:pic>
      <p:pic>
        <p:nvPicPr>
          <p:cNvPr id="144" name="Изображение 143" descr="a_37e6cc0.jpe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39" y="2138256"/>
            <a:ext cx="576129" cy="589223"/>
          </a:xfrm>
          <a:prstGeom prst="rect">
            <a:avLst/>
          </a:prstGeom>
        </p:spPr>
      </p:pic>
      <p:pic>
        <p:nvPicPr>
          <p:cNvPr id="145" name="Изображение 144" descr="cat1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399" y="2177079"/>
            <a:ext cx="576129" cy="589223"/>
          </a:xfrm>
          <a:prstGeom prst="rect">
            <a:avLst/>
          </a:prstGeom>
        </p:spPr>
      </p:pic>
      <p:pic>
        <p:nvPicPr>
          <p:cNvPr id="147" name="Изображение 146" descr="n595794637_2752769_2144481.jpe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711" y="3360230"/>
            <a:ext cx="576129" cy="589223"/>
          </a:xfrm>
          <a:prstGeom prst="rect">
            <a:avLst/>
          </a:prstGeom>
        </p:spPr>
      </p:pic>
      <p:pic>
        <p:nvPicPr>
          <p:cNvPr id="148" name="Изображение 147" descr="ava.jpe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27" y="4548815"/>
            <a:ext cx="576129" cy="589223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50" name="Изображение 149" descr="ava.jpe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697" y="3954159"/>
            <a:ext cx="576129" cy="589223"/>
          </a:xfrm>
          <a:prstGeom prst="rect">
            <a:avLst/>
          </a:prstGeom>
        </p:spPr>
      </p:pic>
      <p:pic>
        <p:nvPicPr>
          <p:cNvPr id="151" name="Изображение 150" descr="lera.jpeg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000" y="993930"/>
            <a:ext cx="576129" cy="589223"/>
          </a:xfrm>
          <a:prstGeom prst="rect">
            <a:avLst/>
          </a:prstGeom>
        </p:spPr>
      </p:pic>
      <p:pic>
        <p:nvPicPr>
          <p:cNvPr id="153" name="Изображение 152" descr="x_30696bf2.jpeg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695" y="1583151"/>
            <a:ext cx="576129" cy="589223"/>
          </a:xfrm>
          <a:prstGeom prst="rect">
            <a:avLst/>
          </a:prstGeom>
        </p:spPr>
      </p:pic>
      <p:pic>
        <p:nvPicPr>
          <p:cNvPr id="154" name="Изображение 153" descr="DSCN2415.jpeg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141" y="3360230"/>
            <a:ext cx="576129" cy="589223"/>
          </a:xfrm>
          <a:prstGeom prst="rect">
            <a:avLst/>
          </a:prstGeom>
        </p:spPr>
      </p:pic>
      <p:pic>
        <p:nvPicPr>
          <p:cNvPr id="156" name="Изображение 155" descr="1.jpeg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56" y="2766301"/>
            <a:ext cx="576129" cy="589223"/>
          </a:xfrm>
          <a:prstGeom prst="rect">
            <a:avLst/>
          </a:prstGeom>
        </p:spPr>
      </p:pic>
      <p:pic>
        <p:nvPicPr>
          <p:cNvPr id="157" name="Изображение 156" descr="me.jpeg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552" y="1583151"/>
            <a:ext cx="576129" cy="589223"/>
          </a:xfrm>
          <a:prstGeom prst="rect">
            <a:avLst/>
          </a:prstGeom>
        </p:spPr>
      </p:pic>
      <p:pic>
        <p:nvPicPr>
          <p:cNvPr id="159" name="Изображение 158" descr="P7240696.jpeg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481" y="1583151"/>
            <a:ext cx="576129" cy="589223"/>
          </a:xfrm>
          <a:prstGeom prst="rect">
            <a:avLst/>
          </a:prstGeom>
        </p:spPr>
      </p:pic>
      <p:pic>
        <p:nvPicPr>
          <p:cNvPr id="160" name="Изображение 159" descr="Konkov-small-1.jpeg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26" y="3954159"/>
            <a:ext cx="576129" cy="589223"/>
          </a:xfrm>
          <a:prstGeom prst="rect">
            <a:avLst/>
          </a:prstGeom>
        </p:spPr>
      </p:pic>
      <p:pic>
        <p:nvPicPr>
          <p:cNvPr id="162" name="Изображение 161" descr="9808.jpeg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86" y="4554279"/>
            <a:ext cx="576129" cy="589223"/>
          </a:xfrm>
          <a:prstGeom prst="rect">
            <a:avLst/>
          </a:prstGeom>
        </p:spPr>
      </p:pic>
      <p:pic>
        <p:nvPicPr>
          <p:cNvPr id="165" name="Изображение 164" descr="Untitled-2.jpeg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854" y="3954159"/>
            <a:ext cx="576129" cy="589223"/>
          </a:xfrm>
          <a:prstGeom prst="rect">
            <a:avLst/>
          </a:prstGeom>
        </p:spPr>
      </p:pic>
      <p:pic>
        <p:nvPicPr>
          <p:cNvPr id="168" name="Изображение 167" descr="IMG_9251.jpeg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995" y="4554279"/>
            <a:ext cx="576129" cy="589223"/>
          </a:xfrm>
          <a:prstGeom prst="rect">
            <a:avLst/>
          </a:prstGeom>
        </p:spPr>
      </p:pic>
      <p:pic>
        <p:nvPicPr>
          <p:cNvPr id="169" name="Изображение 168" descr="ava.jpeg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984" y="4554279"/>
            <a:ext cx="576129" cy="589223"/>
          </a:xfrm>
          <a:prstGeom prst="rect">
            <a:avLst/>
          </a:prstGeom>
        </p:spPr>
      </p:pic>
      <p:pic>
        <p:nvPicPr>
          <p:cNvPr id="171" name="Изображение 170" descr="sv8.jpeg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783" y="3954159"/>
            <a:ext cx="576129" cy="589223"/>
          </a:xfrm>
          <a:prstGeom prst="rect">
            <a:avLst/>
          </a:prstGeom>
        </p:spPr>
      </p:pic>
      <p:pic>
        <p:nvPicPr>
          <p:cNvPr id="172" name="Изображение 171" descr="DSC_05.jpeg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187" y="3942989"/>
            <a:ext cx="576129" cy="589223"/>
          </a:xfrm>
          <a:prstGeom prst="rect">
            <a:avLst/>
          </a:prstGeom>
        </p:spPr>
      </p:pic>
      <p:pic>
        <p:nvPicPr>
          <p:cNvPr id="174" name="Изображение 173" descr="12.jpeg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653" y="1583151"/>
            <a:ext cx="576129" cy="589223"/>
          </a:xfrm>
          <a:prstGeom prst="rect">
            <a:avLst/>
          </a:prstGeom>
        </p:spPr>
      </p:pic>
      <p:pic>
        <p:nvPicPr>
          <p:cNvPr id="175" name="Изображение 174" descr="IMG_0925.jpeg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15" y="4554279"/>
            <a:ext cx="576129" cy="589223"/>
          </a:xfrm>
          <a:prstGeom prst="rect">
            <a:avLst/>
          </a:prstGeom>
        </p:spPr>
      </p:pic>
      <p:pic>
        <p:nvPicPr>
          <p:cNvPr id="177" name="Изображение 176" descr="2.jpeg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213" y="3954159"/>
            <a:ext cx="576129" cy="589223"/>
          </a:xfrm>
          <a:prstGeom prst="rect">
            <a:avLst/>
          </a:prstGeom>
        </p:spPr>
      </p:pic>
      <p:pic>
        <p:nvPicPr>
          <p:cNvPr id="180" name="Изображение 179" descr="rrmvhl%20jtv2.jpeg"/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901" y="2177079"/>
            <a:ext cx="576129" cy="589223"/>
          </a:xfrm>
          <a:prstGeom prst="rect">
            <a:avLst/>
          </a:prstGeom>
        </p:spPr>
      </p:pic>
      <p:pic>
        <p:nvPicPr>
          <p:cNvPr id="181" name="Изображение 180" descr="10112008476.jpeg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285" y="3954159"/>
            <a:ext cx="576129" cy="589223"/>
          </a:xfrm>
          <a:prstGeom prst="rect">
            <a:avLst/>
          </a:prstGeom>
        </p:spPr>
      </p:pic>
      <p:pic>
        <p:nvPicPr>
          <p:cNvPr id="183" name="Изображение 182" descr="img_2899xsz.png"/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723" y="3327383"/>
            <a:ext cx="576129" cy="589223"/>
          </a:xfrm>
          <a:prstGeom prst="rect">
            <a:avLst/>
          </a:prstGeom>
        </p:spPr>
      </p:pic>
      <p:pic>
        <p:nvPicPr>
          <p:cNvPr id="184" name="Изображение 183" descr="ava.jpeg"/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56" y="3954159"/>
            <a:ext cx="576129" cy="589223"/>
          </a:xfrm>
          <a:prstGeom prst="rect">
            <a:avLst/>
          </a:prstGeom>
        </p:spPr>
      </p:pic>
      <p:pic>
        <p:nvPicPr>
          <p:cNvPr id="186" name="Изображение 185" descr="mmzw.jpeg"/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239" y="3954159"/>
            <a:ext cx="576129" cy="589223"/>
          </a:xfrm>
          <a:prstGeom prst="rect">
            <a:avLst/>
          </a:prstGeom>
        </p:spPr>
      </p:pic>
      <p:pic>
        <p:nvPicPr>
          <p:cNvPr id="187" name="Изображение 186" descr="Avatar.jpeg"/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410" y="1583151"/>
            <a:ext cx="576129" cy="589223"/>
          </a:xfrm>
          <a:prstGeom prst="rect">
            <a:avLst/>
          </a:prstGeom>
        </p:spPr>
      </p:pic>
      <p:pic>
        <p:nvPicPr>
          <p:cNvPr id="189" name="Изображение 188" descr="IMG_01502.jpeg"/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685" y="2177079"/>
            <a:ext cx="576129" cy="589223"/>
          </a:xfrm>
          <a:prstGeom prst="rect">
            <a:avLst/>
          </a:prstGeom>
        </p:spPr>
      </p:pic>
      <p:pic>
        <p:nvPicPr>
          <p:cNvPr id="190" name="Изображение 189" descr="khk.jpeg"/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264" y="1583151"/>
            <a:ext cx="576129" cy="589223"/>
          </a:xfrm>
          <a:prstGeom prst="rect">
            <a:avLst/>
          </a:prstGeom>
        </p:spPr>
      </p:pic>
      <p:pic>
        <p:nvPicPr>
          <p:cNvPr id="192" name="Изображение 191" descr="img_9630.jpeg"/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640" y="2766301"/>
            <a:ext cx="576129" cy="589223"/>
          </a:xfrm>
          <a:prstGeom prst="rect">
            <a:avLst/>
          </a:prstGeom>
        </p:spPr>
      </p:pic>
      <p:pic>
        <p:nvPicPr>
          <p:cNvPr id="193" name="Изображение 192" descr="mmth_321.jpeg"/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213" y="2766301"/>
            <a:ext cx="576129" cy="589223"/>
          </a:xfrm>
          <a:prstGeom prst="rect">
            <a:avLst/>
          </a:prstGeom>
        </p:spPr>
      </p:pic>
      <p:pic>
        <p:nvPicPr>
          <p:cNvPr id="195" name="Изображение 194" descr="dmitro_300x300.png"/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39" y="4554279"/>
            <a:ext cx="576129" cy="589223"/>
          </a:xfrm>
          <a:prstGeom prst="rect">
            <a:avLst/>
          </a:prstGeom>
        </p:spPr>
      </p:pic>
      <p:pic>
        <p:nvPicPr>
          <p:cNvPr id="196" name="Изображение 195" descr="398599_2789464053547_1166727439_32442340_1938183221_n.jpeg"/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070" y="2766301"/>
            <a:ext cx="576129" cy="589223"/>
          </a:xfrm>
          <a:prstGeom prst="rect">
            <a:avLst/>
          </a:prstGeom>
        </p:spPr>
      </p:pic>
      <p:pic>
        <p:nvPicPr>
          <p:cNvPr id="199" name="Изображение 198" descr="398600226.jpeg"/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470" y="2177079"/>
            <a:ext cx="576129" cy="589223"/>
          </a:xfrm>
          <a:prstGeom prst="rect">
            <a:avLst/>
          </a:prstGeom>
        </p:spPr>
      </p:pic>
      <p:pic>
        <p:nvPicPr>
          <p:cNvPr id="201" name="Изображение 200" descr="qvwio%2001042010497.jpeg"/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326" y="2177079"/>
            <a:ext cx="576129" cy="589223"/>
          </a:xfrm>
          <a:prstGeom prst="rect">
            <a:avLst/>
          </a:prstGeom>
        </p:spPr>
      </p:pic>
      <p:pic>
        <p:nvPicPr>
          <p:cNvPr id="202" name="Изображение 201" descr="rsv3.jpeg"/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668" y="3362533"/>
            <a:ext cx="576129" cy="589223"/>
          </a:xfrm>
          <a:prstGeom prst="rect">
            <a:avLst/>
          </a:prstGeom>
        </p:spPr>
      </p:pic>
      <p:pic>
        <p:nvPicPr>
          <p:cNvPr id="204" name="Изображение 203" descr="img_2123_cixuy%20pvhwfa.jpeg"/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768" y="1583151"/>
            <a:ext cx="576129" cy="589223"/>
          </a:xfrm>
          <a:prstGeom prst="rect">
            <a:avLst/>
          </a:prstGeom>
        </p:spPr>
      </p:pic>
      <p:pic>
        <p:nvPicPr>
          <p:cNvPr id="205" name="Изображение 204" descr="swp.jpeg"/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003" y="987574"/>
            <a:ext cx="576129" cy="589223"/>
          </a:xfrm>
          <a:prstGeom prst="rect">
            <a:avLst/>
          </a:prstGeom>
        </p:spPr>
      </p:pic>
      <p:pic>
        <p:nvPicPr>
          <p:cNvPr id="207" name="Изображение 206" descr="DSC_0527_sm.jpeg"/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21" y="993930"/>
            <a:ext cx="576129" cy="589223"/>
          </a:xfrm>
          <a:prstGeom prst="rect">
            <a:avLst/>
          </a:prstGeom>
        </p:spPr>
      </p:pic>
      <p:pic>
        <p:nvPicPr>
          <p:cNvPr id="208" name="Изображение 207" descr="dsc_0930_b.jpeg"/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97" y="993104"/>
            <a:ext cx="576129" cy="589223"/>
          </a:xfrm>
          <a:prstGeom prst="rect">
            <a:avLst/>
          </a:prstGeom>
        </p:spPr>
      </p:pic>
      <p:pic>
        <p:nvPicPr>
          <p:cNvPr id="210" name="Изображение 209" descr="avs.jpeg"/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756" y="2177079"/>
            <a:ext cx="576129" cy="589223"/>
          </a:xfrm>
          <a:prstGeom prst="rect">
            <a:avLst/>
          </a:prstGeom>
        </p:spPr>
      </p:pic>
      <p:pic>
        <p:nvPicPr>
          <p:cNvPr id="211" name="Изображение 210" descr="i%20zoe.jpeg"/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998" y="3360230"/>
            <a:ext cx="576129" cy="589223"/>
          </a:xfrm>
          <a:prstGeom prst="rect">
            <a:avLst/>
          </a:prstGeom>
        </p:spPr>
      </p:pic>
      <p:pic>
        <p:nvPicPr>
          <p:cNvPr id="213" name="Изображение 212" descr="DSC_0107_sm.jpeg"/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854" y="3360230"/>
            <a:ext cx="576129" cy="589223"/>
          </a:xfrm>
          <a:prstGeom prst="rect">
            <a:avLst/>
          </a:prstGeom>
        </p:spPr>
      </p:pic>
      <p:pic>
        <p:nvPicPr>
          <p:cNvPr id="216" name="Изображение 215" descr="getImage.jpeg"/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55" y="1581503"/>
            <a:ext cx="576129" cy="589223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217" name="Изображение 216" descr="avr.jpeg"/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809" y="2766301"/>
            <a:ext cx="576129" cy="589223"/>
          </a:xfrm>
          <a:prstGeom prst="rect">
            <a:avLst/>
          </a:prstGeom>
        </p:spPr>
      </p:pic>
      <p:pic>
        <p:nvPicPr>
          <p:cNvPr id="219" name="Изображение 218" descr="Untitled-1.png"/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55" y="3360230"/>
            <a:ext cx="576129" cy="589223"/>
          </a:xfrm>
          <a:prstGeom prst="rect">
            <a:avLst/>
          </a:prstGeom>
        </p:spPr>
      </p:pic>
      <p:pic>
        <p:nvPicPr>
          <p:cNvPr id="220" name="Изображение 219" descr="suslov_100.jpeg"/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829" y="2177079"/>
            <a:ext cx="576129" cy="589223"/>
          </a:xfrm>
          <a:prstGeom prst="rect">
            <a:avLst/>
          </a:prstGeom>
        </p:spPr>
      </p:pic>
      <p:pic>
        <p:nvPicPr>
          <p:cNvPr id="222" name="Изображение 221" descr="noovadd.jpeg"/>
          <p:cNvPicPr>
            <a:picLocks noChangeAspect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37" y="1583151"/>
            <a:ext cx="576129" cy="589223"/>
          </a:xfrm>
          <a:prstGeom prst="rect">
            <a:avLst/>
          </a:prstGeom>
        </p:spPr>
      </p:pic>
      <p:pic>
        <p:nvPicPr>
          <p:cNvPr id="223" name="Изображение 222" descr="x_e102f50f.jpeg"/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640" y="3360230"/>
            <a:ext cx="576129" cy="589223"/>
          </a:xfrm>
          <a:prstGeom prst="rect">
            <a:avLst/>
          </a:prstGeom>
        </p:spPr>
      </p:pic>
      <p:pic>
        <p:nvPicPr>
          <p:cNvPr id="225" name="Изображение 224" descr="tushinsky.jpeg"/>
          <p:cNvPicPr>
            <a:picLocks noChangeAspect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963" y="3355957"/>
            <a:ext cx="576129" cy="589223"/>
          </a:xfrm>
          <a:prstGeom prst="rect">
            <a:avLst/>
          </a:prstGeom>
        </p:spPr>
      </p:pic>
      <p:pic>
        <p:nvPicPr>
          <p:cNvPr id="226" name="Изображение 225" descr="ava_2.jpeg"/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613" y="2177079"/>
            <a:ext cx="576129" cy="589223"/>
          </a:xfrm>
          <a:prstGeom prst="rect">
            <a:avLst/>
          </a:prstGeom>
        </p:spPr>
      </p:pic>
      <p:pic>
        <p:nvPicPr>
          <p:cNvPr id="228" name="Изображение 227" descr="PICT0065_web.jpeg"/>
          <p:cNvPicPr>
            <a:picLocks noChangeAspect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321" y="3954159"/>
            <a:ext cx="576129" cy="589223"/>
          </a:xfrm>
          <a:prstGeom prst="rect">
            <a:avLst/>
          </a:prstGeom>
        </p:spPr>
      </p:pic>
      <p:pic>
        <p:nvPicPr>
          <p:cNvPr id="229" name="Изображение 228" descr="IMGP1170.jpeg"/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680" y="989223"/>
            <a:ext cx="576129" cy="589223"/>
          </a:xfrm>
          <a:prstGeom prst="rect">
            <a:avLst/>
          </a:prstGeom>
        </p:spPr>
      </p:pic>
      <p:pic>
        <p:nvPicPr>
          <p:cNvPr id="231" name="Изображение 230" descr="DSC_0637.jpeg"/>
          <p:cNvPicPr>
            <a:picLocks noChangeAspect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972" y="2177079"/>
            <a:ext cx="576129" cy="589223"/>
          </a:xfrm>
          <a:prstGeom prst="rect">
            <a:avLst/>
          </a:prstGeom>
        </p:spPr>
      </p:pic>
      <p:pic>
        <p:nvPicPr>
          <p:cNvPr id="232" name="Изображение 231" descr="my_avatar.png"/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655" y="4554279"/>
            <a:ext cx="576129" cy="589223"/>
          </a:xfrm>
          <a:prstGeom prst="rect">
            <a:avLst/>
          </a:prstGeom>
        </p:spPr>
      </p:pic>
      <p:pic>
        <p:nvPicPr>
          <p:cNvPr id="234" name="Изображение 233" descr="DSC_0221.jpeg"/>
          <p:cNvPicPr>
            <a:picLocks noChangeAspect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743" y="2744523"/>
            <a:ext cx="576129" cy="589223"/>
          </a:xfrm>
          <a:prstGeom prst="rect">
            <a:avLst/>
          </a:prstGeom>
        </p:spPr>
      </p:pic>
      <p:pic>
        <p:nvPicPr>
          <p:cNvPr id="235" name="Изображение 234" descr="x_e41445c3.jpeg"/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468" y="4554279"/>
            <a:ext cx="576129" cy="589223"/>
          </a:xfrm>
          <a:prstGeom prst="rect">
            <a:avLst/>
          </a:prstGeom>
        </p:spPr>
      </p:pic>
      <p:pic>
        <p:nvPicPr>
          <p:cNvPr id="237" name="Изображение 236" descr="hbniyvl.jpeg"/>
          <p:cNvPicPr>
            <a:picLocks noChangeAspect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547" y="3954159"/>
            <a:ext cx="576129" cy="589223"/>
          </a:xfrm>
          <a:prstGeom prst="rect">
            <a:avLst/>
          </a:prstGeom>
        </p:spPr>
      </p:pic>
      <p:pic>
        <p:nvPicPr>
          <p:cNvPr id="238" name="Изображение 237" descr="uccingngfu.jpeg"/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817" y="989223"/>
            <a:ext cx="576129" cy="589223"/>
          </a:xfrm>
          <a:prstGeom prst="rect">
            <a:avLst/>
          </a:prstGeom>
        </p:spPr>
      </p:pic>
      <p:pic>
        <p:nvPicPr>
          <p:cNvPr id="241" name="Изображение 240" descr="corp2.jpeg"/>
          <p:cNvPicPr>
            <a:picLocks noChangeAspect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192" y="1583151"/>
            <a:ext cx="576129" cy="589223"/>
          </a:xfrm>
          <a:prstGeom prst="rect">
            <a:avLst/>
          </a:prstGeom>
        </p:spPr>
      </p:pic>
      <p:pic>
        <p:nvPicPr>
          <p:cNvPr id="247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68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01-tap-alarm-clock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7614"/>
            <a:ext cx="945640" cy="1846054"/>
          </a:xfrm>
          <a:prstGeom prst="rect">
            <a:avLst/>
          </a:prstGeom>
        </p:spPr>
      </p:pic>
      <p:pic>
        <p:nvPicPr>
          <p:cNvPr id="23" name="Изображение 22" descr="8398158_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977" y="0"/>
            <a:ext cx="3429000" cy="5143500"/>
          </a:xfrm>
          <a:prstGeom prst="rect">
            <a:avLst/>
          </a:prstGeom>
        </p:spPr>
      </p:pic>
      <p:pic>
        <p:nvPicPr>
          <p:cNvPr id="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146237"/>
            <a:ext cx="5370416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С чего начинается наше утро?</a:t>
            </a:r>
            <a:endParaRPr lang="en-US" sz="2400" b="1" dirty="0" smtClean="0">
              <a:latin typeface="Verdana" pitchFamily="34" charset="0"/>
            </a:endParaRPr>
          </a:p>
        </p:txBody>
      </p:sp>
      <p:pic>
        <p:nvPicPr>
          <p:cNvPr id="2" name="Изображение 1" descr="PN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15566"/>
            <a:ext cx="3672408" cy="2868958"/>
          </a:xfrm>
          <a:prstGeom prst="rect">
            <a:avLst/>
          </a:prstGeom>
        </p:spPr>
      </p:pic>
      <p:pic>
        <p:nvPicPr>
          <p:cNvPr id="4" name="Изображение 3" descr="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427734"/>
            <a:ext cx="945640" cy="1846054"/>
          </a:xfrm>
          <a:prstGeom prst="rect">
            <a:avLst/>
          </a:prstGeom>
        </p:spPr>
      </p:pic>
      <p:pic>
        <p:nvPicPr>
          <p:cNvPr id="8" name="Изображение 7" descr="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075806"/>
            <a:ext cx="954145" cy="1862656"/>
          </a:xfrm>
          <a:prstGeom prst="rect">
            <a:avLst/>
          </a:prstGeom>
        </p:spPr>
      </p:pic>
      <p:pic>
        <p:nvPicPr>
          <p:cNvPr id="9" name="Изображение 8" descr="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147814"/>
            <a:ext cx="954145" cy="1862656"/>
          </a:xfrm>
          <a:prstGeom prst="rect">
            <a:avLst/>
          </a:prstGeom>
        </p:spPr>
      </p:pic>
      <p:pic>
        <p:nvPicPr>
          <p:cNvPr id="10" name="Изображение 9" descr="picture_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075806"/>
            <a:ext cx="954145" cy="1862656"/>
          </a:xfrm>
          <a:prstGeom prst="rect">
            <a:avLst/>
          </a:prstGeom>
        </p:spPr>
      </p:pic>
      <p:pic>
        <p:nvPicPr>
          <p:cNvPr id="5" name="Изображение 4" descr="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499742"/>
            <a:ext cx="954145" cy="186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4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lia\Downloads\956081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8906"/>
            <a:ext cx="3559352" cy="512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394246" y="1275651"/>
            <a:ext cx="554590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000" dirty="0">
                <a:latin typeface="+mn-lt"/>
              </a:rPr>
              <a:t/>
            </a:r>
            <a:br>
              <a:rPr lang="ru-RU" sz="4000" dirty="0">
                <a:latin typeface="+mn-lt"/>
              </a:rPr>
            </a:br>
            <a:r>
              <a:rPr lang="ru-RU" sz="4400" dirty="0">
                <a:latin typeface="+mn-lt"/>
              </a:rPr>
              <a:t>Спасибо за внимание!</a:t>
            </a:r>
            <a:r>
              <a:rPr lang="en-US" sz="4400" dirty="0">
                <a:latin typeface="+mn-lt"/>
              </a:rPr>
              <a:t>  </a:t>
            </a:r>
            <a:endParaRPr lang="ru-RU" sz="4400" dirty="0" smtClean="0">
              <a:latin typeface="+mn-lt"/>
            </a:endParaRPr>
          </a:p>
          <a:p>
            <a:pPr eaLnBrk="1" hangingPunct="1"/>
            <a:r>
              <a:rPr lang="ru-RU" sz="4400" dirty="0" smtClean="0">
                <a:latin typeface="+mn-lt"/>
              </a:rPr>
              <a:t>Вопросы</a:t>
            </a:r>
            <a:r>
              <a:rPr lang="ru-RU" sz="4400" dirty="0">
                <a:latin typeface="+mn-lt"/>
              </a:rPr>
              <a:t>?</a:t>
            </a:r>
            <a:endParaRPr lang="en-US" sz="4400" dirty="0">
              <a:latin typeface="+mn-lt"/>
            </a:endParaRPr>
          </a:p>
        </p:txBody>
      </p:sp>
      <p:pic>
        <p:nvPicPr>
          <p:cNvPr id="6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8269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65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899592" y="1737736"/>
            <a:ext cx="82444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Что означает термин </a:t>
            </a:r>
          </a:p>
          <a:p>
            <a:r>
              <a:rPr lang="ru-RU" sz="4000" dirty="0" smtClean="0"/>
              <a:t>«социальный интранет»?</a:t>
            </a:r>
            <a:endParaRPr lang="ru-RU" sz="4000" dirty="0"/>
          </a:p>
        </p:txBody>
      </p:sp>
      <p:pic>
        <p:nvPicPr>
          <p:cNvPr id="13" name="Picture 2" descr="C:\Мои доки\vopros.png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35" y="1947199"/>
            <a:ext cx="287999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8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Социальный…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526324" y="2787774"/>
            <a:ext cx="5874305" cy="2016224"/>
          </a:xfrm>
          <a:prstGeom prst="wedgeRoundRectCallout">
            <a:avLst>
              <a:gd name="adj1" fmla="val 64213"/>
              <a:gd name="adj2" fmla="val -7813"/>
              <a:gd name="adj3" fmla="val 16667"/>
            </a:avLst>
          </a:prstGeom>
          <a:solidFill>
            <a:srgbClr val="F2F2F2"/>
          </a:solidFill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3635896" y="1196005"/>
            <a:ext cx="4151048" cy="1303737"/>
          </a:xfrm>
          <a:prstGeom prst="wedgeRoundRectCallout">
            <a:avLst>
              <a:gd name="adj1" fmla="val -64465"/>
              <a:gd name="adj2" fmla="val -29090"/>
              <a:gd name="adj3" fmla="val 16667"/>
            </a:avLst>
          </a:prstGeom>
          <a:solidFill>
            <a:schemeClr val="bg1">
              <a:lumMod val="95000"/>
            </a:scheme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3995935" y="1275608"/>
            <a:ext cx="3401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/>
            <a:r>
              <a:rPr lang="ru-RU" sz="1200" b="1" dirty="0" smtClean="0"/>
              <a:t>Отрицательные ассоциации: </a:t>
            </a:r>
          </a:p>
          <a:p>
            <a:pPr marL="449263" indent="-263525">
              <a:buFont typeface="Arial"/>
              <a:buChar char="•"/>
            </a:pPr>
            <a:r>
              <a:rPr lang="en-US" sz="1200" dirty="0" smtClean="0"/>
              <a:t>Facebook, </a:t>
            </a:r>
            <a:r>
              <a:rPr lang="ru-RU" sz="1200" dirty="0" err="1" smtClean="0"/>
              <a:t>Вконтакте</a:t>
            </a:r>
            <a:r>
              <a:rPr lang="en-US" sz="1200" dirty="0" smtClean="0"/>
              <a:t>, </a:t>
            </a:r>
            <a:r>
              <a:rPr lang="ru-RU" sz="1200" dirty="0" smtClean="0"/>
              <a:t>Одноклассники</a:t>
            </a:r>
          </a:p>
          <a:p>
            <a:pPr marL="449263" indent="-263525">
              <a:buFont typeface="Arial"/>
              <a:buChar char="•"/>
            </a:pPr>
            <a:r>
              <a:rPr lang="ru-RU" sz="1200" dirty="0" smtClean="0"/>
              <a:t>«Друзья»</a:t>
            </a:r>
          </a:p>
          <a:p>
            <a:pPr marL="449263" indent="-263525">
              <a:buFont typeface="Arial"/>
              <a:buChar char="•"/>
            </a:pPr>
            <a:r>
              <a:rPr lang="ru-RU" sz="1200" dirty="0" smtClean="0"/>
              <a:t>Разговоры ни о чем (о сексе)</a:t>
            </a:r>
          </a:p>
          <a:p>
            <a:pPr marL="449263" indent="-263525">
              <a:buFont typeface="Arial"/>
              <a:buChar char="•"/>
            </a:pPr>
            <a:r>
              <a:rPr lang="ru-RU" sz="1200" dirty="0" smtClean="0"/>
              <a:t>Большой поток информации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043608" y="2859783"/>
            <a:ext cx="43072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Положительные ассоциации: </a:t>
            </a:r>
          </a:p>
          <a:p>
            <a:pPr marL="444500" indent="-285750">
              <a:buFont typeface="Arial"/>
              <a:buChar char="•"/>
            </a:pPr>
            <a:r>
              <a:rPr lang="ru-RU" sz="1200" dirty="0"/>
              <a:t>Очень легко общаться </a:t>
            </a:r>
          </a:p>
          <a:p>
            <a:pPr marL="444500" indent="-285750">
              <a:buFont typeface="Arial"/>
              <a:buChar char="•"/>
            </a:pPr>
            <a:r>
              <a:rPr lang="ru-RU" sz="1200" dirty="0"/>
              <a:t>Везде лица, люди</a:t>
            </a:r>
          </a:p>
          <a:p>
            <a:pPr marL="444500" indent="-285750">
              <a:buFont typeface="Arial"/>
              <a:buChar char="•"/>
            </a:pPr>
            <a:r>
              <a:rPr lang="ru-RU" sz="1200" dirty="0" smtClean="0"/>
              <a:t>Мгновенная обратная </a:t>
            </a:r>
            <a:r>
              <a:rPr lang="ru-RU" sz="1200" dirty="0"/>
              <a:t>связь </a:t>
            </a:r>
            <a:endParaRPr lang="ru-RU" sz="1200" dirty="0" smtClean="0"/>
          </a:p>
          <a:p>
            <a:pPr marL="444500" indent="-285750">
              <a:buFont typeface="Arial"/>
              <a:buChar char="•"/>
            </a:pPr>
            <a:r>
              <a:rPr lang="ru-RU" sz="1200" dirty="0" smtClean="0"/>
              <a:t>Вовлечение людей в процессы</a:t>
            </a:r>
          </a:p>
          <a:p>
            <a:pPr marL="444500" indent="-285750">
              <a:buFont typeface="Arial"/>
              <a:buChar char="•"/>
            </a:pPr>
            <a:r>
              <a:rPr lang="ru-RU" sz="1200" dirty="0" smtClean="0"/>
              <a:t>Самоорганизация</a:t>
            </a:r>
            <a:endParaRPr lang="ru-RU" sz="1200" dirty="0"/>
          </a:p>
          <a:p>
            <a:pPr marL="444500" indent="-285750">
              <a:buFont typeface="Arial"/>
              <a:buChar char="•"/>
            </a:pPr>
            <a:r>
              <a:rPr lang="ru-RU" sz="1200" dirty="0"/>
              <a:t>Легко объединиться в группу для обсуждения чего-либо </a:t>
            </a:r>
          </a:p>
          <a:p>
            <a:pPr marL="444500" indent="-285750">
              <a:buFont typeface="Arial"/>
              <a:buChar char="•"/>
            </a:pPr>
            <a:r>
              <a:rPr lang="ru-RU" sz="1200" dirty="0"/>
              <a:t>Мобильность</a:t>
            </a:r>
          </a:p>
          <a:p>
            <a:pPr marL="444500" indent="-285750">
              <a:buFont typeface="Arial"/>
              <a:buChar char="•"/>
            </a:pPr>
            <a:r>
              <a:rPr lang="ru-RU" sz="1200" dirty="0"/>
              <a:t>Удобно искать</a:t>
            </a:r>
          </a:p>
          <a:p>
            <a:pPr marL="444500" indent="-285750">
              <a:buFont typeface="Arial"/>
              <a:buChar char="•"/>
            </a:pPr>
            <a:r>
              <a:rPr lang="ru-RU" sz="1200" dirty="0"/>
              <a:t>Не нужно учиться </a:t>
            </a:r>
          </a:p>
        </p:txBody>
      </p:sp>
      <p:pic>
        <p:nvPicPr>
          <p:cNvPr id="22" name="Изображение 21" descr="Снимок экрана 2012-02-28 в 15.09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219822"/>
            <a:ext cx="1326029" cy="1278182"/>
          </a:xfrm>
          <a:prstGeom prst="rect">
            <a:avLst/>
          </a:prstGeom>
        </p:spPr>
      </p:pic>
      <p:pic>
        <p:nvPicPr>
          <p:cNvPr id="23" name="Изображение 22" descr="Снимок экрана 2012-02-28 в 15.10.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03598"/>
            <a:ext cx="1153069" cy="1116072"/>
          </a:xfrm>
          <a:prstGeom prst="rect">
            <a:avLst/>
          </a:prstGeom>
        </p:spPr>
      </p:pic>
      <p:pic>
        <p:nvPicPr>
          <p:cNvPr id="2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27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…интранет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ая прямоугольная выноска 20"/>
          <p:cNvSpPr/>
          <p:nvPr/>
        </p:nvSpPr>
        <p:spPr>
          <a:xfrm>
            <a:off x="238296" y="2752494"/>
            <a:ext cx="4685501" cy="2195520"/>
          </a:xfrm>
          <a:prstGeom prst="wedgeRoundRectCallout">
            <a:avLst>
              <a:gd name="adj1" fmla="val 64213"/>
              <a:gd name="adj2" fmla="val -7813"/>
              <a:gd name="adj3" fmla="val 16667"/>
            </a:avLst>
          </a:prstGeom>
          <a:solidFill>
            <a:srgbClr val="F2F2F2"/>
          </a:solidFill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22" name="Скругленная прямоугольная выноска 21"/>
          <p:cNvSpPr/>
          <p:nvPr/>
        </p:nvSpPr>
        <p:spPr>
          <a:xfrm>
            <a:off x="3635900" y="952294"/>
            <a:ext cx="4155465" cy="1728192"/>
          </a:xfrm>
          <a:prstGeom prst="wedgeRoundRectCallout">
            <a:avLst>
              <a:gd name="adj1" fmla="val -64465"/>
              <a:gd name="adj2" fmla="val -29090"/>
              <a:gd name="adj3" fmla="val 16667"/>
            </a:avLst>
          </a:prstGeom>
          <a:solidFill>
            <a:schemeClr val="bg1">
              <a:lumMod val="95000"/>
            </a:scheme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Изображение 22" descr="Снимок экрана 2012-02-28 в 15.09.5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28" y="1076185"/>
            <a:ext cx="1327440" cy="1279543"/>
          </a:xfrm>
          <a:prstGeom prst="rect">
            <a:avLst/>
          </a:prstGeom>
        </p:spPr>
      </p:pic>
      <p:pic>
        <p:nvPicPr>
          <p:cNvPr id="24" name="Изображение 23" descr="Снимок экрана 2012-02-28 в 15.10.1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147814"/>
            <a:ext cx="1266638" cy="122599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995936" y="1114747"/>
            <a:ext cx="3779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/>
            <a:r>
              <a:rPr lang="ru-RU" sz="1200" b="1" dirty="0" smtClean="0"/>
              <a:t>Положительные ассоциации:</a:t>
            </a:r>
          </a:p>
          <a:p>
            <a:pPr marL="449263" indent="-263525">
              <a:buFont typeface="Arial"/>
              <a:buChar char="•"/>
            </a:pPr>
            <a:r>
              <a:rPr lang="ru-RU" sz="1200" dirty="0" smtClean="0"/>
              <a:t>Рабочие инструменты (все про работу)</a:t>
            </a:r>
          </a:p>
          <a:p>
            <a:pPr marL="449263" indent="-263525">
              <a:buFont typeface="Arial"/>
              <a:buChar char="•"/>
            </a:pPr>
            <a:r>
              <a:rPr lang="ru-RU" sz="1200" dirty="0" smtClean="0"/>
              <a:t>Задачи, проекты</a:t>
            </a:r>
            <a:endParaRPr lang="ru-RU" sz="1200" dirty="0"/>
          </a:p>
          <a:p>
            <a:pPr marL="449263" indent="-263525">
              <a:buFont typeface="Arial"/>
              <a:buChar char="•"/>
            </a:pPr>
            <a:r>
              <a:rPr lang="ru-RU" sz="1200" dirty="0" smtClean="0"/>
              <a:t>Общие календари</a:t>
            </a:r>
          </a:p>
          <a:p>
            <a:pPr marL="449263" indent="-263525">
              <a:buFont typeface="Arial"/>
              <a:buChar char="•"/>
            </a:pPr>
            <a:r>
              <a:rPr lang="ru-RU" sz="1200" dirty="0" smtClean="0"/>
              <a:t>Файлы</a:t>
            </a:r>
          </a:p>
          <a:p>
            <a:pPr marL="449263" indent="-263525">
              <a:buFont typeface="Arial"/>
              <a:buChar char="•"/>
            </a:pPr>
            <a:r>
              <a:rPr lang="en-US" sz="1200" dirty="0" smtClean="0"/>
              <a:t>CRM</a:t>
            </a:r>
          </a:p>
          <a:p>
            <a:pPr marL="449263" indent="-263525">
              <a:buFont typeface="Arial"/>
              <a:buChar char="•"/>
            </a:pPr>
            <a:r>
              <a:rPr lang="ru-RU" sz="1200" dirty="0" smtClean="0"/>
              <a:t>Права доступа </a:t>
            </a:r>
            <a:endParaRPr lang="ru-RU" sz="12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55576" y="2859782"/>
            <a:ext cx="42131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indent="-449263"/>
            <a:r>
              <a:rPr lang="ru-RU" sz="1200" b="1" dirty="0"/>
              <a:t>Отрицательные ассоциации: </a:t>
            </a:r>
          </a:p>
          <a:p>
            <a:pPr marL="449263" indent="-263525">
              <a:buFont typeface="Arial"/>
              <a:buChar char="•"/>
            </a:pPr>
            <a:r>
              <a:rPr lang="ru-RU" sz="1200" dirty="0"/>
              <a:t>Жутко </a:t>
            </a:r>
            <a:r>
              <a:rPr lang="ru-RU" sz="1200" dirty="0" smtClean="0"/>
              <a:t>неудобно </a:t>
            </a:r>
            <a:endParaRPr lang="ru-RU" sz="1200" dirty="0"/>
          </a:p>
          <a:p>
            <a:pPr marL="449263" indent="-263525">
              <a:buFont typeface="Arial"/>
              <a:buChar char="•"/>
            </a:pPr>
            <a:r>
              <a:rPr lang="ru-RU" sz="1200" dirty="0"/>
              <a:t>Необходимо учиться пользоваться </a:t>
            </a:r>
          </a:p>
          <a:p>
            <a:pPr marL="449263" indent="-263525">
              <a:buFont typeface="Arial"/>
              <a:buChar char="•"/>
            </a:pPr>
            <a:r>
              <a:rPr lang="ru-RU" sz="1200" dirty="0"/>
              <a:t>Часто ошибаемся </a:t>
            </a:r>
          </a:p>
          <a:p>
            <a:pPr marL="449263" indent="-263525">
              <a:buFont typeface="Arial"/>
              <a:buChar char="•"/>
            </a:pPr>
            <a:r>
              <a:rPr lang="ru-RU" sz="1200" dirty="0"/>
              <a:t>Горы почты</a:t>
            </a:r>
          </a:p>
          <a:p>
            <a:pPr marL="449263" indent="-263525">
              <a:buFont typeface="Arial"/>
              <a:buChar char="•"/>
            </a:pPr>
            <a:r>
              <a:rPr lang="ru-RU" sz="1200" dirty="0"/>
              <a:t>Ужасный поиск, ничего нельзя найти </a:t>
            </a:r>
          </a:p>
          <a:p>
            <a:pPr marL="449263" indent="-263525">
              <a:buFont typeface="Arial"/>
              <a:buChar char="•"/>
            </a:pPr>
            <a:r>
              <a:rPr lang="ru-RU" sz="1200" dirty="0"/>
              <a:t>Нет единого места, где </a:t>
            </a:r>
            <a:r>
              <a:rPr lang="ru-RU" sz="1200" dirty="0" smtClean="0"/>
              <a:t>видны все </a:t>
            </a:r>
            <a:r>
              <a:rPr lang="ru-RU" sz="1200" dirty="0"/>
              <a:t>изменения</a:t>
            </a:r>
          </a:p>
          <a:p>
            <a:pPr marL="449263" indent="-263525">
              <a:buFont typeface="Arial"/>
              <a:buChar char="•"/>
            </a:pPr>
            <a:r>
              <a:rPr lang="ru-RU" sz="1200" dirty="0"/>
              <a:t>Нет лиц, людей </a:t>
            </a:r>
          </a:p>
          <a:p>
            <a:pPr marL="449263" indent="-263525">
              <a:buFont typeface="Arial"/>
              <a:buChar char="•"/>
            </a:pPr>
            <a:r>
              <a:rPr lang="ru-RU" sz="1200" dirty="0"/>
              <a:t>Нет обратной связи </a:t>
            </a:r>
          </a:p>
          <a:p>
            <a:pPr marL="449263" indent="-263525">
              <a:buFont typeface="Arial"/>
              <a:buChar char="•"/>
            </a:pPr>
            <a:r>
              <a:rPr lang="ru-RU" sz="1200" dirty="0"/>
              <a:t>Все очень долго </a:t>
            </a:r>
          </a:p>
        </p:txBody>
      </p:sp>
    </p:spTree>
    <p:extLst>
      <p:ext uri="{BB962C8B-B14F-4D97-AF65-F5344CB8AC3E}">
        <p14:creationId xmlns:p14="http://schemas.microsoft.com/office/powerpoint/2010/main" val="319715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Изображение 21" descr="Снимок экрана 2012-02-28 в 15.09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005578"/>
            <a:ext cx="1296144" cy="1197319"/>
          </a:xfrm>
          <a:prstGeom prst="rect">
            <a:avLst/>
          </a:prstGeom>
        </p:spPr>
      </p:pic>
      <p:pic>
        <p:nvPicPr>
          <p:cNvPr id="23" name="Изображение 22" descr="Снимок экрана 2012-02-28 в 15.09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003800"/>
            <a:ext cx="1224136" cy="1197319"/>
          </a:xfrm>
          <a:prstGeom prst="rect">
            <a:avLst/>
          </a:prstGeom>
        </p:spPr>
      </p:pic>
      <p:sp>
        <p:nvSpPr>
          <p:cNvPr id="21" name="Скругленная прямоугольная выноска 20"/>
          <p:cNvSpPr/>
          <p:nvPr/>
        </p:nvSpPr>
        <p:spPr>
          <a:xfrm>
            <a:off x="179512" y="2571750"/>
            <a:ext cx="3973668" cy="2268252"/>
          </a:xfrm>
          <a:prstGeom prst="wedgeRoundRectCallout">
            <a:avLst>
              <a:gd name="adj1" fmla="val 59277"/>
              <a:gd name="adj2" fmla="val -34334"/>
              <a:gd name="adj3" fmla="val 16667"/>
            </a:avLst>
          </a:prstGeom>
          <a:solidFill>
            <a:srgbClr val="F2F2F2"/>
          </a:solidFill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4721324" y="911604"/>
            <a:ext cx="3973668" cy="1512168"/>
          </a:xfrm>
          <a:prstGeom prst="wedgeRoundRectCallout">
            <a:avLst>
              <a:gd name="adj1" fmla="val 59277"/>
              <a:gd name="adj2" fmla="val -34334"/>
              <a:gd name="adj3" fmla="val 16667"/>
            </a:avLst>
          </a:prstGeom>
          <a:solidFill>
            <a:srgbClr val="F2F2F2"/>
          </a:solidFill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179512" y="936774"/>
            <a:ext cx="3973668" cy="1512168"/>
          </a:xfrm>
          <a:prstGeom prst="wedgeRoundRectCallout">
            <a:avLst>
              <a:gd name="adj1" fmla="val 59277"/>
              <a:gd name="adj2" fmla="val -34334"/>
              <a:gd name="adj3" fmla="val 16667"/>
            </a:avLst>
          </a:prstGeom>
          <a:solidFill>
            <a:srgbClr val="F2F2F2"/>
          </a:solidFill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4706978" y="2571750"/>
            <a:ext cx="3973668" cy="2268252"/>
          </a:xfrm>
          <a:prstGeom prst="wedgeRoundRectCallout">
            <a:avLst>
              <a:gd name="adj1" fmla="val 59277"/>
              <a:gd name="adj2" fmla="val -34334"/>
              <a:gd name="adj3" fmla="val 16667"/>
            </a:avLst>
          </a:prstGeom>
          <a:solidFill>
            <a:srgbClr val="F2F2F2"/>
          </a:solidFill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Социальный интранет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0368" y="1098794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/>
            <a:r>
              <a:rPr lang="ru-RU" sz="1200" b="1" strike="sngStrike" dirty="0" smtClean="0"/>
              <a:t>Отрицательные ассоциации: </a:t>
            </a:r>
          </a:p>
          <a:p>
            <a:pPr marL="449263" indent="-263525">
              <a:buFont typeface="Arial"/>
              <a:buChar char="•"/>
            </a:pPr>
            <a:r>
              <a:rPr lang="en-US" sz="1200" strike="sngStrike" dirty="0" smtClean="0"/>
              <a:t>Facebook, </a:t>
            </a:r>
            <a:r>
              <a:rPr lang="ru-RU" sz="1200" strike="sngStrike" dirty="0" err="1" smtClean="0"/>
              <a:t>Вконтакте</a:t>
            </a:r>
            <a:r>
              <a:rPr lang="en-US" sz="1200" strike="sngStrike" dirty="0" smtClean="0"/>
              <a:t>, </a:t>
            </a:r>
            <a:r>
              <a:rPr lang="ru-RU" sz="1200" strike="sngStrike" dirty="0" smtClean="0"/>
              <a:t>Одноклассники</a:t>
            </a:r>
          </a:p>
          <a:p>
            <a:pPr marL="449263" indent="-263525">
              <a:buFont typeface="Arial"/>
              <a:buChar char="•"/>
            </a:pPr>
            <a:r>
              <a:rPr lang="ru-RU" sz="1200" strike="sngStrike" dirty="0" smtClean="0"/>
              <a:t>«Друзья»</a:t>
            </a:r>
          </a:p>
          <a:p>
            <a:pPr marL="449263" indent="-263525">
              <a:buFont typeface="Arial"/>
              <a:buChar char="•"/>
            </a:pPr>
            <a:r>
              <a:rPr lang="ru-RU" sz="1200" strike="sngStrike" dirty="0" smtClean="0"/>
              <a:t>Разговоры ни о чем (о сексе)</a:t>
            </a:r>
          </a:p>
          <a:p>
            <a:pPr marL="449263" indent="-263525">
              <a:buFont typeface="Arial"/>
              <a:buChar char="•"/>
            </a:pPr>
            <a:r>
              <a:rPr lang="ru-RU" sz="1200" strike="sngStrike" dirty="0" smtClean="0"/>
              <a:t>Большой поток информации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995010" y="2743690"/>
            <a:ext cx="36724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Положительные ассоциации: </a:t>
            </a:r>
          </a:p>
          <a:p>
            <a:pPr marL="444500" indent="-285750">
              <a:buFont typeface="Arial"/>
              <a:buChar char="•"/>
            </a:pPr>
            <a:r>
              <a:rPr lang="ru-RU" sz="1200" dirty="0"/>
              <a:t>Очень легко общаться </a:t>
            </a:r>
          </a:p>
          <a:p>
            <a:pPr marL="444500" indent="-285750">
              <a:buFont typeface="Arial"/>
              <a:buChar char="•"/>
            </a:pPr>
            <a:r>
              <a:rPr lang="ru-RU" sz="1200" dirty="0"/>
              <a:t>Везде лица, люди</a:t>
            </a:r>
          </a:p>
          <a:p>
            <a:pPr marL="444500" indent="-285750">
              <a:buFont typeface="Arial"/>
              <a:buChar char="•"/>
            </a:pPr>
            <a:r>
              <a:rPr lang="ru-RU" sz="1200" dirty="0"/>
              <a:t>Мгновенная обратная связь </a:t>
            </a:r>
          </a:p>
          <a:p>
            <a:pPr marL="444500" indent="-285750">
              <a:buFont typeface="Arial"/>
              <a:buChar char="•"/>
            </a:pPr>
            <a:r>
              <a:rPr lang="ru-RU" sz="1200" dirty="0"/>
              <a:t>Вовлечение людей в процессы</a:t>
            </a:r>
          </a:p>
          <a:p>
            <a:pPr marL="444500" indent="-285750">
              <a:buFont typeface="Arial"/>
              <a:buChar char="•"/>
            </a:pPr>
            <a:r>
              <a:rPr lang="ru-RU" sz="1200" dirty="0"/>
              <a:t>Самоорганизация</a:t>
            </a:r>
          </a:p>
          <a:p>
            <a:pPr marL="444500" indent="-285750">
              <a:buFont typeface="Arial"/>
              <a:buChar char="•"/>
            </a:pPr>
            <a:r>
              <a:rPr lang="ru-RU" sz="1200" dirty="0"/>
              <a:t>Легко объединиться в группу для обсуждения чего-либо </a:t>
            </a:r>
          </a:p>
          <a:p>
            <a:pPr marL="444500" indent="-285750">
              <a:buFont typeface="Arial"/>
              <a:buChar char="•"/>
            </a:pPr>
            <a:r>
              <a:rPr lang="ru-RU" sz="1200" dirty="0"/>
              <a:t>Мобильность</a:t>
            </a:r>
          </a:p>
          <a:p>
            <a:pPr marL="444500" indent="-285750">
              <a:buFont typeface="Arial"/>
              <a:buChar char="•"/>
            </a:pPr>
            <a:r>
              <a:rPr lang="ru-RU" sz="1200" dirty="0"/>
              <a:t>Удобно искать</a:t>
            </a:r>
          </a:p>
          <a:p>
            <a:pPr marL="444500" indent="-285750">
              <a:buFont typeface="Arial"/>
              <a:buChar char="•"/>
            </a:pPr>
            <a:r>
              <a:rPr lang="ru-RU" sz="1200" dirty="0"/>
              <a:t>Не нужно учиться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863064" y="1019894"/>
            <a:ext cx="40250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/>
            <a:r>
              <a:rPr lang="ru-RU" sz="1200" b="1" dirty="0" smtClean="0"/>
              <a:t>Положительные ассоциации:</a:t>
            </a:r>
          </a:p>
          <a:p>
            <a:pPr marL="449263" indent="-263525">
              <a:buFont typeface="Arial"/>
              <a:buChar char="•"/>
            </a:pPr>
            <a:r>
              <a:rPr lang="ru-RU" sz="1200" dirty="0" smtClean="0"/>
              <a:t>Рабочие инструменты </a:t>
            </a:r>
            <a:r>
              <a:rPr lang="ru-RU" sz="1100" dirty="0" smtClean="0"/>
              <a:t>(все про работу)</a:t>
            </a:r>
            <a:endParaRPr lang="ru-RU" sz="1200" dirty="0" smtClean="0"/>
          </a:p>
          <a:p>
            <a:pPr marL="449263" indent="-263525">
              <a:buFont typeface="Arial"/>
              <a:buChar char="•"/>
            </a:pPr>
            <a:r>
              <a:rPr lang="ru-RU" sz="1200" dirty="0" smtClean="0"/>
              <a:t>Задачи, проекты</a:t>
            </a:r>
            <a:endParaRPr lang="ru-RU" sz="1200" dirty="0"/>
          </a:p>
          <a:p>
            <a:pPr marL="449263" indent="-263525">
              <a:buFont typeface="Arial"/>
              <a:buChar char="•"/>
            </a:pPr>
            <a:r>
              <a:rPr lang="ru-RU" sz="1200" dirty="0" smtClean="0"/>
              <a:t>Календари</a:t>
            </a:r>
          </a:p>
          <a:p>
            <a:pPr marL="449263" indent="-263525">
              <a:buFont typeface="Arial"/>
              <a:buChar char="•"/>
            </a:pPr>
            <a:r>
              <a:rPr lang="ru-RU" sz="1200" dirty="0" smtClean="0"/>
              <a:t>Файлы</a:t>
            </a:r>
          </a:p>
          <a:p>
            <a:pPr marL="449263" indent="-263525">
              <a:buFont typeface="Arial"/>
              <a:buChar char="•"/>
            </a:pPr>
            <a:r>
              <a:rPr lang="en-US" sz="1200" dirty="0" smtClean="0"/>
              <a:t>CRM</a:t>
            </a:r>
          </a:p>
          <a:p>
            <a:pPr marL="449263" indent="-263525">
              <a:buFont typeface="Arial"/>
              <a:buChar char="•"/>
            </a:pPr>
            <a:r>
              <a:rPr lang="ru-RU" sz="1200" dirty="0" smtClean="0"/>
              <a:t>Права доступа </a:t>
            </a:r>
            <a:endParaRPr lang="ru-RU" sz="12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296652" y="2729857"/>
            <a:ext cx="38164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indent="-449263"/>
            <a:r>
              <a:rPr lang="ru-RU" sz="1200" b="1" strike="sngStrike" dirty="0"/>
              <a:t>Отрицательные ассоциации: </a:t>
            </a:r>
          </a:p>
          <a:p>
            <a:pPr marL="449263" indent="-263525">
              <a:buFont typeface="Arial"/>
              <a:buChar char="•"/>
            </a:pPr>
            <a:r>
              <a:rPr lang="ru-RU" sz="1200" strike="sngStrike" dirty="0"/>
              <a:t>Жутко не удобно </a:t>
            </a:r>
          </a:p>
          <a:p>
            <a:pPr marL="449263" indent="-263525">
              <a:buFont typeface="Arial"/>
              <a:buChar char="•"/>
            </a:pPr>
            <a:r>
              <a:rPr lang="ru-RU" sz="1200" strike="sngStrike" dirty="0"/>
              <a:t>Необходимо учиться пользоваться </a:t>
            </a:r>
          </a:p>
          <a:p>
            <a:pPr marL="449263" indent="-263525">
              <a:buFont typeface="Arial"/>
              <a:buChar char="•"/>
            </a:pPr>
            <a:r>
              <a:rPr lang="ru-RU" sz="1200" strike="sngStrike" dirty="0"/>
              <a:t>Часто ошибаемся </a:t>
            </a:r>
          </a:p>
          <a:p>
            <a:pPr marL="449263" indent="-263525">
              <a:buFont typeface="Arial"/>
              <a:buChar char="•"/>
            </a:pPr>
            <a:r>
              <a:rPr lang="ru-RU" sz="1200" strike="sngStrike" dirty="0"/>
              <a:t>Горы почты</a:t>
            </a:r>
          </a:p>
          <a:p>
            <a:pPr marL="449263" indent="-263525">
              <a:buFont typeface="Arial"/>
              <a:buChar char="•"/>
            </a:pPr>
            <a:r>
              <a:rPr lang="ru-RU" sz="1200" strike="sngStrike" dirty="0"/>
              <a:t>Ужасный поиск, ничего </a:t>
            </a:r>
            <a:r>
              <a:rPr lang="ru-RU" sz="1200" strike="sngStrike" dirty="0" smtClean="0"/>
              <a:t>не </a:t>
            </a:r>
            <a:r>
              <a:rPr lang="ru-RU" sz="1200" strike="sngStrike" dirty="0"/>
              <a:t>найти </a:t>
            </a:r>
          </a:p>
          <a:p>
            <a:pPr marL="449263" indent="-263525">
              <a:buFont typeface="Arial"/>
              <a:buChar char="•"/>
            </a:pPr>
            <a:r>
              <a:rPr lang="ru-RU" sz="1200" strike="sngStrike" dirty="0"/>
              <a:t>Нет единого места, где собираются все изменения</a:t>
            </a:r>
          </a:p>
          <a:p>
            <a:pPr marL="449263" indent="-263525">
              <a:buFont typeface="Arial"/>
              <a:buChar char="•"/>
            </a:pPr>
            <a:r>
              <a:rPr lang="ru-RU" sz="1200" strike="sngStrike" dirty="0"/>
              <a:t>Нет лиц, людей </a:t>
            </a:r>
          </a:p>
          <a:p>
            <a:pPr marL="449263" indent="-263525">
              <a:buFont typeface="Arial"/>
              <a:buChar char="•"/>
            </a:pPr>
            <a:r>
              <a:rPr lang="ru-RU" sz="1200" strike="sngStrike" dirty="0"/>
              <a:t>Нет обратной связи </a:t>
            </a:r>
          </a:p>
          <a:p>
            <a:pPr marL="449263" indent="-263525">
              <a:buFont typeface="Arial"/>
              <a:buChar char="•"/>
            </a:pPr>
            <a:r>
              <a:rPr lang="ru-RU" sz="1200" strike="sngStrike" dirty="0"/>
              <a:t>Все очень долго </a:t>
            </a:r>
          </a:p>
        </p:txBody>
      </p:sp>
      <p:pic>
        <p:nvPicPr>
          <p:cNvPr id="1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86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9" grpId="0" animBg="1"/>
      <p:bldP spid="36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51520" y="165925"/>
            <a:ext cx="5802464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/>
              <a:t>Для чего социальный интранет в компании?</a:t>
            </a:r>
            <a:endParaRPr lang="en-US" sz="3600" b="1" dirty="0" smtClean="0">
              <a:latin typeface="Verdana" pitchFamily="34" charset="0"/>
            </a:endParaRP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38429" y="1058111"/>
            <a:ext cx="5733771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Компании получают конкурентные преимущества: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/>
              <a:t>Самоорганизующаяся рабочая среда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/>
              <a:t>Социальные коммуникации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/>
              <a:t>Обратная связь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/>
              <a:t>Вовлечение в работу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/>
              <a:t>Раскрывает таланты людей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/>
              <a:t>Делает компанию </a:t>
            </a:r>
            <a:r>
              <a:rPr lang="ru-RU" sz="2000" dirty="0" smtClean="0"/>
              <a:t>прозрачной</a:t>
            </a:r>
            <a:endParaRPr lang="ru-RU" sz="2000" dirty="0" smtClean="0"/>
          </a:p>
        </p:txBody>
      </p:sp>
      <p:pic>
        <p:nvPicPr>
          <p:cNvPr id="8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2958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52120" y="3063838"/>
            <a:ext cx="3184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Работайте и общайтесь с удовольствием!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Изображение 10" descr="bitrix24-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982480"/>
            <a:ext cx="2808312" cy="110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1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4154</TotalTime>
  <Words>1252</Words>
  <Application>Microsoft Macintosh PowerPoint</Application>
  <PresentationFormat>Экран (16:9)</PresentationFormat>
  <Paragraphs>281</Paragraphs>
  <Slides>40</Slides>
  <Notes>39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«Битрикс24»: Социальный интранет в облаке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</dc:title>
  <dc:creator>Grikhina</dc:creator>
  <cp:lastModifiedBy>Наталья Грихина</cp:lastModifiedBy>
  <cp:revision>188</cp:revision>
  <dcterms:created xsi:type="dcterms:W3CDTF">2011-08-25T13:49:14Z</dcterms:created>
  <dcterms:modified xsi:type="dcterms:W3CDTF">2012-04-12T09:32:54Z</dcterms:modified>
</cp:coreProperties>
</file>