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9" r:id="rId2"/>
    <p:sldId id="331" r:id="rId3"/>
    <p:sldId id="327" r:id="rId4"/>
    <p:sldId id="357" r:id="rId5"/>
    <p:sldId id="333" r:id="rId6"/>
    <p:sldId id="329" r:id="rId7"/>
    <p:sldId id="328" r:id="rId8"/>
    <p:sldId id="334" r:id="rId9"/>
    <p:sldId id="335" r:id="rId10"/>
    <p:sldId id="339" r:id="rId11"/>
    <p:sldId id="340" r:id="rId12"/>
    <p:sldId id="341" r:id="rId13"/>
    <p:sldId id="342" r:id="rId14"/>
    <p:sldId id="343" r:id="rId15"/>
    <p:sldId id="300" r:id="rId16"/>
    <p:sldId id="306" r:id="rId17"/>
    <p:sldId id="344" r:id="rId18"/>
    <p:sldId id="311" r:id="rId19"/>
    <p:sldId id="324" r:id="rId20"/>
    <p:sldId id="325" r:id="rId21"/>
    <p:sldId id="326" r:id="rId22"/>
    <p:sldId id="313" r:id="rId23"/>
    <p:sldId id="358" r:id="rId24"/>
    <p:sldId id="348" r:id="rId25"/>
    <p:sldId id="314" r:id="rId26"/>
    <p:sldId id="349" r:id="rId27"/>
    <p:sldId id="350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51" r:id="rId36"/>
    <p:sldId id="352" r:id="rId37"/>
    <p:sldId id="353" r:id="rId38"/>
    <p:sldId id="322" r:id="rId39"/>
    <p:sldId id="354" r:id="rId40"/>
    <p:sldId id="359" r:id="rId41"/>
    <p:sldId id="355" r:id="rId42"/>
    <p:sldId id="356" r:id="rId43"/>
    <p:sldId id="29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D9D9"/>
    <a:srgbClr val="326098"/>
    <a:srgbClr val="F2F2F2"/>
    <a:srgbClr val="000000"/>
    <a:srgbClr val="F57E1B"/>
    <a:srgbClr val="92D050"/>
    <a:srgbClr val="EBC9A3"/>
    <a:srgbClr val="E5812F"/>
    <a:srgbClr val="F79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E1469-5F6B-48B7-8226-A91F30EA4F83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60F83-B76A-48FD-9DE1-A095BF73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9F8FD1-F223-4B2D-A7A0-31FAC0A4F763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EB86F5-118C-479A-9417-210339C25D79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1433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BCDF3-AE6D-4594-B498-20C8AFCEE4CD}" type="slidenum">
              <a:rPr lang="ru-RU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23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43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16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5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0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2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9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1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6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0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3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9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2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7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CB7D-CA81-46B0-8C99-5EF556993452}" type="datetimeFigureOut">
              <a:rPr lang="ru-RU" smtClean="0"/>
              <a:t>11.10.2011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46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hyperlink" Target="http://itunes.apple.com/ru/app/bitrix-otp/id463452639?mt=8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market.android.com/details?id=com.bitrixsoft.bitrixotp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6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4.png"/><Relationship Id="rId10" Type="http://schemas.openxmlformats.org/officeDocument/2006/relationships/image" Target="../media/image55.jpeg"/><Relationship Id="rId4" Type="http://schemas.openxmlformats.org/officeDocument/2006/relationships/image" Target="../media/image7.png"/><Relationship Id="rId9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57500"/>
            <a:ext cx="8307208" cy="114300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bg1"/>
                </a:solidFill>
              </a:rPr>
              <a:t>1С-Битрикс: </a:t>
            </a:r>
            <a:r>
              <a:rPr lang="ru-RU" sz="4000" dirty="0">
                <a:solidFill>
                  <a:schemeClr val="bg1"/>
                </a:solidFill>
              </a:rPr>
              <a:t>Управление сайтом 11.0</a:t>
            </a: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платформа разработки облачных сервисов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и контроль качества внедрения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06215" y="5097059"/>
            <a:ext cx="56521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Сергей Рыжиков</a:t>
            </a:r>
          </a:p>
          <a:p>
            <a:pPr algn="r"/>
            <a:r>
              <a:rPr lang="ru-RU" sz="2400" dirty="0" smtClean="0"/>
              <a:t>генеральный директор</a:t>
            </a:r>
          </a:p>
          <a:p>
            <a:pPr algn="r"/>
            <a:r>
              <a:rPr lang="ru-RU" sz="2400" dirty="0"/>
              <a:t>к</a:t>
            </a:r>
            <a:r>
              <a:rPr lang="ru-RU" sz="2400" dirty="0" smtClean="0"/>
              <a:t>омпании «1С-Битрикс»</a:t>
            </a:r>
            <a:endParaRPr lang="en-US" sz="2000" dirty="0" smtClean="0"/>
          </a:p>
        </p:txBody>
      </p:sp>
      <p:pic>
        <p:nvPicPr>
          <p:cNvPr id="1026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35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0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olna\Downloads\картинки\917071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5212" cy="48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1" y="5043080"/>
            <a:ext cx="9143779" cy="1814920"/>
          </a:xfrm>
          <a:prstGeom prst="roundRect">
            <a:avLst>
              <a:gd name="adj" fmla="val 0"/>
            </a:avLst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2052" y="5138028"/>
            <a:ext cx="8604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4000" dirty="0" smtClean="0"/>
              <a:t>Что такое облака? Это сгустки пара </a:t>
            </a:r>
            <a:r>
              <a:rPr lang="ru-RU" sz="4000" dirty="0" smtClean="0">
                <a:sym typeface="Wingdings" pitchFamily="2" charset="2"/>
              </a:rPr>
              <a:t></a:t>
            </a:r>
            <a:endParaRPr lang="ru-RU" sz="4000" dirty="0"/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2" y="536332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227770" y="1348512"/>
            <a:ext cx="814724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dirty="0" smtClean="0">
                <a:latin typeface="+mj-lt"/>
              </a:rPr>
              <a:t>Формируется новая </a:t>
            </a:r>
            <a:r>
              <a:rPr lang="ru-RU" sz="2200" dirty="0">
                <a:latin typeface="+mj-lt"/>
              </a:rPr>
              <a:t>серверная </a:t>
            </a:r>
            <a:r>
              <a:rPr lang="ru-RU" sz="2200" dirty="0" smtClean="0">
                <a:latin typeface="+mj-lt"/>
              </a:rPr>
              <a:t>операционная система: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Облачные сервисы с </a:t>
            </a:r>
            <a:r>
              <a:rPr lang="en-US" sz="2200" dirty="0" smtClean="0">
                <a:latin typeface="+mj-lt"/>
              </a:rPr>
              <a:t>API</a:t>
            </a:r>
            <a:r>
              <a:rPr lang="ru-RU" sz="2200" dirty="0" smtClean="0">
                <a:latin typeface="+mj-lt"/>
              </a:rPr>
              <a:t> для приложений</a:t>
            </a:r>
          </a:p>
          <a:p>
            <a:pPr marL="742950" lvl="1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Облачный масштабируемый </a:t>
            </a:r>
            <a:r>
              <a:rPr lang="en-US" sz="2200" dirty="0" smtClean="0">
                <a:latin typeface="+mj-lt"/>
              </a:rPr>
              <a:t>SQL</a:t>
            </a:r>
            <a:r>
              <a:rPr lang="ru-RU" sz="2200" dirty="0" smtClean="0">
                <a:latin typeface="+mj-lt"/>
              </a:rPr>
              <a:t> </a:t>
            </a:r>
            <a:endParaRPr lang="en-US" sz="2200" dirty="0" smtClean="0">
              <a:latin typeface="+mj-lt"/>
            </a:endParaRPr>
          </a:p>
          <a:p>
            <a:pPr marL="742950" lvl="1" indent="-285750">
              <a:spcBef>
                <a:spcPts val="600"/>
              </a:spcBef>
              <a:buFontTx/>
              <a:buChar char="•"/>
            </a:pPr>
            <a:r>
              <a:rPr lang="ru-RU" sz="2200" dirty="0">
                <a:latin typeface="+mj-lt"/>
              </a:rPr>
              <a:t>Д</a:t>
            </a:r>
            <a:r>
              <a:rPr lang="ru-RU" sz="2200" dirty="0" smtClean="0">
                <a:latin typeface="+mj-lt"/>
              </a:rPr>
              <a:t>окументы и файлы</a:t>
            </a:r>
          </a:p>
          <a:p>
            <a:pPr marL="742950" lvl="1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Календари</a:t>
            </a:r>
          </a:p>
          <a:p>
            <a:pPr marL="742950" lvl="1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Почта и коммуникации</a:t>
            </a:r>
          </a:p>
          <a:p>
            <a:pPr marL="742950" lvl="1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Другие…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Полное обеспечение разработчиков инфраструктурой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Приложение исполняется только на мощностях поставщика облака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Неограниченная масштабируемость и производительность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ru-RU" sz="2200" dirty="0" smtClean="0">
                <a:latin typeface="+mj-lt"/>
              </a:rPr>
              <a:t>Оплата пользователей</a:t>
            </a: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0"/>
            <a:ext cx="5730456" cy="1059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Настоящее «Облако» - это новая OS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04841"/>
            <a:ext cx="2249352" cy="93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10" y="2996952"/>
            <a:ext cx="3348174" cy="62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7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talia\Downloads\10299799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04" y="1677818"/>
            <a:ext cx="4045150" cy="31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Совместимость с «облаками»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84425"/>
            <a:ext cx="46219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Современная система управления сайтами должна научиться работать  в облачной инфраструктуре, использовать сервисы, масштабироваться  и быть готовой к разработке облачного сервиса. </a:t>
            </a:r>
          </a:p>
          <a:p>
            <a:endParaRPr lang="ru-RU" sz="2800" i="1" dirty="0"/>
          </a:p>
          <a:p>
            <a:r>
              <a:rPr lang="ru-RU" sz="2800" dirty="0" smtClean="0"/>
              <a:t>Грань между веб-сайтом и облачным сервисом исчезает. </a:t>
            </a:r>
            <a:endParaRPr lang="ru-RU" sz="28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6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83968" y="1412776"/>
            <a:ext cx="3672408" cy="3744416"/>
          </a:xfrm>
          <a:prstGeom prst="roundRect">
            <a:avLst>
              <a:gd name="adj" fmla="val 239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777718" y="1628800"/>
            <a:ext cx="2818617" cy="6387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b="1" dirty="0" smtClean="0"/>
              <a:t>Веб-приложение </a:t>
            </a:r>
          </a:p>
        </p:txBody>
      </p:sp>
      <p:sp>
        <p:nvSpPr>
          <p:cNvPr id="4101" name="Двойная стрелка вверх/вниз 12"/>
          <p:cNvSpPr>
            <a:spLocks noChangeArrowheads="1"/>
          </p:cNvSpPr>
          <p:nvPr/>
        </p:nvSpPr>
        <p:spPr bwMode="auto">
          <a:xfrm>
            <a:off x="6803798" y="2413682"/>
            <a:ext cx="158217" cy="1275250"/>
          </a:xfrm>
          <a:prstGeom prst="up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4102" name="Двойная стрелка вверх/вниз 16"/>
          <p:cNvSpPr>
            <a:spLocks noChangeArrowheads="1"/>
          </p:cNvSpPr>
          <p:nvPr/>
        </p:nvSpPr>
        <p:spPr bwMode="auto">
          <a:xfrm>
            <a:off x="6085237" y="2433845"/>
            <a:ext cx="158217" cy="315296"/>
          </a:xfrm>
          <a:prstGeom prst="upDownArrow">
            <a:avLst>
              <a:gd name="adj1" fmla="val 50000"/>
              <a:gd name="adj2" fmla="val 5012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4103" name="Прямоугольник 18"/>
          <p:cNvSpPr>
            <a:spLocks noChangeArrowheads="1"/>
          </p:cNvSpPr>
          <p:nvPr/>
        </p:nvSpPr>
        <p:spPr bwMode="auto">
          <a:xfrm>
            <a:off x="4777718" y="2821245"/>
            <a:ext cx="2818617" cy="637625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ru-RU" b="1" dirty="0" smtClean="0"/>
              <a:t>Кэширование</a:t>
            </a:r>
          </a:p>
          <a:p>
            <a:pPr algn="ctr"/>
            <a:r>
              <a:rPr lang="ru-RU" b="1" dirty="0" smtClean="0"/>
              <a:t>на диск</a:t>
            </a:r>
            <a:endParaRPr lang="ru-RU" b="1" dirty="0"/>
          </a:p>
        </p:txBody>
      </p:sp>
      <p:sp>
        <p:nvSpPr>
          <p:cNvPr id="4104" name="Блок-схема: магнитный диск 17"/>
          <p:cNvSpPr>
            <a:spLocks noChangeArrowheads="1"/>
          </p:cNvSpPr>
          <p:nvPr/>
        </p:nvSpPr>
        <p:spPr bwMode="auto">
          <a:xfrm>
            <a:off x="4777718" y="3980567"/>
            <a:ext cx="2818618" cy="744287"/>
          </a:xfrm>
          <a:prstGeom prst="flowChartMagneticDisk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algn="ctr"/>
            <a:r>
              <a:rPr lang="ru-RU" b="1"/>
              <a:t>База данных</a:t>
            </a:r>
          </a:p>
        </p:txBody>
      </p:sp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Традиционное устройство</a:t>
            </a:r>
          </a:p>
          <a:p>
            <a:pPr algn="l"/>
            <a:r>
              <a:rPr lang="ru-RU" sz="2800" b="1" dirty="0" smtClean="0"/>
              <a:t>веб-продуктов</a:t>
            </a:r>
            <a:endParaRPr lang="en-US" sz="2800" b="1" dirty="0" smtClean="0"/>
          </a:p>
        </p:txBody>
      </p:sp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26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volna\Downloads\картинки\10441938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02" y="1504678"/>
            <a:ext cx="2225382" cy="35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487615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Традиционная </a:t>
            </a:r>
            <a:r>
              <a:rPr lang="en-US" sz="2000" dirty="0" smtClean="0"/>
              <a:t>CMS </a:t>
            </a:r>
            <a:r>
              <a:rPr lang="ru-RU" sz="2000" dirty="0" smtClean="0"/>
              <a:t>не поддерживает географический веб-кластер, облачные файлы, распределенное кеширование, </a:t>
            </a:r>
            <a:r>
              <a:rPr lang="en-US" sz="2000" dirty="0" err="1" smtClean="0"/>
              <a:t>multitenancy</a:t>
            </a:r>
            <a:r>
              <a:rPr lang="en-US" sz="2000" dirty="0" smtClean="0"/>
              <a:t> </a:t>
            </a:r>
            <a:r>
              <a:rPr lang="ru-RU" sz="2000" dirty="0" smtClean="0"/>
              <a:t>и другие облачные технологии.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553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Версия 11.0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308175"/>
            <a:ext cx="799288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«1С-Битрикс: Управление сайтом </a:t>
            </a:r>
            <a:r>
              <a:rPr lang="ru-RU" sz="2400" dirty="0"/>
              <a:t>11.0</a:t>
            </a:r>
            <a:r>
              <a:rPr lang="ru-RU" sz="2400" dirty="0" smtClean="0"/>
              <a:t>» – платформа для разработки облачных сервисов.</a:t>
            </a:r>
          </a:p>
          <a:p>
            <a:endParaRPr lang="ru-RU" sz="2000" dirty="0"/>
          </a:p>
          <a:p>
            <a:pPr marL="457200" indent="-457200">
              <a:buFontTx/>
              <a:buChar char="-"/>
            </a:pPr>
            <a:r>
              <a:rPr lang="ru-RU" sz="2400" dirty="0" smtClean="0"/>
              <a:t>Поддержка «облачных хранилищ» </a:t>
            </a:r>
            <a:endParaRPr lang="en-US" sz="2400" dirty="0" smtClean="0"/>
          </a:p>
          <a:p>
            <a:pPr marL="457200" indent="-457200">
              <a:buFontTx/>
              <a:buChar char="-"/>
            </a:pPr>
            <a:r>
              <a:rPr lang="ru-RU" sz="2400" dirty="0"/>
              <a:t>Поддержка</a:t>
            </a:r>
            <a:r>
              <a:rPr lang="ru-RU" sz="2400" dirty="0" smtClean="0"/>
              <a:t> </a:t>
            </a:r>
            <a:r>
              <a:rPr lang="en-US" sz="2400" dirty="0" smtClean="0"/>
              <a:t>CDN (</a:t>
            </a:r>
            <a:r>
              <a:rPr lang="ru-RU" sz="2400" dirty="0" smtClean="0"/>
              <a:t>сети доставки контента)</a:t>
            </a:r>
          </a:p>
          <a:p>
            <a:pPr marL="457200" indent="-457200">
              <a:buFontTx/>
              <a:buChar char="-"/>
            </a:pPr>
            <a:r>
              <a:rPr lang="ru-RU" sz="2400" dirty="0" smtClean="0"/>
              <a:t>Географический веб-кластер</a:t>
            </a:r>
          </a:p>
          <a:p>
            <a:pPr marL="457200" indent="-457200">
              <a:buFontTx/>
              <a:buChar char="-"/>
            </a:pPr>
            <a:r>
              <a:rPr lang="ru-RU" sz="2400" dirty="0" smtClean="0"/>
              <a:t>Виртуальная машина 3.0</a:t>
            </a:r>
          </a:p>
          <a:p>
            <a:pPr marL="457200" indent="-457200">
              <a:buFontTx/>
              <a:buChar char="-"/>
            </a:pPr>
            <a:r>
              <a:rPr lang="ru-RU" sz="2400" dirty="0" smtClean="0"/>
              <a:t>Новая технология кеширования</a:t>
            </a:r>
          </a:p>
          <a:p>
            <a:pPr marL="457200" indent="-457200">
              <a:buFontTx/>
              <a:buChar char="-"/>
            </a:pPr>
            <a:endParaRPr lang="ru-RU" sz="2400" dirty="0"/>
          </a:p>
          <a:p>
            <a:r>
              <a:rPr lang="ru-RU" sz="2400" dirty="0" smtClean="0"/>
              <a:t>Эти технологии применимы для обычных веб-сайтов, но могут быть использованы и для создания веб-сервисов, масштабируемых </a:t>
            </a:r>
            <a:r>
              <a:rPr lang="en-US" sz="2400" dirty="0" err="1" smtClean="0"/>
              <a:t>SaaS</a:t>
            </a:r>
            <a:r>
              <a:rPr lang="en-US" sz="2400" dirty="0" smtClean="0"/>
              <a:t>-</a:t>
            </a:r>
            <a:r>
              <a:rPr lang="ru-RU" sz="2400" dirty="0" smtClean="0"/>
              <a:t>проектов в «облаках». </a:t>
            </a:r>
            <a:endParaRPr lang="ru-RU" sz="24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893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3" y="5002121"/>
            <a:ext cx="31623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Поддержка «облачных хранилищ»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00295" y="1294374"/>
            <a:ext cx="7773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/>
              <a:t>Мы поддерживаем «облачные хранилища» </a:t>
            </a:r>
            <a:r>
              <a:rPr lang="en-US" sz="2400" dirty="0" smtClean="0"/>
              <a:t>Google Storage,</a:t>
            </a:r>
            <a:r>
              <a:rPr lang="ru-RU" sz="2400" dirty="0" smtClean="0"/>
              <a:t> </a:t>
            </a:r>
            <a:r>
              <a:rPr lang="en-US" sz="2400" dirty="0" smtClean="0"/>
              <a:t>Amazon S3, Windows Azure Storage </a:t>
            </a:r>
            <a:r>
              <a:rPr lang="ru-RU" sz="2400" dirty="0" smtClean="0"/>
              <a:t>от </a:t>
            </a:r>
            <a:r>
              <a:rPr lang="en-US" sz="2400" dirty="0" smtClean="0"/>
              <a:t>Microsoft, </a:t>
            </a:r>
            <a:r>
              <a:rPr lang="en-US" sz="2400" dirty="0" err="1" smtClean="0"/>
              <a:t>RackSpace</a:t>
            </a:r>
            <a:r>
              <a:rPr lang="en-US" sz="2400" dirty="0" smtClean="0"/>
              <a:t>, </a:t>
            </a:r>
            <a:r>
              <a:rPr lang="en-US" sz="2400" dirty="0" err="1" smtClean="0"/>
              <a:t>OpenStack</a:t>
            </a:r>
            <a:r>
              <a:rPr lang="ru-RU" sz="2400" dirty="0" smtClean="0"/>
              <a:t> и другие.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9" y="2590543"/>
            <a:ext cx="33147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41" y="2638167"/>
            <a:ext cx="3543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5" y="4110440"/>
            <a:ext cx="4002264" cy="7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79" y="4485169"/>
            <a:ext cx="1537518" cy="164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1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96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Открытые стандарты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7479" y="3717032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Мы призываем российских хостинг-провайдеров развивать собственные облачные решения</a:t>
            </a:r>
            <a:r>
              <a:rPr lang="ru-RU" sz="2800" dirty="0" smtClean="0"/>
              <a:t>!</a:t>
            </a:r>
          </a:p>
          <a:p>
            <a:endParaRPr lang="ru-RU" sz="2800" dirty="0"/>
          </a:p>
          <a:p>
            <a:r>
              <a:rPr lang="ru-RU" sz="2800" dirty="0" smtClean="0"/>
              <a:t>Мы надеемся, что появление таких решений даст толчок к развитию </a:t>
            </a:r>
            <a:r>
              <a:rPr lang="en-US" sz="2800" dirty="0" smtClean="0"/>
              <a:t>CDN-</a:t>
            </a:r>
            <a:r>
              <a:rPr lang="ru-RU" sz="2800" dirty="0" smtClean="0"/>
              <a:t>сетей в России. </a:t>
            </a:r>
            <a:endParaRPr lang="ru-RU" sz="28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8" y="37863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0" y="1628800"/>
            <a:ext cx="1537518" cy="164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1464" y="1628800"/>
            <a:ext cx="6611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OpenStack</a:t>
            </a:r>
            <a:r>
              <a:rPr lang="en-US" dirty="0" smtClean="0"/>
              <a:t> - </a:t>
            </a:r>
            <a:r>
              <a:rPr lang="ru-RU" dirty="0" smtClean="0"/>
              <a:t>это комплекс открытого ПО, который поддерживает около 50 компаний по всему миру, среди которых </a:t>
            </a:r>
            <a:r>
              <a:rPr lang="en-US" dirty="0"/>
              <a:t>Citrix, Dell, AMD, </a:t>
            </a:r>
            <a:r>
              <a:rPr lang="en-US" dirty="0" smtClean="0"/>
              <a:t>Intel</a:t>
            </a:r>
            <a:r>
              <a:rPr lang="ru-RU" dirty="0" smtClean="0"/>
              <a:t> и другие. В </a:t>
            </a:r>
            <a:r>
              <a:rPr lang="ru-RU" dirty="0"/>
              <a:t>России </a:t>
            </a:r>
            <a:r>
              <a:rPr lang="ru-RU" dirty="0" smtClean="0"/>
              <a:t>первой его </a:t>
            </a:r>
            <a:r>
              <a:rPr lang="ru-RU" dirty="0"/>
              <a:t>поддерживает </a:t>
            </a:r>
            <a:r>
              <a:rPr lang="ru-RU" dirty="0" smtClean="0"/>
              <a:t>Clodo.ru.</a:t>
            </a:r>
            <a:endParaRPr lang="en-US" dirty="0" smtClean="0"/>
          </a:p>
          <a:p>
            <a:endParaRPr lang="ru-RU" dirty="0" smtClean="0"/>
          </a:p>
          <a:p>
            <a:r>
              <a:rPr lang="en-US" u="sng" dirty="0" smtClean="0">
                <a:solidFill>
                  <a:srgbClr val="C00000"/>
                </a:solidFill>
              </a:rPr>
              <a:t>www.openstack.org</a:t>
            </a:r>
            <a:endParaRPr lang="en-US" u="sng" dirty="0">
              <a:solidFill>
                <a:srgbClr val="C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20410"/>
            <a:ext cx="1033997" cy="76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5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Natalia\Downloads\10181904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37" y="1877981"/>
            <a:ext cx="4570771" cy="36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96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Хранение данных в «облаках»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" y="17149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0217" y="1628800"/>
            <a:ext cx="40409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Одновременно можно хранить разные файлы в разных «облачных хранилищах</a:t>
            </a:r>
            <a:r>
              <a:rPr lang="ru-RU" sz="2200" dirty="0"/>
              <a:t>». </a:t>
            </a:r>
            <a:r>
              <a:rPr lang="ru-RU" sz="2200" dirty="0" smtClean="0"/>
              <a:t>Например, все </a:t>
            </a:r>
            <a:r>
              <a:rPr lang="ru-RU" sz="2200" dirty="0"/>
              <a:t>файлы «весом» больше 100 Мб перемещать в «облако» </a:t>
            </a:r>
            <a:r>
              <a:rPr lang="ru-RU" sz="2200" dirty="0" err="1"/>
              <a:t>Google</a:t>
            </a:r>
            <a:r>
              <a:rPr lang="ru-RU" sz="2200" dirty="0"/>
              <a:t> </a:t>
            </a:r>
            <a:r>
              <a:rPr lang="ru-RU" sz="2200" dirty="0" err="1"/>
              <a:t>Storage</a:t>
            </a:r>
            <a:r>
              <a:rPr lang="ru-RU" sz="2200" dirty="0"/>
              <a:t>, а все видео - в </a:t>
            </a:r>
            <a:r>
              <a:rPr lang="ru-RU" sz="2200" dirty="0" err="1"/>
              <a:t>Amazon</a:t>
            </a:r>
            <a:r>
              <a:rPr lang="ru-RU" sz="2200" dirty="0"/>
              <a:t> S3. </a:t>
            </a:r>
            <a:endParaRPr lang="ru-RU" sz="2200" dirty="0" smtClean="0"/>
          </a:p>
          <a:p>
            <a:endParaRPr lang="ru-RU" sz="2200" dirty="0" smtClean="0"/>
          </a:p>
          <a:p>
            <a:r>
              <a:rPr lang="ru-RU" sz="2200" dirty="0" smtClean="0"/>
              <a:t>При использовании «</a:t>
            </a:r>
            <a:r>
              <a:rPr lang="ru-RU" sz="2200" dirty="0" err="1" smtClean="0"/>
              <a:t>Медиатеки</a:t>
            </a:r>
            <a:r>
              <a:rPr lang="ru-RU" sz="2200" dirty="0" smtClean="0"/>
              <a:t>» все файлы могут храниться в облаках и доставляться мгновенно с помощью </a:t>
            </a:r>
            <a:r>
              <a:rPr lang="en-US" sz="2200" dirty="0" smtClean="0"/>
              <a:t>CDN-</a:t>
            </a:r>
            <a:r>
              <a:rPr lang="ru-RU" sz="2200" dirty="0" smtClean="0"/>
              <a:t>сетей </a:t>
            </a:r>
            <a:r>
              <a:rPr lang="en-US" sz="2200" dirty="0" smtClean="0"/>
              <a:t>Google, Microsoft, Clodo.ru </a:t>
            </a:r>
            <a:r>
              <a:rPr lang="ru-RU" sz="2200" dirty="0" smtClean="0"/>
              <a:t>и други</a:t>
            </a:r>
            <a:r>
              <a:rPr lang="ru-RU" sz="2200" dirty="0"/>
              <a:t>х</a:t>
            </a:r>
            <a:r>
              <a:rPr lang="ru-RU" sz="22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63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Аня\Downloads\10126991_l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5" y="-3994"/>
            <a:ext cx="920524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9179" y="377005"/>
            <a:ext cx="43268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Географический веб-кластер </a:t>
            </a:r>
            <a:r>
              <a:rPr lang="ru-RU" sz="2400" dirty="0"/>
              <a:t>повышает отказоустойчивость проекта и обеспечивает независимость от дата-центра. </a:t>
            </a:r>
          </a:p>
          <a:p>
            <a:endParaRPr lang="ru-RU" sz="2400" dirty="0"/>
          </a:p>
          <a:p>
            <a:r>
              <a:rPr lang="ru-RU" sz="2400" dirty="0"/>
              <a:t>В различных дата-центрах объединяются несколько групп веб-кластеров, находящихся в разных городах или странах. </a:t>
            </a:r>
          </a:p>
          <a:p>
            <a:endParaRPr lang="ru-RU" sz="2400" dirty="0"/>
          </a:p>
          <a:p>
            <a:r>
              <a:rPr lang="ru-RU" sz="2400" dirty="0"/>
              <a:t>В случае отказа одного дата-центра, в работу мгновенно включается другой, без необходимости восстановления «</a:t>
            </a:r>
            <a:r>
              <a:rPr lang="ru-RU" sz="2400" dirty="0" err="1"/>
              <a:t>бэкапа</a:t>
            </a:r>
            <a:r>
              <a:rPr lang="ru-RU" sz="2400" dirty="0"/>
              <a:t>». 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" y="4463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 bwMode="auto">
          <a:xfrm>
            <a:off x="326881" y="1405663"/>
            <a:ext cx="2351520" cy="299119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200" i="1" dirty="0" smtClean="0"/>
              <a:t>«Веб-кластер</a:t>
            </a:r>
            <a:r>
              <a:rPr lang="ru-RU" sz="1200" i="1" dirty="0"/>
              <a:t>», </a:t>
            </a:r>
            <a:br>
              <a:rPr lang="ru-RU" sz="1200" i="1" dirty="0"/>
            </a:br>
            <a:r>
              <a:rPr lang="ru-RU" sz="1200" b="1" i="1" dirty="0"/>
              <a:t>ДЦ в </a:t>
            </a:r>
            <a:r>
              <a:rPr lang="ru-RU" sz="1200" b="1" i="1" dirty="0" smtClean="0"/>
              <a:t>России</a:t>
            </a:r>
            <a:endParaRPr lang="ru-RU" sz="1200" b="1" i="1" dirty="0"/>
          </a:p>
        </p:txBody>
      </p:sp>
      <p:sp>
        <p:nvSpPr>
          <p:cNvPr id="29" name="Цилиндр 28"/>
          <p:cNvSpPr/>
          <p:nvPr/>
        </p:nvSpPr>
        <p:spPr bwMode="auto">
          <a:xfrm>
            <a:off x="538560" y="3529886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22" name="Цилиндр 21"/>
          <p:cNvSpPr/>
          <p:nvPr/>
        </p:nvSpPr>
        <p:spPr bwMode="auto">
          <a:xfrm>
            <a:off x="538561" y="2179024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3265920" y="3329705"/>
            <a:ext cx="2612160" cy="315969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«Веб-кластер</a:t>
            </a:r>
            <a:r>
              <a:rPr lang="ru-RU" sz="1300" i="1" dirty="0"/>
              <a:t>», </a:t>
            </a:r>
            <a:br>
              <a:rPr lang="ru-RU" sz="1300" i="1" dirty="0"/>
            </a:br>
            <a:r>
              <a:rPr lang="ru-RU" sz="1500" b="1" i="1" dirty="0"/>
              <a:t>ДЦ в </a:t>
            </a:r>
            <a:r>
              <a:rPr lang="ru-RU" sz="1500" b="1" i="1" dirty="0" smtClean="0"/>
              <a:t>Германии</a:t>
            </a:r>
            <a:endParaRPr lang="ru-RU" sz="1500" b="1" i="1" dirty="0"/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6533281" y="1435906"/>
            <a:ext cx="2219040" cy="296095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200" i="1" dirty="0" smtClean="0"/>
              <a:t>«Веб-кластер</a:t>
            </a:r>
            <a:r>
              <a:rPr lang="ru-RU" sz="1200" i="1" dirty="0"/>
              <a:t>», </a:t>
            </a:r>
            <a:br>
              <a:rPr lang="ru-RU" sz="1200" i="1" dirty="0"/>
            </a:br>
            <a:r>
              <a:rPr lang="ru-RU" sz="1200" b="1" i="1" dirty="0"/>
              <a:t>ДЦ в </a:t>
            </a:r>
            <a:r>
              <a:rPr lang="ru-RU" sz="1200" b="1" i="1" dirty="0" smtClean="0"/>
              <a:t>США</a:t>
            </a:r>
            <a:endParaRPr lang="ru-RU" sz="1200" b="1" i="1" dirty="0"/>
          </a:p>
        </p:txBody>
      </p:sp>
      <p:sp>
        <p:nvSpPr>
          <p:cNvPr id="3" name="Двойная стрелка влево/вправо 2"/>
          <p:cNvSpPr/>
          <p:nvPr/>
        </p:nvSpPr>
        <p:spPr bwMode="auto">
          <a:xfrm>
            <a:off x="2224801" y="2782448"/>
            <a:ext cx="4633920" cy="387400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6" name="Двойная стрелка влево/вправо 65"/>
          <p:cNvSpPr/>
          <p:nvPr/>
        </p:nvSpPr>
        <p:spPr bwMode="auto">
          <a:xfrm rot="1459184">
            <a:off x="2024640" y="3780472"/>
            <a:ext cx="1902240" cy="387401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7" name="Двойная стрелка влево/вправо 66"/>
          <p:cNvSpPr/>
          <p:nvPr/>
        </p:nvSpPr>
        <p:spPr bwMode="auto">
          <a:xfrm rot="19947358">
            <a:off x="5061601" y="3790554"/>
            <a:ext cx="2024640" cy="387400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68" name="Цилиндр 67"/>
          <p:cNvSpPr/>
          <p:nvPr/>
        </p:nvSpPr>
        <p:spPr bwMode="auto">
          <a:xfrm>
            <a:off x="538560" y="2897660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37" name="Двойная стрелка вверх/вниз 6"/>
          <p:cNvSpPr>
            <a:spLocks noChangeArrowheads="1"/>
          </p:cNvSpPr>
          <p:nvPr/>
        </p:nvSpPr>
        <p:spPr bwMode="auto">
          <a:xfrm>
            <a:off x="930240" y="2575066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38" name="Двойная стрелка вверх/вниз 68"/>
          <p:cNvSpPr>
            <a:spLocks noChangeArrowheads="1"/>
          </p:cNvSpPr>
          <p:nvPr/>
        </p:nvSpPr>
        <p:spPr bwMode="auto">
          <a:xfrm>
            <a:off x="934560" y="3237535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70" name="Цилиндр 69"/>
          <p:cNvSpPr/>
          <p:nvPr/>
        </p:nvSpPr>
        <p:spPr bwMode="auto">
          <a:xfrm>
            <a:off x="4040640" y="5710275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71" name="Цилиндр 70"/>
          <p:cNvSpPr/>
          <p:nvPr/>
        </p:nvSpPr>
        <p:spPr bwMode="auto">
          <a:xfrm>
            <a:off x="4040641" y="4359413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72" name="Цилиндр 71"/>
          <p:cNvSpPr/>
          <p:nvPr/>
        </p:nvSpPr>
        <p:spPr bwMode="auto">
          <a:xfrm>
            <a:off x="4040640" y="507804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42" name="Двойная стрелка вверх/вниз 72"/>
          <p:cNvSpPr>
            <a:spLocks noChangeArrowheads="1"/>
          </p:cNvSpPr>
          <p:nvPr/>
        </p:nvSpPr>
        <p:spPr bwMode="auto">
          <a:xfrm>
            <a:off x="4432320" y="4755455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43" name="Двойная стрелка вверх/вниз 73"/>
          <p:cNvSpPr>
            <a:spLocks noChangeArrowheads="1"/>
          </p:cNvSpPr>
          <p:nvPr/>
        </p:nvSpPr>
        <p:spPr bwMode="auto">
          <a:xfrm>
            <a:off x="4436641" y="5416484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75" name="Цилиндр 74"/>
          <p:cNvSpPr/>
          <p:nvPr/>
        </p:nvSpPr>
        <p:spPr bwMode="auto">
          <a:xfrm>
            <a:off x="7151040" y="3573090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76" name="Цилиндр 75"/>
          <p:cNvSpPr/>
          <p:nvPr/>
        </p:nvSpPr>
        <p:spPr bwMode="auto">
          <a:xfrm>
            <a:off x="7151041" y="2220789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77" name="Цилиндр 76"/>
          <p:cNvSpPr/>
          <p:nvPr/>
        </p:nvSpPr>
        <p:spPr bwMode="auto">
          <a:xfrm>
            <a:off x="7151040" y="2939424"/>
            <a:ext cx="97488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47" name="Двойная стрелка вверх/вниз 77"/>
          <p:cNvSpPr>
            <a:spLocks noChangeArrowheads="1"/>
          </p:cNvSpPr>
          <p:nvPr/>
        </p:nvSpPr>
        <p:spPr bwMode="auto">
          <a:xfrm>
            <a:off x="7544161" y="2616830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48" name="Двойная стрелка вверх/вниз 78"/>
          <p:cNvSpPr>
            <a:spLocks noChangeArrowheads="1"/>
          </p:cNvSpPr>
          <p:nvPr/>
        </p:nvSpPr>
        <p:spPr bwMode="auto">
          <a:xfrm>
            <a:off x="7547041" y="3279300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5" name="Цилиндр 24"/>
          <p:cNvSpPr/>
          <p:nvPr/>
        </p:nvSpPr>
        <p:spPr bwMode="auto">
          <a:xfrm>
            <a:off x="783360" y="3650858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26" name="Цилиндр 25"/>
          <p:cNvSpPr/>
          <p:nvPr/>
        </p:nvSpPr>
        <p:spPr bwMode="auto">
          <a:xfrm>
            <a:off x="783361" y="2299997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27" name="Цилиндр 26"/>
          <p:cNvSpPr/>
          <p:nvPr/>
        </p:nvSpPr>
        <p:spPr bwMode="auto">
          <a:xfrm>
            <a:off x="783360" y="3018633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52" name="Двойная стрелка вверх/вниз 27"/>
          <p:cNvSpPr>
            <a:spLocks noChangeArrowheads="1"/>
          </p:cNvSpPr>
          <p:nvPr/>
        </p:nvSpPr>
        <p:spPr bwMode="auto">
          <a:xfrm>
            <a:off x="1175040" y="2696039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53" name="Двойная стрелка вверх/вниз 29"/>
          <p:cNvSpPr>
            <a:spLocks noChangeArrowheads="1"/>
          </p:cNvSpPr>
          <p:nvPr/>
        </p:nvSpPr>
        <p:spPr bwMode="auto">
          <a:xfrm>
            <a:off x="1179360" y="3358508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31" name="Цилиндр 30"/>
          <p:cNvSpPr/>
          <p:nvPr/>
        </p:nvSpPr>
        <p:spPr bwMode="auto">
          <a:xfrm>
            <a:off x="1045440" y="3750230"/>
            <a:ext cx="982080" cy="646627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32" name="Цилиндр 31"/>
          <p:cNvSpPr/>
          <p:nvPr/>
        </p:nvSpPr>
        <p:spPr bwMode="auto">
          <a:xfrm>
            <a:off x="1045440" y="2399368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33" name="Цилиндр 32"/>
          <p:cNvSpPr/>
          <p:nvPr/>
        </p:nvSpPr>
        <p:spPr bwMode="auto">
          <a:xfrm>
            <a:off x="1045440" y="3118003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57" name="Двойная стрелка вверх/вниз 33"/>
          <p:cNvSpPr>
            <a:spLocks noChangeArrowheads="1"/>
          </p:cNvSpPr>
          <p:nvPr/>
        </p:nvSpPr>
        <p:spPr bwMode="auto">
          <a:xfrm>
            <a:off x="1437120" y="2795409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58" name="Двойная стрелка вверх/вниз 34"/>
          <p:cNvSpPr>
            <a:spLocks noChangeArrowheads="1"/>
          </p:cNvSpPr>
          <p:nvPr/>
        </p:nvSpPr>
        <p:spPr bwMode="auto">
          <a:xfrm>
            <a:off x="1440000" y="3457878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82" name="Цилиндр 81"/>
          <p:cNvSpPr/>
          <p:nvPr/>
        </p:nvSpPr>
        <p:spPr bwMode="auto">
          <a:xfrm>
            <a:off x="4245120" y="5803885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83" name="Цилиндр 82"/>
          <p:cNvSpPr/>
          <p:nvPr/>
        </p:nvSpPr>
        <p:spPr bwMode="auto">
          <a:xfrm>
            <a:off x="4245121" y="4451583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84" name="Цилиндр 83"/>
          <p:cNvSpPr/>
          <p:nvPr/>
        </p:nvSpPr>
        <p:spPr bwMode="auto">
          <a:xfrm>
            <a:off x="4245120" y="517021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62" name="Двойная стрелка вверх/вниз 84"/>
          <p:cNvSpPr>
            <a:spLocks noChangeArrowheads="1"/>
          </p:cNvSpPr>
          <p:nvPr/>
        </p:nvSpPr>
        <p:spPr bwMode="auto">
          <a:xfrm>
            <a:off x="4636800" y="4847624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63" name="Двойная стрелка вверх/вниз 85"/>
          <p:cNvSpPr>
            <a:spLocks noChangeArrowheads="1"/>
          </p:cNvSpPr>
          <p:nvPr/>
        </p:nvSpPr>
        <p:spPr bwMode="auto">
          <a:xfrm>
            <a:off x="4641120" y="5510094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87" name="Цилиндр 86"/>
          <p:cNvSpPr/>
          <p:nvPr/>
        </p:nvSpPr>
        <p:spPr bwMode="auto">
          <a:xfrm>
            <a:off x="4507200" y="5903255"/>
            <a:ext cx="982080" cy="64518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88" name="Цилиндр 87"/>
          <p:cNvSpPr/>
          <p:nvPr/>
        </p:nvSpPr>
        <p:spPr bwMode="auto">
          <a:xfrm>
            <a:off x="4507200" y="4550954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89" name="Цилиндр 88"/>
          <p:cNvSpPr/>
          <p:nvPr/>
        </p:nvSpPr>
        <p:spPr bwMode="auto">
          <a:xfrm>
            <a:off x="4507200" y="5269589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67" name="Двойная стрелка вверх/вниз 89"/>
          <p:cNvSpPr>
            <a:spLocks noChangeArrowheads="1"/>
          </p:cNvSpPr>
          <p:nvPr/>
        </p:nvSpPr>
        <p:spPr bwMode="auto">
          <a:xfrm>
            <a:off x="4898880" y="4948435"/>
            <a:ext cx="231840" cy="367238"/>
          </a:xfrm>
          <a:prstGeom prst="upDownArrow">
            <a:avLst>
              <a:gd name="adj1" fmla="val 50000"/>
              <a:gd name="adj2" fmla="val 499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68" name="Двойная стрелка вверх/вниз 90"/>
          <p:cNvSpPr>
            <a:spLocks noChangeArrowheads="1"/>
          </p:cNvSpPr>
          <p:nvPr/>
        </p:nvSpPr>
        <p:spPr bwMode="auto">
          <a:xfrm>
            <a:off x="4901760" y="5609464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92" name="Цилиндр 91"/>
          <p:cNvSpPr/>
          <p:nvPr/>
        </p:nvSpPr>
        <p:spPr bwMode="auto">
          <a:xfrm>
            <a:off x="7282081" y="3682542"/>
            <a:ext cx="982080" cy="646628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93" name="Цилиндр 92"/>
          <p:cNvSpPr/>
          <p:nvPr/>
        </p:nvSpPr>
        <p:spPr bwMode="auto">
          <a:xfrm>
            <a:off x="7282080" y="2331680"/>
            <a:ext cx="98352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94" name="Цилиндр 93"/>
          <p:cNvSpPr/>
          <p:nvPr/>
        </p:nvSpPr>
        <p:spPr bwMode="auto">
          <a:xfrm>
            <a:off x="7282080" y="3050316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72" name="Двойная стрелка вверх/вниз 94"/>
          <p:cNvSpPr>
            <a:spLocks noChangeArrowheads="1"/>
          </p:cNvSpPr>
          <p:nvPr/>
        </p:nvSpPr>
        <p:spPr bwMode="auto">
          <a:xfrm>
            <a:off x="7673761" y="2727722"/>
            <a:ext cx="231840" cy="367238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73" name="Двойная стрелка вверх/вниз 95"/>
          <p:cNvSpPr>
            <a:spLocks noChangeArrowheads="1"/>
          </p:cNvSpPr>
          <p:nvPr/>
        </p:nvSpPr>
        <p:spPr bwMode="auto">
          <a:xfrm>
            <a:off x="7678080" y="3390191"/>
            <a:ext cx="230400" cy="367238"/>
          </a:xfrm>
          <a:prstGeom prst="upDownArrow">
            <a:avLst>
              <a:gd name="adj1" fmla="val 50000"/>
              <a:gd name="adj2" fmla="val 5027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97" name="Цилиндр 96"/>
          <p:cNvSpPr/>
          <p:nvPr/>
        </p:nvSpPr>
        <p:spPr bwMode="auto">
          <a:xfrm>
            <a:off x="7544161" y="3781913"/>
            <a:ext cx="982080" cy="646627"/>
          </a:xfrm>
          <a:prstGeom prst="ca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БД</a:t>
            </a:r>
          </a:p>
        </p:txBody>
      </p:sp>
      <p:sp>
        <p:nvSpPr>
          <p:cNvPr id="98" name="Цилиндр 97"/>
          <p:cNvSpPr/>
          <p:nvPr/>
        </p:nvSpPr>
        <p:spPr bwMode="auto">
          <a:xfrm>
            <a:off x="7544161" y="2431051"/>
            <a:ext cx="982080" cy="371559"/>
          </a:xfrm>
          <a:prstGeom prst="can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Веб-</a:t>
            </a:r>
            <a:r>
              <a:rPr lang="ru-RU" sz="1300" b="1" dirty="0" err="1"/>
              <a:t>нода</a:t>
            </a:r>
            <a:endParaRPr lang="ru-RU" sz="1300" b="1" dirty="0"/>
          </a:p>
        </p:txBody>
      </p:sp>
      <p:sp>
        <p:nvSpPr>
          <p:cNvPr id="99" name="Цилиндр 98"/>
          <p:cNvSpPr/>
          <p:nvPr/>
        </p:nvSpPr>
        <p:spPr bwMode="auto">
          <a:xfrm>
            <a:off x="7544160" y="3149686"/>
            <a:ext cx="973440" cy="371559"/>
          </a:xfrm>
          <a:prstGeom prst="can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b="1" dirty="0"/>
              <a:t>Кэш</a:t>
            </a:r>
          </a:p>
        </p:txBody>
      </p:sp>
      <p:sp>
        <p:nvSpPr>
          <p:cNvPr id="26677" name="Двойная стрелка вверх/вниз 99"/>
          <p:cNvSpPr>
            <a:spLocks noChangeArrowheads="1"/>
          </p:cNvSpPr>
          <p:nvPr/>
        </p:nvSpPr>
        <p:spPr bwMode="auto">
          <a:xfrm>
            <a:off x="7935841" y="2827092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26678" name="Двойная стрелка вверх/вниз 100"/>
          <p:cNvSpPr>
            <a:spLocks noChangeArrowheads="1"/>
          </p:cNvSpPr>
          <p:nvPr/>
        </p:nvSpPr>
        <p:spPr bwMode="auto">
          <a:xfrm>
            <a:off x="7938721" y="3489562"/>
            <a:ext cx="231840" cy="367239"/>
          </a:xfrm>
          <a:prstGeom prst="upDownArrow">
            <a:avLst>
              <a:gd name="adj1" fmla="val 50000"/>
              <a:gd name="adj2" fmla="val 4996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56" name="TextBox 3"/>
          <p:cNvSpPr txBox="1">
            <a:spLocks noChangeArrowheads="1"/>
          </p:cNvSpPr>
          <p:nvPr/>
        </p:nvSpPr>
        <p:spPr bwMode="auto">
          <a:xfrm>
            <a:off x="3224877" y="1220941"/>
            <a:ext cx="3435355" cy="137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ru-RU" sz="1400" dirty="0" smtClean="0"/>
              <a:t>Асинхронная </a:t>
            </a:r>
            <a:r>
              <a:rPr lang="en-US" sz="1400" dirty="0" smtClean="0"/>
              <a:t>master-master </a:t>
            </a:r>
            <a:r>
              <a:rPr lang="ru-RU" sz="1400" dirty="0" smtClean="0"/>
              <a:t>репликация для </a:t>
            </a:r>
            <a:r>
              <a:rPr lang="ru-RU" sz="1400" dirty="0"/>
              <a:t>обеспечения работы </a:t>
            </a:r>
            <a:r>
              <a:rPr lang="ru-RU" sz="1400" b="1" dirty="0"/>
              <a:t>географически распределенных </a:t>
            </a:r>
            <a:r>
              <a:rPr lang="ru-RU" sz="1400" b="1" dirty="0" smtClean="0"/>
              <a:t>веб-кластеров.</a:t>
            </a:r>
          </a:p>
          <a:p>
            <a:endParaRPr lang="ru-RU" sz="1400" b="1" dirty="0"/>
          </a:p>
          <a:p>
            <a:r>
              <a:rPr lang="ru-RU" sz="1400" b="1" dirty="0" smtClean="0"/>
              <a:t>Потеря связи между ДЦ может составлять часы.</a:t>
            </a:r>
            <a:endParaRPr lang="ru-RU" sz="1400" b="1" dirty="0"/>
          </a:p>
        </p:txBody>
      </p:sp>
      <p:pic>
        <p:nvPicPr>
          <p:cNvPr id="6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35" y="130793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1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Географический веб-кластер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Natalia\Downloads\9338341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0"/>
            <a:ext cx="4932040" cy="686927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40525" y="321539"/>
            <a:ext cx="44034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/>
              <a:t>Программные продукты должны соответствовать времени.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/>
              <a:t>Раз в полгода нужно выпускать большой релиз.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/>
              <a:t>Если не успеваете, вы отстаете. </a:t>
            </a:r>
          </a:p>
        </p:txBody>
      </p:sp>
      <p:pic>
        <p:nvPicPr>
          <p:cNvPr id="16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70" y="44273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6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1" y="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Облако 59"/>
          <p:cNvSpPr/>
          <p:nvPr/>
        </p:nvSpPr>
        <p:spPr>
          <a:xfrm>
            <a:off x="3157528" y="4313729"/>
            <a:ext cx="2828945" cy="1028707"/>
          </a:xfrm>
          <a:prstGeom prst="cloud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2296" tIns="41148" rIns="82296" bIns="41148" rtlCol="0" anchor="ctr"/>
          <a:lstStyle/>
          <a:p>
            <a:pPr algn="ctr"/>
            <a:r>
              <a:rPr lang="ru-RU" sz="1200" dirty="0" smtClean="0"/>
              <a:t>Облачное хранилище файлов (</a:t>
            </a:r>
            <a:r>
              <a:rPr lang="en-US" sz="1200" dirty="0" smtClean="0"/>
              <a:t>Amazon S3, Azure, Google Storage, </a:t>
            </a:r>
            <a:r>
              <a:rPr lang="en-US" sz="1200" dirty="0" err="1" smtClean="0"/>
              <a:t>OpenStack</a:t>
            </a:r>
            <a:r>
              <a:rPr lang="en-US" sz="1200" dirty="0" smtClean="0"/>
              <a:t> Swift) + CDN</a:t>
            </a:r>
            <a:endParaRPr lang="ru-RU" sz="1200" dirty="0"/>
          </a:p>
        </p:txBody>
      </p:sp>
      <p:cxnSp>
        <p:nvCxnSpPr>
          <p:cNvPr id="65" name="AutoShape 22"/>
          <p:cNvCxnSpPr>
            <a:cxnSpLocks noChangeShapeType="1"/>
            <a:stCxn id="80" idx="0"/>
          </p:cNvCxnSpPr>
          <p:nvPr/>
        </p:nvCxnSpPr>
        <p:spPr bwMode="auto">
          <a:xfrm rot="5400000" flipH="1" flipV="1">
            <a:off x="1911620" y="1589054"/>
            <a:ext cx="370108" cy="1350178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69" name="AutoShape 22"/>
          <p:cNvCxnSpPr>
            <a:cxnSpLocks noChangeShapeType="1"/>
            <a:stCxn id="60" idx="3"/>
          </p:cNvCxnSpPr>
          <p:nvPr/>
        </p:nvCxnSpPr>
        <p:spPr bwMode="auto">
          <a:xfrm rot="16200000" flipV="1">
            <a:off x="3244137" y="3044683"/>
            <a:ext cx="1699153" cy="95657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73" name="AutoShape 22"/>
          <p:cNvCxnSpPr>
            <a:cxnSpLocks noChangeShapeType="1"/>
            <a:stCxn id="60" idx="3"/>
          </p:cNvCxnSpPr>
          <p:nvPr/>
        </p:nvCxnSpPr>
        <p:spPr bwMode="auto">
          <a:xfrm rot="5400000" flipH="1" flipV="1">
            <a:off x="4144255" y="3101138"/>
            <a:ext cx="1699153" cy="84366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74" name="AutoShape 22"/>
          <p:cNvCxnSpPr>
            <a:cxnSpLocks noChangeShapeType="1"/>
            <a:stCxn id="104" idx="0"/>
          </p:cNvCxnSpPr>
          <p:nvPr/>
        </p:nvCxnSpPr>
        <p:spPr bwMode="auto">
          <a:xfrm rot="16200000" flipV="1">
            <a:off x="6805818" y="1532599"/>
            <a:ext cx="370108" cy="1463089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78" name="Прямоугольник 77"/>
          <p:cNvSpPr/>
          <p:nvPr/>
        </p:nvSpPr>
        <p:spPr>
          <a:xfrm>
            <a:off x="3736176" y="2740935"/>
            <a:ext cx="1417824" cy="360099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Посетители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135700" y="2449197"/>
            <a:ext cx="2571768" cy="3471887"/>
            <a:chOff x="150778" y="3024182"/>
            <a:chExt cx="2857520" cy="3857652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150778" y="3024182"/>
              <a:ext cx="2857520" cy="3857652"/>
            </a:xfrm>
            <a:prstGeom prst="roundRect">
              <a:avLst/>
            </a:prstGeom>
            <a:gradFill>
              <a:gsLst>
                <a:gs pos="0">
                  <a:srgbClr val="E9F3FC"/>
                </a:gs>
                <a:gs pos="100000">
                  <a:schemeClr val="bg1"/>
                </a:gs>
              </a:gsLst>
              <a:lin ang="16200000" scaled="1"/>
            </a:gradFill>
            <a:ln>
              <a:solidFill>
                <a:srgbClr val="6685B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1" name="AutoShape 22"/>
            <p:cNvCxnSpPr>
              <a:cxnSpLocks noChangeShapeType="1"/>
              <a:stCxn id="101" idx="0"/>
              <a:endCxn id="85" idx="2"/>
            </p:cNvCxnSpPr>
            <p:nvPr/>
          </p:nvCxnSpPr>
          <p:spPr bwMode="auto">
            <a:xfrm rot="16200000" flipV="1">
              <a:off x="1597398" y="4863710"/>
              <a:ext cx="285752" cy="32147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sp>
          <p:nvSpPr>
            <p:cNvPr id="85" name="Rectangle 16"/>
            <p:cNvSpPr>
              <a:spLocks noChangeArrowheads="1"/>
            </p:cNvSpPr>
            <p:nvPr/>
          </p:nvSpPr>
          <p:spPr bwMode="auto">
            <a:xfrm>
              <a:off x="293654" y="4595818"/>
              <a:ext cx="2571768" cy="285752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smtClean="0"/>
                <a:t>Веб-приложение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cxnSp>
          <p:nvCxnSpPr>
            <p:cNvPr id="86" name="AutoShape 22"/>
            <p:cNvCxnSpPr>
              <a:cxnSpLocks noChangeShapeType="1"/>
              <a:stCxn id="85" idx="0"/>
            </p:cNvCxnSpPr>
            <p:nvPr/>
          </p:nvCxnSpPr>
          <p:spPr bwMode="auto">
            <a:xfrm rot="5400000" flipH="1" flipV="1">
              <a:off x="1400943" y="4417223"/>
              <a:ext cx="357190" cy="158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sp>
          <p:nvSpPr>
            <p:cNvPr id="90" name="Rectangle 16"/>
            <p:cNvSpPr>
              <a:spLocks noChangeArrowheads="1"/>
            </p:cNvSpPr>
            <p:nvPr/>
          </p:nvSpPr>
          <p:spPr bwMode="auto">
            <a:xfrm>
              <a:off x="436530" y="3524248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793720" y="3095620"/>
              <a:ext cx="1693626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ДЦ в России</a:t>
              </a:r>
            </a:p>
          </p:txBody>
        </p:sp>
        <p:sp>
          <p:nvSpPr>
            <p:cNvPr id="95" name="Rectangle 16"/>
            <p:cNvSpPr>
              <a:spLocks noChangeArrowheads="1"/>
            </p:cNvSpPr>
            <p:nvPr/>
          </p:nvSpPr>
          <p:spPr bwMode="auto">
            <a:xfrm>
              <a:off x="382571" y="3590928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Веб-сервера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96" name="Rectangle 16"/>
            <p:cNvSpPr>
              <a:spLocks noChangeArrowheads="1"/>
            </p:cNvSpPr>
            <p:nvPr/>
          </p:nvSpPr>
          <p:spPr bwMode="auto">
            <a:xfrm>
              <a:off x="311133" y="3667124"/>
              <a:ext cx="2339975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err="1" smtClean="0">
                  <a:latin typeface="Arial" charset="0"/>
                  <a:cs typeface="Arial" charset="0"/>
                </a:rPr>
                <a:t>Веб-серверы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sp>
          <p:nvSpPr>
            <p:cNvPr id="100" name="Блок-схема: магнитный диск 99"/>
            <p:cNvSpPr/>
            <p:nvPr/>
          </p:nvSpPr>
          <p:spPr>
            <a:xfrm>
              <a:off x="293654" y="6024578"/>
              <a:ext cx="785818" cy="714380"/>
            </a:xfrm>
            <a:prstGeom prst="flowChartMagneticDisk">
              <a:avLst/>
            </a:prstGeom>
            <a:solidFill>
              <a:srgbClr val="E9F3FC"/>
            </a:solidFill>
            <a:ln>
              <a:solidFill>
                <a:srgbClr val="6685B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slave</a:t>
              </a:r>
              <a:endPara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16"/>
            <p:cNvSpPr>
              <a:spLocks noChangeArrowheads="1"/>
            </p:cNvSpPr>
            <p:nvPr/>
          </p:nvSpPr>
          <p:spPr bwMode="auto">
            <a:xfrm>
              <a:off x="1008034" y="5167322"/>
              <a:ext cx="1785950" cy="719138"/>
            </a:xfrm>
            <a:prstGeom prst="rect">
              <a:avLst/>
            </a:prstGeom>
            <a:solidFill>
              <a:srgbClr val="E9F3FC"/>
            </a:solidFill>
            <a:ln w="9525">
              <a:solidFill>
                <a:srgbClr val="6685B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ru-RU" dirty="0" smtClean="0">
                  <a:latin typeface="Arial" charset="0"/>
                  <a:cs typeface="Arial" charset="0"/>
                </a:rPr>
                <a:t>БД (</a:t>
              </a:r>
              <a:r>
                <a:rPr lang="en-US" dirty="0" smtClean="0"/>
                <a:t>master</a:t>
              </a:r>
              <a:r>
                <a:rPr lang="ru-RU" dirty="0" smtClean="0">
                  <a:latin typeface="Arial" charset="0"/>
                  <a:cs typeface="Arial" charset="0"/>
                </a:rPr>
                <a:t>)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  <p:cxnSp>
          <p:nvCxnSpPr>
            <p:cNvPr id="102" name="AutoShape 22"/>
            <p:cNvCxnSpPr>
              <a:cxnSpLocks noChangeShapeType="1"/>
              <a:stCxn id="100" idx="1"/>
              <a:endCxn id="101" idx="1"/>
            </p:cNvCxnSpPr>
            <p:nvPr/>
          </p:nvCxnSpPr>
          <p:spPr bwMode="auto">
            <a:xfrm rot="5400000" flipH="1" flipV="1">
              <a:off x="598455" y="5615000"/>
              <a:ext cx="497687" cy="321471"/>
            </a:xfrm>
            <a:prstGeom prst="bentConnector2">
              <a:avLst/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  <p:cxnSp>
          <p:nvCxnSpPr>
            <p:cNvPr id="103" name="AutoShape 22"/>
            <p:cNvCxnSpPr>
              <a:cxnSpLocks noChangeShapeType="1"/>
              <a:endCxn id="85" idx="2"/>
            </p:cNvCxnSpPr>
            <p:nvPr/>
          </p:nvCxnSpPr>
          <p:spPr bwMode="auto">
            <a:xfrm rot="5400000" flipH="1" flipV="1">
              <a:off x="507968" y="4881570"/>
              <a:ext cx="1071570" cy="1071570"/>
            </a:xfrm>
            <a:prstGeom prst="bentConnector3">
              <a:avLst>
                <a:gd name="adj1" fmla="val 88400"/>
              </a:avLst>
            </a:prstGeom>
            <a:noFill/>
            <a:ln w="9525">
              <a:solidFill>
                <a:srgbClr val="6685B0"/>
              </a:solidFill>
              <a:miter lim="800000"/>
              <a:headEnd type="triangle"/>
              <a:tailEnd type="none" w="lg" len="lg"/>
            </a:ln>
            <a:effectLst/>
          </p:spPr>
        </p:cxnSp>
      </p:grpSp>
      <p:sp>
        <p:nvSpPr>
          <p:cNvPr id="104" name="Скругленный прямоугольник 103"/>
          <p:cNvSpPr/>
          <p:nvPr/>
        </p:nvSpPr>
        <p:spPr>
          <a:xfrm flipH="1">
            <a:off x="6436532" y="2449197"/>
            <a:ext cx="2571768" cy="3471887"/>
          </a:xfrm>
          <a:prstGeom prst="roundRect">
            <a:avLst/>
          </a:prstGeom>
          <a:gradFill>
            <a:gsLst>
              <a:gs pos="0">
                <a:srgbClr val="E9F3FC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6685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endParaRPr lang="ru-RU"/>
          </a:p>
        </p:txBody>
      </p:sp>
      <p:cxnSp>
        <p:nvCxnSpPr>
          <p:cNvPr id="105" name="AutoShape 22"/>
          <p:cNvCxnSpPr>
            <a:cxnSpLocks noChangeShapeType="1"/>
            <a:stCxn id="113" idx="0"/>
            <a:endCxn id="106" idx="2"/>
          </p:cNvCxnSpPr>
          <p:nvPr/>
        </p:nvCxnSpPr>
        <p:spPr bwMode="auto">
          <a:xfrm rot="5400000" flipH="1" flipV="1">
            <a:off x="7449165" y="4104772"/>
            <a:ext cx="257177" cy="28932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106" name="Rectangle 16"/>
          <p:cNvSpPr>
            <a:spLocks noChangeArrowheads="1"/>
          </p:cNvSpPr>
          <p:nvPr/>
        </p:nvSpPr>
        <p:spPr bwMode="auto">
          <a:xfrm flipH="1">
            <a:off x="6565120" y="3863669"/>
            <a:ext cx="2314591" cy="257177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smtClean="0">
                <a:latin typeface="Arial" charset="0"/>
                <a:cs typeface="Arial" charset="0"/>
              </a:rPr>
              <a:t>Веб-приложение</a:t>
            </a:r>
            <a:endParaRPr lang="ru-RU" dirty="0">
              <a:latin typeface="Arial" charset="0"/>
              <a:cs typeface="Arial" charset="0"/>
            </a:endParaRPr>
          </a:p>
        </p:txBody>
      </p:sp>
      <p:cxnSp>
        <p:nvCxnSpPr>
          <p:cNvPr id="107" name="AutoShape 22"/>
          <p:cNvCxnSpPr>
            <a:cxnSpLocks noChangeShapeType="1"/>
            <a:stCxn id="106" idx="0"/>
          </p:cNvCxnSpPr>
          <p:nvPr/>
        </p:nvCxnSpPr>
        <p:spPr bwMode="auto">
          <a:xfrm rot="16200000" flipV="1">
            <a:off x="7561680" y="3702934"/>
            <a:ext cx="321471" cy="142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sp>
        <p:nvSpPr>
          <p:cNvPr id="108" name="Rectangle 16"/>
          <p:cNvSpPr>
            <a:spLocks noChangeArrowheads="1"/>
          </p:cNvSpPr>
          <p:nvPr/>
        </p:nvSpPr>
        <p:spPr bwMode="auto">
          <a:xfrm flipH="1">
            <a:off x="6645146" y="2899256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 flipH="1">
            <a:off x="6624543" y="2513491"/>
            <a:ext cx="1278683" cy="360099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ДЦ в США</a:t>
            </a:r>
          </a:p>
        </p:txBody>
      </p:sp>
      <p:sp>
        <p:nvSpPr>
          <p:cNvPr id="110" name="Rectangle 16"/>
          <p:cNvSpPr>
            <a:spLocks noChangeArrowheads="1"/>
          </p:cNvSpPr>
          <p:nvPr/>
        </p:nvSpPr>
        <p:spPr bwMode="auto">
          <a:xfrm flipH="1">
            <a:off x="6693709" y="2959268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Веб-сервера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11" name="Rectangle 16"/>
          <p:cNvSpPr>
            <a:spLocks noChangeArrowheads="1"/>
          </p:cNvSpPr>
          <p:nvPr/>
        </p:nvSpPr>
        <p:spPr bwMode="auto">
          <a:xfrm flipH="1">
            <a:off x="6758003" y="3027845"/>
            <a:ext cx="2105978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err="1" smtClean="0">
                <a:latin typeface="Arial" charset="0"/>
                <a:cs typeface="Arial" charset="0"/>
              </a:rPr>
              <a:t>Веб-серверы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12" name="Блок-схема: магнитный диск 111"/>
          <p:cNvSpPr/>
          <p:nvPr/>
        </p:nvSpPr>
        <p:spPr>
          <a:xfrm flipH="1">
            <a:off x="8172475" y="5149553"/>
            <a:ext cx="707236" cy="642942"/>
          </a:xfrm>
          <a:prstGeom prst="flowChartMagneticDisk">
            <a:avLst/>
          </a:prstGeom>
          <a:solidFill>
            <a:srgbClr val="E9F3FC"/>
          </a:solidFill>
          <a:ln>
            <a:solidFill>
              <a:srgbClr val="6685B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slave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Rectangle 16"/>
          <p:cNvSpPr>
            <a:spLocks noChangeArrowheads="1"/>
          </p:cNvSpPr>
          <p:nvPr/>
        </p:nvSpPr>
        <p:spPr bwMode="auto">
          <a:xfrm flipH="1">
            <a:off x="6629414" y="4378023"/>
            <a:ext cx="1607355" cy="647224"/>
          </a:xfrm>
          <a:prstGeom prst="rect">
            <a:avLst/>
          </a:prstGeom>
          <a:solidFill>
            <a:srgbClr val="E9F3FC"/>
          </a:solidFill>
          <a:ln w="9525">
            <a:solidFill>
              <a:srgbClr val="6685B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82296" tIns="41148" rIns="82296" bIns="41148" anchor="ctr"/>
          <a:lstStyle/>
          <a:p>
            <a:pPr algn="ctr"/>
            <a:r>
              <a:rPr lang="ru-RU" dirty="0" smtClean="0">
                <a:latin typeface="Arial" charset="0"/>
                <a:cs typeface="Arial" charset="0"/>
              </a:rPr>
              <a:t>БД (</a:t>
            </a:r>
            <a:r>
              <a:rPr lang="en-US" dirty="0" smtClean="0"/>
              <a:t>master</a:t>
            </a:r>
            <a:r>
              <a:rPr lang="ru-RU" dirty="0" smtClean="0">
                <a:latin typeface="Arial" charset="0"/>
                <a:cs typeface="Arial" charset="0"/>
              </a:rPr>
              <a:t>)</a:t>
            </a:r>
            <a:endParaRPr lang="ru-RU" dirty="0">
              <a:latin typeface="Arial" charset="0"/>
              <a:cs typeface="Arial" charset="0"/>
            </a:endParaRPr>
          </a:p>
        </p:txBody>
      </p:sp>
      <p:cxnSp>
        <p:nvCxnSpPr>
          <p:cNvPr id="114" name="AutoShape 22"/>
          <p:cNvCxnSpPr>
            <a:cxnSpLocks noChangeShapeType="1"/>
            <a:stCxn id="112" idx="1"/>
            <a:endCxn id="113" idx="1"/>
          </p:cNvCxnSpPr>
          <p:nvPr/>
        </p:nvCxnSpPr>
        <p:spPr bwMode="auto">
          <a:xfrm rot="16200000" flipV="1">
            <a:off x="8157473" y="4780933"/>
            <a:ext cx="447918" cy="289324"/>
          </a:xfrm>
          <a:prstGeom prst="bentConnector2">
            <a:avLst/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5" name="AutoShape 22"/>
          <p:cNvCxnSpPr>
            <a:cxnSpLocks noChangeShapeType="1"/>
            <a:endCxn id="106" idx="2"/>
          </p:cNvCxnSpPr>
          <p:nvPr/>
        </p:nvCxnSpPr>
        <p:spPr bwMode="auto">
          <a:xfrm rot="16200000" flipV="1">
            <a:off x="7722416" y="4120846"/>
            <a:ext cx="964413" cy="964413"/>
          </a:xfrm>
          <a:prstGeom prst="bentConnector3">
            <a:avLst>
              <a:gd name="adj1" fmla="val 884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6" name="AutoShape 22"/>
          <p:cNvCxnSpPr>
            <a:cxnSpLocks noChangeShapeType="1"/>
            <a:stCxn id="101" idx="2"/>
            <a:endCxn id="113" idx="2"/>
          </p:cNvCxnSpPr>
          <p:nvPr/>
        </p:nvCxnSpPr>
        <p:spPr bwMode="auto">
          <a:xfrm rot="16200000" flipH="1">
            <a:off x="4572000" y="2164155"/>
            <a:ext cx="1429" cy="5722184"/>
          </a:xfrm>
          <a:prstGeom prst="bentConnector3">
            <a:avLst>
              <a:gd name="adj1" fmla="val 49904298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triangle" w="lg" len="lg"/>
          </a:ln>
          <a:effectLst/>
        </p:spPr>
      </p:cxnSp>
      <p:cxnSp>
        <p:nvCxnSpPr>
          <p:cNvPr id="117" name="AutoShape 22"/>
          <p:cNvCxnSpPr>
            <a:cxnSpLocks noChangeShapeType="1"/>
            <a:stCxn id="60" idx="2"/>
            <a:endCxn id="85" idx="3"/>
          </p:cNvCxnSpPr>
          <p:nvPr/>
        </p:nvCxnSpPr>
        <p:spPr bwMode="auto">
          <a:xfrm rot="10800000">
            <a:off x="2578880" y="3992257"/>
            <a:ext cx="587423" cy="835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cxnSp>
        <p:nvCxnSpPr>
          <p:cNvPr id="118" name="AutoShape 22"/>
          <p:cNvCxnSpPr>
            <a:cxnSpLocks noChangeShapeType="1"/>
            <a:stCxn id="60" idx="0"/>
            <a:endCxn id="106" idx="3"/>
          </p:cNvCxnSpPr>
          <p:nvPr/>
        </p:nvCxnSpPr>
        <p:spPr bwMode="auto">
          <a:xfrm flipV="1">
            <a:off x="5984116" y="3992257"/>
            <a:ext cx="581005" cy="835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6685B0"/>
            </a:solidFill>
            <a:miter lim="800000"/>
            <a:headEnd type="triangle"/>
            <a:tailEnd type="none" w="lg" len="lg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31" y="1481334"/>
            <a:ext cx="1663500" cy="1163302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44" y="1478077"/>
            <a:ext cx="1633183" cy="1166559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Географический веб-кластер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/>
          <p:cNvSpPr/>
          <p:nvPr/>
        </p:nvSpPr>
        <p:spPr bwMode="auto">
          <a:xfrm>
            <a:off x="5508104" y="1716063"/>
            <a:ext cx="3456384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ДЦ в США</a:t>
            </a:r>
            <a:endParaRPr lang="ru-RU" sz="1300" i="1" dirty="0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07504" y="3861048"/>
            <a:ext cx="3744416" cy="249450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2356507"/>
            <a:ext cx="3744416" cy="13163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" y="641588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Цилиндр 2"/>
          <p:cNvSpPr/>
          <p:nvPr/>
        </p:nvSpPr>
        <p:spPr>
          <a:xfrm>
            <a:off x="2204101" y="3951238"/>
            <a:ext cx="1512168" cy="2176611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master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Цилиндр 13"/>
          <p:cNvSpPr/>
          <p:nvPr/>
        </p:nvSpPr>
        <p:spPr>
          <a:xfrm>
            <a:off x="2276109" y="547977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Цилиндр 15"/>
          <p:cNvSpPr/>
          <p:nvPr/>
        </p:nvSpPr>
        <p:spPr>
          <a:xfrm>
            <a:off x="2276109" y="511973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251520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</a:t>
            </a:r>
            <a:r>
              <a:rPr lang="ru-RU" sz="1200" b="1" dirty="0" smtClean="0"/>
              <a:t>1</a:t>
            </a:r>
            <a:endParaRPr lang="ru-RU" sz="1200" b="1" dirty="0"/>
          </a:p>
        </p:txBody>
      </p:sp>
      <p:sp>
        <p:nvSpPr>
          <p:cNvPr id="41" name="Стрелка вниз 40"/>
          <p:cNvSpPr/>
          <p:nvPr/>
        </p:nvSpPr>
        <p:spPr bwMode="auto">
          <a:xfrm>
            <a:off x="5724128" y="1052736"/>
            <a:ext cx="3044880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</a:t>
            </a:r>
            <a:r>
              <a:rPr lang="en-US" sz="1300" dirty="0" err="1" smtClean="0"/>
              <a:t>ru</a:t>
            </a:r>
            <a:endParaRPr lang="ru-RU" sz="1300" dirty="0"/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251520" y="1716063"/>
            <a:ext cx="3456384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ДЦ в России</a:t>
            </a:r>
            <a:endParaRPr lang="ru-RU" sz="1300" i="1" dirty="0"/>
          </a:p>
        </p:txBody>
      </p:sp>
      <p:sp>
        <p:nvSpPr>
          <p:cNvPr id="43" name="Стрелка вниз 42"/>
          <p:cNvSpPr/>
          <p:nvPr/>
        </p:nvSpPr>
        <p:spPr bwMode="auto">
          <a:xfrm>
            <a:off x="467544" y="1052736"/>
            <a:ext cx="3044880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*.com</a:t>
            </a: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1187624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2</a:t>
            </a:r>
            <a:endParaRPr lang="ru-RU" sz="1200" b="1" dirty="0"/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2915816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N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51720" y="2564904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…</a:t>
            </a:r>
            <a:endParaRPr lang="ru-RU" sz="6600" dirty="0"/>
          </a:p>
        </p:txBody>
      </p:sp>
      <p:sp>
        <p:nvSpPr>
          <p:cNvPr id="46" name="Цилиндр 45"/>
          <p:cNvSpPr/>
          <p:nvPr/>
        </p:nvSpPr>
        <p:spPr>
          <a:xfrm>
            <a:off x="2276109" y="475969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57555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147565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3239852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2051720" y="2492896"/>
            <a:ext cx="792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+ </a:t>
            </a:r>
            <a:r>
              <a:rPr lang="en-US" sz="900" dirty="0" err="1" smtClean="0"/>
              <a:t>AutoScaling</a:t>
            </a:r>
            <a:endParaRPr lang="ru-RU" sz="900" dirty="0"/>
          </a:p>
        </p:txBody>
      </p:sp>
      <p:sp>
        <p:nvSpPr>
          <p:cNvPr id="50" name="Цилиндр 49"/>
          <p:cNvSpPr/>
          <p:nvPr/>
        </p:nvSpPr>
        <p:spPr>
          <a:xfrm>
            <a:off x="179512" y="4571492"/>
            <a:ext cx="1512168" cy="1528539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slave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1" name="Цилиндр 50"/>
          <p:cNvSpPr/>
          <p:nvPr/>
        </p:nvSpPr>
        <p:spPr>
          <a:xfrm>
            <a:off x="251520" y="5713464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Цилиндр 53"/>
          <p:cNvSpPr/>
          <p:nvPr/>
        </p:nvSpPr>
        <p:spPr>
          <a:xfrm>
            <a:off x="251520" y="5553076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Цилиндр 54"/>
          <p:cNvSpPr/>
          <p:nvPr/>
        </p:nvSpPr>
        <p:spPr>
          <a:xfrm>
            <a:off x="251520" y="5390878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23528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9632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987824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0" name="Двойная стрелка влево/вправо 59"/>
          <p:cNvSpPr/>
          <p:nvPr/>
        </p:nvSpPr>
        <p:spPr>
          <a:xfrm>
            <a:off x="1691680" y="5479778"/>
            <a:ext cx="504056" cy="271140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войная стрелка вверх/вниз 60"/>
          <p:cNvSpPr/>
          <p:nvPr/>
        </p:nvSpPr>
        <p:spPr>
          <a:xfrm>
            <a:off x="3182936" y="3417724"/>
            <a:ext cx="146926" cy="803364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Двойная стрелка вверх/вниз 61"/>
          <p:cNvSpPr/>
          <p:nvPr/>
        </p:nvSpPr>
        <p:spPr>
          <a:xfrm rot="17580000">
            <a:off x="1509753" y="2861608"/>
            <a:ext cx="147996" cy="204911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войная стрелка вверх/вниз 62"/>
          <p:cNvSpPr/>
          <p:nvPr/>
        </p:nvSpPr>
        <p:spPr>
          <a:xfrm rot="18360000" flipH="1">
            <a:off x="2369941" y="3020784"/>
            <a:ext cx="141172" cy="1556479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467544" y="4062264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</a:t>
            </a:r>
            <a:endParaRPr lang="ru-RU" sz="9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364088" y="3861048"/>
            <a:ext cx="3744416" cy="249450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364088" y="2356507"/>
            <a:ext cx="3744416" cy="131639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Цилиндр 67"/>
          <p:cNvSpPr/>
          <p:nvPr/>
        </p:nvSpPr>
        <p:spPr>
          <a:xfrm>
            <a:off x="5508104" y="3951238"/>
            <a:ext cx="1512168" cy="2176611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master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9" name="Цилиндр 68"/>
          <p:cNvSpPr/>
          <p:nvPr/>
        </p:nvSpPr>
        <p:spPr>
          <a:xfrm>
            <a:off x="5580112" y="547977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Цилиндр 69"/>
          <p:cNvSpPr/>
          <p:nvPr/>
        </p:nvSpPr>
        <p:spPr>
          <a:xfrm>
            <a:off x="5580112" y="511973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5508104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</a:t>
            </a:r>
            <a:r>
              <a:rPr lang="ru-RU" sz="1200" b="1" dirty="0" smtClean="0"/>
              <a:t>1</a:t>
            </a:r>
            <a:endParaRPr lang="ru-RU" sz="1200" b="1" dirty="0"/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6444208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2</a:t>
            </a:r>
            <a:endParaRPr lang="ru-RU" sz="1200" b="1" dirty="0"/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8172400" y="2492896"/>
            <a:ext cx="792088" cy="1008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ru-RU" sz="1200" dirty="0" smtClean="0"/>
              <a:t>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dirty="0"/>
              <a:t> </a:t>
            </a:r>
            <a:r>
              <a:rPr lang="en-US" sz="1200" b="1" dirty="0" smtClean="0"/>
              <a:t>Web N</a:t>
            </a:r>
            <a:endParaRPr lang="ru-RU" sz="12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7308304" y="2564904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…</a:t>
            </a:r>
            <a:endParaRPr lang="ru-RU" sz="6600" dirty="0"/>
          </a:p>
        </p:txBody>
      </p:sp>
      <p:sp>
        <p:nvSpPr>
          <p:cNvPr id="75" name="Цилиндр 74"/>
          <p:cNvSpPr/>
          <p:nvPr/>
        </p:nvSpPr>
        <p:spPr>
          <a:xfrm>
            <a:off x="5580112" y="4759698"/>
            <a:ext cx="1368152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низ 75"/>
          <p:cNvSpPr/>
          <p:nvPr/>
        </p:nvSpPr>
        <p:spPr>
          <a:xfrm>
            <a:off x="5832140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низ 76"/>
          <p:cNvSpPr/>
          <p:nvPr/>
        </p:nvSpPr>
        <p:spPr>
          <a:xfrm>
            <a:off x="6732240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/>
          <p:cNvSpPr/>
          <p:nvPr/>
        </p:nvSpPr>
        <p:spPr>
          <a:xfrm>
            <a:off x="8496436" y="2220119"/>
            <a:ext cx="180020" cy="27277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7308304" y="2492896"/>
            <a:ext cx="792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+ </a:t>
            </a:r>
            <a:r>
              <a:rPr lang="en-US" sz="900" dirty="0" err="1" smtClean="0"/>
              <a:t>AutoScaling</a:t>
            </a:r>
            <a:endParaRPr lang="ru-RU" sz="900" dirty="0"/>
          </a:p>
        </p:txBody>
      </p:sp>
      <p:sp>
        <p:nvSpPr>
          <p:cNvPr id="80" name="Цилиндр 79"/>
          <p:cNvSpPr/>
          <p:nvPr/>
        </p:nvSpPr>
        <p:spPr>
          <a:xfrm>
            <a:off x="7524328" y="4571492"/>
            <a:ext cx="1512168" cy="1528539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slave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1" name="Цилиндр 80"/>
          <p:cNvSpPr/>
          <p:nvPr/>
        </p:nvSpPr>
        <p:spPr>
          <a:xfrm>
            <a:off x="7596336" y="5713464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Цилиндр 81"/>
          <p:cNvSpPr/>
          <p:nvPr/>
        </p:nvSpPr>
        <p:spPr>
          <a:xfrm>
            <a:off x="7596336" y="5553076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Цилиндр 82"/>
          <p:cNvSpPr/>
          <p:nvPr/>
        </p:nvSpPr>
        <p:spPr>
          <a:xfrm>
            <a:off x="7596336" y="5390878"/>
            <a:ext cx="1368152" cy="19784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580112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516216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8244408" y="2708920"/>
            <a:ext cx="648072" cy="2501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cache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7" name="Двойная стрелка влево/вправо 86"/>
          <p:cNvSpPr/>
          <p:nvPr/>
        </p:nvSpPr>
        <p:spPr>
          <a:xfrm>
            <a:off x="7020272" y="5479778"/>
            <a:ext cx="504056" cy="271140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Двойная стрелка вверх/вниз 87"/>
          <p:cNvSpPr/>
          <p:nvPr/>
        </p:nvSpPr>
        <p:spPr>
          <a:xfrm>
            <a:off x="5868144" y="3417724"/>
            <a:ext cx="146926" cy="803364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Двойная стрелка вверх/вниз 88"/>
          <p:cNvSpPr/>
          <p:nvPr/>
        </p:nvSpPr>
        <p:spPr>
          <a:xfrm rot="-17580000">
            <a:off x="7558425" y="2861608"/>
            <a:ext cx="147996" cy="204911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Двойная стрелка вверх/вниз 89"/>
          <p:cNvSpPr/>
          <p:nvPr/>
        </p:nvSpPr>
        <p:spPr>
          <a:xfrm rot="-19500000" flipH="1">
            <a:off x="6468135" y="3304248"/>
            <a:ext cx="212836" cy="1037967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>
            <a:off x="8014220" y="4082735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CloudWatch</a:t>
            </a:r>
            <a:r>
              <a:rPr lang="en-US" sz="900" dirty="0" smtClean="0"/>
              <a:t> </a:t>
            </a:r>
            <a:endParaRPr lang="ru-RU" sz="900" dirty="0"/>
          </a:p>
        </p:txBody>
      </p:sp>
      <p:sp>
        <p:nvSpPr>
          <p:cNvPr id="92" name="Двойная стрелка влево/вправо 91"/>
          <p:cNvSpPr/>
          <p:nvPr/>
        </p:nvSpPr>
        <p:spPr>
          <a:xfrm>
            <a:off x="3892106" y="5062091"/>
            <a:ext cx="1431795" cy="259309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4007187" y="460438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master-master </a:t>
            </a:r>
            <a:r>
              <a:rPr lang="ru-RU" sz="1200" dirty="0" smtClean="0"/>
              <a:t>репликация</a:t>
            </a:r>
            <a:endParaRPr lang="ru-RU" sz="1200" dirty="0"/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Схема «облачного сервиса»</a:t>
            </a:r>
            <a:endParaRPr lang="ru-RU" sz="3200" b="1" dirty="0"/>
          </a:p>
        </p:txBody>
      </p:sp>
      <p:pic>
        <p:nvPicPr>
          <p:cNvPr id="9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94278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3995936" y="2082959"/>
            <a:ext cx="1224136" cy="1452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Облачное хранилище</a:t>
            </a:r>
            <a:endParaRPr lang="ru-RU" sz="1000" dirty="0"/>
          </a:p>
        </p:txBody>
      </p:sp>
      <p:sp>
        <p:nvSpPr>
          <p:cNvPr id="98" name="Стрелка вниз 97"/>
          <p:cNvSpPr/>
          <p:nvPr/>
        </p:nvSpPr>
        <p:spPr bwMode="auto">
          <a:xfrm>
            <a:off x="3419872" y="1052736"/>
            <a:ext cx="2304256" cy="6480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sz="1300" dirty="0" smtClean="0"/>
              <a:t>HTTP/HTTPS</a:t>
            </a:r>
          </a:p>
          <a:p>
            <a:pPr algn="ctr">
              <a:defRPr/>
            </a:pPr>
            <a:r>
              <a:rPr lang="en-US" sz="1300" dirty="0" smtClean="0"/>
              <a:t>*.com</a:t>
            </a:r>
            <a:endParaRPr lang="ru-RU" sz="1300" dirty="0" smtClean="0"/>
          </a:p>
          <a:p>
            <a:pPr algn="ctr">
              <a:defRPr/>
            </a:pPr>
            <a:r>
              <a:rPr lang="ru-RU" sz="1300" dirty="0" smtClean="0"/>
              <a:t>*.</a:t>
            </a:r>
            <a:r>
              <a:rPr lang="en-US" sz="1300" dirty="0" err="1" smtClean="0"/>
              <a:t>ru</a:t>
            </a:r>
            <a:endParaRPr lang="en-US" sz="1300" dirty="0" smtClean="0"/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3716269" y="2708920"/>
            <a:ext cx="279667" cy="1250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Двойная стрелка влево/вправо 98"/>
          <p:cNvSpPr/>
          <p:nvPr/>
        </p:nvSpPr>
        <p:spPr>
          <a:xfrm>
            <a:off x="5228437" y="2727866"/>
            <a:ext cx="279667" cy="1250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64114" y="5713464"/>
            <a:ext cx="1327966" cy="930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management</a:t>
            </a:r>
            <a:r>
              <a:rPr lang="ru-RU" sz="1400" dirty="0" smtClean="0"/>
              <a:t>, </a:t>
            </a:r>
            <a:r>
              <a:rPr lang="en-US" sz="1400" dirty="0" smtClean="0"/>
              <a:t>monitoring</a:t>
            </a:r>
            <a:endParaRPr lang="ru-RU" sz="1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820" y="1700808"/>
            <a:ext cx="3880294" cy="4715073"/>
          </a:xfrm>
          <a:prstGeom prst="roundRect">
            <a:avLst>
              <a:gd name="adj" fmla="val 675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5323901" y="1700807"/>
            <a:ext cx="3816818" cy="4715073"/>
          </a:xfrm>
          <a:prstGeom prst="roundRect">
            <a:avLst>
              <a:gd name="adj" fmla="val 645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6" y="-2748"/>
            <a:ext cx="9156447" cy="686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Виртуальная машина 3.0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764" y="980728"/>
            <a:ext cx="450250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Новая </a:t>
            </a:r>
            <a:r>
              <a:rPr lang="ru-RU" sz="2200" dirty="0" smtClean="0"/>
              <a:t>«Виртуальная машина 3.0» </a:t>
            </a:r>
            <a:r>
              <a:rPr lang="ru-RU" sz="2200" dirty="0"/>
              <a:t>включает мастер создания кластера, мастер добавления </a:t>
            </a:r>
            <a:r>
              <a:rPr lang="ru-RU" sz="2200" dirty="0" err="1"/>
              <a:t>slave</a:t>
            </a:r>
            <a:r>
              <a:rPr lang="ru-RU" sz="2200" dirty="0"/>
              <a:t>-сервера, мастер переключения </a:t>
            </a:r>
            <a:r>
              <a:rPr lang="ru-RU" sz="2200" dirty="0" err="1"/>
              <a:t>slave</a:t>
            </a:r>
            <a:r>
              <a:rPr lang="ru-RU" sz="2200" dirty="0"/>
              <a:t>-сервера в режим </a:t>
            </a:r>
            <a:r>
              <a:rPr lang="ru-RU" sz="2200" dirty="0" err="1"/>
              <a:t>master</a:t>
            </a:r>
            <a:r>
              <a:rPr lang="ru-RU" sz="2200" dirty="0"/>
              <a:t>. </a:t>
            </a:r>
          </a:p>
          <a:p>
            <a:endParaRPr lang="ru-RU" sz="2200" dirty="0"/>
          </a:p>
          <a:p>
            <a:r>
              <a:rPr lang="ru-RU" sz="2200" dirty="0"/>
              <a:t>Теперь чтобы развернуть кластер, необходимо 5 - 10 минут. При этом не требуется ничего устанавливать или настраивать. </a:t>
            </a:r>
          </a:p>
          <a:p>
            <a:endParaRPr lang="ru-RU" sz="2200" dirty="0"/>
          </a:p>
          <a:p>
            <a:r>
              <a:rPr lang="ru-RU" sz="2200" dirty="0"/>
              <a:t>Кроме того, появилась возможность на одной виртуальной машине через мастер запускать несколько сайтов. </a:t>
            </a:r>
            <a:endParaRPr lang="ru-RU" sz="2200" dirty="0" smtClean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3" y="39685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058088"/>
            <a:ext cx="21272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8" y="38499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344739" y="1433500"/>
            <a:ext cx="6513512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 err="1">
                <a:latin typeface="+mj-lt"/>
              </a:rPr>
              <a:t>VMware</a:t>
            </a:r>
            <a:r>
              <a:rPr lang="ru-RU" sz="1400" dirty="0">
                <a:latin typeface="+mj-lt"/>
              </a:rPr>
              <a:t> - наиболее развитая технология, поддержка любых ОС, отсутствуют специфические требования к аппаратному обеспечению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322238"/>
            <a:ext cx="17145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357438" y="2350625"/>
            <a:ext cx="6500812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 err="1">
                <a:latin typeface="+mj-lt"/>
              </a:rPr>
              <a:t>Virtuozzo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Parallels</a:t>
            </a:r>
            <a:r>
              <a:rPr lang="ru-RU" sz="1400" dirty="0">
                <a:latin typeface="+mj-lt"/>
              </a:rPr>
              <a:t> - коммерческая технология виртуализации на уровне ядра </a:t>
            </a:r>
            <a:r>
              <a:rPr lang="en-US" sz="1400" dirty="0">
                <a:latin typeface="+mj-lt"/>
              </a:rPr>
              <a:t>Linux</a:t>
            </a:r>
            <a:r>
              <a:rPr lang="ru-RU" sz="1400" dirty="0">
                <a:latin typeface="+mj-lt"/>
              </a:rPr>
              <a:t>, поддерживается  </a:t>
            </a:r>
            <a:r>
              <a:rPr lang="en-US" sz="1400" dirty="0">
                <a:latin typeface="+mj-lt"/>
              </a:rPr>
              <a:t>Linux</a:t>
            </a:r>
            <a:r>
              <a:rPr lang="ru-RU" sz="1400" dirty="0">
                <a:latin typeface="+mj-lt"/>
              </a:rPr>
              <a:t>, </a:t>
            </a:r>
            <a:r>
              <a:rPr lang="ru-RU" sz="1400" dirty="0" err="1">
                <a:latin typeface="+mj-lt"/>
              </a:rPr>
              <a:t>windows</a:t>
            </a:r>
            <a:r>
              <a:rPr lang="ru-RU" sz="1400" dirty="0">
                <a:latin typeface="+mj-lt"/>
              </a:rPr>
              <a:t>, целенаправленно разработана для ISP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2393249" y="3430125"/>
            <a:ext cx="6551613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 err="1">
                <a:latin typeface="+mj-lt"/>
              </a:rPr>
              <a:t>HyperV</a:t>
            </a:r>
            <a:r>
              <a:rPr lang="ru-RU" sz="1400" dirty="0">
                <a:latin typeface="+mj-lt"/>
              </a:rPr>
              <a:t> - технология </a:t>
            </a:r>
            <a:r>
              <a:rPr lang="ru-RU" sz="1400" dirty="0" err="1">
                <a:latin typeface="+mj-lt"/>
              </a:rPr>
              <a:t>Microsoft</a:t>
            </a:r>
            <a:endParaRPr lang="ru-RU" sz="1400" dirty="0">
              <a:latin typeface="+mj-lt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400" dirty="0">
                <a:latin typeface="+mj-lt"/>
              </a:rPr>
              <a:t>тесная интеграция с технологией виртуализации от </a:t>
            </a:r>
            <a:r>
              <a:rPr lang="ru-RU" sz="1400" dirty="0" err="1">
                <a:latin typeface="+mj-lt"/>
              </a:rPr>
              <a:t>Intel</a:t>
            </a:r>
            <a:r>
              <a:rPr lang="ru-RU" sz="1400" dirty="0">
                <a:latin typeface="+mj-lt"/>
              </a:rPr>
              <a:t>, предназначена для виртуализации </a:t>
            </a:r>
            <a:r>
              <a:rPr lang="ru-RU" sz="1400" dirty="0" err="1">
                <a:latin typeface="+mj-lt"/>
              </a:rPr>
              <a:t>Windows</a:t>
            </a:r>
            <a:r>
              <a:rPr lang="ru-RU" sz="1400" dirty="0">
                <a:latin typeface="+mj-lt"/>
              </a:rPr>
              <a:t> серверов и ограниченного перечня дистрибутивов </a:t>
            </a:r>
            <a:r>
              <a:rPr lang="en-US" sz="1400" dirty="0">
                <a:latin typeface="+mj-lt"/>
              </a:rPr>
              <a:t>Linux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431800" y="4512663"/>
            <a:ext cx="6643688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>
                <a:latin typeface="+mj-lt"/>
              </a:rPr>
              <a:t>Amazon Elastic Compute Cloud (Amazon EC2) </a:t>
            </a:r>
            <a:r>
              <a:rPr lang="ru-RU" sz="1400" dirty="0">
                <a:latin typeface="+mj-lt"/>
              </a:rPr>
              <a:t>- реализованная технология </a:t>
            </a:r>
            <a:r>
              <a:rPr lang="ru-RU" sz="1400" dirty="0" err="1">
                <a:latin typeface="+mj-lt"/>
              </a:rPr>
              <a:t>cloud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computing</a:t>
            </a:r>
            <a:r>
              <a:rPr lang="ru-RU" sz="1400" dirty="0">
                <a:latin typeface="+mj-lt"/>
              </a:rPr>
              <a:t>, упор сделан на оплате использованных ресурсов: процессора, дисков, сети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30125"/>
            <a:ext cx="20447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5720" y="387483"/>
            <a:ext cx="5594080" cy="51701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b="1" dirty="0" smtClean="0">
                <a:solidFill>
                  <a:schemeClr val="tx1"/>
                </a:solidFill>
                <a:cs typeface="Calibri" pitchFamily="34" charset="0"/>
              </a:rPr>
              <a:t>Технологии виртуальных машин</a:t>
            </a:r>
            <a:endParaRPr lang="en-US" sz="3000" b="1" dirty="0" smtClean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2877" y="5594229"/>
            <a:ext cx="67211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Xen</a:t>
            </a:r>
            <a:r>
              <a:rPr lang="en-US" sz="1400" dirty="0"/>
              <a:t> </a:t>
            </a:r>
            <a:r>
              <a:rPr lang="en-US" sz="1400" dirty="0" smtClean="0"/>
              <a:t>—</a:t>
            </a:r>
            <a:r>
              <a:rPr lang="ru-RU" sz="1400" dirty="0" smtClean="0"/>
              <a:t> монитор </a:t>
            </a:r>
            <a:r>
              <a:rPr lang="ru-RU" sz="1400" dirty="0"/>
              <a:t>виртуальных машин (</a:t>
            </a:r>
            <a:r>
              <a:rPr lang="en-US" sz="1400" dirty="0"/>
              <a:t>VMM, Virtual Machine Monitor) </a:t>
            </a:r>
            <a:r>
              <a:rPr lang="ru-RU" sz="1400" dirty="0"/>
              <a:t>или гипервизор (</a:t>
            </a:r>
            <a:r>
              <a:rPr lang="en-US" sz="1400" dirty="0"/>
              <a:t>hypervisor) </a:t>
            </a:r>
            <a:r>
              <a:rPr lang="ru-RU" sz="1400" dirty="0"/>
              <a:t>с поддержкой </a:t>
            </a:r>
            <a:r>
              <a:rPr lang="ru-RU" sz="1400" dirty="0" err="1"/>
              <a:t>паравиртуализации</a:t>
            </a:r>
            <a:r>
              <a:rPr lang="ru-RU" sz="1400" dirty="0"/>
              <a:t> (</a:t>
            </a:r>
            <a:r>
              <a:rPr lang="en-US" sz="1400" dirty="0" err="1"/>
              <a:t>para</a:t>
            </a:r>
            <a:r>
              <a:rPr lang="en-US" sz="1400" dirty="0"/>
              <a:t>-virtualization) </a:t>
            </a:r>
            <a:r>
              <a:rPr lang="ru-RU" sz="1400" dirty="0"/>
              <a:t>для процессоров </a:t>
            </a:r>
            <a:r>
              <a:rPr lang="en-US" sz="1400" dirty="0"/>
              <a:t>x86 </a:t>
            </a:r>
            <a:r>
              <a:rPr lang="ru-RU" sz="1400" dirty="0"/>
              <a:t>архитектуры, распространяющийся с открытым исходным кодом (</a:t>
            </a:r>
            <a:r>
              <a:rPr lang="en-US" sz="1400" dirty="0" err="1"/>
              <a:t>opensource</a:t>
            </a:r>
            <a:r>
              <a:rPr lang="en-US" sz="1400" dirty="0"/>
              <a:t>). </a:t>
            </a:r>
            <a:endParaRPr lang="ru-RU" sz="1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5" y="5444327"/>
            <a:ext cx="1800226" cy="86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378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" y="-1"/>
            <a:ext cx="914377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1" y="4565446"/>
            <a:ext cx="9143779" cy="2292554"/>
          </a:xfrm>
          <a:prstGeom prst="roundRect">
            <a:avLst>
              <a:gd name="adj" fmla="val 0"/>
            </a:avLst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2052" y="4733970"/>
            <a:ext cx="860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«1С-Битрикс» становится платформой не только для создания сайтов, но и для </a:t>
            </a:r>
            <a:r>
              <a:rPr lang="ru-RU" sz="2400" b="1" dirty="0"/>
              <a:t>разработки облачных веб-сервисов</a:t>
            </a:r>
            <a:r>
              <a:rPr lang="ru-RU" sz="2400" dirty="0"/>
              <a:t>, крупных масштабируемых веб-проектов, размещаемых в «облаке</a:t>
            </a:r>
            <a:r>
              <a:rPr lang="ru-RU" sz="2400" dirty="0" smtClean="0"/>
              <a:t>» или интегрированных с облачными сервисами.</a:t>
            </a:r>
            <a:endParaRPr lang="ru-RU" sz="2400" dirty="0"/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2" y="48580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2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46898"/>
            <a:ext cx="4722344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Безопасная авторизация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4512"/>
            <a:ext cx="799288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400" dirty="0" smtClean="0"/>
              <a:t>Пароли для большинства сайтов передаются в открытом виде, если не используется </a:t>
            </a:r>
            <a:r>
              <a:rPr lang="en-US" sz="2400" dirty="0" smtClean="0"/>
              <a:t>SSL</a:t>
            </a:r>
            <a:r>
              <a:rPr lang="ru-RU" sz="2400" dirty="0" smtClean="0"/>
              <a:t>. Но это большой риск компрометации проекта.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ru-RU" sz="2400" dirty="0" smtClean="0"/>
              <a:t>Стоит </a:t>
            </a:r>
            <a:r>
              <a:rPr lang="en-US" sz="2400" dirty="0" smtClean="0"/>
              <a:t>SSL </a:t>
            </a:r>
            <a:r>
              <a:rPr lang="ru-RU" sz="2400" dirty="0" smtClean="0"/>
              <a:t>не дорого, но административно </a:t>
            </a:r>
            <a:r>
              <a:rPr lang="en-US" sz="2400" dirty="0" smtClean="0"/>
              <a:t>– </a:t>
            </a:r>
            <a:r>
              <a:rPr lang="ru-RU" sz="2400" dirty="0" smtClean="0"/>
              <a:t>это очень длительная процедура.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 нашим данным: </a:t>
            </a:r>
            <a:br>
              <a:rPr lang="ru-RU" sz="2400" dirty="0" smtClean="0"/>
            </a:br>
            <a:r>
              <a:rPr lang="ru-RU" sz="2400" dirty="0" smtClean="0"/>
              <a:t>Из </a:t>
            </a:r>
            <a:r>
              <a:rPr lang="ru-RU" sz="2400" b="1" dirty="0" smtClean="0"/>
              <a:t>50000 клиентов </a:t>
            </a:r>
            <a:r>
              <a:rPr lang="ru-RU" sz="2400" dirty="0" smtClean="0"/>
              <a:t>только </a:t>
            </a:r>
            <a:r>
              <a:rPr lang="ru-RU" sz="2400" b="1" dirty="0" smtClean="0"/>
              <a:t>около 2000 сайтов - </a:t>
            </a:r>
            <a:r>
              <a:rPr lang="ru-RU" sz="2400" b="1" dirty="0"/>
              <a:t>с </a:t>
            </a:r>
            <a:r>
              <a:rPr lang="en-US" sz="2400" b="1" dirty="0" smtClean="0"/>
              <a:t>SSL</a:t>
            </a:r>
            <a:r>
              <a:rPr lang="ru-RU" sz="2400" dirty="0" smtClean="0"/>
              <a:t>.</a:t>
            </a:r>
            <a:endParaRPr lang="en-US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endParaRPr lang="ru-RU" sz="24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3621061"/>
            <a:ext cx="4872211" cy="1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46898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Безопасная авторизация без </a:t>
            </a:r>
            <a:r>
              <a:rPr lang="en-US" sz="2400" b="1" dirty="0" smtClean="0"/>
              <a:t>SSL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13175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6"/>
              </a:buBlip>
            </a:pPr>
            <a:r>
              <a:rPr lang="ru-RU" sz="2000" dirty="0" smtClean="0"/>
              <a:t>Защита </a:t>
            </a:r>
            <a:r>
              <a:rPr lang="ru-RU" sz="2000" dirty="0"/>
              <a:t>от перехвата паролей, даже при отсутствии SSL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6"/>
              </a:buBlip>
            </a:pPr>
            <a:r>
              <a:rPr lang="ru-RU" sz="2000" dirty="0" smtClean="0"/>
              <a:t>Безопасная </a:t>
            </a:r>
            <a:r>
              <a:rPr lang="ru-RU" sz="2000" dirty="0"/>
              <a:t>аутентификация с шифрованием пароля по алгоритму RSA с ключом 1024 бит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6"/>
              </a:buBlip>
            </a:pPr>
            <a:r>
              <a:rPr lang="ru-RU" sz="2000" dirty="0" smtClean="0"/>
              <a:t>Пароли </a:t>
            </a:r>
            <a:r>
              <a:rPr lang="ru-RU" sz="2000" dirty="0"/>
              <a:t>с формы авторизации передаются на сервер в зашифрованном виде, их невозможно взломать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магнитный диск 8"/>
          <p:cNvSpPr/>
          <p:nvPr/>
        </p:nvSpPr>
        <p:spPr>
          <a:xfrm>
            <a:off x="5904110" y="3483386"/>
            <a:ext cx="1728788" cy="216058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latin typeface="+mj-lt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275585" y="5693186"/>
            <a:ext cx="970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>
                <a:latin typeface="+mj-lt"/>
              </a:rPr>
              <a:t>Сервер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36023" y="3267486"/>
            <a:ext cx="1368425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atin typeface="+mj-lt"/>
              </a:rPr>
              <a:t>Закрытый ключ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419223" y="5693186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>
                <a:latin typeface="+mj-lt"/>
              </a:rPr>
              <a:t>Клиент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987873" y="4214023"/>
            <a:ext cx="2916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3599060" y="3806036"/>
            <a:ext cx="18998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>
                <a:latin typeface="+mj-lt"/>
              </a:rPr>
              <a:t>Открытый ключ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2987873" y="5172436"/>
            <a:ext cx="2916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3046610" y="4802548"/>
            <a:ext cx="28473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>
                <a:latin typeface="+mj-lt"/>
              </a:rPr>
              <a:t>Зашифрованный пароль</a:t>
            </a:r>
          </a:p>
        </p:txBody>
      </p:sp>
    </p:spTree>
    <p:extLst>
      <p:ext uri="{BB962C8B-B14F-4D97-AF65-F5344CB8AC3E}">
        <p14:creationId xmlns:p14="http://schemas.microsoft.com/office/powerpoint/2010/main" val="26007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37" y="2496951"/>
            <a:ext cx="1697560" cy="127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46898"/>
            <a:ext cx="529840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Безопасная авторизация с одноразовыми паролями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9915" y="5306021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/>
              <a:t>Лучшая защита от </a:t>
            </a:r>
            <a:r>
              <a:rPr lang="en-US" sz="2400" dirty="0" smtClean="0"/>
              <a:t>root kit,</a:t>
            </a:r>
            <a:r>
              <a:rPr lang="ru-RU" sz="2400" dirty="0" smtClean="0"/>
              <a:t> потери доступа к сайту, перехвата логина</a:t>
            </a:r>
            <a:r>
              <a:rPr lang="en-US" sz="2400" dirty="0"/>
              <a:t>/</a:t>
            </a:r>
            <a:r>
              <a:rPr lang="ru-RU" sz="2400" dirty="0" smtClean="0"/>
              <a:t>пароля</a:t>
            </a:r>
            <a:endParaRPr lang="ru-RU" sz="24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23" y="1425409"/>
            <a:ext cx="1986816" cy="350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22" y="1453528"/>
            <a:ext cx="29337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hlinkClick r:id="rId9"/>
          </p:cNvPr>
          <p:cNvSpPr/>
          <p:nvPr/>
        </p:nvSpPr>
        <p:spPr>
          <a:xfrm>
            <a:off x="5246389" y="2101600"/>
            <a:ext cx="23945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9"/>
              </a:rPr>
              <a:t>Скачать </a:t>
            </a:r>
            <a:r>
              <a:rPr lang="en-US" sz="1200" dirty="0" err="1">
                <a:hlinkClick r:id="rId9"/>
              </a:rPr>
              <a:t>BitrixOTP</a:t>
            </a:r>
            <a:r>
              <a:rPr lang="en-US" sz="1200" dirty="0">
                <a:hlinkClick r:id="rId9"/>
              </a:rPr>
              <a:t> </a:t>
            </a:r>
            <a:r>
              <a:rPr lang="ru-RU" sz="1200" dirty="0">
                <a:hlinkClick r:id="rId9"/>
              </a:rPr>
              <a:t>в </a:t>
            </a:r>
            <a:r>
              <a:rPr lang="en-US" sz="1200" dirty="0" err="1">
                <a:hlinkClick r:id="rId9"/>
              </a:rPr>
              <a:t>AndroidMarket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40628" y="3727974"/>
            <a:ext cx="2061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10"/>
              </a:rPr>
              <a:t>Скачать </a:t>
            </a:r>
            <a:r>
              <a:rPr lang="en-US" sz="1200" dirty="0" err="1">
                <a:hlinkClick r:id="rId10"/>
              </a:rPr>
              <a:t>BitrixOTP</a:t>
            </a:r>
            <a:r>
              <a:rPr lang="en-US" sz="1200" dirty="0">
                <a:hlinkClick r:id="rId10"/>
              </a:rPr>
              <a:t> </a:t>
            </a:r>
            <a:r>
              <a:rPr lang="ru-RU" sz="1200" dirty="0">
                <a:hlinkClick r:id="rId10"/>
              </a:rPr>
              <a:t>в </a:t>
            </a:r>
            <a:r>
              <a:rPr lang="en-US" sz="1200" dirty="0" smtClean="0">
                <a:hlinkClick r:id="rId10"/>
              </a:rPr>
              <a:t>App</a:t>
            </a:r>
            <a:r>
              <a:rPr lang="ru-RU" sz="1200" dirty="0" smtClean="0">
                <a:hlinkClick r:id="rId10"/>
              </a:rPr>
              <a:t> </a:t>
            </a:r>
            <a:r>
              <a:rPr lang="en-US" sz="1200" dirty="0" smtClean="0">
                <a:hlinkClick r:id="rId10"/>
              </a:rPr>
              <a:t>Store</a:t>
            </a:r>
            <a:endParaRPr lang="ru-RU" sz="1200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92" y="1277609"/>
            <a:ext cx="1907278" cy="367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6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Marketplace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6" y="1296300"/>
            <a:ext cx="8473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Готовые </a:t>
            </a:r>
            <a:r>
              <a:rPr lang="ru-RU" sz="2000" dirty="0"/>
              <a:t>веб-приложения для платформы «1С-Битрикс» можно приобретать напрямую из каталога собственного </a:t>
            </a:r>
            <a:r>
              <a:rPr lang="ru-RU" sz="2000" dirty="0" smtClean="0"/>
              <a:t>сайта </a:t>
            </a:r>
            <a:r>
              <a:rPr lang="ru-RU" sz="2000" dirty="0"/>
              <a:t>в административном </a:t>
            </a:r>
            <a:r>
              <a:rPr lang="ru-RU" sz="2000" dirty="0" smtClean="0"/>
              <a:t>разделе.</a:t>
            </a:r>
            <a:endParaRPr lang="ru-RU" sz="20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0120" y="5478323"/>
            <a:ext cx="7956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В каталоге 300</a:t>
            </a:r>
            <a:r>
              <a:rPr lang="en-US" sz="2400" b="1" dirty="0" smtClean="0">
                <a:solidFill>
                  <a:srgbClr val="C00000"/>
                </a:solidFill>
              </a:rPr>
              <a:t>+ </a:t>
            </a:r>
            <a:r>
              <a:rPr lang="ru-RU" sz="2400" b="1" dirty="0" smtClean="0">
                <a:solidFill>
                  <a:srgbClr val="C00000"/>
                </a:solidFill>
              </a:rPr>
              <a:t>готовых веб-приложений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для «1С-Битрикс»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5" y="2276872"/>
            <a:ext cx="4056229" cy="2976243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62" y="2266786"/>
            <a:ext cx="3337321" cy="295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5802464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«Живая лента» в социальной сети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5624"/>
            <a:ext cx="6264696" cy="236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870809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индикация непрочитанных сообщений и </a:t>
            </a:r>
            <a:r>
              <a:rPr lang="ru-RU" sz="2000" dirty="0" smtClean="0"/>
              <a:t>комментариев; </a:t>
            </a:r>
            <a:endParaRPr lang="ru-RU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вместо </a:t>
            </a:r>
            <a:r>
              <a:rPr lang="ru-RU" sz="2000" dirty="0"/>
              <a:t>постраничной навигации теперь используется ссылка "Еще события", с </a:t>
            </a:r>
            <a:r>
              <a:rPr lang="ru-RU" sz="2000" dirty="0" err="1"/>
              <a:t>подгрузкой</a:t>
            </a:r>
            <a:r>
              <a:rPr lang="ru-RU" sz="2000" dirty="0"/>
              <a:t> следующих записей на </a:t>
            </a:r>
            <a:r>
              <a:rPr lang="ru-RU" sz="2000" dirty="0" smtClean="0"/>
              <a:t>AJAX;</a:t>
            </a:r>
            <a:endParaRPr lang="ru-RU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/>
              <a:t>изменено </a:t>
            </a:r>
            <a:r>
              <a:rPr lang="ru-RU" sz="2000" dirty="0"/>
              <a:t>взаимодействие фотогалереи в </a:t>
            </a:r>
            <a:r>
              <a:rPr lang="ru-RU" sz="2000" dirty="0" err="1"/>
              <a:t>соцсети</a:t>
            </a:r>
            <a:r>
              <a:rPr lang="ru-RU" sz="2000" dirty="0"/>
              <a:t> с живой лентой: улучшено отображение фото в ЖЛ, добавлено отображение комментариев к </a:t>
            </a:r>
            <a:r>
              <a:rPr lang="ru-RU" sz="2000" dirty="0" smtClean="0"/>
              <a:t>фото.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85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73125" y="11273"/>
            <a:ext cx="7184248" cy="969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Проблема качества внедрения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73125" y="1484784"/>
            <a:ext cx="864096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ru-RU" sz="2800" dirty="0" smtClean="0"/>
              <a:t>Как обеспечить качество внедрения, когда в процессе задействовано столько разных ролей: </a:t>
            </a:r>
            <a:br>
              <a:rPr lang="ru-RU" sz="2800" dirty="0" smtClean="0"/>
            </a:br>
            <a:r>
              <a:rPr lang="ru-RU" sz="2800" dirty="0" smtClean="0"/>
              <a:t>Клиент, Постановщик задачи, Дизайнер, Верстальщик</a:t>
            </a:r>
            <a:r>
              <a:rPr lang="en-US" sz="2800" dirty="0"/>
              <a:t>?</a:t>
            </a:r>
            <a:endParaRPr lang="ru-RU" sz="2800" dirty="0" smtClean="0"/>
          </a:p>
          <a:p>
            <a:pPr marL="534988" indent="-534988"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ru-RU" sz="2800" dirty="0" smtClean="0"/>
              <a:t>Мы пробовали решать эту проблему стандартными методами: обучением,  сертификацией, но на массовом рынке это сделать сложно. </a:t>
            </a: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«Мне нравится»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583437"/>
            <a:ext cx="37475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Возможность оценить контент (кнопка «Мне нравится</a:t>
            </a:r>
            <a:r>
              <a:rPr lang="ru-RU" sz="2400" dirty="0" smtClean="0"/>
              <a:t>») развивает </a:t>
            </a:r>
            <a:r>
              <a:rPr lang="ru-RU" sz="2400" dirty="0"/>
              <a:t>систему рейтингов для определения внимания пользователей и значимости </a:t>
            </a:r>
            <a:r>
              <a:rPr lang="ru-RU" sz="2400" dirty="0" smtClean="0"/>
              <a:t>контента.</a:t>
            </a:r>
            <a:endParaRPr lang="ru-RU" sz="24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6527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83" y="1652761"/>
            <a:ext cx="4600575" cy="3000375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6667" y="4869160"/>
            <a:ext cx="7427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Простое использование сложной математики рейтингов для сайтов сообществ и социальных сетей</a:t>
            </a:r>
          </a:p>
        </p:txBody>
      </p:sp>
    </p:spTree>
    <p:extLst>
      <p:ext uri="{BB962C8B-B14F-4D97-AF65-F5344CB8AC3E}">
        <p14:creationId xmlns:p14="http://schemas.microsoft.com/office/powerpoint/2010/main" val="2785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Качественный поиск по сайту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369200"/>
            <a:ext cx="799288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Социальный поиск </a:t>
            </a:r>
            <a:r>
              <a:rPr lang="ru-RU" dirty="0" smtClean="0"/>
              <a:t>разработан по </a:t>
            </a:r>
            <a:r>
              <a:rPr lang="ru-RU" dirty="0"/>
              <a:t>собственной методике вычисления авторитетов пользователей в сообществе и рейтинга </a:t>
            </a:r>
            <a:r>
              <a:rPr lang="ru-RU" dirty="0" smtClean="0"/>
              <a:t>контента.</a:t>
            </a:r>
            <a:r>
              <a:rPr lang="en-US" dirty="0" smtClean="0"/>
              <a:t> </a:t>
            </a:r>
            <a:r>
              <a:rPr lang="ru-RU" dirty="0" smtClean="0"/>
              <a:t>Самый </a:t>
            </a:r>
            <a:r>
              <a:rPr lang="ru-RU" dirty="0"/>
              <a:t>ценный с точки зрения сообщества контент всегда выводится первым в результатах поиска.</a:t>
            </a:r>
          </a:p>
          <a:p>
            <a:endParaRPr lang="en-US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/>
              <a:t>Рейтинг контента зависит от количества и «веса» голосов.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/>
              <a:t>Пересчет рейтинга происходит каждый раз при нажатии кнопок «Мне нравится» или «Больше не нравится».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/>
              <a:t>При этом фиксируется кто именно из пользователей голосовал и учитывается «вес» этого пользователя в сообществе. </a:t>
            </a:r>
            <a:endParaRPr lang="en-US" dirty="0" smtClean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Вес» пользователя зависит от его положения в сообществе - авторитета, кармы, популярности, </a:t>
            </a:r>
            <a:r>
              <a:rPr lang="ru-RU" dirty="0" smtClean="0"/>
              <a:t>активности</a:t>
            </a:r>
            <a:r>
              <a:rPr lang="ru-RU" dirty="0"/>
              <a:t>.</a:t>
            </a:r>
            <a:endParaRPr lang="en-US" dirty="0" smtClean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1" y="24385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1072" y="1340768"/>
            <a:ext cx="8505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версии 11.0 значительно </a:t>
            </a:r>
            <a:r>
              <a:rPr lang="ru-RU" b="1" dirty="0" smtClean="0"/>
              <a:t>улучшено качество поиска</a:t>
            </a:r>
            <a:r>
              <a:rPr lang="ru-RU" dirty="0" smtClean="0"/>
              <a:t>, выдача, </a:t>
            </a:r>
            <a:r>
              <a:rPr lang="ru-RU" dirty="0"/>
              <a:t>группировка результатов, </a:t>
            </a:r>
            <a:r>
              <a:rPr lang="ru-RU" dirty="0" smtClean="0"/>
              <a:t>исключены дублирующие результаты, учитывается расстояние между словами и пунктуация. 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2" y="1412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Часовые пояса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96300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Автоматическое </a:t>
            </a:r>
            <a:r>
              <a:rPr lang="ru-RU" sz="2000" dirty="0"/>
              <a:t>определение часового пояса - все даты и время публикации новостей, комментариев, сообщений в блоге или на форуме, заказов в интернет-магазине указываются в той временной зоне, в которой пользователь находится в текущий </a:t>
            </a:r>
            <a:r>
              <a:rPr lang="ru-RU" sz="2000" dirty="0" smtClean="0"/>
              <a:t>момент.</a:t>
            </a:r>
            <a:endParaRPr lang="ru-RU" sz="20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2852936"/>
            <a:ext cx="5519737" cy="2362200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4292798"/>
            <a:ext cx="5969000" cy="1655763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66249"/>
            <a:ext cx="4464496" cy="2562951"/>
          </a:xfrm>
          <a:prstGeom prst="rect">
            <a:avLst/>
          </a:prstGeom>
          <a:noFill/>
          <a:ln w="317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«Рабочий стол»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9630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Новый </a:t>
            </a:r>
            <a:r>
              <a:rPr lang="ru-RU" sz="2400" dirty="0"/>
              <a:t>«Рабочий стол» в административной части продукта с индивидуально настраиваемыми </a:t>
            </a:r>
            <a:r>
              <a:rPr lang="ru-RU" sz="2400" b="1" dirty="0"/>
              <a:t>гаджетами</a:t>
            </a:r>
            <a:r>
              <a:rPr lang="ru-RU" sz="2400" dirty="0"/>
              <a:t> и </a:t>
            </a:r>
            <a:r>
              <a:rPr lang="ru-RU" sz="2400" b="1" dirty="0"/>
              <a:t>системой </a:t>
            </a:r>
            <a:r>
              <a:rPr lang="ru-RU" sz="2400" b="1" dirty="0" smtClean="0"/>
              <a:t>поиска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7995" y="5373216"/>
            <a:ext cx="8127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Разработчики могут </a:t>
            </a:r>
            <a:r>
              <a:rPr lang="ru-RU" sz="2400" dirty="0"/>
              <a:t>создавать свои компоненты и выводить их на </a:t>
            </a:r>
            <a:r>
              <a:rPr lang="ru-RU" sz="2400" dirty="0" smtClean="0"/>
              <a:t>«рабочий стол».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5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Новая фотогалерея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33" y="1484784"/>
            <a:ext cx="3913719" cy="287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412776"/>
            <a:ext cx="47223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7"/>
              </a:buBlip>
            </a:pPr>
            <a:r>
              <a:rPr lang="ru-RU" sz="2400" dirty="0"/>
              <a:t>Н</a:t>
            </a:r>
            <a:r>
              <a:rPr lang="ru-RU" sz="2400" dirty="0" smtClean="0"/>
              <a:t>овый </a:t>
            </a:r>
            <a:r>
              <a:rPr lang="en-US" sz="2400" dirty="0"/>
              <a:t>Flash-</a:t>
            </a:r>
            <a:r>
              <a:rPr lang="ru-RU" sz="2400" dirty="0"/>
              <a:t>загрузчик </a:t>
            </a:r>
          </a:p>
          <a:p>
            <a:pPr marL="450850" indent="-4508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7"/>
              </a:buBlip>
            </a:pPr>
            <a:r>
              <a:rPr lang="ru-RU" sz="2400" dirty="0" smtClean="0"/>
              <a:t>Поддержка </a:t>
            </a:r>
            <a:r>
              <a:rPr lang="ru-RU" sz="2400" dirty="0"/>
              <a:t>всех ОС (</a:t>
            </a:r>
            <a:r>
              <a:rPr lang="en-US" sz="2400" dirty="0"/>
              <a:t>Windows, Mac, Unix</a:t>
            </a:r>
            <a:r>
              <a:rPr lang="en-US" sz="2400" dirty="0" smtClean="0"/>
              <a:t>)</a:t>
            </a:r>
            <a:endParaRPr lang="ru-RU" sz="2400" dirty="0" smtClean="0"/>
          </a:p>
          <a:p>
            <a:pPr marL="450850" indent="-4508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7"/>
              </a:buBlip>
            </a:pPr>
            <a:r>
              <a:rPr lang="ru-RU" sz="2400" dirty="0" smtClean="0"/>
              <a:t>Слайдер</a:t>
            </a:r>
          </a:p>
          <a:p>
            <a:pPr marL="450850" indent="-4508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7"/>
              </a:buBlip>
            </a:pPr>
            <a:r>
              <a:rPr lang="ru-RU" sz="2400" dirty="0" err="1" smtClean="0"/>
              <a:t>Предзагрузка</a:t>
            </a:r>
            <a:endParaRPr lang="ru-RU" sz="2400" dirty="0" smtClean="0"/>
          </a:p>
          <a:p>
            <a:pPr marL="450850" indent="-4508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7"/>
              </a:buBlip>
            </a:pPr>
            <a:r>
              <a:rPr lang="ru-RU" sz="2400" dirty="0" smtClean="0"/>
              <a:t>Комментарии (уходят сразу в Живую ленту)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67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3" y="2996952"/>
            <a:ext cx="6497125" cy="353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Поддержка русских имен файлов  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96300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версии 11.0 реализована </a:t>
            </a:r>
            <a:r>
              <a:rPr lang="ru-RU" sz="2400" dirty="0"/>
              <a:t>поддержка русских доменов (.</a:t>
            </a:r>
            <a:r>
              <a:rPr lang="ru-RU" sz="2400" dirty="0" err="1"/>
              <a:t>рф</a:t>
            </a:r>
            <a:r>
              <a:rPr lang="ru-RU" sz="2400" dirty="0"/>
              <a:t>), русских имен папок и </a:t>
            </a:r>
            <a:r>
              <a:rPr lang="ru-RU" sz="2400" dirty="0" smtClean="0"/>
              <a:t>файлов.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1941" y="2378919"/>
            <a:ext cx="8011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битрикс.рф</a:t>
            </a:r>
            <a:r>
              <a:rPr lang="ru-RU" sz="2400" dirty="0"/>
              <a:t>/продукты</a:t>
            </a:r>
            <a:r>
              <a:rPr lang="en-US" sz="2400" dirty="0"/>
              <a:t>/</a:t>
            </a:r>
            <a:r>
              <a:rPr lang="ru-RU" sz="2400" dirty="0"/>
              <a:t>управление </a:t>
            </a:r>
            <a:r>
              <a:rPr lang="ru-RU" sz="2400" dirty="0" smtClean="0"/>
              <a:t>сайтом/безопасность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10474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90450"/>
            <a:ext cx="26860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Короткие ссылки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524848"/>
            <a:ext cx="55580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версии 11.0 создан инструмент </a:t>
            </a:r>
            <a:r>
              <a:rPr lang="ru-RU" sz="2400" dirty="0"/>
              <a:t>генерации коротких </a:t>
            </a:r>
            <a:r>
              <a:rPr lang="ru-RU" sz="2400" dirty="0" smtClean="0"/>
              <a:t>ссылок</a:t>
            </a:r>
            <a:r>
              <a:rPr lang="en-US" sz="2400" dirty="0" smtClean="0"/>
              <a:t> (</a:t>
            </a:r>
            <a:r>
              <a:rPr lang="ru-RU" sz="2400" dirty="0" smtClean="0"/>
              <a:t>домен </a:t>
            </a:r>
            <a:r>
              <a:rPr lang="ru-RU" sz="2400" dirty="0"/>
              <a:t>не </a:t>
            </a:r>
            <a:r>
              <a:rPr lang="ru-RU" sz="2400" dirty="0" smtClean="0"/>
              <a:t>сокращается, сокращается </a:t>
            </a:r>
            <a:r>
              <a:rPr lang="en-US" sz="2400" dirty="0" smtClean="0"/>
              <a:t>URL</a:t>
            </a:r>
            <a:r>
              <a:rPr lang="ru-RU" sz="2400" dirty="0" smtClean="0"/>
              <a:t>)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/>
              <a:t>Если внешние сервисы прекратят работать, вы потеряете трафик. </a:t>
            </a:r>
          </a:p>
          <a:p>
            <a:endParaRPr lang="ru-RU" sz="2400" dirty="0"/>
          </a:p>
          <a:p>
            <a:r>
              <a:rPr lang="ru-RU" sz="2400" dirty="0"/>
              <a:t>В статистике фиксируется число переходов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594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2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Микроформаты </a:t>
            </a:r>
            <a:r>
              <a:rPr lang="en-US" sz="3200" b="1" dirty="0" smtClean="0"/>
              <a:t>S</a:t>
            </a:r>
            <a:r>
              <a:rPr lang="ru-RU" sz="3200" b="1" dirty="0" smtClean="0"/>
              <a:t>с</a:t>
            </a:r>
            <a:r>
              <a:rPr lang="en-US" sz="3200" b="1" dirty="0" smtClean="0"/>
              <a:t>hema.org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1415482"/>
            <a:ext cx="402195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20000"/>
            </a:pPr>
            <a:r>
              <a:rPr lang="ru-RU" sz="2000" dirty="0"/>
              <a:t>Для лучшей индексации сайтов интернет-магазинов поисковиками в версии 11.0 </a:t>
            </a:r>
            <a:r>
              <a:rPr lang="ru-RU" sz="2000" dirty="0" smtClean="0"/>
              <a:t>реализована </a:t>
            </a:r>
            <a:r>
              <a:rPr lang="ru-RU" sz="2000" dirty="0"/>
              <a:t>поддержка микроформатов Schema.org</a:t>
            </a:r>
            <a:r>
              <a:rPr lang="ru-RU" sz="2000" dirty="0" smtClean="0"/>
              <a:t>.</a:t>
            </a:r>
          </a:p>
          <a:p>
            <a:pPr>
              <a:spcBef>
                <a:spcPts val="600"/>
              </a:spcBef>
              <a:buSzPct val="120000"/>
            </a:pPr>
            <a:r>
              <a:rPr lang="ru-RU" sz="2000" dirty="0" smtClean="0"/>
              <a:t> </a:t>
            </a:r>
            <a:endParaRPr lang="ru-RU" sz="2000" dirty="0"/>
          </a:p>
          <a:p>
            <a:pPr>
              <a:spcBef>
                <a:spcPts val="600"/>
              </a:spcBef>
              <a:buSzPct val="120000"/>
            </a:pPr>
            <a:r>
              <a:rPr lang="en-US" sz="2000" dirty="0" smtClean="0"/>
              <a:t>S</a:t>
            </a:r>
            <a:r>
              <a:rPr lang="ru-RU" sz="2000" dirty="0"/>
              <a:t>с</a:t>
            </a:r>
            <a:r>
              <a:rPr lang="en-US" sz="2000" dirty="0"/>
              <a:t>hema.org </a:t>
            </a:r>
            <a:r>
              <a:rPr lang="ru-RU" sz="2000" dirty="0"/>
              <a:t>поддерживают </a:t>
            </a:r>
            <a:r>
              <a:rPr lang="en-US" sz="2000" dirty="0"/>
              <a:t>Google, Yahoo, </a:t>
            </a:r>
            <a:r>
              <a:rPr lang="en-US" sz="2000" dirty="0" smtClean="0"/>
              <a:t>Bing.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42" y="1543749"/>
            <a:ext cx="4032080" cy="354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9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Форум и блоги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888" y="1484784"/>
            <a:ext cx="4907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ru-RU" sz="2400" dirty="0" smtClean="0"/>
              <a:t>Поддержка </a:t>
            </a:r>
            <a:r>
              <a:rPr lang="en-US" sz="2400" dirty="0" smtClean="0"/>
              <a:t>Ajax</a:t>
            </a:r>
          </a:p>
          <a:p>
            <a:pPr marL="285750" indent="-285750">
              <a:buBlip>
                <a:blip r:embed="rId6"/>
              </a:buBlip>
            </a:pPr>
            <a:r>
              <a:rPr lang="ru-RU" sz="2400" dirty="0" smtClean="0"/>
              <a:t>Визуальный </a:t>
            </a:r>
            <a:r>
              <a:rPr lang="ru-RU" sz="2400" dirty="0"/>
              <a:t>редактор сообщений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5" y="2420888"/>
            <a:ext cx="5152220" cy="36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1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/>
              <a:t>Автосохранение</a:t>
            </a:r>
            <a:r>
              <a:rPr lang="ru-RU" sz="3200" b="1" dirty="0" smtClean="0"/>
              <a:t> форм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7" y="1368308"/>
            <a:ext cx="576262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7" y="3240516"/>
            <a:ext cx="48768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802" y="4780273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версии 11.0 реализован механизм </a:t>
            </a:r>
            <a:r>
              <a:rPr lang="ru-RU" dirty="0" err="1" smtClean="0"/>
              <a:t>автосохранения</a:t>
            </a:r>
            <a:r>
              <a:rPr lang="ru-RU" dirty="0" smtClean="0"/>
              <a:t> </a:t>
            </a:r>
            <a:r>
              <a:rPr lang="ru-RU" dirty="0"/>
              <a:t>форм. </a:t>
            </a:r>
            <a:r>
              <a:rPr lang="ru-RU" dirty="0" smtClean="0"/>
              <a:t>Редактируя страницу, </a:t>
            </a:r>
            <a:r>
              <a:rPr lang="ru-RU" dirty="0"/>
              <a:t>вы можете </a:t>
            </a:r>
            <a:r>
              <a:rPr lang="ru-RU" dirty="0" smtClean="0"/>
              <a:t>«набить» </a:t>
            </a:r>
            <a:r>
              <a:rPr lang="ru-RU" dirty="0"/>
              <a:t>контент, данные сохранятся. </a:t>
            </a:r>
            <a:r>
              <a:rPr lang="ru-RU" dirty="0" smtClean="0"/>
              <a:t>Если что-то помешает сохранить данные, при следующем открытии «диалога» система </a:t>
            </a:r>
            <a:r>
              <a:rPr lang="ru-RU" dirty="0"/>
              <a:t>предложит вам восстановить последние </a:t>
            </a:r>
            <a:r>
              <a:rPr lang="ru-RU" dirty="0" smtClean="0"/>
              <a:t>данные.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2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9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27984" y="0"/>
            <a:ext cx="4728916" cy="686927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03571" y="336228"/>
            <a:ext cx="422792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/>
              <a:t>Веб-проект </a:t>
            </a:r>
            <a:r>
              <a:rPr lang="ru-RU" sz="2400" dirty="0"/>
              <a:t>– один из самых сложных комплексных продуктов на рынке и отличается от традиционного софта.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/>
              <a:t>Веб-сайт – это результат взаимодействия трех участников: клиента, партнера и разработчика платформы. </a:t>
            </a:r>
            <a:endParaRPr lang="ru-RU" sz="2400" dirty="0"/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70" y="4189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Версия 11.0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1268760"/>
            <a:ext cx="7848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Версия 11.0 </a:t>
            </a:r>
            <a:r>
              <a:rPr lang="ru-RU" sz="2400" dirty="0" smtClean="0"/>
              <a:t>с этого момента доступна </a:t>
            </a:r>
            <a:r>
              <a:rPr lang="ru-RU" sz="2400" dirty="0"/>
              <a:t>в системе обновлений </a:t>
            </a:r>
            <a:r>
              <a:rPr lang="ru-RU" sz="2400" dirty="0" err="1" smtClean="0"/>
              <a:t>SiteUpdate</a:t>
            </a:r>
            <a:r>
              <a:rPr lang="ru-RU" sz="2400" dirty="0" smtClean="0"/>
              <a:t> и </a:t>
            </a:r>
            <a:r>
              <a:rPr lang="ru-RU" sz="2400" dirty="0"/>
              <a:t>включает: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6345" y="2277355"/>
            <a:ext cx="40022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dirty="0" smtClean="0"/>
              <a:t>Поддержку </a:t>
            </a:r>
            <a:r>
              <a:rPr lang="ru-RU" dirty="0"/>
              <a:t>«облачных хранилищ» </a:t>
            </a:r>
            <a:endParaRPr lang="en-US" dirty="0"/>
          </a:p>
          <a:p>
            <a:pPr marL="457200" indent="-457200">
              <a:buFontTx/>
              <a:buChar char="-"/>
            </a:pPr>
            <a:r>
              <a:rPr lang="ru-RU" dirty="0" smtClean="0"/>
              <a:t>Поддержку </a:t>
            </a:r>
            <a:r>
              <a:rPr lang="en-US" dirty="0"/>
              <a:t>CDN (</a:t>
            </a:r>
            <a:r>
              <a:rPr lang="ru-RU" dirty="0"/>
              <a:t>сети доставки контента)</a:t>
            </a:r>
          </a:p>
          <a:p>
            <a:pPr marL="457200" indent="-457200">
              <a:buFontTx/>
              <a:buChar char="-"/>
            </a:pPr>
            <a:r>
              <a:rPr lang="ru-RU" dirty="0"/>
              <a:t>Географический веб-кластер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Виртуальную </a:t>
            </a:r>
            <a:r>
              <a:rPr lang="ru-RU" dirty="0"/>
              <a:t>машина 3.0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Новую технологию </a:t>
            </a:r>
            <a:r>
              <a:rPr lang="ru-RU" dirty="0"/>
              <a:t>кеширования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21009" y="2251629"/>
            <a:ext cx="4456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1400" dirty="0" smtClean="0"/>
              <a:t>Безопасную авторизацию без </a:t>
            </a:r>
            <a:r>
              <a:rPr lang="en-US" sz="1400" dirty="0" smtClean="0"/>
              <a:t>SSL</a:t>
            </a:r>
          </a:p>
          <a:p>
            <a:pPr marL="457200" indent="-457200">
              <a:buFontTx/>
              <a:buChar char="-"/>
            </a:pPr>
            <a:r>
              <a:rPr lang="ru-RU" sz="1400" dirty="0" smtClean="0"/>
              <a:t>Продажу </a:t>
            </a:r>
            <a:r>
              <a:rPr lang="ru-RU" sz="1400" dirty="0"/>
              <a:t>партнерских веб-приложений через </a:t>
            </a:r>
            <a:r>
              <a:rPr lang="ru-RU" sz="1400" dirty="0" err="1"/>
              <a:t>Marketplace</a:t>
            </a:r>
            <a:r>
              <a:rPr lang="ru-RU" sz="1400" dirty="0"/>
              <a:t>;</a:t>
            </a:r>
          </a:p>
          <a:p>
            <a:pPr marL="457200" indent="-457200">
              <a:buFontTx/>
              <a:buChar char="-"/>
            </a:pPr>
            <a:r>
              <a:rPr lang="ru-RU" sz="1400" dirty="0"/>
              <a:t>«Живая лента» в социальной сети;</a:t>
            </a:r>
          </a:p>
          <a:p>
            <a:pPr marL="457200" indent="-457200">
              <a:buFontTx/>
              <a:buChar char="-"/>
            </a:pPr>
            <a:r>
              <a:rPr lang="ru-RU" sz="1400" dirty="0" smtClean="0"/>
              <a:t>Возможность </a:t>
            </a:r>
            <a:r>
              <a:rPr lang="ru-RU" sz="1400" dirty="0"/>
              <a:t>оценить контент (кнопка «Мне </a:t>
            </a:r>
            <a:r>
              <a:rPr lang="ru-RU" sz="1400" dirty="0" smtClean="0"/>
              <a:t>нравится»)</a:t>
            </a:r>
            <a:endParaRPr lang="ru-RU" sz="1400" dirty="0"/>
          </a:p>
          <a:p>
            <a:pPr marL="457200" indent="-457200">
              <a:buFontTx/>
              <a:buChar char="-"/>
            </a:pPr>
            <a:r>
              <a:rPr lang="ru-RU" sz="1400" dirty="0" smtClean="0"/>
              <a:t>Социальный </a:t>
            </a:r>
            <a:r>
              <a:rPr lang="ru-RU" sz="1400" dirty="0"/>
              <a:t>поиск</a:t>
            </a:r>
          </a:p>
          <a:p>
            <a:pPr marL="457200" indent="-457200">
              <a:buFontTx/>
              <a:buChar char="-"/>
            </a:pPr>
            <a:r>
              <a:rPr lang="ru-RU" sz="1400" dirty="0" smtClean="0"/>
              <a:t>Учет </a:t>
            </a:r>
            <a:r>
              <a:rPr lang="ru-RU" sz="1400" dirty="0"/>
              <a:t>в поиске расстояния между словами и пунктуацию </a:t>
            </a:r>
          </a:p>
          <a:p>
            <a:pPr marL="457200" indent="-457200">
              <a:buFontTx/>
              <a:buChar char="-"/>
            </a:pPr>
            <a:r>
              <a:rPr lang="ru-RU" sz="1400" dirty="0" smtClean="0"/>
              <a:t>Автоматическое </a:t>
            </a:r>
            <a:r>
              <a:rPr lang="ru-RU" sz="1400" dirty="0"/>
              <a:t>определение часового пояса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6345" y="4474452"/>
            <a:ext cx="85387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1600" dirty="0"/>
              <a:t>Новый «Рабочий стол»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Поддержка </a:t>
            </a:r>
            <a:r>
              <a:rPr lang="ru-RU" sz="1600" dirty="0"/>
              <a:t>русских доменов (.</a:t>
            </a:r>
            <a:r>
              <a:rPr lang="ru-RU" sz="1600" dirty="0" err="1"/>
              <a:t>рф</a:t>
            </a:r>
            <a:r>
              <a:rPr lang="ru-RU" sz="1600" dirty="0"/>
              <a:t>), русских имен папок и файлов;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Значительное </a:t>
            </a:r>
            <a:r>
              <a:rPr lang="ru-RU" sz="1600" dirty="0"/>
              <a:t>обновление фотогалереи; 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Инструмент </a:t>
            </a:r>
            <a:r>
              <a:rPr lang="ru-RU" sz="1600" dirty="0"/>
              <a:t>генерации коротких ссылок;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Поддержка </a:t>
            </a:r>
            <a:r>
              <a:rPr lang="ru-RU" sz="1600" dirty="0"/>
              <a:t>микроформатов Schema.org в интернет-магазине для лучшей индексации поисковиками;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Механизм </a:t>
            </a:r>
            <a:r>
              <a:rPr lang="ru-RU" sz="1600" dirty="0" err="1"/>
              <a:t>автосохранения</a:t>
            </a:r>
            <a:r>
              <a:rPr lang="ru-RU" sz="1600" dirty="0"/>
              <a:t> форм 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Обновление </a:t>
            </a:r>
            <a:r>
              <a:rPr lang="ru-RU" sz="1600" dirty="0"/>
              <a:t>форума, блога, визуального редактора и другие обновления.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597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Цены не меняются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3" descr="box_expert_6_lef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79" y="1834888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6" descr="box_start_6_lef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92" y="1867431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7" descr="big_business_lef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04" y="3573200"/>
            <a:ext cx="12858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8" descr="portal_fef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04" y="3570025"/>
            <a:ext cx="12858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2" descr="box_business_6_lef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26" y="3548594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34" descr="box_smallb_6_left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4" y="3551769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698941" y="3576375"/>
            <a:ext cx="103772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Бизнес</a:t>
            </a:r>
          </a:p>
          <a:p>
            <a:pPr>
              <a:defRPr/>
            </a:pPr>
            <a:r>
              <a:rPr lang="en-US" sz="1400" dirty="0">
                <a:latin typeface="+mj-lt"/>
                <a:cs typeface="+mn-cs"/>
              </a:rPr>
              <a:t>48</a:t>
            </a:r>
            <a:r>
              <a:rPr lang="ru-RU" sz="1400" dirty="0">
                <a:latin typeface="+mj-lt"/>
                <a:cs typeface="+mn-cs"/>
              </a:rPr>
              <a:t>900 руб. </a:t>
            </a:r>
            <a:endParaRPr lang="en-US" sz="1400" dirty="0">
              <a:latin typeface="+mj-lt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08466" y="1849175"/>
            <a:ext cx="946349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Старт</a:t>
            </a:r>
          </a:p>
          <a:p>
            <a:pPr>
              <a:defRPr/>
            </a:pPr>
            <a:r>
              <a:rPr lang="en-US" sz="1400" dirty="0">
                <a:latin typeface="+mj-lt"/>
                <a:cs typeface="+mn-cs"/>
              </a:rPr>
              <a:t>4</a:t>
            </a:r>
            <a:r>
              <a:rPr lang="ru-RU" sz="1400" dirty="0">
                <a:latin typeface="+mj-lt"/>
                <a:cs typeface="+mn-cs"/>
              </a:rPr>
              <a:t>900 руб. </a:t>
            </a:r>
            <a:endParaRPr lang="en-US" sz="1400" dirty="0">
              <a:latin typeface="+mj-lt"/>
              <a:cs typeface="+mn-cs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7737541" y="1825363"/>
            <a:ext cx="1037720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Эксперт</a:t>
            </a:r>
            <a:endParaRPr lang="en-US" sz="140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34900 руб. </a:t>
            </a:r>
            <a:endParaRPr lang="en-US" sz="1400" dirty="0">
              <a:latin typeface="+mj-lt"/>
              <a:cs typeface="+mn-cs"/>
            </a:endParaRPr>
          </a:p>
          <a:p>
            <a:pPr>
              <a:defRPr/>
            </a:pPr>
            <a:endParaRPr lang="ru-RU" sz="1400" dirty="0">
              <a:latin typeface="+mj-lt"/>
              <a:cs typeface="+mn-cs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18241" y="3579550"/>
            <a:ext cx="1111202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Веб-кластер</a:t>
            </a:r>
          </a:p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99900 руб. </a:t>
            </a:r>
            <a:endParaRPr lang="en-US" sz="1400" dirty="0">
              <a:latin typeface="+mj-lt"/>
              <a:cs typeface="+mn-cs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435166" y="3579550"/>
            <a:ext cx="1305165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Малый бизнес</a:t>
            </a:r>
            <a:endParaRPr lang="en-US" sz="1400" dirty="0">
              <a:latin typeface="+mj-lt"/>
              <a:cs typeface="+mn-cs"/>
            </a:endParaRPr>
          </a:p>
          <a:p>
            <a:pPr>
              <a:defRPr/>
            </a:pPr>
            <a:r>
              <a:rPr lang="en-US" sz="1400" dirty="0">
                <a:latin typeface="+mj-lt"/>
                <a:cs typeface="+mn-cs"/>
              </a:rPr>
              <a:t>24</a:t>
            </a:r>
            <a:r>
              <a:rPr lang="ru-RU" sz="1400" dirty="0">
                <a:latin typeface="+mj-lt"/>
                <a:cs typeface="+mn-cs"/>
              </a:rPr>
              <a:t>900 руб. </a:t>
            </a:r>
            <a:endParaRPr lang="en-US" sz="1400" dirty="0">
              <a:latin typeface="+mj-lt"/>
              <a:cs typeface="+mn-cs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832541" y="1857113"/>
            <a:ext cx="1037720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Стандарт</a:t>
            </a:r>
            <a:endParaRPr lang="en-US" sz="140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12900 руб. </a:t>
            </a:r>
            <a:endParaRPr lang="en-US" sz="1400" dirty="0">
              <a:latin typeface="+mj-lt"/>
              <a:cs typeface="+mn-cs"/>
            </a:endParaRPr>
          </a:p>
          <a:p>
            <a:pPr>
              <a:defRPr/>
            </a:pPr>
            <a:endParaRPr lang="ru-RU" sz="1400" dirty="0">
              <a:latin typeface="+mj-lt"/>
              <a:cs typeface="+mn-cs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664516" y="3573016"/>
            <a:ext cx="1129092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Бизнес </a:t>
            </a:r>
            <a:r>
              <a:rPr lang="ru-RU" sz="1400" dirty="0" smtClean="0">
                <a:latin typeface="+mj-lt"/>
                <a:cs typeface="+mn-cs"/>
              </a:rPr>
              <a:t/>
            </a:r>
            <a:br>
              <a:rPr lang="ru-RU" sz="1400" dirty="0" smtClean="0">
                <a:latin typeface="+mj-lt"/>
                <a:cs typeface="+mn-cs"/>
              </a:rPr>
            </a:br>
            <a:r>
              <a:rPr lang="ru-RU" sz="1400" dirty="0" smtClean="0">
                <a:latin typeface="+mj-lt"/>
                <a:cs typeface="+mn-cs"/>
              </a:rPr>
              <a:t>веб-кластер</a:t>
            </a:r>
            <a:endParaRPr lang="ru-RU" sz="140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249900 руб. </a:t>
            </a:r>
            <a:endParaRPr lang="en-US" sz="1400" dirty="0">
              <a:latin typeface="+mj-lt"/>
              <a:cs typeface="+mn-cs"/>
            </a:endParaRPr>
          </a:p>
        </p:txBody>
      </p:sp>
      <p:pic>
        <p:nvPicPr>
          <p:cNvPr id="24" name="Рисунок 35" descr="box_standart_6_lef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80" y="1866638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490092" y="1879338"/>
            <a:ext cx="1154483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Первый сайт</a:t>
            </a:r>
          </a:p>
          <a:p>
            <a:pPr>
              <a:defRPr/>
            </a:pPr>
            <a:r>
              <a:rPr lang="ru-RU" sz="1400" dirty="0">
                <a:latin typeface="+mj-lt"/>
                <a:cs typeface="+mn-cs"/>
              </a:rPr>
              <a:t>1990 руб. </a:t>
            </a:r>
            <a:endParaRPr lang="en-US" sz="1400" dirty="0">
              <a:latin typeface="+mj-lt"/>
              <a:cs typeface="+mn-cs"/>
            </a:endParaRPr>
          </a:p>
        </p:txBody>
      </p:sp>
      <p:pic>
        <p:nvPicPr>
          <p:cNvPr id="26" name="Picture 19" descr="C:\Users\Natalia\Desktop\0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79" y="1842825"/>
            <a:ext cx="137477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1689" y="5157192"/>
            <a:ext cx="8472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Все клиенты с активными обновлениями смогут загрузить новую версию по технологии </a:t>
            </a:r>
            <a:r>
              <a:rPr lang="ru-RU" dirty="0" err="1" smtClean="0"/>
              <a:t>SiteUpdate</a:t>
            </a:r>
            <a:r>
              <a:rPr lang="ru-RU" dirty="0" smtClean="0"/>
              <a:t>. 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Поддержка </a:t>
            </a:r>
            <a:r>
              <a:rPr lang="ru-RU" dirty="0" smtClean="0"/>
              <a:t>«облаков» включена в продукт, начиная с редакции «Старт».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«Гео веб-кластер» </a:t>
            </a:r>
            <a:r>
              <a:rPr lang="ru-RU" dirty="0"/>
              <a:t>- в двух </a:t>
            </a:r>
            <a:r>
              <a:rPr lang="ru-RU" dirty="0" smtClean="0"/>
              <a:t>верхних редакциях.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2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0" y="0"/>
            <a:ext cx="9152850" cy="577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293096"/>
            <a:ext cx="9144000" cy="2564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49097" y="4437112"/>
            <a:ext cx="8673249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/>
              <a:t>В версии 11.0 более 150 обновлений!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/>
              <a:t>и</a:t>
            </a:r>
            <a:r>
              <a:rPr lang="ru-RU" sz="2000" dirty="0" smtClean="0"/>
              <a:t>зменились 33 модуля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/>
              <a:t>обновлено 6197 </a:t>
            </a:r>
            <a:r>
              <a:rPr lang="ru-RU" sz="2000" dirty="0" smtClean="0"/>
              <a:t>файлов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/>
              <a:t>из </a:t>
            </a:r>
            <a:r>
              <a:rPr lang="ru-RU" sz="2000" dirty="0"/>
              <a:t>них добавлено 2116 новых </a:t>
            </a:r>
            <a:r>
              <a:rPr lang="ru-RU" sz="2000" dirty="0" smtClean="0"/>
              <a:t>файлов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/>
              <a:t>написано 263833 строк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/>
              <a:t>удалено </a:t>
            </a:r>
            <a:r>
              <a:rPr lang="ru-RU" sz="2000" dirty="0"/>
              <a:t>101984 </a:t>
            </a:r>
            <a:r>
              <a:rPr lang="ru-RU" sz="2000" dirty="0" smtClean="0"/>
              <a:t>строк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/>
              <a:t>объем </a:t>
            </a:r>
            <a:r>
              <a:rPr lang="ru-RU" sz="2000" dirty="0"/>
              <a:t>изменений составил 20Мб</a:t>
            </a:r>
            <a:endParaRPr lang="en-US" sz="2000" dirty="0" smtClean="0"/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+mn-lt"/>
              </a:rPr>
              <a:t>Спасибо за внимание!</a:t>
            </a:r>
            <a:r>
              <a:rPr lang="en-US" sz="4400" dirty="0">
                <a:latin typeface="+mn-lt"/>
              </a:rPr>
              <a:t>  </a:t>
            </a:r>
            <a:endParaRPr lang="ru-RU" sz="4400" dirty="0" smtClean="0">
              <a:latin typeface="+mn-lt"/>
            </a:endParaRPr>
          </a:p>
          <a:p>
            <a:pPr eaLnBrk="1" hangingPunct="1"/>
            <a:r>
              <a:rPr lang="ru-RU" sz="4400" dirty="0" smtClean="0">
                <a:latin typeface="+mn-lt"/>
              </a:rPr>
              <a:t>Вопросы</a:t>
            </a:r>
            <a:r>
              <a:rPr lang="ru-RU" sz="4400" dirty="0">
                <a:latin typeface="+mn-lt"/>
              </a:rPr>
              <a:t>?</a:t>
            </a:r>
            <a:endParaRPr lang="en-US" sz="4400" dirty="0">
              <a:latin typeface="+mn-lt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73125" y="11273"/>
            <a:ext cx="7184248" cy="969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Монитор качества внедрения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1560" y="1607967"/>
            <a:ext cx="839611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ru-RU" sz="2800" dirty="0" smtClean="0"/>
              <a:t>Система тестов для </a:t>
            </a:r>
            <a:r>
              <a:rPr lang="ru-RU" sz="2800" dirty="0"/>
              <a:t>в</a:t>
            </a:r>
            <a:r>
              <a:rPr lang="ru-RU" sz="2800" dirty="0" smtClean="0"/>
              <a:t>еб-разработчиков</a:t>
            </a:r>
          </a:p>
          <a:p>
            <a:pPr marL="534988" indent="-534988"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ru-RU" sz="2800" dirty="0" smtClean="0"/>
              <a:t>Состоит из 26 обязательных тестов и 39 необязательных</a:t>
            </a:r>
          </a:p>
          <a:p>
            <a:pPr marL="534988" indent="-534988"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ru-RU" sz="2800" dirty="0" smtClean="0"/>
              <a:t>Включает 12 автоматических проверок, их число будет постоянно увеличиваться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4"/>
              </a:buBlip>
            </a:pPr>
            <a:endParaRPr lang="ru-RU" sz="2800" dirty="0"/>
          </a:p>
          <a:p>
            <a:pPr>
              <a:spcBef>
                <a:spcPts val="600"/>
              </a:spcBef>
              <a:spcAft>
                <a:spcPts val="600"/>
              </a:spcAft>
              <a:buSzPct val="150000"/>
            </a:pPr>
            <a:r>
              <a:rPr lang="ru-RU" sz="2800" b="1" dirty="0" smtClean="0"/>
              <a:t>Цель монитора качества – сдать проект клиенту.   </a:t>
            </a:r>
            <a:endParaRPr lang="ru-RU" sz="2800" b="1" dirty="0"/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8532024" cy="36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Автоматизация проверки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721" y="1250070"/>
            <a:ext cx="891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тесты, которые можно доверить системе </a:t>
            </a:r>
            <a:r>
              <a:rPr lang="ru-RU" dirty="0" smtClean="0"/>
              <a:t>автоматизированы</a:t>
            </a:r>
            <a:r>
              <a:rPr lang="ru-RU" dirty="0"/>
              <a:t>. В тестах, решение по успешности которых принимает </a:t>
            </a:r>
            <a:r>
              <a:rPr lang="ru-RU" dirty="0" err="1"/>
              <a:t>тестировщик</a:t>
            </a:r>
            <a:r>
              <a:rPr lang="ru-RU" dirty="0"/>
              <a:t> на основании собранной системной </a:t>
            </a:r>
            <a:r>
              <a:rPr lang="ru-RU" dirty="0" smtClean="0"/>
              <a:t>информации, максимально </a:t>
            </a:r>
            <a:r>
              <a:rPr lang="ru-RU" dirty="0"/>
              <a:t>автоматизированы.</a:t>
            </a:r>
          </a:p>
        </p:txBody>
      </p:sp>
    </p:spTree>
    <p:extLst>
      <p:ext uri="{BB962C8B-B14F-4D97-AF65-F5344CB8AC3E}">
        <p14:creationId xmlns:p14="http://schemas.microsoft.com/office/powerpoint/2010/main" val="6386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Для разработчиков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3927" y="1272550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Разработчики могут сами добавить свои тесты в «монитор качества» (секции и ветки) в процедуре сдачи проекта. </a:t>
            </a:r>
          </a:p>
          <a:p>
            <a:endParaRPr lang="ru-RU" sz="2000" dirty="0"/>
          </a:p>
          <a:p>
            <a:r>
              <a:rPr lang="ru-RU" sz="2800" dirty="0" smtClean="0"/>
              <a:t>Например: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Публикация в каталогах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Шаги по </a:t>
            </a:r>
            <a:r>
              <a:rPr lang="en-US" sz="2800" dirty="0" smtClean="0"/>
              <a:t>SEO-</a:t>
            </a:r>
            <a:r>
              <a:rPr lang="ru-RU" sz="2800" dirty="0" smtClean="0"/>
              <a:t>оптимизации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Тест на </a:t>
            </a:r>
            <a:r>
              <a:rPr lang="en-US" sz="2800" dirty="0" err="1" smtClean="0"/>
              <a:t>CodeStyle</a:t>
            </a: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Тест на корректность работы </a:t>
            </a:r>
            <a:r>
              <a:rPr lang="ru-RU" sz="2800" dirty="0" err="1" smtClean="0"/>
              <a:t>биллинга</a:t>
            </a:r>
            <a:r>
              <a:rPr lang="ru-RU" sz="2800" dirty="0" smtClean="0"/>
              <a:t> под нагрузкой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Покупка рекламы</a:t>
            </a: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и другие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4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74" y="1699522"/>
            <a:ext cx="4011028" cy="401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Для чего нужен монитор качества?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84425"/>
            <a:ext cx="5774031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Разработчикам: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Систематизировать процедуру </a:t>
            </a:r>
            <a:r>
              <a:rPr lang="ru-RU" sz="2800" dirty="0" smtClean="0"/>
              <a:t>тестирования.</a:t>
            </a:r>
            <a:endParaRPr lang="ru-RU" sz="28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smtClean="0"/>
              <a:t>Повысить качество создания интернет-проектов за счет систематизации производства.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smtClean="0"/>
              <a:t>Формализовать отношения с клиентом как на этапе сдачи, так и на этапе поддержки. 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5654982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Для чего нужен монитор качества?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177" y="1284425"/>
            <a:ext cx="78622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Клиентам:</a:t>
            </a:r>
          </a:p>
          <a:p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200" dirty="0" smtClean="0"/>
              <a:t>Снижение рисков (потерять время, деньги, не заметить проблему на этапе приемки проекта)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dirty="0" smtClean="0"/>
              <a:t>Систематизация приемки проекта и запуска его в эксплуатацию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dirty="0" smtClean="0"/>
              <a:t>Формализация и упрощение взаимодействия с разработчиком на этапе поддержки и развития проекта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dirty="0" smtClean="0"/>
              <a:t>Снижение затрат на получение качественного результата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dirty="0" smtClean="0"/>
              <a:t>Производительность</a:t>
            </a:r>
          </a:p>
          <a:p>
            <a:endParaRPr lang="ru-RU" sz="2200" dirty="0"/>
          </a:p>
          <a:p>
            <a:r>
              <a:rPr lang="ru-RU" sz="2400" b="1" dirty="0" smtClean="0"/>
              <a:t>Выигрывают все. </a:t>
            </a:r>
          </a:p>
          <a:p>
            <a:r>
              <a:rPr lang="ru-RU" sz="2200" dirty="0" smtClean="0"/>
              <a:t>«Монитор качества» повышает уровень гарантированного результата и снижаются общие риски.  </a:t>
            </a: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1904</Words>
  <Application>Microsoft Office PowerPoint</Application>
  <PresentationFormat>Экран (4:3)</PresentationFormat>
  <Paragraphs>368</Paragraphs>
  <Slides>43</Slides>
  <Notes>40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1С-Битрикс: Управление сайтом 11.0 платформа разработки облачных сервисов  и контроль качества внедрения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Grikhina</dc:creator>
  <cp:lastModifiedBy>Grikhina</cp:lastModifiedBy>
  <cp:revision>170</cp:revision>
  <dcterms:created xsi:type="dcterms:W3CDTF">2011-08-25T13:49:14Z</dcterms:created>
  <dcterms:modified xsi:type="dcterms:W3CDTF">2011-10-11T10:50:33Z</dcterms:modified>
</cp:coreProperties>
</file>