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93" r:id="rId2"/>
    <p:sldId id="471" r:id="rId3"/>
    <p:sldId id="472" r:id="rId4"/>
    <p:sldId id="473" r:id="rId5"/>
    <p:sldId id="474" r:id="rId6"/>
    <p:sldId id="420" r:id="rId7"/>
    <p:sldId id="421" r:id="rId8"/>
    <p:sldId id="428" r:id="rId9"/>
    <p:sldId id="429" r:id="rId10"/>
    <p:sldId id="430" r:id="rId11"/>
    <p:sldId id="431" r:id="rId12"/>
    <p:sldId id="432" r:id="rId13"/>
    <p:sldId id="476" r:id="rId14"/>
    <p:sldId id="477" r:id="rId15"/>
    <p:sldId id="433" r:id="rId16"/>
    <p:sldId id="434" r:id="rId17"/>
    <p:sldId id="460" r:id="rId18"/>
    <p:sldId id="435" r:id="rId19"/>
    <p:sldId id="436" r:id="rId20"/>
    <p:sldId id="478" r:id="rId21"/>
    <p:sldId id="437" r:id="rId22"/>
    <p:sldId id="438" r:id="rId23"/>
    <p:sldId id="439" r:id="rId24"/>
    <p:sldId id="440" r:id="rId25"/>
    <p:sldId id="442" r:id="rId26"/>
    <p:sldId id="443" r:id="rId27"/>
    <p:sldId id="445" r:id="rId28"/>
    <p:sldId id="479" r:id="rId29"/>
    <p:sldId id="446" r:id="rId30"/>
    <p:sldId id="449" r:id="rId31"/>
    <p:sldId id="448" r:id="rId32"/>
    <p:sldId id="397" r:id="rId33"/>
    <p:sldId id="467" r:id="rId34"/>
    <p:sldId id="468" r:id="rId35"/>
    <p:sldId id="480" r:id="rId36"/>
    <p:sldId id="398" r:id="rId37"/>
    <p:sldId id="399" r:id="rId38"/>
    <p:sldId id="400" r:id="rId39"/>
    <p:sldId id="401" r:id="rId40"/>
    <p:sldId id="402" r:id="rId41"/>
    <p:sldId id="481" r:id="rId42"/>
    <p:sldId id="403" r:id="rId43"/>
    <p:sldId id="484" r:id="rId44"/>
    <p:sldId id="404" r:id="rId45"/>
    <p:sldId id="405" r:id="rId46"/>
    <p:sldId id="406" r:id="rId47"/>
    <p:sldId id="487" r:id="rId48"/>
    <p:sldId id="407" r:id="rId49"/>
    <p:sldId id="489" r:id="rId50"/>
    <p:sldId id="392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FFE5C9"/>
    <a:srgbClr val="284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9167" autoAdjust="0"/>
  </p:normalViewPr>
  <p:slideViewPr>
    <p:cSldViewPr>
      <p:cViewPr>
        <p:scale>
          <a:sx n="75" d="100"/>
          <a:sy n="75" d="100"/>
        </p:scale>
        <p:origin x="-181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FF8CAD-A018-4BC7-8435-92E17FD44254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BC7A75-1D6A-4025-BFFD-A24EF76F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42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3AE3-A569-4EAE-8DBD-9F391D4D5201}" type="slidenum">
              <a:rPr lang="ru-RU" smtClean="0"/>
              <a:pPr>
                <a:defRPr/>
              </a:pPr>
              <a:t>47</a:t>
            </a:fld>
            <a:endParaRPr lang="ru-R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8A751-D565-4EFA-BEDD-34ECB5898EE9}" type="slidenum">
              <a:rPr lang="ru-RU" smtClean="0"/>
              <a:pPr>
                <a:defRPr/>
              </a:pPr>
              <a:t>50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EA00-CEE9-4EAA-A694-A96EA9A64141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1A1F-458A-4A1E-B739-A9F9731AB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6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4A9E-507A-4548-B443-219A53C12F2D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1C48-889D-45D3-B4F2-0D7FFF741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2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9773-FBD3-4F8F-8D10-5AC702CBB8DD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4C33-429A-4412-9039-6674C6A16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E270-8BE8-447B-944A-D8BCD9CE0B9C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A487-7E93-4F9E-8840-CE94BCEC5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0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19F1B-2649-4F9C-9DFF-01C5ECBDEECE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EF88A-23A3-48CE-B4F8-CC1B15CAA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7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CB58-A719-404B-B779-8789E4D885E7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6A10-CF11-4F8F-ACD5-E5E43CA60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DFE2-9B5D-4752-A791-89736583A841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4B42-2D44-4BAB-9A7C-455C03016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7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9B7D8-C00B-445A-B607-3433EE29F5B3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D634-844D-45C4-8EE0-E58549DC0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4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72EC-ECC0-42F2-A06B-E80B1B83A44A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434E-1433-4205-B81B-BD7EFC7B3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9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C2BF-FE07-4FCF-A71A-7CF1AD0BB903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1F48-EB4C-4712-85A6-4262CCCE0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8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CBB7-6945-40CF-B745-71FC0771512D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20F5-73A6-41B6-B824-3B7DCD0ED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7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8BFCE-92DF-4F34-93CF-7484B85C8A93}" type="datetimeFigureOut">
              <a:rPr lang="ru-RU"/>
              <a:pPr>
                <a:defRPr/>
              </a:pPr>
              <a:t>12.04.2011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2BE61-FD4B-40D4-892B-CE2F3B2E2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c-bitrix.ru/download/intranet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-15875" y="5516563"/>
            <a:ext cx="9144000" cy="792162"/>
          </a:xfrm>
        </p:spPr>
        <p:txBody>
          <a:bodyPr/>
          <a:lstStyle/>
          <a:p>
            <a:r>
              <a:rPr lang="ru-RU" i="1" smtClean="0">
                <a:solidFill>
                  <a:schemeClr val="bg1"/>
                </a:solidFill>
              </a:rPr>
              <a:t>Проект «Энергия»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«1С-Битрикс: Корпоративный портал 10.0»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200" i="1" smtClean="0">
                <a:solidFill>
                  <a:schemeClr val="bg1"/>
                </a:solidFill>
              </a:rPr>
              <a:t>от эффективности сотрудника к эффективности компании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Методы управления компанией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10096" y="2244725"/>
            <a:ext cx="5111750" cy="3921125"/>
          </a:xfrm>
        </p:spPr>
        <p:txBody>
          <a:bodyPr/>
          <a:lstStyle/>
          <a:p>
            <a:r>
              <a:rPr lang="ru-RU" sz="2400" dirty="0" smtClean="0"/>
              <a:t>Кто-то из руководителей не любит и не хочет сам ставить задачи. </a:t>
            </a:r>
          </a:p>
          <a:p>
            <a:r>
              <a:rPr lang="ru-RU" sz="2400" dirty="0" smtClean="0"/>
              <a:t>При этом они хотят, чтобы устное распоряжение сотрудник занес в задачи и чтобы потом можно было проконтролировать. </a:t>
            </a:r>
          </a:p>
          <a:p>
            <a:r>
              <a:rPr lang="ru-RU" sz="2400" dirty="0" smtClean="0"/>
              <a:t>Система постановки задач для этого должна быть достаточно гибкой и отражать реальные процессы в компании.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348880"/>
            <a:ext cx="3821063" cy="2664296"/>
          </a:xfrm>
          <a:prstGeom prst="roundRect">
            <a:avLst>
              <a:gd name="adj" fmla="val 52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107950" y="2133600"/>
            <a:ext cx="5699125" cy="3921125"/>
          </a:xfrm>
        </p:spPr>
        <p:txBody>
          <a:bodyPr/>
          <a:lstStyle/>
          <a:p>
            <a:r>
              <a:rPr lang="ru-RU" sz="2400" smtClean="0"/>
              <a:t>Сроки - далеко не всегда критерий оценки задачи. Можно сделать позже, но сделать отлично. Или вовремя, но плохо.</a:t>
            </a:r>
          </a:p>
          <a:p>
            <a:r>
              <a:rPr lang="ru-RU" sz="2400" smtClean="0"/>
              <a:t>Только руководитель может дать оценку, хорошо сделана задача или нет. И стоило ли ее вообще делать. </a:t>
            </a:r>
          </a:p>
          <a:p>
            <a:r>
              <a:rPr lang="ru-RU" sz="2400" smtClean="0"/>
              <a:t>И при этом не важно, кто ставил задачу - сам сотрудник или кто-то из коллег по горизонтали.</a:t>
            </a: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254061"/>
                </a:solidFill>
              </a:rPr>
              <a:t>Как оценить задачу?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49550"/>
            <a:ext cx="2227262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13446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Задачи не должны убивать самоорганизацию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07504" y="2617958"/>
            <a:ext cx="4752528" cy="3344862"/>
          </a:xfrm>
        </p:spPr>
        <p:txBody>
          <a:bodyPr/>
          <a:lstStyle/>
          <a:p>
            <a:r>
              <a:rPr lang="ru-RU" sz="2400" dirty="0" smtClean="0"/>
              <a:t>Внедрение задач приводит к полному подавлению инициативы сотрудников и самоорганизации внутри отдела</a:t>
            </a:r>
          </a:p>
          <a:p>
            <a:r>
              <a:rPr lang="ru-RU" sz="2400" dirty="0" smtClean="0"/>
              <a:t>Сотрудники выполняют только те задачи, которые им ставят – «Итальянская забастовка».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39" y="2617958"/>
            <a:ext cx="3577217" cy="3572746"/>
          </a:xfrm>
          <a:prstGeom prst="roundRect">
            <a:avLst>
              <a:gd name="adj" fmla="val 43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-14560" y="1061244"/>
            <a:ext cx="91440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254061"/>
                </a:solidFill>
              </a:rPr>
              <a:t>Задачи 2.0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064896" cy="39604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2400" dirty="0" smtClean="0"/>
              <a:t>Задачи 2.0 – это в первую очередь новое</a:t>
            </a:r>
            <a:r>
              <a:rPr lang="ru-RU" sz="2400" b="1" dirty="0" smtClean="0"/>
              <a:t> Отношение</a:t>
            </a:r>
            <a:r>
              <a:rPr lang="ru-RU" sz="2400" dirty="0" smtClean="0"/>
              <a:t> к работе. И только потом – </a:t>
            </a:r>
            <a:r>
              <a:rPr lang="ru-RU" sz="2400" b="1" dirty="0" smtClean="0"/>
              <a:t>Инструмент</a:t>
            </a:r>
            <a:r>
              <a:rPr lang="ru-RU" sz="24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Задачи 2.0 должны быть нужны не только руководителю, но и сотруднику.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Задачи 2.0 должны поддерживать самоорганизацию, помогают планировать, </a:t>
            </a:r>
            <a:r>
              <a:rPr lang="ru-RU" sz="2400" dirty="0"/>
              <a:t>позволяют построить </a:t>
            </a:r>
            <a:r>
              <a:rPr lang="en-US" sz="2400" dirty="0" smtClean="0"/>
              <a:t>KPI</a:t>
            </a:r>
            <a:r>
              <a:rPr lang="ru-RU" sz="2400" dirty="0" smtClean="0"/>
              <a:t>, но</a:t>
            </a:r>
            <a:r>
              <a:rPr lang="en-US" sz="2400" dirty="0" smtClean="0"/>
              <a:t> </a:t>
            </a:r>
            <a:r>
              <a:rPr lang="ru-RU" sz="2400" dirty="0" smtClean="0"/>
              <a:t>не меняют стиль управления. 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Показатель </a:t>
            </a:r>
            <a:r>
              <a:rPr lang="ru-RU" sz="2400" b="1" dirty="0" smtClean="0"/>
              <a:t>Эффективность</a:t>
            </a:r>
            <a:r>
              <a:rPr lang="ru-RU" sz="2400" dirty="0" smtClean="0"/>
              <a:t> – ежедневный ориентир для сотрудника, компас. </a:t>
            </a:r>
          </a:p>
        </p:txBody>
      </p:sp>
    </p:spTree>
    <p:extLst>
      <p:ext uri="{BB962C8B-B14F-4D97-AF65-F5344CB8AC3E}">
        <p14:creationId xmlns:p14="http://schemas.microsoft.com/office/powerpoint/2010/main" val="1077101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Задачи 2.0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19275"/>
            <a:ext cx="6913563" cy="445135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650" y="1778000"/>
            <a:ext cx="7056438" cy="45021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" y="1752600"/>
            <a:ext cx="7046913" cy="45323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42" y="1741951"/>
            <a:ext cx="6594177" cy="456836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411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Задачи 2.0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250825" y="1946275"/>
            <a:ext cx="4033838" cy="3921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200" dirty="0" smtClean="0"/>
              <a:t>простая удобная постановка задач, поддерживающая самоорганизацию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копирование задачи нескольким сотрудникам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ответственные и соисполнители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сроки, планирование, ресурсы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самоорганизация по срокам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контроль результатов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принадлежность к группе или к проекту</a:t>
            </a:r>
          </a:p>
          <a:p>
            <a:pPr>
              <a:spcBef>
                <a:spcPts val="0"/>
              </a:spcBef>
            </a:pPr>
            <a:endParaRPr lang="ru-RU" sz="2200" dirty="0" smtClean="0"/>
          </a:p>
        </p:txBody>
      </p:sp>
      <p:sp>
        <p:nvSpPr>
          <p:cNvPr id="10244" name="Объект 2"/>
          <p:cNvSpPr txBox="1">
            <a:spLocks/>
          </p:cNvSpPr>
          <p:nvPr/>
        </p:nvSpPr>
        <p:spPr bwMode="auto">
          <a:xfrm>
            <a:off x="4529138" y="1955800"/>
            <a:ext cx="4465637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аудиторы (просматривают задачи и ход исполнения)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повторяющиеся задачи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предыдущие задачи (которые должны завершиться до начала текущей) 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подзадачи неограниченной вложенности 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быстрые задачи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теги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приоритет 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2200">
                <a:latin typeface="Calibri" pitchFamily="34" charset="0"/>
              </a:rPr>
              <a:t>отчет по эффективности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Задачи 2.0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304800" y="2141538"/>
            <a:ext cx="6067425" cy="3921125"/>
          </a:xfrm>
        </p:spPr>
        <p:txBody>
          <a:bodyPr/>
          <a:lstStyle/>
          <a:p>
            <a:r>
              <a:rPr lang="ru-RU" sz="2400" dirty="0" smtClean="0"/>
              <a:t>Задача от своих руководителей принимается автоматически.</a:t>
            </a:r>
          </a:p>
          <a:p>
            <a:r>
              <a:rPr lang="ru-RU" sz="2400" dirty="0" smtClean="0"/>
              <a:t>Задача от коллег должна быть принята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Расширенные фильтры по статусам, по тегам, дате. </a:t>
            </a:r>
          </a:p>
          <a:p>
            <a:r>
              <a:rPr lang="ru-RU" sz="2400" dirty="0" smtClean="0"/>
              <a:t>Интеграция с </a:t>
            </a:r>
            <a:r>
              <a:rPr lang="en-US" sz="2400" dirty="0" smtClean="0"/>
              <a:t>Microsoft </a:t>
            </a:r>
            <a:r>
              <a:rPr lang="ru-RU" sz="2400" dirty="0" err="1" smtClean="0"/>
              <a:t>Outlook</a:t>
            </a:r>
            <a:r>
              <a:rPr lang="ru-RU" sz="2400" dirty="0" smtClean="0"/>
              <a:t> и </a:t>
            </a:r>
            <a:r>
              <a:rPr lang="ru-RU" sz="2400" dirty="0" err="1" smtClean="0"/>
              <a:t>Exchange</a:t>
            </a:r>
            <a:endParaRPr lang="ru-RU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2212975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Отчет по эффективности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321396"/>
            <a:ext cx="8601075" cy="37719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Отчет по эффективности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r>
              <a:rPr lang="en-US" sz="2000" smtClean="0"/>
              <a:t>C</a:t>
            </a:r>
            <a:r>
              <a:rPr lang="ru-RU" sz="2000" smtClean="0"/>
              <a:t>троится на «Задачах для отчета». Оценку выставляет ваш прямой руководитель, либо вышестоящий.</a:t>
            </a:r>
          </a:p>
          <a:p>
            <a:r>
              <a:rPr lang="ru-RU" sz="2000" smtClean="0"/>
              <a:t>Каждый видит свои показатели эффективности и итоговую эффективность  отдела и всей компании. </a:t>
            </a:r>
          </a:p>
          <a:p>
            <a:r>
              <a:rPr lang="ru-RU" sz="2000" smtClean="0"/>
              <a:t>Руководитель видит себя, всех подчиненных ниже по структуре компании и всю компанию.</a:t>
            </a:r>
          </a:p>
          <a:p>
            <a:r>
              <a:rPr lang="ru-RU" sz="2000" smtClean="0"/>
              <a:t>Отчет включает: </a:t>
            </a:r>
          </a:p>
          <a:p>
            <a:pPr lvl="1"/>
            <a:r>
              <a:rPr lang="ru-RU" sz="1600" b="1" smtClean="0"/>
              <a:t>нагрузку</a:t>
            </a:r>
            <a:r>
              <a:rPr lang="ru-RU" sz="1600" smtClean="0"/>
              <a:t> (новые задачи, в работе за выбранный период, выполненные за период)</a:t>
            </a:r>
          </a:p>
          <a:p>
            <a:pPr lvl="1"/>
            <a:r>
              <a:rPr lang="ru-RU" sz="1600" b="1" smtClean="0"/>
              <a:t>показатели</a:t>
            </a:r>
            <a:r>
              <a:rPr lang="ru-RU" sz="1600" smtClean="0"/>
              <a:t> (сколько просрочено из выполненных, % оцененных руководителем задач из выполненных)</a:t>
            </a:r>
          </a:p>
          <a:p>
            <a:pPr lvl="1"/>
            <a:r>
              <a:rPr lang="ru-RU" sz="1600" b="1" smtClean="0"/>
              <a:t>эффективность </a:t>
            </a:r>
            <a:r>
              <a:rPr lang="ru-RU" sz="1600" smtClean="0"/>
              <a:t>(% положительно оцененных руководителем задач из выполненных)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sz="4000" b="1" smtClean="0">
                <a:solidFill>
                  <a:srgbClr val="254061"/>
                </a:solidFill>
              </a:rPr>
              <a:t>Пример 1: Управление планированием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r>
              <a:rPr lang="ru-RU" dirty="0" smtClean="0"/>
              <a:t>Руководитель ставит задачу начальнику отдела – «Подготовиться к выпуску 10.0»</a:t>
            </a:r>
          </a:p>
          <a:p>
            <a:r>
              <a:rPr lang="ru-RU" dirty="0" smtClean="0"/>
              <a:t>Начальник отдела расписывает подзадачи на своих подчиненных. </a:t>
            </a:r>
          </a:p>
          <a:p>
            <a:r>
              <a:rPr lang="ru-RU" dirty="0" smtClean="0"/>
              <a:t>Руководитель видит, как начальник отдела расписывает задачи на подчиненных.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12838"/>
            <a:ext cx="9144000" cy="558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+mn-cs"/>
              </a:rPr>
              <a:t>Communication, Collaboration,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+mn-cs"/>
              </a:rPr>
              <a:t>Corporate culture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+mn-cs"/>
              </a:rPr>
              <a:t> (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+mn-cs"/>
              </a:rPr>
              <a:t>CCC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+mn-cs"/>
              </a:rPr>
              <a:t>)</a:t>
            </a:r>
          </a:p>
        </p:txBody>
      </p:sp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615950" y="3063875"/>
            <a:ext cx="5000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269875">
              <a:lnSpc>
                <a:spcPct val="200000"/>
              </a:lnSpc>
              <a:buFont typeface="Arial" charset="0"/>
              <a:buChar char="•"/>
            </a:pPr>
            <a:r>
              <a:rPr lang="ru-RU" sz="2800" b="1">
                <a:solidFill>
                  <a:srgbClr val="000000"/>
                </a:solidFill>
              </a:rPr>
              <a:t>К</a:t>
            </a:r>
            <a:r>
              <a:rPr lang="ru-RU" sz="2800">
                <a:solidFill>
                  <a:srgbClr val="000000"/>
                </a:solidFill>
              </a:rPr>
              <a:t>оллективная работа</a:t>
            </a:r>
          </a:p>
          <a:p>
            <a:pPr marL="269875" indent="-269875">
              <a:lnSpc>
                <a:spcPct val="200000"/>
              </a:lnSpc>
              <a:buFont typeface="Arial" charset="0"/>
              <a:buChar char="•"/>
            </a:pPr>
            <a:r>
              <a:rPr lang="ru-RU" sz="2800" b="1">
                <a:solidFill>
                  <a:srgbClr val="000000"/>
                </a:solidFill>
              </a:rPr>
              <a:t>К</a:t>
            </a:r>
            <a:r>
              <a:rPr lang="ru-RU" sz="2800">
                <a:solidFill>
                  <a:srgbClr val="000000"/>
                </a:solidFill>
              </a:rPr>
              <a:t>оммуникации</a:t>
            </a:r>
          </a:p>
          <a:p>
            <a:pPr marL="269875" indent="-269875">
              <a:lnSpc>
                <a:spcPct val="200000"/>
              </a:lnSpc>
              <a:buFont typeface="Arial" charset="0"/>
              <a:buChar char="•"/>
            </a:pPr>
            <a:r>
              <a:rPr lang="ru-RU" sz="2800" b="1">
                <a:solidFill>
                  <a:srgbClr val="000000"/>
                </a:solidFill>
              </a:rPr>
              <a:t>К</a:t>
            </a:r>
            <a:r>
              <a:rPr lang="ru-RU" sz="2800">
                <a:solidFill>
                  <a:srgbClr val="000000"/>
                </a:solidFill>
              </a:rPr>
              <a:t>орпоративная культура </a:t>
            </a:r>
            <a:endParaRPr lang="ru-RU" sz="2800"/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714375" y="2500313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Формируется новый класс ПО - Корпоративные порталы, которые решают три типа задач:</a:t>
            </a:r>
          </a:p>
        </p:txBody>
      </p:sp>
      <p:pic>
        <p:nvPicPr>
          <p:cNvPr id="4101" name="Picture 2" descr="C:\Users\User\Desktop\new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103563"/>
            <a:ext cx="31051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85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254061"/>
                </a:solidFill>
              </a:rPr>
              <a:t>Пример 1: Управление планированием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0" y="2060848"/>
            <a:ext cx="7668344" cy="411557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623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Пример 2: Самоорганизация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673100" y="2205038"/>
            <a:ext cx="7859713" cy="3921125"/>
          </a:xfrm>
        </p:spPr>
        <p:txBody>
          <a:bodyPr/>
          <a:lstStyle/>
          <a:p>
            <a:r>
              <a:rPr lang="ru-RU" sz="2000" dirty="0" smtClean="0"/>
              <a:t>В ходе планерки руководитель раздает задачи.</a:t>
            </a:r>
          </a:p>
          <a:p>
            <a:r>
              <a:rPr lang="ru-RU" sz="2000" dirty="0" smtClean="0"/>
              <a:t>Сотрудники сами ставят на себя задачи на неделю от имени руководителя и указывают сроки.</a:t>
            </a:r>
          </a:p>
          <a:p>
            <a:r>
              <a:rPr lang="ru-RU" sz="2000" dirty="0" smtClean="0"/>
              <a:t>Руководитель сам задачи не ставит. Если сотрудник выбирает своего руководителя постановщиком, задача может быть отмечена как задача для отчета по эффективности. </a:t>
            </a:r>
          </a:p>
          <a:p>
            <a:r>
              <a:rPr lang="ru-RU" sz="2000" dirty="0" smtClean="0"/>
              <a:t>Задача фактически становится задачей руководителя.</a:t>
            </a:r>
          </a:p>
          <a:p>
            <a:r>
              <a:rPr lang="ru-RU" sz="2000" dirty="0" smtClean="0"/>
              <a:t>В течение недели руководитель следит за процессом организации и выполнения. </a:t>
            </a:r>
          </a:p>
          <a:p>
            <a:r>
              <a:rPr lang="ru-RU" sz="2000" dirty="0" smtClean="0"/>
              <a:t>На следующей планерке принимает работу и оценивает задачи для отчета по эффективности.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1243013"/>
            <a:ext cx="9144000" cy="792162"/>
          </a:xfrm>
        </p:spPr>
        <p:txBody>
          <a:bodyPr/>
          <a:lstStyle/>
          <a:p>
            <a:r>
              <a:rPr lang="ru-RU" sz="3800" b="1" smtClean="0">
                <a:solidFill>
                  <a:srgbClr val="254061"/>
                </a:solidFill>
              </a:rPr>
              <a:t>Пример 3: Оценка эффективности</a:t>
            </a:r>
            <a:br>
              <a:rPr lang="ru-RU" sz="3800" b="1" smtClean="0">
                <a:solidFill>
                  <a:srgbClr val="254061"/>
                </a:solidFill>
              </a:rPr>
            </a:br>
            <a:r>
              <a:rPr lang="ru-RU" sz="3800" b="1" smtClean="0">
                <a:solidFill>
                  <a:srgbClr val="254061"/>
                </a:solidFill>
              </a:rPr>
              <a:t>внешних процессов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57200" y="2460625"/>
            <a:ext cx="8229600" cy="3921125"/>
          </a:xfrm>
        </p:spPr>
        <p:txBody>
          <a:bodyPr/>
          <a:lstStyle/>
          <a:p>
            <a:r>
              <a:rPr lang="ru-RU" sz="2600" dirty="0" smtClean="0"/>
              <a:t>Финансовый отдел и бухгалтерия должны выполнять регулярные задачи: годовые отчеты, квартальные отчеты, ежемесячную отчетность до определенных сроков. </a:t>
            </a:r>
          </a:p>
          <a:p>
            <a:r>
              <a:rPr lang="ru-RU" sz="2600" dirty="0" smtClean="0"/>
              <a:t>Финансовый директор ставит подчиненным повторяющиеся задачи и оценивает их выполнение. </a:t>
            </a:r>
          </a:p>
          <a:p>
            <a:r>
              <a:rPr lang="ru-RU" sz="2600" dirty="0" smtClean="0"/>
              <a:t>Сотрудники готовят отчетность во внешних системах (</a:t>
            </a:r>
            <a:r>
              <a:rPr lang="en-US" sz="2600" dirty="0" smtClean="0"/>
              <a:t>ERP</a:t>
            </a:r>
            <a:r>
              <a:rPr lang="ru-RU" sz="2600" dirty="0" smtClean="0"/>
              <a:t>, склад, бухгалтерия).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Пример 4: Формирование </a:t>
            </a:r>
            <a:r>
              <a:rPr lang="en-US" b="1" smtClean="0">
                <a:solidFill>
                  <a:srgbClr val="254061"/>
                </a:solidFill>
              </a:rPr>
              <a:t>KPI</a:t>
            </a:r>
            <a:endParaRPr lang="ru-RU" b="1" smtClean="0">
              <a:solidFill>
                <a:srgbClr val="254061"/>
              </a:solidFill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546100" y="2171700"/>
            <a:ext cx="8229600" cy="3921125"/>
          </a:xfrm>
        </p:spPr>
        <p:txBody>
          <a:bodyPr/>
          <a:lstStyle/>
          <a:p>
            <a:r>
              <a:rPr lang="ru-RU" sz="2400" dirty="0" smtClean="0"/>
              <a:t>Когда важны сроки: </a:t>
            </a:r>
          </a:p>
          <a:p>
            <a:pPr marL="400050" lvl="1" indent="0">
              <a:buFont typeface="Arial" charset="0"/>
              <a:buNone/>
            </a:pPr>
            <a:r>
              <a:rPr lang="ru-RU" sz="2000" b="1" dirty="0" smtClean="0"/>
              <a:t>квартальная премия 25%; просроченных не более 15%; оценено 80%; эффективность не ниже 70%</a:t>
            </a:r>
          </a:p>
          <a:p>
            <a:r>
              <a:rPr lang="ru-RU" sz="2400" dirty="0" smtClean="0"/>
              <a:t>Когда важны планирование и цели:</a:t>
            </a:r>
          </a:p>
          <a:p>
            <a:pPr marL="400050" lvl="1" indent="0">
              <a:buFont typeface="Arial" charset="0"/>
              <a:buNone/>
            </a:pPr>
            <a:r>
              <a:rPr lang="ru-RU" sz="2000" b="1" dirty="0" smtClean="0"/>
              <a:t>квартальная премия 25%; оценено 100%; эффективность не ниже 90%; минимум 25 задач в месяц на сотрудника или отдел</a:t>
            </a:r>
          </a:p>
          <a:p>
            <a:r>
              <a:rPr lang="ru-RU" sz="2400" dirty="0" smtClean="0"/>
              <a:t>Годовая премия начисляется сотруднику, если показатель эффективности сотрудника за год выше среднего показателя по компании.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3250" y="3051175"/>
            <a:ext cx="7848600" cy="792163"/>
          </a:xfrm>
        </p:spPr>
        <p:txBody>
          <a:bodyPr/>
          <a:lstStyle/>
          <a:p>
            <a:r>
              <a:rPr lang="ru-RU" sz="3200" dirty="0" smtClean="0">
                <a:solidFill>
                  <a:srgbClr val="254061"/>
                </a:solidFill>
              </a:rPr>
              <a:t>Задачи 2.0 меняют отношение к обязанностям, позволяют </a:t>
            </a:r>
            <a:br>
              <a:rPr lang="ru-RU" sz="3200" dirty="0" smtClean="0">
                <a:solidFill>
                  <a:srgbClr val="254061"/>
                </a:solidFill>
              </a:rPr>
            </a:br>
            <a:r>
              <a:rPr lang="ru-RU" sz="3200" dirty="0" smtClean="0">
                <a:solidFill>
                  <a:srgbClr val="254061"/>
                </a:solidFill>
              </a:rPr>
              <a:t>сформировать KPI и делают процессы в компании прозрачными для руководителя.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5627688" cy="39211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dirty="0" smtClean="0"/>
              <a:t>Управление временем состоит из трех частей:</a:t>
            </a:r>
          </a:p>
          <a:p>
            <a:pPr>
              <a:defRPr/>
            </a:pPr>
            <a:r>
              <a:rPr lang="ru-RU" sz="2800" dirty="0" smtClean="0"/>
              <a:t>фиксация начала и окончания рабочего дня</a:t>
            </a:r>
          </a:p>
          <a:p>
            <a:pPr>
              <a:defRPr/>
            </a:pPr>
            <a:r>
              <a:rPr lang="ru-RU" sz="2800" dirty="0" smtClean="0"/>
              <a:t>самостоятельное планирование дел на день </a:t>
            </a:r>
          </a:p>
          <a:p>
            <a:pPr>
              <a:defRPr/>
            </a:pPr>
            <a:r>
              <a:rPr lang="ru-RU" sz="2800" dirty="0" smtClean="0"/>
              <a:t>календари, планирование встреч, собраний, задач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16113"/>
            <a:ext cx="2149475" cy="41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792163"/>
          </a:xfrm>
        </p:spPr>
        <p:txBody>
          <a:bodyPr/>
          <a:lstStyle/>
          <a:p>
            <a:r>
              <a:rPr lang="ru-RU" sz="5400" b="1" dirty="0" smtClean="0">
                <a:solidFill>
                  <a:srgbClr val="254061"/>
                </a:solidFill>
              </a:rPr>
              <a:t>Таймменеджмент 2.0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Рабочая дисциплина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395538"/>
            <a:ext cx="4462462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Объект 2"/>
          <p:cNvSpPr>
            <a:spLocks noGrp="1"/>
          </p:cNvSpPr>
          <p:nvPr>
            <p:ph idx="1"/>
          </p:nvPr>
        </p:nvSpPr>
        <p:spPr>
          <a:xfrm>
            <a:off x="107950" y="2052638"/>
            <a:ext cx="4808538" cy="3921125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ru-RU" sz="2200" dirty="0" smtClean="0"/>
              <a:t>Большинство руководителей испытывают сложности с построением рабочей дисциплины в компании.</a:t>
            </a:r>
          </a:p>
          <a:p>
            <a:pPr>
              <a:spcBef>
                <a:spcPts val="800"/>
              </a:spcBef>
            </a:pPr>
            <a:r>
              <a:rPr lang="ru-RU" sz="2200" dirty="0" smtClean="0"/>
              <a:t>Сотрудники не приходят вовремя на работу, вовремя не завершают рабочий день.</a:t>
            </a:r>
          </a:p>
          <a:p>
            <a:pPr>
              <a:spcBef>
                <a:spcPts val="800"/>
              </a:spcBef>
            </a:pPr>
            <a:r>
              <a:rPr lang="ru-RU" sz="2200" dirty="0" smtClean="0"/>
              <a:t>Стандартные варианты решения: листок на стене, офис-менеджер, проходная, пропуска... все это создает напряженность.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254061"/>
                </a:solidFill>
              </a:rPr>
              <a:t>Рабочее время 2.0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79388" y="1955800"/>
            <a:ext cx="4824660" cy="3921125"/>
          </a:xfrm>
        </p:spPr>
        <p:txBody>
          <a:bodyPr/>
          <a:lstStyle/>
          <a:p>
            <a:r>
              <a:rPr lang="ru-RU" sz="2200" dirty="0" smtClean="0"/>
              <a:t>Сотрудники сами ведут учет рабочего времени. </a:t>
            </a:r>
          </a:p>
          <a:p>
            <a:r>
              <a:rPr lang="ru-RU" sz="2200" dirty="0" smtClean="0"/>
              <a:t>Рабочий день начинается с захода на корпоративный портал. </a:t>
            </a:r>
          </a:p>
          <a:p>
            <a:r>
              <a:rPr lang="ru-RU" sz="2200" dirty="0" smtClean="0"/>
              <a:t>Сотрудник планирует задачи, события, выбирает имеющиеся задачи и начинает день.</a:t>
            </a:r>
          </a:p>
          <a:p>
            <a:r>
              <a:rPr lang="ru-RU" sz="2200" dirty="0" smtClean="0"/>
              <a:t>В течение дня можно включать «Перерыв».</a:t>
            </a:r>
          </a:p>
          <a:p>
            <a:r>
              <a:rPr lang="ru-RU" sz="2200" dirty="0" smtClean="0"/>
              <a:t>В конце дня - завершать рабочий день, формируя отчет.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744416" cy="360988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Настройки «Рабочего дня»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539750" y="2205038"/>
            <a:ext cx="7704138" cy="3921125"/>
          </a:xfrm>
        </p:spPr>
        <p:txBody>
          <a:bodyPr/>
          <a:lstStyle/>
          <a:p>
            <a:r>
              <a:rPr lang="ru-RU" sz="2400" smtClean="0"/>
              <a:t>Отдельно настраивается:</a:t>
            </a:r>
          </a:p>
          <a:p>
            <a:pPr lvl="1"/>
            <a:r>
              <a:rPr lang="ru-RU" sz="2000" smtClean="0"/>
              <a:t>начало и конец рабочего дня</a:t>
            </a:r>
          </a:p>
          <a:p>
            <a:pPr lvl="1"/>
            <a:r>
              <a:rPr lang="ru-RU" sz="2000" smtClean="0"/>
              <a:t>допустимые опоздания на работу</a:t>
            </a:r>
          </a:p>
          <a:p>
            <a:pPr lvl="1"/>
            <a:r>
              <a:rPr lang="ru-RU" sz="2000" smtClean="0"/>
              <a:t>допустимое время ухода с работы до конца рабочего дня</a:t>
            </a:r>
          </a:p>
          <a:p>
            <a:pPr lvl="1"/>
            <a:r>
              <a:rPr lang="ru-RU" sz="2000" smtClean="0"/>
              <a:t>минимальная продолжительность рабочего дня</a:t>
            </a:r>
          </a:p>
          <a:p>
            <a:r>
              <a:rPr lang="ru-RU" sz="2400" smtClean="0"/>
              <a:t>Настройки применяются ко всей организации, к любому отделу или к конкретному сотруднику.</a:t>
            </a:r>
          </a:p>
        </p:txBody>
      </p:sp>
    </p:spTree>
    <p:extLst>
      <p:ext uri="{BB962C8B-B14F-4D97-AF65-F5344CB8AC3E}">
        <p14:creationId xmlns:p14="http://schemas.microsoft.com/office/powerpoint/2010/main" val="955266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254061"/>
                </a:solidFill>
              </a:rPr>
              <a:t>«А если я забыл…»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107504" y="2093913"/>
            <a:ext cx="5380087" cy="3921125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ru-RU" sz="2200" b="1" dirty="0" smtClean="0"/>
              <a:t>Вовремя открыть день </a:t>
            </a:r>
            <a:r>
              <a:rPr lang="ru-RU" sz="2200" dirty="0" smtClean="0"/>
              <a:t>- ставите любое время открытия, отличное от текущего, с комментариями для вашего руководителя.</a:t>
            </a:r>
          </a:p>
          <a:p>
            <a:pPr>
              <a:spcBef>
                <a:spcPts val="600"/>
              </a:spcBef>
              <a:defRPr/>
            </a:pPr>
            <a:r>
              <a:rPr lang="ru-RU" sz="2200" b="1" dirty="0" smtClean="0"/>
              <a:t>Вовремя закрыть день </a:t>
            </a:r>
            <a:r>
              <a:rPr lang="ru-RU" sz="2200" dirty="0" smtClean="0"/>
              <a:t>- ставите правильное время или закрываете на следующий день, указывая причину изменения.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2000" b="1" dirty="0" smtClean="0"/>
              <a:t>Ваш руководитель </a:t>
            </a:r>
            <a:r>
              <a:rPr lang="ru-RU" sz="2000" b="1" dirty="0"/>
              <a:t>подтверждает </a:t>
            </a:r>
            <a:r>
              <a:rPr lang="ru-RU" sz="2000" b="1" dirty="0" smtClean="0"/>
              <a:t> изменения.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ru-RU" sz="1800" dirty="0" smtClean="0"/>
              <a:t>В случае изменения времени начала или конца дня ваш руководитель должен подтвердить изменения, чтобы день попал в отчет по рабочему времени.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38" y="2251199"/>
            <a:ext cx="3238387" cy="206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82688"/>
            <a:ext cx="9144000" cy="558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1С-Битрикс: Корпоративный портал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Возможности продукта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2382838"/>
            <a:ext cx="3959225" cy="383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Вертикальные коммуникации</a:t>
            </a:r>
          </a:p>
          <a:p>
            <a:pPr>
              <a:defRPr/>
            </a:pPr>
            <a:endParaRPr lang="ru-RU" dirty="0"/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Новости компании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Фото и </a:t>
            </a:r>
            <a:r>
              <a:rPr lang="ru-RU" dirty="0" err="1"/>
              <a:t>Видеогалерея</a:t>
            </a:r>
            <a:r>
              <a:rPr lang="ru-RU" dirty="0"/>
              <a:t>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Списки сотрудников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Телефонные справочники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Графики отсутствий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Библиотека документов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Мгновенный поиск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База знаний (</a:t>
            </a:r>
            <a:r>
              <a:rPr lang="ru-RU" dirty="0" err="1"/>
              <a:t>Wiki</a:t>
            </a:r>
            <a:r>
              <a:rPr lang="ru-RU" dirty="0"/>
              <a:t>)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Система обучения </a:t>
            </a:r>
          </a:p>
          <a:p>
            <a:pPr marL="3556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и многое другое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00588" y="2393950"/>
            <a:ext cx="4265612" cy="383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Горизонтальные коммуникации</a:t>
            </a:r>
          </a:p>
          <a:p>
            <a:pPr>
              <a:defRPr/>
            </a:pPr>
            <a:endParaRPr lang="ru-RU" dirty="0"/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Задачи и поручения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Планирование, календари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Коллективная работа, группы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Обмен сообщениями на портале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Индикатор присутствия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IM-сообщения, </a:t>
            </a:r>
            <a:r>
              <a:rPr lang="ru-RU" dirty="0" err="1"/>
              <a:t>Jabber</a:t>
            </a:r>
            <a:r>
              <a:rPr lang="ru-RU" dirty="0"/>
              <a:t>/XMPP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Видеоконференции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Экстранет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 err="1"/>
              <a:t>Send&amp;Save</a:t>
            </a:r>
            <a:r>
              <a:rPr lang="ru-RU" dirty="0"/>
              <a:t> SMTP сервер </a:t>
            </a:r>
          </a:p>
          <a:p>
            <a:pPr marL="27305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dirty="0"/>
              <a:t>и многое другое</a:t>
            </a:r>
          </a:p>
        </p:txBody>
      </p:sp>
    </p:spTree>
    <p:extLst>
      <p:ext uri="{BB962C8B-B14F-4D97-AF65-F5344CB8AC3E}">
        <p14:creationId xmlns:p14="http://schemas.microsoft.com/office/powerpoint/2010/main" val="3637007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57200" y="1989139"/>
            <a:ext cx="8435975" cy="1799902"/>
          </a:xfrm>
        </p:spPr>
        <p:txBody>
          <a:bodyPr/>
          <a:lstStyle/>
          <a:p>
            <a:r>
              <a:rPr lang="ru-RU" sz="2000" dirty="0" smtClean="0"/>
              <a:t>Руководитель каждый день может видеть информацию по своим сотрудникам, их планы на день и отчет за прошедшие дни.</a:t>
            </a:r>
          </a:p>
          <a:p>
            <a:r>
              <a:rPr lang="ru-RU" sz="2000" dirty="0" smtClean="0"/>
              <a:t>Отчет интегрирован с графиком отсутствий.</a:t>
            </a:r>
          </a:p>
          <a:p>
            <a:r>
              <a:rPr lang="ru-RU" sz="2000" dirty="0" smtClean="0"/>
              <a:t>Отдел кадров или бухгалтерия использует отчет по рабочему времени для формирования табеля зарплаты. </a:t>
            </a:r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Отчет по рабочему времени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80" y="3695359"/>
            <a:ext cx="5904656" cy="260999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254061"/>
                </a:solidFill>
              </a:rPr>
              <a:t>Самодисциплина или контроль?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51520" y="1884139"/>
            <a:ext cx="7813675" cy="3921125"/>
          </a:xfrm>
        </p:spPr>
        <p:txBody>
          <a:bodyPr/>
          <a:lstStyle/>
          <a:p>
            <a:r>
              <a:rPr lang="ru-RU" sz="2000" dirty="0" smtClean="0"/>
              <a:t>Самодисциплина</a:t>
            </a:r>
          </a:p>
          <a:p>
            <a:pPr lvl="1"/>
            <a:r>
              <a:rPr lang="ru-RU" sz="1800" dirty="0" smtClean="0"/>
              <a:t>простой учет рабочего времени для офиса и удаленных сотрудников</a:t>
            </a:r>
          </a:p>
          <a:p>
            <a:pPr lvl="1"/>
            <a:r>
              <a:rPr lang="ru-RU" sz="1800" dirty="0" smtClean="0"/>
              <a:t>сотрудники стремятся реже попадать на контроль к руководителю</a:t>
            </a:r>
          </a:p>
          <a:p>
            <a:pPr lvl="1"/>
            <a:r>
              <a:rPr lang="ru-RU" sz="1800" dirty="0" smtClean="0"/>
              <a:t>сотрудники планируют рабочий день, активно работают с задачами </a:t>
            </a:r>
          </a:p>
          <a:p>
            <a:r>
              <a:rPr lang="ru-RU" sz="2000" dirty="0" smtClean="0"/>
              <a:t>Контроль</a:t>
            </a:r>
          </a:p>
          <a:p>
            <a:pPr lvl="1"/>
            <a:r>
              <a:rPr lang="ru-RU" sz="1600" dirty="0" smtClean="0"/>
              <a:t>Настроить индивидуальный график рабочего дня</a:t>
            </a:r>
          </a:p>
          <a:p>
            <a:pPr lvl="1"/>
            <a:r>
              <a:rPr lang="ru-RU" sz="1600" dirty="0" smtClean="0"/>
              <a:t>контролировать </a:t>
            </a:r>
            <a:r>
              <a:rPr lang="ru-RU" sz="1600" dirty="0"/>
              <a:t>% нарушений дисциплины. </a:t>
            </a:r>
            <a:endParaRPr lang="ru-RU" sz="1600" dirty="0" smtClean="0"/>
          </a:p>
          <a:p>
            <a:pPr lvl="1"/>
            <a:r>
              <a:rPr lang="ru-RU" sz="1600" dirty="0" smtClean="0"/>
              <a:t>Контролировать число рабочих дней и выработку в часах</a:t>
            </a:r>
          </a:p>
          <a:p>
            <a:pPr lvl="1"/>
            <a:r>
              <a:rPr lang="ru-RU" sz="1600" dirty="0" smtClean="0"/>
              <a:t>Дополнить </a:t>
            </a:r>
            <a:r>
              <a:rPr lang="en-US" sz="1600" dirty="0" smtClean="0"/>
              <a:t>KPI </a:t>
            </a:r>
            <a:r>
              <a:rPr lang="ru-RU" sz="1600" dirty="0" smtClean="0"/>
              <a:t>нужными показателями </a:t>
            </a:r>
            <a:endParaRPr lang="ru-RU" sz="1600" dirty="0"/>
          </a:p>
          <a:p>
            <a:pPr marL="457200" lvl="1" indent="0">
              <a:buNone/>
            </a:pPr>
            <a:endParaRPr lang="ru-RU" sz="1600" dirty="0" smtClean="0"/>
          </a:p>
          <a:p>
            <a:pPr marL="457200" lvl="1" indent="0">
              <a:buNone/>
            </a:pPr>
            <a:r>
              <a:rPr lang="ru-RU" sz="2400" dirty="0" smtClean="0"/>
              <a:t>Выбор за вами! </a:t>
            </a:r>
            <a:endParaRPr lang="ru-RU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smtClean="0">
                <a:solidFill>
                  <a:srgbClr val="254061"/>
                </a:solidFill>
              </a:rPr>
              <a:t>CRM</a:t>
            </a:r>
            <a:endParaRPr lang="ru-RU" b="1" smtClean="0">
              <a:solidFill>
                <a:srgbClr val="254061"/>
              </a:solidFill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508000" y="1751013"/>
            <a:ext cx="8229600" cy="15843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smtClean="0"/>
              <a:t>CRM</a:t>
            </a:r>
            <a:r>
              <a:rPr lang="ru-RU" sz="2800" smtClean="0"/>
              <a:t> (Customer Relationship Management) – система учета потенциальных и текущих клиентов.</a:t>
            </a:r>
          </a:p>
        </p:txBody>
      </p:sp>
      <p:pic>
        <p:nvPicPr>
          <p:cNvPr id="28676" name="Picture 2" descr="C:\Users\Natalia\Desktop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703262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smtClean="0">
                <a:solidFill>
                  <a:srgbClr val="254061"/>
                </a:solidFill>
              </a:rPr>
              <a:t>CRM</a:t>
            </a:r>
            <a:endParaRPr lang="ru-RU" b="1" smtClean="0">
              <a:solidFill>
                <a:srgbClr val="254061"/>
              </a:solidFill>
            </a:endParaRPr>
          </a:p>
        </p:txBody>
      </p:sp>
      <p:pic>
        <p:nvPicPr>
          <p:cNvPr id="29699" name="Picture 2" descr="C:\Users\Natalia\Desktop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89138"/>
            <a:ext cx="8572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1061120"/>
            <a:ext cx="91440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254061"/>
                </a:solidFill>
              </a:rPr>
              <a:t>CRM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251520" y="1946548"/>
            <a:ext cx="45365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Управление </a:t>
            </a:r>
            <a:r>
              <a:rPr lang="ru-RU" sz="1600" b="1" dirty="0" smtClean="0"/>
              <a:t>Лидами</a:t>
            </a:r>
          </a:p>
          <a:p>
            <a:pPr marL="444500" lvl="1" indent="-177800">
              <a:buFont typeface="Arial" pitchFamily="34" charset="0"/>
              <a:buChar char="•"/>
            </a:pPr>
            <a:r>
              <a:rPr lang="ru-RU" sz="1600" dirty="0" smtClean="0"/>
              <a:t>добавление через </a:t>
            </a:r>
            <a:r>
              <a:rPr lang="en-US" sz="1600" dirty="0" smtClean="0"/>
              <a:t>API </a:t>
            </a:r>
            <a:r>
              <a:rPr lang="ru-RU" sz="1600" dirty="0" smtClean="0"/>
              <a:t>и из «1С-Битрикс: Управление сайтом»</a:t>
            </a:r>
          </a:p>
          <a:p>
            <a:pPr marL="444500" lvl="1" indent="-177800">
              <a:buFont typeface="Arial" pitchFamily="34" charset="0"/>
              <a:buChar char="•"/>
            </a:pPr>
            <a:r>
              <a:rPr lang="ru-RU" sz="1600" dirty="0" smtClean="0"/>
              <a:t>конвертация в Контакты, Компании, Сделки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Управление </a:t>
            </a:r>
            <a:r>
              <a:rPr lang="ru-RU" sz="1600" b="1" dirty="0" smtClean="0"/>
              <a:t>Контактами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Управление </a:t>
            </a:r>
            <a:r>
              <a:rPr lang="ru-RU" sz="1600" b="1" dirty="0" smtClean="0"/>
              <a:t>Компаниями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Управление </a:t>
            </a:r>
            <a:r>
              <a:rPr lang="ru-RU" sz="1600" b="1" dirty="0" smtClean="0"/>
              <a:t>Сделками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Учет событий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Импорт-экспорт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Интеграция с </a:t>
            </a:r>
            <a:r>
              <a:rPr lang="en-US" sz="1600" b="1" dirty="0" smtClean="0"/>
              <a:t>Outlook</a:t>
            </a:r>
            <a:r>
              <a:rPr lang="ru-RU" sz="1600" b="1" dirty="0" smtClean="0"/>
              <a:t> </a:t>
            </a:r>
            <a:r>
              <a:rPr lang="ru-RU" sz="1600" dirty="0" smtClean="0"/>
              <a:t>для контактов</a:t>
            </a:r>
          </a:p>
          <a:p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5007823"/>
            <a:ext cx="5287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 ближайших планах:</a:t>
            </a:r>
          </a:p>
          <a:p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Поддержка бизнес-процессов для всех элементов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Интеграция с задачами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Интеграция с технологией </a:t>
            </a:r>
            <a:r>
              <a:rPr lang="en-US" sz="1600" dirty="0" err="1" smtClean="0"/>
              <a:t>Send&amp;Save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3462" y="1933600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Адаптивный интерфейс </a:t>
            </a:r>
            <a:r>
              <a:rPr lang="ru-RU" sz="1600" dirty="0"/>
              <a:t>для списков, индивидуально представление, удобная система фильтрации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Настройки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/>
              <a:t>Права доступа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/>
              <a:t>Настройка всех справочников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/>
              <a:t>Настраиваемые поля для </a:t>
            </a:r>
            <a:r>
              <a:rPr lang="ru-RU" sz="1600" dirty="0" err="1"/>
              <a:t>лидов</a:t>
            </a:r>
            <a:r>
              <a:rPr lang="ru-RU" sz="1600" dirty="0"/>
              <a:t>, контактов, компаний и сделок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Отчет по всем событиям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Воронка продаж </a:t>
            </a: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«Рабочий стол» сотрудника с настройками показа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b="1" smtClean="0">
                <a:solidFill>
                  <a:srgbClr val="254061"/>
                </a:solidFill>
              </a:rPr>
              <a:t>CRM</a:t>
            </a:r>
            <a:endParaRPr lang="ru-RU" b="1" smtClean="0">
              <a:solidFill>
                <a:srgbClr val="25406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228184" cy="368510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143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Живая лента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39688" y="2100263"/>
            <a:ext cx="4222750" cy="3921125"/>
          </a:xfrm>
        </p:spPr>
        <p:txBody>
          <a:bodyPr/>
          <a:lstStyle/>
          <a:p>
            <a:r>
              <a:rPr lang="ru-RU" sz="2000" smtClean="0"/>
              <a:t>Единая лента событий на корпоративном портале, отражающая  ритм его жизни.</a:t>
            </a:r>
          </a:p>
          <a:p>
            <a:r>
              <a:rPr lang="ru-RU" sz="2000" smtClean="0"/>
              <a:t>Сотрудник по умолчанию подписан на все изменения на портале в зависимости от своих прав доступа.</a:t>
            </a:r>
          </a:p>
          <a:p>
            <a:r>
              <a:rPr lang="ru-RU" sz="2000" smtClean="0"/>
              <a:t>Нотификатор изменений.</a:t>
            </a:r>
          </a:p>
          <a:p>
            <a:r>
              <a:rPr lang="ru-RU" sz="2000" smtClean="0"/>
              <a:t>Возможность читать на мобильных устройствах.</a:t>
            </a:r>
          </a:p>
          <a:p>
            <a:endParaRPr lang="ru-RU" sz="200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2132856"/>
            <a:ext cx="5052889" cy="258447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68563"/>
            <a:ext cx="4202113" cy="243363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Микроблоги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79388" y="2060575"/>
            <a:ext cx="4464050" cy="39211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200" dirty="0" smtClean="0"/>
              <a:t>Обмен сообщениями между сотрудниками для быстрого информирования коллег о новостях, идеях, успехах. </a:t>
            </a:r>
          </a:p>
          <a:p>
            <a:pPr marL="0" indent="0">
              <a:buFont typeface="Arial" charset="0"/>
              <a:buNone/>
              <a:defRPr/>
            </a:pPr>
            <a:endParaRPr lang="ru-RU" sz="1000" dirty="0" smtClean="0"/>
          </a:p>
          <a:p>
            <a:pPr>
              <a:defRPr/>
            </a:pPr>
            <a:r>
              <a:rPr lang="ru-RU" sz="2200" dirty="0" smtClean="0"/>
              <a:t>Личные микроблоги и в группе </a:t>
            </a:r>
          </a:p>
          <a:p>
            <a:pPr>
              <a:defRPr/>
            </a:pPr>
            <a:r>
              <a:rPr lang="ru-RU" sz="2200" dirty="0" smtClean="0"/>
              <a:t>Сообщения </a:t>
            </a:r>
            <a:r>
              <a:rPr lang="ru-RU" sz="2200" dirty="0" err="1" smtClean="0"/>
              <a:t>микроблогов</a:t>
            </a:r>
            <a:r>
              <a:rPr lang="ru-RU" sz="2200" dirty="0" smtClean="0"/>
              <a:t> попадают в живую ленту </a:t>
            </a:r>
          </a:p>
          <a:p>
            <a:pPr>
              <a:defRPr/>
            </a:pPr>
            <a:r>
              <a:rPr lang="ru-RU" sz="2200" dirty="0" smtClean="0"/>
              <a:t>Возможность писать в </a:t>
            </a:r>
            <a:r>
              <a:rPr lang="ru-RU" sz="2200" dirty="0" err="1" smtClean="0"/>
              <a:t>микроблог</a:t>
            </a:r>
            <a:r>
              <a:rPr lang="ru-RU" sz="2200" dirty="0" smtClean="0"/>
              <a:t> с мобильного устройства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608512" cy="263152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68" y="2780928"/>
            <a:ext cx="3576811" cy="259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Управление документами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179389" y="2205038"/>
            <a:ext cx="4019550" cy="3921125"/>
          </a:xfrm>
        </p:spPr>
        <p:txBody>
          <a:bodyPr/>
          <a:lstStyle/>
          <a:p>
            <a:r>
              <a:rPr lang="ru-RU" sz="2200" dirty="0" smtClean="0"/>
              <a:t>Новый интерфейс</a:t>
            </a:r>
          </a:p>
          <a:p>
            <a:r>
              <a:rPr lang="ru-RU" sz="2200" dirty="0" smtClean="0"/>
              <a:t>Сохранение истории версий</a:t>
            </a:r>
          </a:p>
          <a:p>
            <a:r>
              <a:rPr lang="ru-RU" sz="2200" dirty="0" smtClean="0"/>
              <a:t>Корзина</a:t>
            </a:r>
          </a:p>
          <a:p>
            <a:r>
              <a:rPr lang="ru-RU" sz="2200" dirty="0" smtClean="0"/>
              <a:t>Блокировка файлов при редактировании</a:t>
            </a:r>
          </a:p>
          <a:p>
            <a:r>
              <a:rPr lang="ru-RU" sz="2200" dirty="0" smtClean="0"/>
              <a:t>Мультизагрузка файлов</a:t>
            </a:r>
          </a:p>
          <a:p>
            <a:r>
              <a:rPr lang="ru-RU" sz="2200" dirty="0" smtClean="0"/>
              <a:t>Мгновенный поиск документов с подсказками </a:t>
            </a:r>
          </a:p>
          <a:p>
            <a:r>
              <a:rPr lang="ru-RU" sz="2200" dirty="0" smtClean="0"/>
              <a:t>Полная интеграция с </a:t>
            </a:r>
            <a:r>
              <a:rPr lang="en-US" sz="2200" dirty="0" smtClean="0"/>
              <a:t>Microsoft Office</a:t>
            </a:r>
            <a:endParaRPr lang="ru-RU" sz="2200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8938" y="2073275"/>
            <a:ext cx="4856162" cy="31559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9088" y="2276475"/>
            <a:ext cx="4906962" cy="32400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Многодепартаментность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457200" y="1887538"/>
            <a:ext cx="8229600" cy="936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200" dirty="0" smtClean="0"/>
              <a:t>Возможность запустить отдельную версию корпоративного портала для подразделения компании или отдела.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96" y="2810273"/>
            <a:ext cx="6268194" cy="345231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82688"/>
            <a:ext cx="9144000" cy="558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1С-Битрикс: Корпоративный портал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+mn-cs"/>
              </a:rPr>
              <a:t>Возможности продукта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2581275"/>
            <a:ext cx="3960812" cy="2754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</a:rPr>
              <a:t>Автоматизация бизнеса</a:t>
            </a:r>
          </a:p>
          <a:p>
            <a:pPr>
              <a:defRPr/>
            </a:pPr>
            <a:endParaRPr lang="ru-RU" dirty="0"/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/>
              <a:t>Бизнес-процессы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/>
              <a:t>Визуальное проектирование бизнес-процессов 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/>
              <a:t>Списки (</a:t>
            </a:r>
            <a:r>
              <a:rPr lang="ru-RU" dirty="0" err="1"/>
              <a:t>Records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) 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/>
              <a:t>Анализ посещаемости</a:t>
            </a:r>
          </a:p>
          <a:p>
            <a:pPr marL="35560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/>
              <a:t>Техподдержка и многое другое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638" y="2590800"/>
            <a:ext cx="4932362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</a:rPr>
              <a:t>Социальная сеть и коммуникации</a:t>
            </a:r>
          </a:p>
          <a:p>
            <a:pPr>
              <a:defRPr/>
            </a:pPr>
            <a:endParaRPr lang="ru-RU" dirty="0"/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/>
              <a:t>Друзья, коллеги 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/>
              <a:t>Персональные файлы 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 err="1"/>
              <a:t>Блоги</a:t>
            </a:r>
            <a:r>
              <a:rPr lang="ru-RU" dirty="0"/>
              <a:t> 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/>
              <a:t>Фотогалереи 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/>
              <a:t>Форумы</a:t>
            </a:r>
          </a:p>
          <a:p>
            <a:pPr marL="273050" indent="-1778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dirty="0"/>
              <a:t>Доска объявлений и многое другое</a:t>
            </a:r>
          </a:p>
        </p:txBody>
      </p:sp>
    </p:spTree>
    <p:extLst>
      <p:ext uri="{BB962C8B-B14F-4D97-AF65-F5344CB8AC3E}">
        <p14:creationId xmlns:p14="http://schemas.microsoft.com/office/powerpoint/2010/main" val="3495878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Мобильные веб-приложения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5" y="1954932"/>
            <a:ext cx="2184648" cy="35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96" y="1988840"/>
            <a:ext cx="2184648" cy="35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273624" y="2493070"/>
            <a:ext cx="4690864" cy="20160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400" b="1" dirty="0" smtClean="0"/>
              <a:t>Мобильные веб-приложения</a:t>
            </a:r>
            <a:r>
              <a:rPr lang="ru-RU" sz="2400" dirty="0" smtClean="0"/>
              <a:t>, созданные по технологии </a:t>
            </a:r>
            <a:r>
              <a:rPr lang="en-US" sz="2400" dirty="0" err="1" smtClean="0"/>
              <a:t>BitrixMobile</a:t>
            </a:r>
            <a:r>
              <a:rPr lang="ru-RU" sz="2400" dirty="0" smtClean="0"/>
              <a:t>, для работы с корпоративным порталом на мобильных устройствах.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C:\Users\Natalia\Desktop\фотография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226344"/>
            <a:ext cx="2688299" cy="40324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:\Users\Natalia\Desktop\фотограф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4" y="2234456"/>
            <a:ext cx="2688299" cy="40324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:\Users\Natalia\Desktop\фотография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55044"/>
            <a:ext cx="2674574" cy="40118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C:\Users\Natalia\Desktop\фотография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27" y="1226344"/>
            <a:ext cx="2674574" cy="40118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Интеграция с </a:t>
            </a:r>
            <a:r>
              <a:rPr lang="en-US" b="1" smtClean="0">
                <a:solidFill>
                  <a:srgbClr val="254061"/>
                </a:solidFill>
              </a:rPr>
              <a:t>Microsoft</a:t>
            </a:r>
            <a:endParaRPr lang="ru-RU" b="1" smtClean="0">
              <a:solidFill>
                <a:srgbClr val="254061"/>
              </a:solidFill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r>
              <a:rPr lang="ru-RU" dirty="0" smtClean="0"/>
              <a:t>Коннектор к </a:t>
            </a:r>
            <a:r>
              <a:rPr lang="en-US" dirty="0" smtClean="0"/>
              <a:t>MS Exchange</a:t>
            </a:r>
            <a:r>
              <a:rPr lang="ru-RU" dirty="0" smtClean="0"/>
              <a:t>  </a:t>
            </a:r>
            <a:r>
              <a:rPr lang="en-US" dirty="0" smtClean="0"/>
              <a:t>Server</a:t>
            </a:r>
            <a:r>
              <a:rPr lang="ru-RU" dirty="0" smtClean="0"/>
              <a:t> 2007/2010</a:t>
            </a:r>
          </a:p>
          <a:p>
            <a:r>
              <a:rPr lang="ru-RU" dirty="0" smtClean="0"/>
              <a:t>Коннектор к </a:t>
            </a:r>
            <a:r>
              <a:rPr lang="en-US" dirty="0" smtClean="0"/>
              <a:t>MS SharePoint</a:t>
            </a:r>
            <a:endParaRPr lang="ru-RU" dirty="0" smtClean="0"/>
          </a:p>
          <a:p>
            <a:r>
              <a:rPr lang="ru-RU" dirty="0" smtClean="0"/>
              <a:t>Интеграция с MS </a:t>
            </a:r>
            <a:r>
              <a:rPr lang="ru-RU" dirty="0" err="1" smtClean="0"/>
              <a:t>Exchange</a:t>
            </a:r>
            <a:r>
              <a:rPr lang="ru-RU" dirty="0" smtClean="0"/>
              <a:t> </a:t>
            </a:r>
            <a:r>
              <a:rPr lang="ru-RU" dirty="0" err="1" smtClean="0"/>
              <a:t>Web</a:t>
            </a:r>
            <a:r>
              <a:rPr lang="ru-RU" dirty="0" smtClean="0"/>
              <a:t> </a:t>
            </a:r>
            <a:r>
              <a:rPr lang="ru-RU" dirty="0" err="1" smtClean="0"/>
              <a:t>Mail</a:t>
            </a:r>
            <a:endParaRPr lang="ru-RU" dirty="0" smtClean="0"/>
          </a:p>
          <a:p>
            <a:r>
              <a:rPr lang="ru-RU" dirty="0" smtClean="0"/>
              <a:t>Улучшенная интеграция с </a:t>
            </a:r>
            <a:r>
              <a:rPr lang="ru-RU" dirty="0" err="1" smtClean="0"/>
              <a:t>Active</a:t>
            </a:r>
            <a:r>
              <a:rPr lang="ru-RU" dirty="0" smtClean="0"/>
              <a:t> </a:t>
            </a:r>
            <a:r>
              <a:rPr lang="ru-RU" dirty="0" err="1" smtClean="0"/>
              <a:t>Directory</a:t>
            </a:r>
            <a:r>
              <a:rPr lang="ru-RU" dirty="0" smtClean="0"/>
              <a:t> и с MS </a:t>
            </a:r>
            <a:r>
              <a:rPr lang="ru-RU" dirty="0" err="1" smtClean="0"/>
              <a:t>Office</a:t>
            </a:r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254061"/>
                </a:solidFill>
              </a:rPr>
              <a:t>К</a:t>
            </a:r>
            <a:r>
              <a:rPr lang="ru-RU" sz="4000" b="1" dirty="0" smtClean="0">
                <a:solidFill>
                  <a:srgbClr val="254061"/>
                </a:solidFill>
              </a:rPr>
              <a:t>оннектор </a:t>
            </a:r>
            <a:r>
              <a:rPr lang="ru-RU" sz="4000" b="1" dirty="0">
                <a:solidFill>
                  <a:srgbClr val="254061"/>
                </a:solidFill>
              </a:rPr>
              <a:t>к </a:t>
            </a:r>
            <a:r>
              <a:rPr lang="en-US" sz="4000" b="1" dirty="0" smtClean="0">
                <a:solidFill>
                  <a:srgbClr val="254061"/>
                </a:solidFill>
              </a:rPr>
              <a:t>Microsoft </a:t>
            </a:r>
            <a:r>
              <a:rPr lang="en-US" sz="4000" b="1" dirty="0">
                <a:solidFill>
                  <a:srgbClr val="254061"/>
                </a:solidFill>
              </a:rPr>
              <a:t>Exchange</a:t>
            </a:r>
            <a:r>
              <a:rPr lang="ru-RU" sz="4000" b="1" dirty="0">
                <a:solidFill>
                  <a:srgbClr val="254061"/>
                </a:solidFill>
              </a:rPr>
              <a:t>  </a:t>
            </a:r>
            <a:r>
              <a:rPr lang="en-US" sz="4000" b="1" dirty="0">
                <a:solidFill>
                  <a:srgbClr val="254061"/>
                </a:solidFill>
              </a:rPr>
              <a:t>Server</a:t>
            </a:r>
            <a:r>
              <a:rPr lang="ru-RU" sz="4000" b="1" dirty="0">
                <a:solidFill>
                  <a:srgbClr val="254061"/>
                </a:solidFill>
              </a:rPr>
              <a:t> 2007/2010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852936"/>
            <a:ext cx="77048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Коннектор к MS </a:t>
            </a:r>
            <a:r>
              <a:rPr lang="ru-RU" sz="2400" dirty="0" err="1"/>
              <a:t>Exchange</a:t>
            </a:r>
            <a:r>
              <a:rPr lang="ru-RU" sz="2400" dirty="0"/>
              <a:t>  </a:t>
            </a:r>
            <a:r>
              <a:rPr lang="ru-RU" sz="2400" dirty="0" err="1"/>
              <a:t>Server</a:t>
            </a:r>
            <a:r>
              <a:rPr lang="ru-RU" sz="2400" dirty="0"/>
              <a:t> 2007/2010 с двунаправленной интеграцией календарей и задач, с интеграцией </a:t>
            </a:r>
            <a:r>
              <a:rPr lang="ru-RU" sz="2400" dirty="0" smtClean="0"/>
              <a:t>контактов.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/>
              <a:t>Это </a:t>
            </a:r>
            <a:r>
              <a:rPr lang="ru-RU" sz="2400" dirty="0"/>
              <a:t>открывает дорогу в корпоративную среду и на мобильные устройства, интегрированные с </a:t>
            </a:r>
            <a:r>
              <a:rPr lang="ru-RU" sz="2400" dirty="0" err="1"/>
              <a:t>Exchange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95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254061"/>
                </a:solidFill>
              </a:rPr>
              <a:t>Интеграция с </a:t>
            </a:r>
            <a:r>
              <a:rPr lang="en-US" b="1" dirty="0" smtClean="0">
                <a:solidFill>
                  <a:srgbClr val="254061"/>
                </a:solidFill>
              </a:rPr>
              <a:t>Google</a:t>
            </a:r>
            <a:endParaRPr lang="ru-RU" b="1" dirty="0" smtClean="0">
              <a:solidFill>
                <a:srgbClr val="254061"/>
              </a:solidFill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196850" y="2243138"/>
            <a:ext cx="6000750" cy="230346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Благодаря поддержке форматов </a:t>
            </a:r>
            <a:r>
              <a:rPr lang="ru-RU" sz="2800" dirty="0" err="1"/>
              <a:t>CalDAV</a:t>
            </a:r>
            <a:r>
              <a:rPr lang="ru-RU" sz="2800" dirty="0"/>
              <a:t>, календарь </a:t>
            </a:r>
            <a:r>
              <a:rPr lang="ru-RU" sz="2800" dirty="0" err="1"/>
              <a:t>Google</a:t>
            </a:r>
            <a:r>
              <a:rPr lang="ru-RU" sz="2800" dirty="0"/>
              <a:t> теперь можно подключить к корпоративному порталу, работать с ним на мобильных устройствах </a:t>
            </a:r>
            <a:r>
              <a:rPr lang="ru-RU" sz="2800" dirty="0" err="1"/>
              <a:t>Android</a:t>
            </a:r>
            <a:r>
              <a:rPr lang="ru-RU" sz="2800" dirty="0"/>
              <a:t>, синхронизировать обновление данных.</a:t>
            </a:r>
            <a:endParaRPr lang="ru-RU" sz="2800" dirty="0" smtClean="0"/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060575"/>
            <a:ext cx="26162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Интеграция с </a:t>
            </a:r>
            <a:r>
              <a:rPr lang="en-US" b="1" smtClean="0">
                <a:solidFill>
                  <a:srgbClr val="254061"/>
                </a:solidFill>
              </a:rPr>
              <a:t>Apple</a:t>
            </a:r>
            <a:endParaRPr lang="ru-RU" b="1" smtClean="0">
              <a:solidFill>
                <a:srgbClr val="254061"/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96850" y="2205038"/>
            <a:ext cx="5167313" cy="39211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 smtClean="0"/>
              <a:t>Благодаря </a:t>
            </a:r>
            <a:r>
              <a:rPr lang="ru-RU" sz="2400" dirty="0"/>
              <a:t>поддержке форматов </a:t>
            </a:r>
            <a:r>
              <a:rPr lang="ru-RU" sz="2400" dirty="0" err="1"/>
              <a:t>CardDAV</a:t>
            </a:r>
            <a:r>
              <a:rPr lang="ru-RU" sz="2400" dirty="0"/>
              <a:t> и </a:t>
            </a:r>
            <a:r>
              <a:rPr lang="ru-RU" sz="2400" dirty="0" err="1"/>
              <a:t>CalDAV</a:t>
            </a:r>
            <a:r>
              <a:rPr lang="ru-RU" sz="2400" dirty="0"/>
              <a:t>  к</a:t>
            </a:r>
            <a:r>
              <a:rPr lang="ru-RU" sz="2400" dirty="0" smtClean="0"/>
              <a:t>алендари </a:t>
            </a:r>
            <a:r>
              <a:rPr lang="ru-RU" sz="2400" dirty="0"/>
              <a:t>можно подключить к устройствам на </a:t>
            </a:r>
            <a:r>
              <a:rPr lang="ru-RU" sz="2400" dirty="0" err="1"/>
              <a:t>Mac</a:t>
            </a:r>
            <a:r>
              <a:rPr lang="ru-RU" sz="2400" dirty="0"/>
              <a:t> OS X, </a:t>
            </a:r>
            <a:r>
              <a:rPr lang="ru-RU" sz="2400" dirty="0" err="1"/>
              <a:t>iPad</a:t>
            </a:r>
            <a:r>
              <a:rPr lang="ru-RU" sz="2400" dirty="0"/>
              <a:t>, </a:t>
            </a:r>
            <a:r>
              <a:rPr lang="ru-RU" sz="2400" dirty="0" err="1"/>
              <a:t>iPhone</a:t>
            </a:r>
            <a:r>
              <a:rPr lang="ru-RU" sz="2400" dirty="0"/>
              <a:t>, обеспечить двусторонний обмен данными, а также загрузить контакты с корпоративного портала на </a:t>
            </a:r>
            <a:r>
              <a:rPr lang="ru-RU" sz="2400" dirty="0" err="1"/>
              <a:t>Mac</a:t>
            </a:r>
            <a:r>
              <a:rPr lang="ru-RU" sz="2400" dirty="0"/>
              <a:t> OS X, </a:t>
            </a:r>
            <a:r>
              <a:rPr lang="ru-RU" sz="2400" dirty="0" err="1"/>
              <a:t>iPad</a:t>
            </a:r>
            <a:r>
              <a:rPr lang="ru-RU" sz="2400" dirty="0"/>
              <a:t>, </a:t>
            </a:r>
            <a:r>
              <a:rPr lang="ru-RU" sz="2400" dirty="0" err="1"/>
              <a:t>iPhone</a:t>
            </a:r>
            <a:r>
              <a:rPr lang="ru-RU" sz="2400" dirty="0"/>
              <a:t>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1943100"/>
            <a:ext cx="29241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dirty="0" smtClean="0">
                <a:solidFill>
                  <a:srgbClr val="254061"/>
                </a:solidFill>
              </a:rPr>
              <a:t>Веб-кластер</a:t>
            </a: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40" y="2204864"/>
            <a:ext cx="3788640" cy="3161131"/>
          </a:xfrm>
          <a:prstGeom prst="roundRect">
            <a:avLst>
              <a:gd name="adj" fmla="val 377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6238" y="2071688"/>
            <a:ext cx="4706937" cy="4068762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ru-RU" b="1" dirty="0"/>
              <a:t>3</a:t>
            </a:r>
            <a:r>
              <a:rPr lang="en-US" b="1" dirty="0"/>
              <a:t> </a:t>
            </a:r>
            <a:r>
              <a:rPr lang="ru-RU" b="1" dirty="0"/>
              <a:t>основные задачи, которые необходимо решить:</a:t>
            </a:r>
          </a:p>
          <a:p>
            <a:pPr>
              <a:defRPr/>
            </a:pPr>
            <a:endParaRPr lang="ru-RU" b="1" dirty="0"/>
          </a:p>
          <a:p>
            <a:pPr marL="414726" indent="-414726">
              <a:spcBef>
                <a:spcPts val="544"/>
              </a:spcBef>
              <a:spcAft>
                <a:spcPts val="544"/>
              </a:spcAft>
              <a:buFont typeface="+mj-lt"/>
              <a:buAutoNum type="arabicPeriod"/>
              <a:defRPr/>
            </a:pPr>
            <a:r>
              <a:rPr lang="x-none" b="1"/>
              <a:t>Обеспечение высокой доступности сервиса</a:t>
            </a:r>
            <a:r>
              <a:rPr lang="x-none"/>
              <a:t> (так называемые HA - High Availability или Failover кластеры)</a:t>
            </a:r>
            <a:endParaRPr lang="ru-RU" dirty="0"/>
          </a:p>
          <a:p>
            <a:pPr marL="414726" indent="-414726">
              <a:spcBef>
                <a:spcPts val="544"/>
              </a:spcBef>
              <a:spcAft>
                <a:spcPts val="544"/>
              </a:spcAft>
              <a:buFont typeface="+mj-lt"/>
              <a:buAutoNum type="arabicPeriod"/>
              <a:defRPr/>
            </a:pPr>
            <a:r>
              <a:rPr lang="x-none" b="1"/>
              <a:t>Масштабирование </a:t>
            </a:r>
            <a:r>
              <a:rPr lang="ru-RU" b="1" dirty="0"/>
              <a:t>проекта</a:t>
            </a:r>
            <a:r>
              <a:rPr lang="x-none" b="1"/>
              <a:t> в условиях возрастающей нагрузки </a:t>
            </a:r>
            <a:r>
              <a:rPr lang="x-none"/>
              <a:t>(HP - High Performance кластеры)</a:t>
            </a:r>
            <a:endParaRPr lang="ru-RU" dirty="0"/>
          </a:p>
          <a:p>
            <a:pPr marL="414726" indent="-414726">
              <a:spcBef>
                <a:spcPts val="544"/>
              </a:spcBef>
              <a:spcAft>
                <a:spcPts val="544"/>
              </a:spcAft>
              <a:buFont typeface="+mj-lt"/>
              <a:buAutoNum type="arabicPeriod"/>
              <a:defRPr/>
            </a:pPr>
            <a:r>
              <a:rPr lang="ru-RU" b="1" dirty="0"/>
              <a:t>Балансирование нагрузки, трафика, данных между несколькими серверами.</a:t>
            </a:r>
          </a:p>
          <a:p>
            <a:pPr>
              <a:defRPr/>
            </a:pP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1772816"/>
            <a:ext cx="8712968" cy="4320480"/>
          </a:xfrm>
        </p:spPr>
        <p:txBody>
          <a:bodyPr anchor="ctr">
            <a:normAutofit/>
          </a:bodyPr>
          <a:lstStyle/>
          <a:p>
            <a:pPr marL="0" indent="0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ru-RU" sz="2400" b="1" dirty="0" smtClean="0"/>
              <a:t>«1С-Битрикс: Веб-кластер» - это комбинация технологий:</a:t>
            </a:r>
          </a:p>
          <a:p>
            <a:pPr marL="0" indent="0">
              <a:buNone/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ru-RU" sz="1800" dirty="0" smtClean="0"/>
          </a:p>
          <a:p>
            <a:pPr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Вертикальный </a:t>
            </a:r>
            <a:r>
              <a:rPr lang="ru-RU" sz="1800" b="1" dirty="0" err="1" smtClean="0"/>
              <a:t>шардинг</a:t>
            </a:r>
            <a:r>
              <a:rPr lang="ru-RU" sz="1800" b="1" dirty="0" smtClean="0"/>
              <a:t> </a:t>
            </a:r>
            <a:r>
              <a:rPr lang="ru-RU" sz="1800" dirty="0" smtClean="0"/>
              <a:t>(вынесение модулей на отдельные серверы </a:t>
            </a:r>
            <a:r>
              <a:rPr lang="en-US" sz="1800" dirty="0" smtClean="0"/>
              <a:t>MySQL)</a:t>
            </a:r>
            <a:endParaRPr lang="ru-RU" sz="1800" dirty="0" smtClean="0"/>
          </a:p>
          <a:p>
            <a:pPr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Репликация </a:t>
            </a:r>
            <a:r>
              <a:rPr lang="en-US" sz="1800" b="1" dirty="0" smtClean="0"/>
              <a:t>MySQL </a:t>
            </a:r>
            <a:r>
              <a:rPr lang="en-US" sz="1800" dirty="0" smtClean="0"/>
              <a:t>(Oracle </a:t>
            </a:r>
            <a:r>
              <a:rPr lang="ru-RU" sz="1800" dirty="0" smtClean="0"/>
              <a:t>и </a:t>
            </a:r>
            <a:r>
              <a:rPr lang="en-US" sz="1800" dirty="0" smtClean="0"/>
              <a:t>MS SQL </a:t>
            </a:r>
            <a:r>
              <a:rPr lang="ru-RU" sz="1800" dirty="0" smtClean="0"/>
              <a:t>в дальнейшем) и </a:t>
            </a:r>
            <a:r>
              <a:rPr lang="ru-RU" sz="1800" b="1" dirty="0" smtClean="0"/>
              <a:t>балансирование нагрузки между серверами</a:t>
            </a:r>
            <a:endParaRPr lang="ru-RU" sz="1800" dirty="0" smtClean="0"/>
          </a:p>
          <a:p>
            <a:pPr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Распределенный </a:t>
            </a:r>
            <a:r>
              <a:rPr lang="ru-RU" sz="1800" b="1" dirty="0" err="1" smtClean="0"/>
              <a:t>кеш</a:t>
            </a:r>
            <a:r>
              <a:rPr lang="ru-RU" sz="1800" b="1" dirty="0" smtClean="0"/>
              <a:t> </a:t>
            </a:r>
            <a:r>
              <a:rPr lang="ru-RU" sz="1800" dirty="0" smtClean="0"/>
              <a:t>данных </a:t>
            </a:r>
            <a:r>
              <a:rPr lang="en-US" sz="1800" dirty="0" smtClean="0"/>
              <a:t>(</a:t>
            </a:r>
            <a:r>
              <a:rPr lang="en-US" sz="1800" dirty="0" err="1" smtClean="0"/>
              <a:t>memcached</a:t>
            </a:r>
            <a:r>
              <a:rPr lang="en-US" sz="1800" dirty="0" smtClean="0"/>
              <a:t>)</a:t>
            </a:r>
          </a:p>
          <a:p>
            <a:pPr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dirty="0" smtClean="0"/>
              <a:t>Непрерывность сессий между веб-серверами (</a:t>
            </a:r>
            <a:r>
              <a:rPr lang="ru-RU" sz="1800" b="1" dirty="0" smtClean="0"/>
              <a:t>хранение сессий в базе данных</a:t>
            </a:r>
            <a:r>
              <a:rPr lang="ru-RU" sz="1800" dirty="0" smtClean="0"/>
              <a:t>)</a:t>
            </a:r>
          </a:p>
          <a:p>
            <a:pPr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800" b="1" dirty="0" smtClean="0"/>
              <a:t>Кластеризация веб-сервера</a:t>
            </a:r>
            <a:r>
              <a:rPr lang="ru-RU" sz="1800" dirty="0" smtClean="0"/>
              <a:t>:</a:t>
            </a:r>
          </a:p>
          <a:p>
            <a:pPr lvl="1"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600" dirty="0" smtClean="0"/>
              <a:t>Синхронизация файлов</a:t>
            </a:r>
          </a:p>
          <a:p>
            <a:pPr lvl="1">
              <a:tabLst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ru-RU" sz="1600" dirty="0" smtClean="0"/>
              <a:t>Балансирование нагрузки между серверами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052513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mtClean="0">
                <a:solidFill>
                  <a:srgbClr val="254061"/>
                </a:solidFill>
              </a:rPr>
              <a:t>Веб-кластер</a:t>
            </a:r>
            <a:endParaRPr lang="ru-RU" b="1" dirty="0" smtClean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b="1" smtClean="0">
                <a:solidFill>
                  <a:srgbClr val="254061"/>
                </a:solidFill>
              </a:rPr>
              <a:t>Новая редакция «Холдинг»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468386" y="2132856"/>
            <a:ext cx="7920038" cy="3921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dirty="0" smtClean="0"/>
              <a:t>Новая редакция </a:t>
            </a:r>
            <a:r>
              <a:rPr lang="ru-RU" sz="2400" b="1" dirty="0" smtClean="0"/>
              <a:t>«1С-Битрикс: Корпоративный портал - Холдинг»</a:t>
            </a:r>
            <a:r>
              <a:rPr lang="ru-RU" sz="2400" dirty="0" smtClean="0"/>
              <a:t> для компаний с несколькими офисами и филиалами.</a:t>
            </a:r>
          </a:p>
          <a:p>
            <a:r>
              <a:rPr lang="ru-RU" sz="2400" dirty="0" smtClean="0"/>
              <a:t>Многодепартаментность</a:t>
            </a:r>
          </a:p>
          <a:p>
            <a:r>
              <a:rPr lang="ru-RU" sz="2400" dirty="0" smtClean="0"/>
              <a:t>Контроллер сайтов</a:t>
            </a:r>
          </a:p>
          <a:p>
            <a:r>
              <a:rPr lang="ru-RU" sz="2400" dirty="0" smtClean="0"/>
              <a:t>Веб-кластер</a:t>
            </a:r>
          </a:p>
          <a:p>
            <a:pPr marL="0" indent="0">
              <a:buFont typeface="Arial" charset="0"/>
              <a:buNone/>
            </a:pPr>
            <a:r>
              <a:rPr lang="ru-RU" sz="2400" b="1" dirty="0" smtClean="0"/>
              <a:t>249 000 руб. (на 25 пользователей)</a:t>
            </a:r>
          </a:p>
          <a:p>
            <a:pPr marL="0" indent="0">
              <a:buNone/>
            </a:pPr>
            <a:r>
              <a:rPr lang="ru-RU" sz="1800" dirty="0" smtClean="0"/>
              <a:t>Все </a:t>
            </a:r>
            <a:r>
              <a:rPr lang="ru-RU" sz="1800" dirty="0"/>
              <a:t>клиенты </a:t>
            </a:r>
            <a:r>
              <a:rPr lang="ru-RU" sz="1800" dirty="0" smtClean="0"/>
              <a:t>редакции «Бизнес-процессы» </a:t>
            </a:r>
            <a:r>
              <a:rPr lang="ru-RU" sz="1800" dirty="0"/>
              <a:t>продукта смогут бесплатно перейти на новую редакцию «Холдинг» по запросу.</a:t>
            </a:r>
            <a:endParaRPr lang="ru-RU" sz="18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855365"/>
            <a:ext cx="5400600" cy="452596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ru-RU" sz="1800" dirty="0"/>
              <a:t>Задачи 2.0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Таймменеджмент 2.0</a:t>
            </a:r>
          </a:p>
          <a:p>
            <a:pPr>
              <a:spcBef>
                <a:spcPts val="200"/>
              </a:spcBef>
            </a:pPr>
            <a:r>
              <a:rPr lang="en-US" sz="1800" dirty="0"/>
              <a:t>CRM (Customer Relationship Management) </a:t>
            </a:r>
          </a:p>
          <a:p>
            <a:pPr>
              <a:spcBef>
                <a:spcPts val="200"/>
              </a:spcBef>
            </a:pPr>
            <a:r>
              <a:rPr lang="en-US" sz="1800" dirty="0"/>
              <a:t>«</a:t>
            </a:r>
            <a:r>
              <a:rPr lang="ru-RU" sz="1800" dirty="0"/>
              <a:t>Живая лента»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Микроблоги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Управление документами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Многодепартаментность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Мобильные веб-приложения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Интеграция с продуктами </a:t>
            </a:r>
            <a:r>
              <a:rPr lang="en-US" sz="1800" dirty="0"/>
              <a:t>Microsoft (Exchange  Server 2007/2010, SharePoint, Exchange Web Mail, Active Directory, Office)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Интеграция с продуктами </a:t>
            </a:r>
            <a:r>
              <a:rPr lang="en-US" sz="1800" dirty="0"/>
              <a:t>Google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Интеграция с продуктами </a:t>
            </a:r>
            <a:r>
              <a:rPr lang="en-US" sz="1800" dirty="0"/>
              <a:t>Apple 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Веб-кластер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Новая редакция </a:t>
            </a:r>
            <a:r>
              <a:rPr lang="ru-RU" sz="1800" dirty="0" smtClean="0"/>
              <a:t>«Холдинг</a:t>
            </a:r>
            <a:r>
              <a:rPr lang="ru-RU" sz="1800" dirty="0"/>
              <a:t>»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254061"/>
                </a:solidFill>
              </a:rPr>
              <a:t>1</a:t>
            </a:r>
            <a:r>
              <a:rPr lang="ru-RU" sz="4000" b="1" dirty="0" smtClean="0">
                <a:solidFill>
                  <a:srgbClr val="254061"/>
                </a:solidFill>
              </a:rPr>
              <a:t>С-Битрикс: Корпоративный портал 10.0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2857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855365"/>
            <a:ext cx="5400600" cy="452596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ru-RU" sz="1800" dirty="0"/>
              <a:t>Задачи 2.0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Таймменеджмент 2.0</a:t>
            </a:r>
          </a:p>
          <a:p>
            <a:pPr>
              <a:spcBef>
                <a:spcPts val="200"/>
              </a:spcBef>
            </a:pPr>
            <a:r>
              <a:rPr lang="en-US" sz="1800" dirty="0"/>
              <a:t>CRM (Customer Relationship Management) </a:t>
            </a:r>
          </a:p>
          <a:p>
            <a:pPr>
              <a:spcBef>
                <a:spcPts val="200"/>
              </a:spcBef>
            </a:pPr>
            <a:r>
              <a:rPr lang="en-US" sz="1800" dirty="0"/>
              <a:t>«</a:t>
            </a:r>
            <a:r>
              <a:rPr lang="ru-RU" sz="1800" dirty="0"/>
              <a:t>Живая лента»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Микроблоги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Управление документами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Многодепартаментность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Мобильные веб-приложения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Интеграция с продуктами </a:t>
            </a:r>
            <a:r>
              <a:rPr lang="en-US" sz="1800" dirty="0"/>
              <a:t>Microsoft (Exchange  Server 2007/2010, SharePoint, Exchange Web Mail, Active Directory, Office)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Интеграция с продуктами </a:t>
            </a:r>
            <a:r>
              <a:rPr lang="en-US" sz="1800" dirty="0"/>
              <a:t>Google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Интеграция с продуктами </a:t>
            </a:r>
            <a:r>
              <a:rPr lang="en-US" sz="1800" dirty="0"/>
              <a:t>Apple 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Веб-кластер </a:t>
            </a:r>
          </a:p>
          <a:p>
            <a:pPr>
              <a:spcBef>
                <a:spcPts val="200"/>
              </a:spcBef>
            </a:pPr>
            <a:r>
              <a:rPr lang="ru-RU" sz="1800" dirty="0"/>
              <a:t>Новая редакция </a:t>
            </a:r>
            <a:r>
              <a:rPr lang="ru-RU" sz="1800" dirty="0" smtClean="0"/>
              <a:t>«Холдинг</a:t>
            </a:r>
            <a:r>
              <a:rPr lang="ru-RU" sz="1800" dirty="0"/>
              <a:t>»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254061"/>
                </a:solidFill>
              </a:rPr>
              <a:t>1</a:t>
            </a:r>
            <a:r>
              <a:rPr lang="ru-RU" sz="4000" b="1" dirty="0" smtClean="0">
                <a:solidFill>
                  <a:srgbClr val="254061"/>
                </a:solidFill>
              </a:rPr>
              <a:t>С-Битрикс: Корпоративный портал 10.0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2857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8" y="3167063"/>
            <a:ext cx="9043987" cy="6429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264F74"/>
                </a:solidFill>
                <a:latin typeface="+mn-lt"/>
              </a:rPr>
              <a:t>Скачайте бесплатно </a:t>
            </a:r>
            <a:br>
              <a:rPr lang="ru-RU" sz="4000" dirty="0" smtClean="0">
                <a:solidFill>
                  <a:srgbClr val="264F74"/>
                </a:solidFill>
                <a:latin typeface="+mn-lt"/>
              </a:rPr>
            </a:br>
            <a:r>
              <a:rPr lang="ru-RU" sz="4000" dirty="0" smtClean="0">
                <a:solidFill>
                  <a:srgbClr val="264F74"/>
                </a:solidFill>
                <a:latin typeface="+mn-lt"/>
              </a:rPr>
              <a:t>новую пробную версию</a:t>
            </a:r>
            <a:br>
              <a:rPr lang="ru-RU" sz="4000" dirty="0" smtClean="0">
                <a:solidFill>
                  <a:srgbClr val="264F74"/>
                </a:solidFill>
                <a:latin typeface="+mn-lt"/>
              </a:rPr>
            </a:br>
            <a:r>
              <a:rPr lang="ru-RU" sz="4000" dirty="0" smtClean="0">
                <a:solidFill>
                  <a:srgbClr val="264F74"/>
                </a:solidFill>
                <a:latin typeface="+mn-lt"/>
              </a:rPr>
              <a:t>с сайта </a:t>
            </a:r>
            <a:r>
              <a:rPr lang="en-US" sz="4000" dirty="0" smtClean="0">
                <a:solidFill>
                  <a:srgbClr val="264F74"/>
                </a:solidFill>
                <a:latin typeface="+mn-lt"/>
                <a:hlinkClick r:id="rId3"/>
              </a:rPr>
              <a:t>www.1c-bitrix.ru</a:t>
            </a:r>
            <a:r>
              <a:rPr lang="ru-RU" sz="4000" dirty="0" smtClean="0">
                <a:solidFill>
                  <a:srgbClr val="264F74"/>
                </a:solidFill>
                <a:latin typeface="+mn-lt"/>
              </a:rPr>
              <a:t> </a:t>
            </a:r>
            <a:endParaRPr lang="en-US" sz="4000" dirty="0" smtClean="0">
              <a:solidFill>
                <a:srgbClr val="264F74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254061"/>
                </a:solidFill>
              </a:rPr>
              <a:t>Почему </a:t>
            </a:r>
            <a:r>
              <a:rPr lang="en-US" sz="4000" b="1" dirty="0" smtClean="0">
                <a:solidFill>
                  <a:srgbClr val="254061"/>
                </a:solidFill>
              </a:rPr>
              <a:t>KPI</a:t>
            </a:r>
            <a:r>
              <a:rPr lang="ru-RU" sz="4000" b="1" dirty="0" smtClean="0">
                <a:solidFill>
                  <a:srgbClr val="254061"/>
                </a:solidFill>
              </a:rPr>
              <a:t> так сложно формировать?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350" y="1865313"/>
            <a:ext cx="5954713" cy="4392612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ru-RU" sz="2400" dirty="0" smtClean="0"/>
              <a:t>Все знают, что </a:t>
            </a:r>
            <a:r>
              <a:rPr lang="en-US" sz="2400" dirty="0" smtClean="0"/>
              <a:t>KPI</a:t>
            </a:r>
            <a:r>
              <a:rPr lang="ru-RU" sz="2400" dirty="0" smtClean="0"/>
              <a:t> – это круто, но его редко удается сформулировать.</a:t>
            </a:r>
          </a:p>
          <a:p>
            <a:pPr>
              <a:spcBef>
                <a:spcPts val="800"/>
              </a:spcBef>
            </a:pPr>
            <a:r>
              <a:rPr lang="ru-RU" sz="2400" dirty="0" smtClean="0"/>
              <a:t>Для ряда отделов </a:t>
            </a:r>
            <a:r>
              <a:rPr lang="en-US" sz="2400" dirty="0" smtClean="0"/>
              <a:t>KPI </a:t>
            </a:r>
            <a:r>
              <a:rPr lang="ru-RU" sz="2400" dirty="0" smtClean="0"/>
              <a:t>можно сформулировать, но для  ряда – он противопоказан. Если </a:t>
            </a:r>
            <a:r>
              <a:rPr lang="en-US" sz="2400" dirty="0" smtClean="0"/>
              <a:t>KPI </a:t>
            </a:r>
            <a:r>
              <a:rPr lang="ru-RU" sz="2400" dirty="0" smtClean="0"/>
              <a:t>сформирован сразу на год, то сотрудники будут против его изменений, а рынок меняется быстрее. </a:t>
            </a:r>
            <a:r>
              <a:rPr lang="en-US" sz="2400" dirty="0" smtClean="0"/>
              <a:t>KPI</a:t>
            </a:r>
            <a:r>
              <a:rPr lang="ru-RU" sz="2400" dirty="0" smtClean="0"/>
              <a:t> нужно менять.</a:t>
            </a:r>
          </a:p>
          <a:p>
            <a:pPr>
              <a:spcBef>
                <a:spcPts val="800"/>
              </a:spcBef>
            </a:pPr>
            <a:r>
              <a:rPr lang="ru-RU" sz="2400" b="1" dirty="0" smtClean="0"/>
              <a:t>Для многих компаний (отделов) </a:t>
            </a:r>
            <a:r>
              <a:rPr lang="en-US" sz="2400" b="1" dirty="0" smtClean="0"/>
              <a:t>KPI </a:t>
            </a:r>
            <a:r>
              <a:rPr lang="ru-RU" sz="2400" b="1" dirty="0" smtClean="0"/>
              <a:t>– это  эффективное выполнение постоянно меняющихся задач.</a:t>
            </a: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349500"/>
            <a:ext cx="32162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1052513"/>
            <a:ext cx="9144000" cy="7921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54061"/>
                </a:solidFill>
              </a:rPr>
              <a:t>Проблема руководителей среднего звена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2276475"/>
            <a:ext cx="33877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26988" y="2060575"/>
            <a:ext cx="5840412" cy="4176713"/>
          </a:xfrm>
        </p:spPr>
        <p:txBody>
          <a:bodyPr/>
          <a:lstStyle/>
          <a:p>
            <a:r>
              <a:rPr lang="ru-RU" sz="2200" dirty="0" smtClean="0"/>
              <a:t>Руководители могут быть «прокачены», подчиненные могут быть хорошими исполнителями, а среднее звено сформировано обстоятельствами, а не их умением руководить. </a:t>
            </a:r>
          </a:p>
          <a:p>
            <a:r>
              <a:rPr lang="ru-RU" sz="2200" dirty="0" smtClean="0"/>
              <a:t>Эти люди хорошие специалисты, но не умеют руководить, не умеют требовать, не могут быть жесткими.</a:t>
            </a:r>
          </a:p>
          <a:p>
            <a:r>
              <a:rPr lang="ru-RU" sz="2200" b="1" dirty="0" smtClean="0"/>
              <a:t>Задачи не помогают руководителю среднего звена управлять подчиненными и расти.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1281113"/>
            <a:ext cx="9144000" cy="7921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54061"/>
                </a:solidFill>
              </a:rPr>
              <a:t>Проблемы с внедрением систем управления задачами и проектами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6038" y="2501900"/>
            <a:ext cx="5821362" cy="3489325"/>
          </a:xfrm>
        </p:spPr>
        <p:txBody>
          <a:bodyPr/>
          <a:lstStyle/>
          <a:p>
            <a:r>
              <a:rPr lang="ru-RU" sz="2200" dirty="0" smtClean="0"/>
              <a:t>Например, </a:t>
            </a:r>
            <a:r>
              <a:rPr lang="en-US" sz="2200" dirty="0" smtClean="0"/>
              <a:t>Microsoft Outlook </a:t>
            </a:r>
            <a:r>
              <a:rPr lang="ru-RU" sz="2200" dirty="0" smtClean="0"/>
              <a:t>+</a:t>
            </a:r>
            <a:r>
              <a:rPr lang="en-US" sz="2200" dirty="0" smtClean="0"/>
              <a:t> E</a:t>
            </a:r>
            <a:r>
              <a:rPr lang="ru-RU" sz="2200" dirty="0" err="1" smtClean="0"/>
              <a:t>xchange</a:t>
            </a:r>
            <a:r>
              <a:rPr lang="ru-RU" sz="2200" dirty="0" smtClean="0"/>
              <a:t>. Все просто и понятно: ставлю задачи себе, ставлю задачи коллегам. </a:t>
            </a:r>
          </a:p>
          <a:p>
            <a:r>
              <a:rPr lang="ru-RU" sz="2200" dirty="0" smtClean="0"/>
              <a:t>Но как руководителю понять, кто кому какие задачи ставит? Нет прозрачности процесса. </a:t>
            </a:r>
          </a:p>
          <a:p>
            <a:r>
              <a:rPr lang="ru-RU" sz="2200" dirty="0" smtClean="0"/>
              <a:t>Компания представляет собой черный ящик.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97200"/>
            <a:ext cx="2947988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41663"/>
            <a:ext cx="31527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39700" y="2565400"/>
            <a:ext cx="5584825" cy="3887788"/>
          </a:xfrm>
        </p:spPr>
        <p:txBody>
          <a:bodyPr/>
          <a:lstStyle/>
          <a:p>
            <a:r>
              <a:rPr lang="ru-RU" sz="2200" smtClean="0"/>
              <a:t>Сотрудники реально бойкотируют задачи, не хотят задач, они им мешают.</a:t>
            </a:r>
          </a:p>
          <a:p>
            <a:r>
              <a:rPr lang="ru-RU" sz="2200" smtClean="0"/>
              <a:t>Задачи ставит кто угодно. Это неконтролируемый процесс. </a:t>
            </a:r>
          </a:p>
          <a:p>
            <a:r>
              <a:rPr lang="ru-RU" sz="2200" smtClean="0"/>
              <a:t>И в основном задачи используют для разборок: «Почему не сделал», а не чтобы похвалить за то, что ты сделал.</a:t>
            </a:r>
          </a:p>
          <a:p>
            <a:r>
              <a:rPr lang="ru-RU" sz="2200" smtClean="0"/>
              <a:t>На самом деле, и руководители компаний не чувствуют, что им помогают задачи.</a:t>
            </a:r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0" y="1281113"/>
            <a:ext cx="9144000" cy="792162"/>
          </a:xfrm>
        </p:spPr>
        <p:txBody>
          <a:bodyPr/>
          <a:lstStyle/>
          <a:p>
            <a:r>
              <a:rPr lang="ru-RU" sz="4000" b="1" smtClean="0">
                <a:solidFill>
                  <a:srgbClr val="254061"/>
                </a:solidFill>
              </a:rPr>
              <a:t>Как внедряются системы управления задачами и проектами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5838</TotalTime>
  <Words>2032</Words>
  <Application>Microsoft Office PowerPoint</Application>
  <PresentationFormat>Экран (4:3)</PresentationFormat>
  <Paragraphs>296</Paragraphs>
  <Slides>50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Проект «Энергия» «1С-Битрикс: Корпоративный портал 10.0» от эффективности сотрудника к эффективности компании </vt:lpstr>
      <vt:lpstr>Презентация PowerPoint</vt:lpstr>
      <vt:lpstr>Презентация PowerPoint</vt:lpstr>
      <vt:lpstr>Презентация PowerPoint</vt:lpstr>
      <vt:lpstr>1С-Битрикс: Корпоративный портал 10.0</vt:lpstr>
      <vt:lpstr>Почему KPI так сложно формировать?</vt:lpstr>
      <vt:lpstr>Проблема руководителей среднего звена</vt:lpstr>
      <vt:lpstr>Проблемы с внедрением систем управления задачами и проектами</vt:lpstr>
      <vt:lpstr>Как внедряются системы управления задачами и проектами</vt:lpstr>
      <vt:lpstr>Методы управления компанией</vt:lpstr>
      <vt:lpstr>Как оценить задачу?</vt:lpstr>
      <vt:lpstr>Задачи не должны убивать самоорганизацию</vt:lpstr>
      <vt:lpstr>Задачи 2.0</vt:lpstr>
      <vt:lpstr>Задачи 2.0</vt:lpstr>
      <vt:lpstr>Задачи 2.0</vt:lpstr>
      <vt:lpstr>Задачи 2.0</vt:lpstr>
      <vt:lpstr>Отчет по эффективности</vt:lpstr>
      <vt:lpstr>Отчет по эффективности</vt:lpstr>
      <vt:lpstr>Пример 1: Управление планированием</vt:lpstr>
      <vt:lpstr>Пример 1: Управление планированием</vt:lpstr>
      <vt:lpstr>Пример 2: Самоорганизация</vt:lpstr>
      <vt:lpstr>Пример 3: Оценка эффективности внешних процессов</vt:lpstr>
      <vt:lpstr>Пример 4: Формирование KPI</vt:lpstr>
      <vt:lpstr>Задачи 2.0 меняют отношение к обязанностям, позволяют  сформировать KPI и делают процессы в компании прозрачными для руководителя.</vt:lpstr>
      <vt:lpstr>Таймменеджмент 2.0</vt:lpstr>
      <vt:lpstr>Рабочая дисциплина</vt:lpstr>
      <vt:lpstr>Рабочее время 2.0</vt:lpstr>
      <vt:lpstr>Настройки «Рабочего дня»</vt:lpstr>
      <vt:lpstr>«А если я забыл…»</vt:lpstr>
      <vt:lpstr>Отчет по рабочему времени</vt:lpstr>
      <vt:lpstr>Самодисциплина или контроль?</vt:lpstr>
      <vt:lpstr>CRM</vt:lpstr>
      <vt:lpstr>CRM</vt:lpstr>
      <vt:lpstr>CRM</vt:lpstr>
      <vt:lpstr>CRM</vt:lpstr>
      <vt:lpstr>Живая лента</vt:lpstr>
      <vt:lpstr>Микроблоги</vt:lpstr>
      <vt:lpstr>Управление документами</vt:lpstr>
      <vt:lpstr>Многодепартаментность</vt:lpstr>
      <vt:lpstr>Мобильные веб-приложения</vt:lpstr>
      <vt:lpstr>Презентация PowerPoint</vt:lpstr>
      <vt:lpstr>Интеграция с Microsoft</vt:lpstr>
      <vt:lpstr>Коннектор к Microsoft Exchange  Server 2007/2010</vt:lpstr>
      <vt:lpstr>Интеграция с Google</vt:lpstr>
      <vt:lpstr>Интеграция с Apple</vt:lpstr>
      <vt:lpstr>Веб-кластер</vt:lpstr>
      <vt:lpstr>Презентация PowerPoint</vt:lpstr>
      <vt:lpstr>Новая редакция «Холдинг»</vt:lpstr>
      <vt:lpstr>1С-Битрикс: Корпоративный портал 10.0</vt:lpstr>
      <vt:lpstr>Скачайте бесплатно  новую пробную версию с сайта www.1c-bitrix.ru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Грихина</dc:creator>
  <cp:lastModifiedBy>Grikhina</cp:lastModifiedBy>
  <cp:revision>558</cp:revision>
  <dcterms:modified xsi:type="dcterms:W3CDTF">2011-04-12T11:13:47Z</dcterms:modified>
</cp:coreProperties>
</file>