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1.xml" ContentType="application/vnd.openxmlformats-officedocument.drawingml.chart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5"/>
  </p:notesMasterIdLst>
  <p:sldIdLst>
    <p:sldId id="671" r:id="rId2"/>
    <p:sldId id="503" r:id="rId3"/>
    <p:sldId id="663" r:id="rId4"/>
    <p:sldId id="664" r:id="rId5"/>
    <p:sldId id="680" r:id="rId6"/>
    <p:sldId id="665" r:id="rId7"/>
    <p:sldId id="499" r:id="rId8"/>
    <p:sldId id="520" r:id="rId9"/>
    <p:sldId id="696" r:id="rId10"/>
    <p:sldId id="530" r:id="rId11"/>
    <p:sldId id="532" r:id="rId12"/>
    <p:sldId id="531" r:id="rId13"/>
    <p:sldId id="534" r:id="rId14"/>
    <p:sldId id="504" r:id="rId15"/>
    <p:sldId id="618" r:id="rId16"/>
    <p:sldId id="596" r:id="rId17"/>
    <p:sldId id="585" r:id="rId18"/>
    <p:sldId id="537" r:id="rId19"/>
    <p:sldId id="597" r:id="rId20"/>
    <p:sldId id="538" r:id="rId21"/>
    <p:sldId id="598" r:id="rId22"/>
    <p:sldId id="584" r:id="rId23"/>
    <p:sldId id="593" r:id="rId24"/>
    <p:sldId id="619" r:id="rId25"/>
    <p:sldId id="599" r:id="rId26"/>
    <p:sldId id="540" r:id="rId27"/>
    <p:sldId id="600" r:id="rId28"/>
    <p:sldId id="541" r:id="rId29"/>
    <p:sldId id="542" r:id="rId30"/>
    <p:sldId id="543" r:id="rId31"/>
    <p:sldId id="626" r:id="rId32"/>
    <p:sldId id="544" r:id="rId33"/>
    <p:sldId id="594" r:id="rId34"/>
    <p:sldId id="547" r:id="rId35"/>
    <p:sldId id="591" r:id="rId36"/>
    <p:sldId id="620" r:id="rId37"/>
    <p:sldId id="595" r:id="rId38"/>
    <p:sldId id="548" r:id="rId39"/>
    <p:sldId id="551" r:id="rId40"/>
    <p:sldId id="552" r:id="rId41"/>
    <p:sldId id="553" r:id="rId42"/>
    <p:sldId id="621" r:id="rId43"/>
    <p:sldId id="554" r:id="rId44"/>
    <p:sldId id="601" r:id="rId45"/>
    <p:sldId id="602" r:id="rId46"/>
    <p:sldId id="608" r:id="rId47"/>
    <p:sldId id="604" r:id="rId48"/>
    <p:sldId id="555" r:id="rId49"/>
    <p:sldId id="603" r:id="rId50"/>
    <p:sldId id="556" r:id="rId51"/>
    <p:sldId id="607" r:id="rId52"/>
    <p:sldId id="646" r:id="rId53"/>
    <p:sldId id="648" r:id="rId54"/>
    <p:sldId id="649" r:id="rId55"/>
    <p:sldId id="650" r:id="rId56"/>
    <p:sldId id="647" r:id="rId57"/>
    <p:sldId id="624" r:id="rId58"/>
    <p:sldId id="560" r:id="rId59"/>
    <p:sldId id="625" r:id="rId60"/>
    <p:sldId id="559" r:id="rId61"/>
    <p:sldId id="623" r:id="rId62"/>
    <p:sldId id="565" r:id="rId63"/>
    <p:sldId id="566" r:id="rId64"/>
    <p:sldId id="622" r:id="rId65"/>
    <p:sldId id="558" r:id="rId66"/>
    <p:sldId id="561" r:id="rId67"/>
    <p:sldId id="563" r:id="rId68"/>
    <p:sldId id="564" r:id="rId69"/>
    <p:sldId id="567" r:id="rId70"/>
    <p:sldId id="568" r:id="rId71"/>
    <p:sldId id="612" r:id="rId72"/>
    <p:sldId id="627" r:id="rId73"/>
    <p:sldId id="631" r:id="rId74"/>
    <p:sldId id="632" r:id="rId75"/>
    <p:sldId id="633" r:id="rId76"/>
    <p:sldId id="634" r:id="rId77"/>
    <p:sldId id="642" r:id="rId78"/>
    <p:sldId id="643" r:id="rId79"/>
    <p:sldId id="693" r:id="rId80"/>
    <p:sldId id="656" r:id="rId81"/>
    <p:sldId id="657" r:id="rId82"/>
    <p:sldId id="658" r:id="rId83"/>
    <p:sldId id="694" r:id="rId84"/>
    <p:sldId id="695" r:id="rId85"/>
    <p:sldId id="659" r:id="rId86"/>
    <p:sldId id="660" r:id="rId87"/>
    <p:sldId id="628" r:id="rId88"/>
    <p:sldId id="521" r:id="rId89"/>
    <p:sldId id="629" r:id="rId90"/>
    <p:sldId id="509" r:id="rId91"/>
    <p:sldId id="473" r:id="rId92"/>
    <p:sldId id="697" r:id="rId93"/>
    <p:sldId id="698" r:id="rId94"/>
    <p:sldId id="510" r:id="rId95"/>
    <p:sldId id="699" r:id="rId96"/>
    <p:sldId id="405" r:id="rId97"/>
    <p:sldId id="406" r:id="rId98"/>
    <p:sldId id="644" r:id="rId99"/>
    <p:sldId id="307" r:id="rId100"/>
    <p:sldId id="496" r:id="rId101"/>
    <p:sldId id="587" r:id="rId102"/>
    <p:sldId id="588" r:id="rId103"/>
    <p:sldId id="613" r:id="rId104"/>
    <p:sldId id="614" r:id="rId105"/>
    <p:sldId id="615" r:id="rId106"/>
    <p:sldId id="616" r:id="rId107"/>
    <p:sldId id="288" r:id="rId108"/>
    <p:sldId id="492" r:id="rId109"/>
    <p:sldId id="407" r:id="rId110"/>
    <p:sldId id="408" r:id="rId111"/>
    <p:sldId id="494" r:id="rId112"/>
    <p:sldId id="679" r:id="rId113"/>
    <p:sldId id="493" r:id="rId114"/>
    <p:sldId id="690" r:id="rId115"/>
    <p:sldId id="691" r:id="rId116"/>
    <p:sldId id="683" r:id="rId117"/>
    <p:sldId id="692" r:id="rId118"/>
    <p:sldId id="681" r:id="rId119"/>
    <p:sldId id="684" r:id="rId120"/>
    <p:sldId id="685" r:id="rId121"/>
    <p:sldId id="686" r:id="rId122"/>
    <p:sldId id="687" r:id="rId123"/>
    <p:sldId id="688" r:id="rId12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3F6E"/>
    <a:srgbClr val="264F74"/>
    <a:srgbClr val="FFFFFF"/>
    <a:srgbClr val="E68300"/>
    <a:srgbClr val="FF9900"/>
    <a:srgbClr val="235195"/>
    <a:srgbClr val="264A92"/>
    <a:srgbClr val="32689A"/>
    <a:srgbClr val="E1EDFB"/>
    <a:srgbClr val="F0F6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08" autoAdjust="0"/>
    <p:restoredTop sz="96547" autoAdjust="0"/>
  </p:normalViewPr>
  <p:slideViewPr>
    <p:cSldViewPr>
      <p:cViewPr>
        <p:scale>
          <a:sx n="78" d="100"/>
          <a:sy n="78" d="100"/>
        </p:scale>
        <p:origin x="-900" y="-240"/>
      </p:cViewPr>
      <p:guideLst>
        <p:guide orient="horz" pos="1152"/>
        <p:guide pos="1296"/>
        <p:guide pos="4416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29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2007 год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"Старт"</c:v>
                </c:pt>
                <c:pt idx="1">
                  <c:v>"Бизнес"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6012311</c:v>
                </c:pt>
                <c:pt idx="1">
                  <c:v>1593983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2010 год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"Старт"</c:v>
                </c:pt>
                <c:pt idx="1">
                  <c:v>"Бизнес"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12420746</c:v>
                </c:pt>
                <c:pt idx="1">
                  <c:v>8511355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9062784"/>
        <c:axId val="109068672"/>
      </c:barChart>
      <c:catAx>
        <c:axId val="109062784"/>
        <c:scaling>
          <c:orientation val="minMax"/>
        </c:scaling>
        <c:delete val="0"/>
        <c:axPos val="b"/>
        <c:majorTickMark val="out"/>
        <c:minorTickMark val="none"/>
        <c:tickLblPos val="nextTo"/>
        <c:crossAx val="109068672"/>
        <c:crosses val="autoZero"/>
        <c:auto val="1"/>
        <c:lblAlgn val="ctr"/>
        <c:lblOffset val="100"/>
        <c:noMultiLvlLbl val="0"/>
      </c:catAx>
      <c:valAx>
        <c:axId val="1090686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906278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b="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b="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67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921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b="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21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b="0">
                <a:cs typeface="+mn-cs"/>
              </a:defRPr>
            </a:lvl1pPr>
          </a:lstStyle>
          <a:p>
            <a:pPr>
              <a:defRPr/>
            </a:pPr>
            <a:fld id="{DBE77A86-4762-4E67-8BC1-E2DD22CE0E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58136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C0FDE74B-2A8B-4C5C-96AC-AD933B08575F}" type="slidenum">
              <a:rPr lang="ru-RU" b="0" smtClean="0"/>
              <a:pPr eaLnBrk="1" hangingPunct="1">
                <a:defRPr/>
              </a:pPr>
              <a:t>2</a:t>
            </a:fld>
            <a:endParaRPr lang="ru-RU" b="0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45BD2C-1617-4986-A9C7-313690B424DE}" type="slidenum">
              <a:rPr lang="ru-RU" smtClean="0"/>
              <a:pPr>
                <a:defRPr/>
              </a:pPr>
              <a:t>13</a:t>
            </a:fld>
            <a:endParaRPr lang="ru-RU" smtClean="0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4167440B-416E-4B7A-93F5-BE49435B506E}" type="slidenum">
              <a:rPr lang="ru-RU" b="0" smtClean="0"/>
              <a:pPr eaLnBrk="1" hangingPunct="1">
                <a:defRPr/>
              </a:pPr>
              <a:t>14</a:t>
            </a:fld>
            <a:endParaRPr lang="ru-RU" b="0" smtClean="0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47382C-3931-4D14-ACAA-E7BB8E811917}" type="slidenum">
              <a:rPr lang="ru-RU" smtClean="0"/>
              <a:pPr>
                <a:defRPr/>
              </a:pPr>
              <a:t>23</a:t>
            </a:fld>
            <a:endParaRPr lang="ru-RU" smtClean="0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189B2C-9DDB-41C2-9326-505467192333}" type="slidenum">
              <a:rPr lang="ru-RU" smtClean="0"/>
              <a:pPr>
                <a:defRPr/>
              </a:pPr>
              <a:t>25</a:t>
            </a:fld>
            <a:endParaRPr lang="ru-RU" smtClean="0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2A031C-3B7E-4ED9-94B5-D3275EEB4053}" type="slidenum">
              <a:rPr lang="ru-RU" smtClean="0"/>
              <a:pPr>
                <a:defRPr/>
              </a:pPr>
              <a:t>33</a:t>
            </a:fld>
            <a:endParaRPr lang="ru-RU" smtClean="0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15E6835C-5340-493E-920D-97DFD7BBF461}" type="slidenum">
              <a:rPr lang="ru-RU" b="0" smtClean="0"/>
              <a:pPr eaLnBrk="1" hangingPunct="1">
                <a:defRPr/>
              </a:pPr>
              <a:t>35</a:t>
            </a:fld>
            <a:endParaRPr lang="ru-RU" b="0" smtClean="0"/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8C85B0A-1B39-4A84-8553-58FABCE8DC5D}" type="slidenum">
              <a:rPr lang="ru-RU" smtClean="0"/>
              <a:pPr>
                <a:defRPr/>
              </a:pPr>
              <a:t>37</a:t>
            </a:fld>
            <a:endParaRPr lang="ru-RU" smtClean="0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A05A88B-C2A5-437D-B215-64229CCE8C43}" type="slidenum">
              <a:rPr lang="ru-RU" smtClean="0"/>
              <a:pPr>
                <a:defRPr/>
              </a:pPr>
              <a:t>51</a:t>
            </a:fld>
            <a:endParaRPr lang="ru-RU" smtClean="0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7B6D16FF-26B6-4898-B2AC-EB83E67FC081}" type="slidenum">
              <a:rPr lang="ru-RU" b="0" smtClean="0"/>
              <a:pPr eaLnBrk="1" hangingPunct="1">
                <a:defRPr/>
              </a:pPr>
              <a:t>54</a:t>
            </a:fld>
            <a:endParaRPr lang="ru-RU" b="0" smtClean="0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B2EC6532-929C-4B56-A0E2-9223378C8930}" type="slidenum">
              <a:rPr lang="ru-RU" b="0" smtClean="0"/>
              <a:pPr eaLnBrk="1" hangingPunct="1">
                <a:defRPr/>
              </a:pPr>
              <a:t>55</a:t>
            </a:fld>
            <a:endParaRPr lang="ru-RU" b="0" smtClean="0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84DBF90E-BEA5-4DDA-80FF-3A9E370168DE}" type="slidenum">
              <a:rPr lang="ru-RU" b="0" smtClean="0"/>
              <a:pPr eaLnBrk="1" hangingPunct="1">
                <a:defRPr/>
              </a:pPr>
              <a:t>3</a:t>
            </a:fld>
            <a:endParaRPr lang="ru-RU" b="0" smtClean="0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4F58114-20AC-42EF-816B-093A2B52DBDE}" type="slidenum">
              <a:rPr lang="ru-RU" smtClean="0"/>
              <a:pPr>
                <a:defRPr/>
              </a:pPr>
              <a:t>56</a:t>
            </a:fld>
            <a:endParaRPr lang="ru-RU" smtClean="0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2BD48F5A-88B8-4173-9192-C5C3BCC574F2}" type="slidenum">
              <a:rPr lang="ru-RU" b="0" smtClean="0"/>
              <a:pPr eaLnBrk="1" hangingPunct="1">
                <a:defRPr/>
              </a:pPr>
              <a:t>71</a:t>
            </a:fld>
            <a:endParaRPr lang="ru-RU" b="0" smtClean="0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2138AC-42C7-4A9D-AB1D-0F9A23E431F4}" type="slidenum">
              <a:rPr lang="ru-RU" smtClean="0"/>
              <a:pPr>
                <a:defRPr/>
              </a:pPr>
              <a:t>73</a:t>
            </a:fld>
            <a:endParaRPr lang="ru-RU" smtClean="0"/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B5F3F5-B784-48EF-9E60-DFE2EA2B2169}" type="slidenum">
              <a:rPr lang="ru-RU"/>
              <a:pPr>
                <a:defRPr/>
              </a:pPr>
              <a:t>77</a:t>
            </a:fld>
            <a:endParaRPr lang="ru-RU"/>
          </a:p>
        </p:txBody>
      </p:sp>
      <p:sp>
        <p:nvSpPr>
          <p:cNvPr id="142339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DA9B2416-51A9-421A-A329-0E504CF0097E}" type="slidenum">
              <a:rPr lang="ru-RU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77</a:t>
            </a:fld>
            <a:endParaRPr lang="ru-RU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423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234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7EB86F5-118C-479A-9417-210339C25D79}" type="slidenum">
              <a:rPr lang="ru-RU"/>
              <a:pPr>
                <a:defRPr/>
              </a:pPr>
              <a:t>78</a:t>
            </a:fld>
            <a:endParaRPr lang="ru-RU"/>
          </a:p>
        </p:txBody>
      </p:sp>
      <p:sp>
        <p:nvSpPr>
          <p:cNvPr id="143363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B76BCDF3-AE6D-4594-B498-20C8AFCEE4CD}" type="slidenum">
              <a:rPr lang="ru-RU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78</a:t>
            </a:fld>
            <a:endParaRPr lang="ru-RU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433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336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6736785-1195-406C-82D0-04EC940606E5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79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4103AE3-A569-4EAE-8DBD-9F391D4D5201}" type="slidenum">
              <a:rPr lang="ru-RU" smtClean="0"/>
              <a:pPr>
                <a:defRPr/>
              </a:pPr>
              <a:t>82</a:t>
            </a:fld>
            <a:endParaRPr lang="ru-RU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94C72F6-75EB-45A6-ADCE-7FF773284526}" type="slidenum">
              <a:rPr lang="ru-RU" b="0">
                <a:solidFill>
                  <a:prstClr val="black"/>
                </a:solidFill>
              </a:rPr>
              <a:pPr eaLnBrk="1" hangingPunct="1"/>
              <a:t>83</a:t>
            </a:fld>
            <a:endParaRPr lang="ru-RU" b="0">
              <a:solidFill>
                <a:prstClr val="black"/>
              </a:solidFill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94C72F6-75EB-45A6-ADCE-7FF773284526}" type="slidenum">
              <a:rPr lang="ru-RU" b="0">
                <a:solidFill>
                  <a:prstClr val="black"/>
                </a:solidFill>
              </a:rPr>
              <a:pPr eaLnBrk="1" hangingPunct="1"/>
              <a:t>84</a:t>
            </a:fld>
            <a:endParaRPr lang="ru-RU" b="0">
              <a:solidFill>
                <a:prstClr val="black"/>
              </a:solidFill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5BA65A-5FBA-4BA1-8C71-747B1EC1DCB0}" type="slidenum">
              <a:rPr lang="ru-RU" smtClean="0"/>
              <a:pPr>
                <a:defRPr/>
              </a:pPr>
              <a:t>85</a:t>
            </a:fld>
            <a:endParaRPr lang="ru-RU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84DBF90E-BEA5-4DDA-80FF-3A9E370168DE}" type="slidenum">
              <a:rPr lang="ru-RU" b="0" smtClean="0"/>
              <a:pPr eaLnBrk="1" hangingPunct="1">
                <a:defRPr/>
              </a:pPr>
              <a:t>4</a:t>
            </a:fld>
            <a:endParaRPr lang="ru-RU" b="0" smtClean="0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5BA65A-5FBA-4BA1-8C71-747B1EC1DCB0}" type="slidenum">
              <a:rPr lang="ru-RU" smtClean="0"/>
              <a:pPr>
                <a:defRPr/>
              </a:pPr>
              <a:t>86</a:t>
            </a:fld>
            <a:endParaRPr lang="ru-RU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8D01623-E8F1-4EE9-8DD4-E66324FCA380}" type="slidenum">
              <a:rPr lang="ru-RU" smtClean="0"/>
              <a:pPr>
                <a:defRPr/>
              </a:pPr>
              <a:t>88</a:t>
            </a:fld>
            <a:endParaRPr lang="ru-RU" smtClean="0"/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34922766-CB46-47ED-A2C3-8FAEDBA223B8}" type="slidenum">
              <a:rPr lang="ru-RU" b="0" smtClean="0"/>
              <a:pPr eaLnBrk="1" hangingPunct="1">
                <a:defRPr/>
              </a:pPr>
              <a:t>90</a:t>
            </a:fld>
            <a:endParaRPr lang="ru-RU" b="0" smtClean="0"/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3F3E8187-CA3C-48D3-8D8D-EE4864088077}" type="slidenum">
              <a:rPr lang="ru-RU" b="0" smtClean="0"/>
              <a:pPr eaLnBrk="1" hangingPunct="1">
                <a:defRPr/>
              </a:pPr>
              <a:t>91</a:t>
            </a:fld>
            <a:endParaRPr lang="ru-RU" b="0" smtClean="0"/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889C701-4F76-43DF-A98C-EA72AD9534F5}" type="slidenum">
              <a:rPr lang="ru-RU" b="0" smtClean="0">
                <a:solidFill>
                  <a:srgbClr val="000000"/>
                </a:solidFill>
              </a:rPr>
              <a:pPr eaLnBrk="1" hangingPunct="1"/>
              <a:t>93</a:t>
            </a:fld>
            <a:endParaRPr lang="ru-RU" b="0" smtClean="0">
              <a:solidFill>
                <a:srgbClr val="000000"/>
              </a:solidFill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4A1F1DB6-06BF-41FC-9D88-F18EC26F5A07}" type="slidenum">
              <a:rPr lang="ru-RU" b="0" smtClean="0"/>
              <a:pPr eaLnBrk="1" hangingPunct="1">
                <a:defRPr/>
              </a:pPr>
              <a:t>94</a:t>
            </a:fld>
            <a:endParaRPr lang="ru-RU" b="0" smtClean="0"/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F9D2950-0F97-4395-A663-3B073E8556CE}" type="slidenum">
              <a:rPr lang="ru-RU" b="0">
                <a:solidFill>
                  <a:prstClr val="black"/>
                </a:solidFill>
              </a:rPr>
              <a:pPr eaLnBrk="1" hangingPunct="1"/>
              <a:t>95</a:t>
            </a:fld>
            <a:endParaRPr lang="ru-RU" b="0">
              <a:solidFill>
                <a:prstClr val="black"/>
              </a:solidFill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9E532360-C197-4C58-B19C-F1C457407852}" type="slidenum">
              <a:rPr lang="ru-RU" b="0" smtClean="0"/>
              <a:pPr eaLnBrk="1" hangingPunct="1">
                <a:defRPr/>
              </a:pPr>
              <a:t>96</a:t>
            </a:fld>
            <a:endParaRPr lang="ru-RU" b="0" smtClean="0"/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641EBEFB-5F2E-45A9-AB68-9D64BFAFC091}" type="slidenum">
              <a:rPr lang="ru-RU" b="0" smtClean="0"/>
              <a:pPr eaLnBrk="1" hangingPunct="1">
                <a:defRPr/>
              </a:pPr>
              <a:t>97</a:t>
            </a:fld>
            <a:endParaRPr lang="ru-RU" b="0" smtClean="0"/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9014A8-D7E8-4FDC-B9EC-D47B3C7C52F1}" type="slidenum">
              <a:rPr lang="ru-RU" smtClean="0"/>
              <a:pPr>
                <a:defRPr/>
              </a:pPr>
              <a:t>98</a:t>
            </a:fld>
            <a:endParaRPr lang="ru-RU" smtClean="0"/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5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973EAA5E-354B-4319-AA1A-EBB2848226F8}" type="slidenum">
              <a:rPr lang="ru-RU" b="0" smtClean="0"/>
              <a:pPr eaLnBrk="1" hangingPunct="1">
                <a:defRPr/>
              </a:pPr>
              <a:t>99</a:t>
            </a:fld>
            <a:endParaRPr lang="ru-RU" b="0" smtClean="0"/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6CEE7DED-7C19-4392-9D18-EEF8CE51BC4E}" type="slidenum">
              <a:rPr lang="ru-RU" b="0" smtClean="0"/>
              <a:pPr eaLnBrk="1" hangingPunct="1">
                <a:defRPr/>
              </a:pPr>
              <a:t>100</a:t>
            </a:fld>
            <a:endParaRPr lang="ru-RU" b="0" smtClean="0"/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3ACA2A24-13FE-4A5E-9FEA-5014B4928B45}" type="slidenum">
              <a:rPr lang="ru-RU" b="0" smtClean="0"/>
              <a:pPr eaLnBrk="1" hangingPunct="1">
                <a:defRPr/>
              </a:pPr>
              <a:t>101</a:t>
            </a:fld>
            <a:endParaRPr lang="ru-RU" b="0" smtClean="0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C66DC468-FEAE-4F6F-9BCA-CDFAC7D73442}" type="slidenum">
              <a:rPr lang="ru-RU" b="0" smtClean="0"/>
              <a:pPr eaLnBrk="1" hangingPunct="1">
                <a:defRPr/>
              </a:pPr>
              <a:t>102</a:t>
            </a:fld>
            <a:endParaRPr lang="ru-RU" b="0" smtClean="0"/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7A70AF7E-3CB8-41CE-B05E-C18CFF248E0A}" type="slidenum">
              <a:rPr lang="ru-RU" b="0" smtClean="0"/>
              <a:pPr eaLnBrk="1" hangingPunct="1">
                <a:defRPr/>
              </a:pPr>
              <a:t>103</a:t>
            </a:fld>
            <a:endParaRPr lang="ru-RU" b="0" smtClean="0"/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D8898CA0-7186-478A-AC3F-C747EBCF7420}" type="slidenum">
              <a:rPr lang="ru-RU" b="0" smtClean="0"/>
              <a:pPr eaLnBrk="1" hangingPunct="1">
                <a:defRPr/>
              </a:pPr>
              <a:t>104</a:t>
            </a:fld>
            <a:endParaRPr lang="ru-RU" b="0" smtClean="0"/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AE3D8142-F80A-4ABF-A427-974D3F4D7656}" type="slidenum">
              <a:rPr lang="ru-RU" b="0" smtClean="0"/>
              <a:pPr eaLnBrk="1" hangingPunct="1">
                <a:defRPr/>
              </a:pPr>
              <a:t>105</a:t>
            </a:fld>
            <a:endParaRPr lang="ru-RU" b="0" smtClean="0"/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F966F21B-900E-415A-B679-C1FC994E7A39}" type="slidenum">
              <a:rPr lang="ru-RU" b="0" smtClean="0"/>
              <a:pPr eaLnBrk="1" hangingPunct="1">
                <a:defRPr/>
              </a:pPr>
              <a:t>106</a:t>
            </a:fld>
            <a:endParaRPr lang="ru-RU" b="0" smtClean="0"/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89FFE788-F670-4B6B-B392-A8F99A356419}" type="slidenum">
              <a:rPr lang="ru-RU" b="0" smtClean="0"/>
              <a:pPr eaLnBrk="1" hangingPunct="1">
                <a:defRPr/>
              </a:pPr>
              <a:t>107</a:t>
            </a:fld>
            <a:endParaRPr lang="ru-RU" b="0" smtClean="0"/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B8650B51-0846-4D1F-A018-2119F407E696}" type="slidenum">
              <a:rPr lang="ru-RU" b="0" smtClean="0"/>
              <a:pPr eaLnBrk="1" hangingPunct="1">
                <a:defRPr/>
              </a:pPr>
              <a:t>108</a:t>
            </a:fld>
            <a:endParaRPr lang="ru-RU" b="0" smtClean="0"/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9951207B-52CA-44FE-8308-5FAE98D21C16}" type="slidenum">
              <a:rPr lang="ru-RU" b="0" smtClean="0"/>
              <a:pPr eaLnBrk="1" hangingPunct="1">
                <a:defRPr/>
              </a:pPr>
              <a:t>7</a:t>
            </a:fld>
            <a:endParaRPr lang="ru-RU" b="0" smtClean="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85D224E7-CD77-41A8-8581-C527A55AF5D0}" type="slidenum">
              <a:rPr lang="ru-RU" b="0" smtClean="0"/>
              <a:pPr eaLnBrk="1" hangingPunct="1">
                <a:defRPr/>
              </a:pPr>
              <a:t>109</a:t>
            </a:fld>
            <a:endParaRPr lang="ru-RU" b="0" smtClean="0"/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2D43849E-1A41-4F91-A017-79B172642CD0}" type="slidenum">
              <a:rPr lang="ru-RU" b="0" smtClean="0"/>
              <a:pPr eaLnBrk="1" hangingPunct="1">
                <a:defRPr/>
              </a:pPr>
              <a:t>110</a:t>
            </a:fld>
            <a:endParaRPr lang="ru-RU" b="0" smtClean="0"/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A433359C-FB7C-417C-A285-F4D306A512F6}" type="slidenum">
              <a:rPr lang="ru-RU" b="0" smtClean="0"/>
              <a:pPr eaLnBrk="1" hangingPunct="1">
                <a:defRPr/>
              </a:pPr>
              <a:t>111</a:t>
            </a:fld>
            <a:endParaRPr lang="ru-RU" b="0" smtClean="0"/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17B584-8D87-4FF3-84E3-F0DC473E969A}" type="slidenum">
              <a:rPr lang="ru-RU" smtClean="0">
                <a:solidFill>
                  <a:prstClr val="black"/>
                </a:solidFill>
              </a:rPr>
              <a:pPr/>
              <a:t>112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185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8E471A95-A9C2-46D6-B298-C6F8A232D3D2}" type="slidenum">
              <a:rPr lang="ru-RU" b="0" smtClean="0"/>
              <a:pPr eaLnBrk="1" hangingPunct="1">
                <a:defRPr/>
              </a:pPr>
              <a:t>113</a:t>
            </a:fld>
            <a:endParaRPr lang="ru-RU" b="0" smtClean="0"/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FAA15F5-1735-47DF-84AE-568C5BC55454}" type="slidenum">
              <a:rPr lang="ru-RU" b="0">
                <a:solidFill>
                  <a:srgbClr val="000000"/>
                </a:solidFill>
              </a:rPr>
              <a:pPr eaLnBrk="1" hangingPunct="1"/>
              <a:t>114</a:t>
            </a:fld>
            <a:endParaRPr lang="ru-RU" b="0">
              <a:solidFill>
                <a:srgbClr val="000000"/>
              </a:solidFill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9FEB7EA-EB89-4E47-8CF3-6BFE75FFEDC7}" type="slidenum">
              <a:rPr lang="ru-RU" b="0">
                <a:solidFill>
                  <a:srgbClr val="000000"/>
                </a:solidFill>
              </a:rPr>
              <a:pPr eaLnBrk="1" hangingPunct="1"/>
              <a:t>115</a:t>
            </a:fld>
            <a:endParaRPr lang="ru-RU" b="0">
              <a:solidFill>
                <a:srgbClr val="000000"/>
              </a:solidFill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C77637-4080-4668-A7D4-A647F5FD9258}" type="slidenum">
              <a:rPr lang="ru-RU" smtClean="0"/>
              <a:pPr>
                <a:defRPr/>
              </a:pPr>
              <a:t>116</a:t>
            </a:fld>
            <a:endParaRPr lang="ru-RU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117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C77637-4080-4668-A7D4-A647F5FD9258}" type="slidenum">
              <a:rPr lang="ru-RU" smtClean="0"/>
              <a:pPr>
                <a:defRPr/>
              </a:pPr>
              <a:t>118</a:t>
            </a:fld>
            <a:endParaRPr lang="ru-RU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073F90EB-C5BD-486D-9B23-3963662597A6}" type="slidenum">
              <a:rPr lang="ru-RU" b="0" smtClean="0"/>
              <a:pPr eaLnBrk="1" hangingPunct="1">
                <a:defRPr/>
              </a:pPr>
              <a:t>8</a:t>
            </a:fld>
            <a:endParaRPr lang="ru-RU" b="0" smtClean="0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C77637-4080-4668-A7D4-A647F5FD9258}" type="slidenum">
              <a:rPr lang="ru-RU" smtClean="0"/>
              <a:pPr>
                <a:defRPr/>
              </a:pPr>
              <a:t>119</a:t>
            </a:fld>
            <a:endParaRPr lang="ru-RU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C77637-4080-4668-A7D4-A647F5FD9258}" type="slidenum">
              <a:rPr lang="ru-RU" smtClean="0"/>
              <a:pPr>
                <a:defRPr/>
              </a:pPr>
              <a:t>120</a:t>
            </a:fld>
            <a:endParaRPr lang="ru-RU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C77637-4080-4668-A7D4-A647F5FD9258}" type="slidenum">
              <a:rPr lang="ru-RU" smtClean="0"/>
              <a:pPr>
                <a:defRPr/>
              </a:pPr>
              <a:t>121</a:t>
            </a:fld>
            <a:endParaRPr lang="ru-RU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B4D4F43C-E054-4E97-ADCA-9E30D7826908}" type="slidenum">
              <a:rPr lang="ru-RU" b="0" smtClean="0"/>
              <a:pPr eaLnBrk="1" hangingPunct="1">
                <a:defRPr/>
              </a:pPr>
              <a:t>123</a:t>
            </a:fld>
            <a:endParaRPr lang="ru-RU" b="0" smtClean="0"/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74A274-61C0-4402-BB21-F28BCC3F1983}" type="slidenum">
              <a:rPr lang="ru-RU" smtClean="0"/>
              <a:pPr>
                <a:defRPr/>
              </a:pPr>
              <a:t>10</a:t>
            </a:fld>
            <a:endParaRPr lang="ru-RU" smtClean="0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E8F812-F676-4660-B8E4-6768E5E1F762}" type="slidenum">
              <a:rPr lang="ru-RU" smtClean="0"/>
              <a:pPr>
                <a:defRPr/>
              </a:pPr>
              <a:t>11</a:t>
            </a:fld>
            <a:endParaRPr lang="ru-RU" smtClean="0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0EBC135-AAB5-4C9D-8BD8-AA54C43E8757}" type="slidenum">
              <a:rPr lang="ru-RU" smtClean="0"/>
              <a:pPr>
                <a:defRPr/>
              </a:pPr>
              <a:t>12</a:t>
            </a:fld>
            <a:endParaRPr lang="ru-RU" smtClean="0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B04C9E-B3D4-4448-8F83-B28AE4F1D7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968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65FC9F-8B6D-46F6-B4C8-895AE26154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293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E29EF-C939-4F84-AA3B-6F36C2619F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211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E8CE2-BC6C-40EC-A549-5D498DE7EC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090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F9965-A34E-48CB-A485-4D1A967E17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285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5461AD-9327-40CF-9777-6E1B3D765B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892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7929F1-9D0F-4C20-A167-197FDA1DBB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808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6C4489-0044-4B59-8DE8-4082D0FB93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775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1FCE8A-2731-43E6-ACD1-25ED947F36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390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0E5C04-CD3B-44A5-A18C-EF94CBCE18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8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F7C256-7121-47A6-83CF-ECBBACDEEB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067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cs typeface="+mn-cs"/>
              </a:defRPr>
            </a:lvl1pPr>
          </a:lstStyle>
          <a:p>
            <a:pPr>
              <a:defRPr/>
            </a:pPr>
            <a:fld id="{930A9320-7AC9-494E-A3DF-852DF77E55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139.pn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4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143.png"/><Relationship Id="rId7" Type="http://schemas.openxmlformats.org/officeDocument/2006/relationships/image" Target="../media/image147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6.png"/><Relationship Id="rId11" Type="http://schemas.openxmlformats.org/officeDocument/2006/relationships/image" Target="../media/image12.png"/><Relationship Id="rId5" Type="http://schemas.openxmlformats.org/officeDocument/2006/relationships/image" Target="../media/image145.png"/><Relationship Id="rId10" Type="http://schemas.openxmlformats.org/officeDocument/2006/relationships/image" Target="../media/image8.png"/><Relationship Id="rId4" Type="http://schemas.openxmlformats.org/officeDocument/2006/relationships/image" Target="../media/image144.png"/><Relationship Id="rId9" Type="http://schemas.openxmlformats.org/officeDocument/2006/relationships/image" Target="../media/image4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7" Type="http://schemas.openxmlformats.org/officeDocument/2006/relationships/image" Target="../media/image15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jpeg"/><Relationship Id="rId13" Type="http://schemas.openxmlformats.org/officeDocument/2006/relationships/image" Target="../media/image6.png"/><Relationship Id="rId3" Type="http://schemas.openxmlformats.org/officeDocument/2006/relationships/image" Target="../media/image156.jpeg"/><Relationship Id="rId7" Type="http://schemas.openxmlformats.org/officeDocument/2006/relationships/image" Target="../media/image160.jpe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9.jpeg"/><Relationship Id="rId11" Type="http://schemas.openxmlformats.org/officeDocument/2006/relationships/image" Target="../media/image8.png"/><Relationship Id="rId5" Type="http://schemas.openxmlformats.org/officeDocument/2006/relationships/image" Target="../media/image158.jpeg"/><Relationship Id="rId10" Type="http://schemas.openxmlformats.org/officeDocument/2006/relationships/image" Target="../media/image163.jpeg"/><Relationship Id="rId4" Type="http://schemas.openxmlformats.org/officeDocument/2006/relationships/image" Target="../media/image157.jpeg"/><Relationship Id="rId9" Type="http://schemas.openxmlformats.org/officeDocument/2006/relationships/image" Target="../media/image16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165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07.png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13" Type="http://schemas.openxmlformats.org/officeDocument/2006/relationships/image" Target="../media/image176.png"/><Relationship Id="rId3" Type="http://schemas.openxmlformats.org/officeDocument/2006/relationships/image" Target="../media/image116.png"/><Relationship Id="rId7" Type="http://schemas.openxmlformats.org/officeDocument/2006/relationships/image" Target="../media/image170.png"/><Relationship Id="rId12" Type="http://schemas.openxmlformats.org/officeDocument/2006/relationships/image" Target="../media/image17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9.png"/><Relationship Id="rId11" Type="http://schemas.openxmlformats.org/officeDocument/2006/relationships/image" Target="../media/image174.png"/><Relationship Id="rId5" Type="http://schemas.openxmlformats.org/officeDocument/2006/relationships/image" Target="../media/image168.png"/><Relationship Id="rId10" Type="http://schemas.openxmlformats.org/officeDocument/2006/relationships/image" Target="../media/image173.png"/><Relationship Id="rId4" Type="http://schemas.openxmlformats.org/officeDocument/2006/relationships/image" Target="../media/image167.png"/><Relationship Id="rId9" Type="http://schemas.openxmlformats.org/officeDocument/2006/relationships/image" Target="../media/image172.png"/><Relationship Id="rId14" Type="http://schemas.openxmlformats.org/officeDocument/2006/relationships/image" Target="../media/image6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hyperlink" Target="http://www.1c-bitrix.ru/support/" TargetMode="Externa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25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25.png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3" Type="http://schemas.openxmlformats.org/officeDocument/2006/relationships/image" Target="../media/image180.png"/><Relationship Id="rId7" Type="http://schemas.openxmlformats.org/officeDocument/2006/relationships/image" Target="../media/image2.png"/><Relationship Id="rId12" Type="http://schemas.openxmlformats.org/officeDocument/2006/relationships/image" Target="../media/image18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84.png"/><Relationship Id="rId5" Type="http://schemas.openxmlformats.org/officeDocument/2006/relationships/image" Target="../media/image8.png"/><Relationship Id="rId10" Type="http://schemas.openxmlformats.org/officeDocument/2006/relationships/image" Target="../media/image183.png"/><Relationship Id="rId4" Type="http://schemas.openxmlformats.org/officeDocument/2006/relationships/image" Target="../media/image12.png"/><Relationship Id="rId9" Type="http://schemas.openxmlformats.org/officeDocument/2006/relationships/image" Target="../media/image182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86.jpeg"/><Relationship Id="rId4" Type="http://schemas.openxmlformats.org/officeDocument/2006/relationships/image" Target="../media/image6.png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3" Type="http://schemas.openxmlformats.org/officeDocument/2006/relationships/image" Target="../media/image12.png"/><Relationship Id="rId7" Type="http://schemas.openxmlformats.org/officeDocument/2006/relationships/image" Target="../media/image18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png"/><Relationship Id="rId3" Type="http://schemas.openxmlformats.org/officeDocument/2006/relationships/hyperlink" Target="http://mp.1c-bitrix.ru/" TargetMode="Externa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90.jpeg"/><Relationship Id="rId10" Type="http://schemas.openxmlformats.org/officeDocument/2006/relationships/image" Target="../media/image192.png"/><Relationship Id="rId4" Type="http://schemas.openxmlformats.org/officeDocument/2006/relationships/image" Target="../media/image189.png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19.png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png"/><Relationship Id="rId3" Type="http://schemas.openxmlformats.org/officeDocument/2006/relationships/image" Target="../media/image12.png"/><Relationship Id="rId7" Type="http://schemas.openxmlformats.org/officeDocument/2006/relationships/hyperlink" Target="http://seminars.1c-bitrix.ru/" TargetMode="Externa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8.png"/><Relationship Id="rId9" Type="http://schemas.openxmlformats.org/officeDocument/2006/relationships/image" Target="../media/image2.png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9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96.jpeg"/><Relationship Id="rId4" Type="http://schemas.openxmlformats.org/officeDocument/2006/relationships/image" Target="../media/image195.jpeg"/><Relationship Id="rId9" Type="http://schemas.openxmlformats.org/officeDocument/2006/relationships/image" Target="../media/image2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99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.png"/><Relationship Id="rId7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64.png"/><Relationship Id="rId7" Type="http://schemas.openxmlformats.org/officeDocument/2006/relationships/image" Target="../media/image1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6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12.png"/><Relationship Id="rId7" Type="http://schemas.openxmlformats.org/officeDocument/2006/relationships/image" Target="../media/image7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image" Target="../media/image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6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8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7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Relationship Id="rId9" Type="http://schemas.openxmlformats.org/officeDocument/2006/relationships/image" Target="../media/image6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1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4.png"/><Relationship Id="rId9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7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chart" Target="../charts/char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5.png"/><Relationship Id="rId5" Type="http://schemas.openxmlformats.org/officeDocument/2006/relationships/image" Target="../media/image116.png"/><Relationship Id="rId4" Type="http://schemas.openxmlformats.org/officeDocument/2006/relationships/image" Target="../media/image125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126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27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116.png"/><Relationship Id="rId9" Type="http://schemas.openxmlformats.org/officeDocument/2006/relationships/image" Target="../media/image129.jpe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31.png"/><Relationship Id="rId4" Type="http://schemas.openxmlformats.org/officeDocument/2006/relationships/image" Target="../media/image130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133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34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35.pn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36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-11431" y="2348880"/>
            <a:ext cx="9155431" cy="2160240"/>
          </a:xfrm>
          <a:prstGeom prst="rect">
            <a:avLst/>
          </a:prstGeom>
          <a:solidFill>
            <a:srgbClr val="32609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179512" y="2857500"/>
            <a:ext cx="830720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ru-RU" sz="4000" b="0" dirty="0" smtClean="0">
                <a:solidFill>
                  <a:schemeClr val="bg1"/>
                </a:solidFill>
              </a:rPr>
              <a:t>1С-Битрикс: Управление сайтом</a:t>
            </a:r>
            <a:endParaRPr lang="ru-RU" sz="4000" b="0" dirty="0">
              <a:solidFill>
                <a:schemeClr val="bg1"/>
              </a:solidFill>
            </a:endParaRPr>
          </a:p>
        </p:txBody>
      </p:sp>
      <p:pic>
        <p:nvPicPr>
          <p:cNvPr id="14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860" y="238450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3"/>
          <p:cNvSpPr>
            <a:spLocks noChangeArrowheads="1"/>
          </p:cNvSpPr>
          <p:nvPr/>
        </p:nvSpPr>
        <p:spPr bwMode="auto">
          <a:xfrm>
            <a:off x="1487400" y="4902259"/>
            <a:ext cx="69707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ru-RU" sz="2400" b="0" dirty="0" smtClean="0"/>
              <a:t>система управления интернет-проектами</a:t>
            </a:r>
            <a:endParaRPr lang="ru-RU" sz="2400" b="0" dirty="0"/>
          </a:p>
        </p:txBody>
      </p:sp>
    </p:spTree>
    <p:extLst>
      <p:ext uri="{BB962C8B-B14F-4D97-AF65-F5344CB8AC3E}">
        <p14:creationId xmlns:p14="http://schemas.microsoft.com/office/powerpoint/2010/main" val="14027274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0700" y="222921"/>
            <a:ext cx="5575300" cy="838200"/>
          </a:xfrm>
        </p:spPr>
        <p:txBody>
          <a:bodyPr/>
          <a:lstStyle/>
          <a:p>
            <a:pPr algn="l" eaLnBrk="1" hangingPunct="1"/>
            <a:r>
              <a:rPr lang="ru-RU" sz="3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Интерфейс</a:t>
            </a:r>
            <a:endParaRPr lang="en-US" sz="28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196" name="Прямоугольник 9"/>
          <p:cNvSpPr>
            <a:spLocks noChangeArrowheads="1"/>
          </p:cNvSpPr>
          <p:nvPr/>
        </p:nvSpPr>
        <p:spPr bwMode="auto">
          <a:xfrm>
            <a:off x="577850" y="1468325"/>
            <a:ext cx="3460750" cy="432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0" dirty="0">
                <a:latin typeface="Calibri" pitchFamily="34" charset="0"/>
                <a:cs typeface="Calibri" pitchFamily="34" charset="0"/>
              </a:rPr>
              <a:t>«Эрмитаж» - это </a:t>
            </a: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интерфейс, который </a:t>
            </a:r>
            <a:r>
              <a:rPr lang="ru-RU" sz="2000" b="0" dirty="0">
                <a:latin typeface="Calibri" pitchFamily="34" charset="0"/>
                <a:cs typeface="Calibri" pitchFamily="34" charset="0"/>
              </a:rPr>
              <a:t>позволяет легко и просто управлять </a:t>
            </a: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сайтом: </a:t>
            </a:r>
            <a:endParaRPr lang="ru-RU" sz="2000" b="0" dirty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endParaRPr lang="ru-RU" sz="2000" b="0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ru-RU" sz="2000" b="0" dirty="0">
                <a:latin typeface="Calibri" pitchFamily="34" charset="0"/>
                <a:cs typeface="Calibri" pitchFamily="34" charset="0"/>
              </a:rPr>
              <a:t>упрощает освоение системы управления сайтом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ru-RU" sz="2000" b="0" dirty="0">
                <a:latin typeface="Calibri" pitchFamily="34" charset="0"/>
                <a:cs typeface="Calibri" pitchFamily="34" charset="0"/>
              </a:rPr>
              <a:t>снижает долю ошибочных действий пользователей и затраты на их обучение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ru-RU" sz="2000" b="0" dirty="0">
                <a:latin typeface="Calibri" pitchFamily="34" charset="0"/>
                <a:cs typeface="Calibri" pitchFamily="34" charset="0"/>
              </a:rPr>
              <a:t>экономит время при внесении любых изменений на сайт</a:t>
            </a: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450" y="1592807"/>
            <a:ext cx="4603750" cy="3163062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4140710" y="1503986"/>
            <a:ext cx="4717476" cy="3299851"/>
          </a:xfrm>
          <a:prstGeom prst="roundRect">
            <a:avLst>
              <a:gd name="adj" fmla="val 0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1562100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03953"/>
            <a:ext cx="2127696" cy="505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00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2057400"/>
            <a:ext cx="2566988" cy="3649663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75000"/>
              </a:schemeClr>
            </a:solidFill>
          </a:ln>
          <a:effectLst/>
        </p:spPr>
      </p:pic>
      <p:pic>
        <p:nvPicPr>
          <p:cNvPr id="9933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30" y="1201284"/>
            <a:ext cx="1016921" cy="1084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61991" y="5707063"/>
            <a:ext cx="59436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3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n-cs"/>
              </a:rPr>
              <a:t>Продукт внесен в Государственный реестр сертифицированных средств защиты информации Системы сертификации средств защиты информации по требованиям безопасности информации № РОСС RU.0001.01БИ00.</a:t>
            </a:r>
          </a:p>
        </p:txBody>
      </p:sp>
      <p:sp>
        <p:nvSpPr>
          <p:cNvPr id="99334" name="Прямоугольник 6"/>
          <p:cNvSpPr>
            <a:spLocks noChangeArrowheads="1"/>
          </p:cNvSpPr>
          <p:nvPr/>
        </p:nvSpPr>
        <p:spPr bwMode="auto">
          <a:xfrm>
            <a:off x="561990" y="2429243"/>
            <a:ext cx="5686409" cy="327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800" b="0" dirty="0">
                <a:latin typeface="+mj-lt"/>
              </a:rPr>
              <a:t>Сертификат  подтверждает, что продукт соответствует требованиям руководящего документа </a:t>
            </a:r>
            <a:r>
              <a:rPr lang="ru-RU" sz="1800" b="0" i="1" dirty="0">
                <a:latin typeface="+mj-lt"/>
              </a:rPr>
              <a:t>«Средства вычислительной техники. Защита от несанкционированного доступа к информации. Показатели защищенности от несанкционированного доступа к информации» (</a:t>
            </a:r>
            <a:r>
              <a:rPr lang="ru-RU" sz="1800" b="0" i="1" dirty="0" err="1">
                <a:latin typeface="+mj-lt"/>
              </a:rPr>
              <a:t>Гостехкоммиссия</a:t>
            </a:r>
            <a:r>
              <a:rPr lang="ru-RU" sz="1800" b="0" i="1" dirty="0">
                <a:latin typeface="+mj-lt"/>
              </a:rPr>
              <a:t>, 1992)</a:t>
            </a:r>
            <a:r>
              <a:rPr lang="ru-RU" sz="1800" b="0" dirty="0">
                <a:latin typeface="+mj-lt"/>
              </a:rPr>
              <a:t> по 5 классу защищенности.</a:t>
            </a:r>
          </a:p>
          <a:p>
            <a:endParaRPr lang="ru-RU" sz="900" b="0" dirty="0">
              <a:latin typeface="+mj-lt"/>
            </a:endParaRPr>
          </a:p>
          <a:p>
            <a:r>
              <a:rPr lang="ru-RU" sz="1800" b="0" dirty="0">
                <a:latin typeface="+mj-lt"/>
              </a:rPr>
              <a:t>Продукт может использоваться для создания автоматизированных систем </a:t>
            </a:r>
            <a:r>
              <a:rPr lang="ru-RU" sz="1800" dirty="0">
                <a:latin typeface="+mj-lt"/>
              </a:rPr>
              <a:t>до класса защищенности 1Г включительно</a:t>
            </a:r>
            <a:r>
              <a:rPr lang="ru-RU" sz="1800" b="0" dirty="0">
                <a:latin typeface="+mj-lt"/>
              </a:rPr>
              <a:t> и в информационных системах персональных данных </a:t>
            </a:r>
            <a:r>
              <a:rPr lang="ru-RU" sz="1800" dirty="0">
                <a:latin typeface="+mj-lt"/>
              </a:rPr>
              <a:t>до 3 класса включительно</a:t>
            </a:r>
            <a:r>
              <a:rPr lang="ru-RU" sz="1800" b="0" dirty="0">
                <a:latin typeface="+mj-lt"/>
              </a:rPr>
              <a:t>.</a:t>
            </a:r>
          </a:p>
        </p:txBody>
      </p:sp>
      <p:sp>
        <p:nvSpPr>
          <p:cNvPr id="99335" name="Прямоугольник 7"/>
          <p:cNvSpPr>
            <a:spLocks noChangeArrowheads="1"/>
          </p:cNvSpPr>
          <p:nvPr/>
        </p:nvSpPr>
        <p:spPr bwMode="auto">
          <a:xfrm>
            <a:off x="1828800" y="1279834"/>
            <a:ext cx="6781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800" dirty="0">
                <a:latin typeface="+mj-lt"/>
              </a:rPr>
              <a:t>ФСТЭК</a:t>
            </a:r>
            <a:r>
              <a:rPr lang="ru-RU" sz="1800" b="0" dirty="0">
                <a:latin typeface="+mj-lt"/>
              </a:rPr>
              <a:t> (России) - Федеральная служба по техническому и экспортному контролю.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solidFill>
                  <a:schemeClr val="tx1"/>
                </a:solidFill>
              </a:rPr>
              <a:t>Сертификация ФСТЭК</a:t>
            </a:r>
            <a:endParaRPr lang="en-US" sz="32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Прямоугольник 4"/>
          <p:cNvSpPr>
            <a:spLocks noChangeArrowheads="1"/>
          </p:cNvSpPr>
          <p:nvPr/>
        </p:nvSpPr>
        <p:spPr bwMode="auto">
          <a:xfrm>
            <a:off x="528728" y="1677271"/>
            <a:ext cx="3923083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800" b="0" dirty="0" smtClean="0">
                <a:latin typeface="+mj-lt"/>
                <a:cs typeface="+mn-cs"/>
              </a:rPr>
              <a:t>В </a:t>
            </a:r>
            <a:r>
              <a:rPr lang="ru-RU" sz="1800" b="0" dirty="0">
                <a:latin typeface="+mj-lt"/>
                <a:cs typeface="+mn-cs"/>
              </a:rPr>
              <a:t>поставку продукта включены готовые шаблоны: </a:t>
            </a:r>
          </a:p>
          <a:p>
            <a:pPr marL="177800" indent="-177800">
              <a:buFont typeface="Arial" pitchFamily="34" charset="0"/>
              <a:buChar char="•"/>
              <a:defRPr/>
            </a:pPr>
            <a:r>
              <a:rPr lang="ru-RU" sz="1800" dirty="0">
                <a:latin typeface="+mj-lt"/>
                <a:cs typeface="+mn-cs"/>
              </a:rPr>
              <a:t>Корпоративный сайт </a:t>
            </a:r>
            <a:r>
              <a:rPr lang="ru-RU" sz="1800" b="0" dirty="0">
                <a:latin typeface="+mj-lt"/>
                <a:cs typeface="+mn-cs"/>
              </a:rPr>
              <a:t>(два варианта)</a:t>
            </a:r>
          </a:p>
          <a:p>
            <a:pPr marL="177800" indent="-177800">
              <a:buFont typeface="Arial" pitchFamily="34" charset="0"/>
              <a:buChar char="•"/>
              <a:defRPr/>
            </a:pPr>
            <a:r>
              <a:rPr lang="ru-RU" sz="1800" dirty="0">
                <a:latin typeface="+mj-lt"/>
                <a:cs typeface="+mn-cs"/>
              </a:rPr>
              <a:t>Интернет-магазин</a:t>
            </a:r>
          </a:p>
          <a:p>
            <a:pPr marL="177800" indent="-177800">
              <a:buFont typeface="Arial" pitchFamily="34" charset="0"/>
              <a:buChar char="•"/>
              <a:defRPr/>
            </a:pPr>
            <a:r>
              <a:rPr lang="ru-RU" sz="1800" dirty="0">
                <a:latin typeface="+mj-lt"/>
                <a:cs typeface="+mn-cs"/>
              </a:rPr>
              <a:t>Мобильный интернет-магазин</a:t>
            </a:r>
          </a:p>
          <a:p>
            <a:pPr marL="177800" indent="-177800">
              <a:buFont typeface="Arial" pitchFamily="34" charset="0"/>
              <a:buChar char="•"/>
              <a:defRPr/>
            </a:pPr>
            <a:r>
              <a:rPr lang="ru-RU" sz="1800" dirty="0">
                <a:latin typeface="+mj-lt"/>
                <a:cs typeface="+mn-cs"/>
              </a:rPr>
              <a:t>Информационный портал</a:t>
            </a:r>
          </a:p>
          <a:p>
            <a:pPr marL="177800" indent="-177800">
              <a:buFont typeface="Arial" pitchFamily="34" charset="0"/>
              <a:buChar char="•"/>
              <a:defRPr/>
            </a:pPr>
            <a:r>
              <a:rPr lang="ru-RU" sz="1800" b="0" dirty="0">
                <a:latin typeface="+mj-lt"/>
                <a:cs typeface="+mn-cs"/>
              </a:rPr>
              <a:t>Сайт </a:t>
            </a:r>
            <a:r>
              <a:rPr lang="ru-RU" sz="1800" dirty="0">
                <a:latin typeface="+mj-lt"/>
                <a:cs typeface="+mn-cs"/>
              </a:rPr>
              <a:t>онлайн-сообществ</a:t>
            </a:r>
            <a:endParaRPr lang="ru-RU" sz="1800" b="0" dirty="0">
              <a:latin typeface="+mj-lt"/>
              <a:cs typeface="+mn-cs"/>
            </a:endParaRPr>
          </a:p>
          <a:p>
            <a:pPr marL="177800" indent="-177800">
              <a:buFont typeface="Arial" pitchFamily="34" charset="0"/>
              <a:buChar char="•"/>
              <a:defRPr/>
            </a:pPr>
            <a:r>
              <a:rPr lang="ru-RU" sz="1800" dirty="0">
                <a:latin typeface="+mj-lt"/>
                <a:cs typeface="+mn-cs"/>
              </a:rPr>
              <a:t>Персональный</a:t>
            </a:r>
            <a:r>
              <a:rPr lang="ru-RU" sz="1800" b="0" dirty="0">
                <a:latin typeface="+mj-lt"/>
                <a:cs typeface="+mn-cs"/>
              </a:rPr>
              <a:t> </a:t>
            </a:r>
            <a:r>
              <a:rPr lang="ru-RU" sz="1800" dirty="0">
                <a:latin typeface="+mj-lt"/>
                <a:cs typeface="+mn-cs"/>
              </a:rPr>
              <a:t>сайт</a:t>
            </a:r>
            <a:endParaRPr lang="ru-RU" sz="1800" b="0" dirty="0">
              <a:latin typeface="+mj-lt"/>
              <a:cs typeface="+mn-cs"/>
            </a:endParaRPr>
          </a:p>
          <a:p>
            <a:pPr>
              <a:defRPr/>
            </a:pPr>
            <a:endParaRPr lang="ru-RU" sz="1800" b="0" dirty="0">
              <a:latin typeface="+mj-lt"/>
              <a:cs typeface="+mn-cs"/>
            </a:endParaRPr>
          </a:p>
          <a:p>
            <a:pPr>
              <a:defRPr/>
            </a:pPr>
            <a:r>
              <a:rPr lang="ru-RU" sz="1800" b="0" dirty="0">
                <a:latin typeface="+mj-lt"/>
                <a:cs typeface="+mn-cs"/>
              </a:rPr>
              <a:t>Сразу при установке вы можете выбирать, какой именно сайт вы хотите создать.</a:t>
            </a:r>
          </a:p>
          <a:p>
            <a:pPr>
              <a:defRPr/>
            </a:pPr>
            <a:endParaRPr lang="ru-RU" sz="1800" b="0" dirty="0">
              <a:latin typeface="+mj-lt"/>
              <a:cs typeface="+mn-cs"/>
            </a:endParaRPr>
          </a:p>
          <a:p>
            <a:pPr>
              <a:defRPr/>
            </a:pPr>
            <a:r>
              <a:rPr lang="ru-RU" sz="1800" b="0" dirty="0">
                <a:latin typeface="+mj-lt"/>
                <a:cs typeface="+mn-cs"/>
              </a:rPr>
              <a:t>Каждый дизайн существует в разных цветовых комбинациях.</a:t>
            </a:r>
          </a:p>
        </p:txBody>
      </p:sp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752600"/>
            <a:ext cx="4038600" cy="4404598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157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30598" y="1975481"/>
            <a:ext cx="4215815" cy="3849704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75000"/>
              </a:schemeClr>
            </a:solidFill>
          </a:ln>
          <a:effectLst/>
        </p:spPr>
      </p:pic>
      <p:pic>
        <p:nvPicPr>
          <p:cNvPr id="11571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7616" y="1828800"/>
            <a:ext cx="4400146" cy="41910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85000"/>
              </a:schemeClr>
            </a:solidFill>
          </a:ln>
          <a:effectLst/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solidFill>
                  <a:schemeClr val="tx1"/>
                </a:solidFill>
              </a:rPr>
              <a:t>Сайты в «коробке»</a:t>
            </a:r>
            <a:endParaRPr lang="en-US" sz="32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5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57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5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57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1677632"/>
            <a:ext cx="6172870" cy="4050068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85000"/>
              </a:schemeClr>
            </a:solidFill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2828" y="1661966"/>
            <a:ext cx="6172870" cy="4065734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75000"/>
              </a:schemeClr>
            </a:solidFill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00200" y="1661966"/>
            <a:ext cx="6691685" cy="4241848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85000"/>
              </a:schemeClr>
            </a:solidFill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00200" y="1683334"/>
            <a:ext cx="6732975" cy="4202667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85000"/>
              </a:schemeClr>
            </a:solidFill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28015" y="1661966"/>
            <a:ext cx="6732975" cy="4208854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28015" y="1677632"/>
            <a:ext cx="6788606" cy="4303713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85000"/>
              </a:schemeClr>
            </a:solidFill>
          </a:ln>
          <a:effectLst/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solidFill>
                  <a:schemeClr val="tx1"/>
                </a:solidFill>
              </a:rPr>
              <a:t>Сайты в «коробке»</a:t>
            </a:r>
            <a:endParaRPr lang="en-US" sz="32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77632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Text Box 4"/>
          <p:cNvSpPr txBox="1">
            <a:spLocks noChangeArrowheads="1"/>
          </p:cNvSpPr>
          <p:nvPr/>
        </p:nvSpPr>
        <p:spPr bwMode="auto">
          <a:xfrm>
            <a:off x="578296" y="5715000"/>
            <a:ext cx="8001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800" b="0" dirty="0" smtClean="0">
                <a:latin typeface="+mj-lt"/>
              </a:rPr>
              <a:t>Пошаговая система обновлений </a:t>
            </a:r>
            <a:r>
              <a:rPr lang="en-US" sz="1800" b="0" dirty="0" err="1" smtClean="0">
                <a:latin typeface="+mj-lt"/>
              </a:rPr>
              <a:t>SiteUpdate</a:t>
            </a:r>
            <a:r>
              <a:rPr lang="ru-RU" sz="1800" b="0" dirty="0" smtClean="0">
                <a:latin typeface="+mj-lt"/>
              </a:rPr>
              <a:t> </a:t>
            </a:r>
            <a:r>
              <a:rPr lang="ru-RU" sz="1800" dirty="0" smtClean="0">
                <a:latin typeface="+mj-lt"/>
              </a:rPr>
              <a:t>работает даже на сайтах с ограничениями по времени выполнения</a:t>
            </a:r>
            <a:r>
              <a:rPr lang="ru-RU" sz="1600" b="0" dirty="0" smtClean="0">
                <a:latin typeface="+mj-lt"/>
              </a:rPr>
              <a:t>. </a:t>
            </a:r>
          </a:p>
        </p:txBody>
      </p:sp>
      <p:sp>
        <p:nvSpPr>
          <p:cNvPr id="59396" name="Прямоугольник 5"/>
          <p:cNvSpPr>
            <a:spLocks noChangeArrowheads="1"/>
          </p:cNvSpPr>
          <p:nvPr/>
        </p:nvSpPr>
        <p:spPr bwMode="auto">
          <a:xfrm>
            <a:off x="706087" y="1503318"/>
            <a:ext cx="383468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800" b="0" dirty="0">
                <a:latin typeface="+mj-lt"/>
              </a:rPr>
              <a:t>Уникальная технология </a:t>
            </a:r>
            <a:r>
              <a:rPr lang="ru-RU" sz="1800" dirty="0" err="1">
                <a:latin typeface="+mj-lt"/>
              </a:rPr>
              <a:t>SiteUpdate</a:t>
            </a:r>
            <a:r>
              <a:rPr lang="ru-RU" sz="1800" b="0" dirty="0">
                <a:latin typeface="+mj-lt"/>
              </a:rPr>
              <a:t> позволяет без дополнительных расходов </a:t>
            </a:r>
            <a:r>
              <a:rPr lang="ru-RU" sz="1800" dirty="0">
                <a:latin typeface="+mj-lt"/>
              </a:rPr>
              <a:t>скачивать обновления продукта и новые модули</a:t>
            </a:r>
            <a:r>
              <a:rPr lang="ru-RU" sz="1800" b="0" dirty="0">
                <a:latin typeface="+mj-lt"/>
              </a:rPr>
              <a:t>.</a:t>
            </a:r>
          </a:p>
        </p:txBody>
      </p:sp>
      <p:sp>
        <p:nvSpPr>
          <p:cNvPr id="59397" name="Прямоугольник 6"/>
          <p:cNvSpPr>
            <a:spLocks noChangeArrowheads="1"/>
          </p:cNvSpPr>
          <p:nvPr/>
        </p:nvSpPr>
        <p:spPr bwMode="auto">
          <a:xfrm>
            <a:off x="706085" y="2987133"/>
            <a:ext cx="363731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800" b="0" dirty="0">
                <a:latin typeface="+mj-lt"/>
              </a:rPr>
              <a:t>Обновления </a:t>
            </a:r>
            <a:r>
              <a:rPr lang="ru-RU" sz="1800" dirty="0">
                <a:latin typeface="+mj-lt"/>
              </a:rPr>
              <a:t>не затрагивают публичную часть сайта</a:t>
            </a:r>
            <a:r>
              <a:rPr lang="ru-RU" sz="1800" b="0" dirty="0">
                <a:latin typeface="+mj-lt"/>
              </a:rPr>
              <a:t>, полностью исключая потерю данных.</a:t>
            </a:r>
          </a:p>
        </p:txBody>
      </p:sp>
      <p:sp>
        <p:nvSpPr>
          <p:cNvPr id="59398" name="Прямоугольник 7"/>
          <p:cNvSpPr>
            <a:spLocks noChangeArrowheads="1"/>
          </p:cNvSpPr>
          <p:nvPr/>
        </p:nvSpPr>
        <p:spPr bwMode="auto">
          <a:xfrm>
            <a:off x="719754" y="4114800"/>
            <a:ext cx="378604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800" b="0" dirty="0">
                <a:latin typeface="+mj-lt"/>
              </a:rPr>
              <a:t>Таким образом, владелец продукта может </a:t>
            </a:r>
            <a:r>
              <a:rPr lang="ru-RU" sz="1800" dirty="0">
                <a:latin typeface="+mj-lt"/>
              </a:rPr>
              <a:t>поддерживать постоянную актуальность системы </a:t>
            </a:r>
            <a:r>
              <a:rPr lang="ru-RU" sz="1800" b="0" dirty="0">
                <a:latin typeface="+mj-lt"/>
              </a:rPr>
              <a:t>и оперативно получать новые модули.</a:t>
            </a:r>
          </a:p>
        </p:txBody>
      </p:sp>
      <p:pic>
        <p:nvPicPr>
          <p:cNvPr id="103431" name="Рисунок 8" descr="siteupdat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886698"/>
            <a:ext cx="4165600" cy="3124200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100" dirty="0">
                <a:solidFill>
                  <a:schemeClr val="tx1"/>
                </a:solidFill>
              </a:rPr>
              <a:t>Система обновлений </a:t>
            </a:r>
            <a:r>
              <a:rPr lang="en-US" sz="3100" dirty="0" err="1">
                <a:solidFill>
                  <a:schemeClr val="tx1"/>
                </a:solidFill>
              </a:rPr>
              <a:t>SiteUpdate</a:t>
            </a:r>
            <a:endParaRPr lang="en-US" sz="31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71" y="1503318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4640262" y="1716722"/>
            <a:ext cx="4122738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800" b="0" dirty="0" smtClean="0">
                <a:latin typeface="+mn-lt"/>
              </a:rPr>
              <a:t>В системе распределения прав доступа введено понятие </a:t>
            </a:r>
            <a:r>
              <a:rPr lang="ru-RU" sz="1800" dirty="0" smtClean="0">
                <a:latin typeface="+mn-lt"/>
              </a:rPr>
              <a:t>уровней доступа</a:t>
            </a:r>
            <a:r>
              <a:rPr lang="ru-RU" sz="1800" b="0" dirty="0" smtClean="0">
                <a:latin typeface="+mn-lt"/>
              </a:rPr>
              <a:t> и </a:t>
            </a:r>
            <a:r>
              <a:rPr lang="ru-RU" sz="1800" dirty="0" smtClean="0">
                <a:latin typeface="+mn-lt"/>
              </a:rPr>
              <a:t>операций</a:t>
            </a:r>
            <a:r>
              <a:rPr lang="ru-RU" sz="1800" b="0" dirty="0" smtClean="0">
                <a:latin typeface="+mn-lt"/>
              </a:rPr>
              <a:t>. Уровни доступа состоят из набора разрешенных операций. </a:t>
            </a:r>
          </a:p>
          <a:p>
            <a:pPr eaLnBrk="1" hangingPunct="1">
              <a:defRPr/>
            </a:pPr>
            <a:endParaRPr lang="ru-RU" sz="1800" b="0" dirty="0" smtClean="0">
              <a:latin typeface="+mn-lt"/>
            </a:endParaRPr>
          </a:p>
          <a:p>
            <a:pPr eaLnBrk="1" hangingPunct="1">
              <a:defRPr/>
            </a:pPr>
            <a:r>
              <a:rPr lang="ru-RU" sz="1800" b="0" dirty="0" smtClean="0">
                <a:latin typeface="+mn-lt"/>
              </a:rPr>
              <a:t>Например, права на создание файлов, управление пользователями и другие.</a:t>
            </a:r>
          </a:p>
          <a:p>
            <a:pPr eaLnBrk="1" hangingPunct="1">
              <a:defRPr/>
            </a:pPr>
            <a:endParaRPr lang="ru-RU" sz="1800" b="0" dirty="0" smtClean="0">
              <a:latin typeface="+mn-lt"/>
            </a:endParaRPr>
          </a:p>
          <a:p>
            <a:pPr eaLnBrk="1" hangingPunct="1">
              <a:defRPr/>
            </a:pPr>
            <a:r>
              <a:rPr lang="ru-RU" sz="1800" b="0" dirty="0" smtClean="0">
                <a:latin typeface="+mn-lt"/>
              </a:rPr>
              <a:t>Уровни доступа привязываются к модулям и группам пользователей.</a:t>
            </a:r>
          </a:p>
        </p:txBody>
      </p:sp>
      <p:pic>
        <p:nvPicPr>
          <p:cNvPr id="55300" name="Picture 4" descr="access-level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2902" y="1849310"/>
            <a:ext cx="3802250" cy="27432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75000"/>
              </a:schemeClr>
            </a:solidFill>
          </a:ln>
          <a:effectLst/>
        </p:spPr>
      </p:pic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584448" y="5105400"/>
            <a:ext cx="8452048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400" b="0" i="1" dirty="0" smtClean="0">
                <a:latin typeface="+mj-lt"/>
              </a:rPr>
              <a:t>Например, операция «Управление пользователями только разрешенных групп» позволяет не администраторам управлять пользователями из указанных групп. </a:t>
            </a:r>
          </a:p>
          <a:p>
            <a:pPr eaLnBrk="1" hangingPunct="1">
              <a:defRPr/>
            </a:pPr>
            <a:endParaRPr lang="ru-RU" sz="1400" b="0" i="1" dirty="0" smtClean="0">
              <a:latin typeface="+mj-lt"/>
            </a:endParaRPr>
          </a:p>
          <a:p>
            <a:pPr eaLnBrk="1" hangingPunct="1">
              <a:defRPr/>
            </a:pPr>
            <a:r>
              <a:rPr lang="ru-RU" sz="1400" b="0" i="1" dirty="0" smtClean="0">
                <a:latin typeface="+mj-lt"/>
              </a:rPr>
              <a:t>Операция «Ограниченная модификация файлов с PHP-кодом» позволяет не администраторам настраивать параметры компонентов и редактировать файлы с PHP в визуальном режиме.</a:t>
            </a:r>
            <a:endParaRPr lang="ru-RU" sz="1400" i="1" dirty="0" smtClean="0">
              <a:latin typeface="+mj-lt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solidFill>
                  <a:schemeClr val="tx1"/>
                </a:solidFill>
              </a:rPr>
              <a:t>Политика прав </a:t>
            </a:r>
            <a:r>
              <a:rPr lang="ru-RU" sz="3200" dirty="0" smtClean="0">
                <a:solidFill>
                  <a:schemeClr val="tx1"/>
                </a:solidFill>
              </a:rPr>
              <a:t>доступа</a:t>
            </a:r>
          </a:p>
        </p:txBody>
      </p:sp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654030" y="5574466"/>
            <a:ext cx="823580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600" b="0" dirty="0" smtClean="0">
                <a:latin typeface="+mj-lt"/>
              </a:rPr>
              <a:t>Администратор может поставить </a:t>
            </a:r>
            <a:r>
              <a:rPr lang="ru-RU" sz="1600" dirty="0" smtClean="0">
                <a:latin typeface="+mj-lt"/>
              </a:rPr>
              <a:t>ограничение на использование базы данных и дискового пространства</a:t>
            </a:r>
            <a:r>
              <a:rPr lang="ru-RU" sz="1600" b="0" dirty="0" smtClean="0">
                <a:latin typeface="+mj-lt"/>
              </a:rPr>
              <a:t>. Ядро продукта и </a:t>
            </a:r>
            <a:r>
              <a:rPr lang="ru-RU" sz="1600" b="0" dirty="0" err="1" smtClean="0">
                <a:latin typeface="+mj-lt"/>
              </a:rPr>
              <a:t>кеш</a:t>
            </a:r>
            <a:r>
              <a:rPr lang="ru-RU" sz="1600" b="0" dirty="0" smtClean="0">
                <a:latin typeface="+mj-lt"/>
              </a:rPr>
              <a:t> не квотируются. Эта возможность необходима, например, для хостинг проектов.</a:t>
            </a:r>
          </a:p>
        </p:txBody>
      </p:sp>
      <p:pic>
        <p:nvPicPr>
          <p:cNvPr id="57348" name="Picture 4" descr="Image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43101" y="1770018"/>
            <a:ext cx="5257800" cy="3484563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85000"/>
              </a:schemeClr>
            </a:solidFill>
          </a:ln>
          <a:effectLst/>
        </p:spPr>
      </p:pic>
      <p:sp>
        <p:nvSpPr>
          <p:cNvPr id="105477" name="Oval 5"/>
          <p:cNvSpPr>
            <a:spLocks noChangeArrowheads="1"/>
          </p:cNvSpPr>
          <p:nvPr/>
        </p:nvSpPr>
        <p:spPr bwMode="auto">
          <a:xfrm>
            <a:off x="4953000" y="3695700"/>
            <a:ext cx="1295400" cy="5334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80472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000" dirty="0">
                <a:solidFill>
                  <a:schemeClr val="tx1"/>
                </a:solidFill>
              </a:rPr>
              <a:t>Квотирование места для проекта</a:t>
            </a:r>
            <a:endParaRPr lang="en-US" sz="30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1770018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Rectangle 3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b="0">
              <a:latin typeface="Verdana" pitchFamily="34" charset="0"/>
            </a:endParaRPr>
          </a:p>
        </p:txBody>
      </p:sp>
      <p:sp>
        <p:nvSpPr>
          <p:cNvPr id="62468" name="Содержимое 2"/>
          <p:cNvSpPr txBox="1">
            <a:spLocks/>
          </p:cNvSpPr>
          <p:nvPr/>
        </p:nvSpPr>
        <p:spPr bwMode="auto">
          <a:xfrm>
            <a:off x="762000" y="1524000"/>
            <a:ext cx="4144474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defRPr/>
            </a:pPr>
            <a:r>
              <a:rPr lang="ru-RU" sz="1700" b="0" dirty="0" smtClean="0">
                <a:latin typeface="+mj-lt"/>
              </a:rPr>
              <a:t>С поддержкой </a:t>
            </a:r>
            <a:r>
              <a:rPr lang="en-US" sz="1700" b="0" dirty="0" smtClean="0">
                <a:latin typeface="+mj-lt"/>
              </a:rPr>
              <a:t>UTF-8 </a:t>
            </a:r>
            <a:r>
              <a:rPr lang="ru-RU" sz="1700" b="0" dirty="0" smtClean="0">
                <a:latin typeface="+mj-lt"/>
              </a:rPr>
              <a:t>можно вводить и хранить данные на любом языке, к примеру, на русскоязычном сайте вполне можно написать сообщение на китайском или арабском</a:t>
            </a:r>
            <a:r>
              <a:rPr lang="en-US" sz="1700" b="0" dirty="0" smtClean="0">
                <a:latin typeface="+mj-lt"/>
              </a:rPr>
              <a:t> </a:t>
            </a:r>
            <a:r>
              <a:rPr lang="ru-RU" sz="1700" b="0" dirty="0" smtClean="0">
                <a:latin typeface="+mj-lt"/>
              </a:rPr>
              <a:t>без конфликта кодировок.</a:t>
            </a:r>
            <a:endParaRPr lang="en-US" sz="1700" b="0" dirty="0" smtClean="0">
              <a:latin typeface="+mj-lt"/>
            </a:endParaRPr>
          </a:p>
          <a:p>
            <a:pPr eaLnBrk="1" hangingPunct="1">
              <a:spcBef>
                <a:spcPct val="20000"/>
              </a:spcBef>
              <a:defRPr/>
            </a:pPr>
            <a:endParaRPr lang="ru-RU" sz="1600" b="0" dirty="0" smtClean="0">
              <a:latin typeface="+mj-lt"/>
            </a:endParaRPr>
          </a:p>
          <a:p>
            <a:pPr eaLnBrk="1" hangingPunct="1">
              <a:defRPr/>
            </a:pPr>
            <a:r>
              <a:rPr lang="ru-RU" sz="1600" dirty="0" smtClean="0">
                <a:latin typeface="+mj-lt"/>
              </a:rPr>
              <a:t>Мифы о недостатках </a:t>
            </a:r>
            <a:r>
              <a:rPr lang="en-US" sz="1600" dirty="0" smtClean="0">
                <a:latin typeface="+mj-lt"/>
              </a:rPr>
              <a:t>UTF-8 </a:t>
            </a:r>
            <a:r>
              <a:rPr lang="ru-RU" sz="1600" dirty="0" smtClean="0">
                <a:latin typeface="+mj-lt"/>
              </a:rPr>
              <a:t>уже давно развеяны</a:t>
            </a:r>
            <a:r>
              <a:rPr lang="en-US" sz="1600" dirty="0" smtClean="0">
                <a:latin typeface="+mj-lt"/>
              </a:rPr>
              <a:t>!</a:t>
            </a:r>
            <a:endParaRPr lang="ru-RU" sz="1600" b="0" dirty="0" smtClean="0">
              <a:latin typeface="+mj-lt"/>
            </a:endParaRPr>
          </a:p>
        </p:txBody>
      </p:sp>
      <p:sp>
        <p:nvSpPr>
          <p:cNvPr id="62469" name="Прямоугольник 4"/>
          <p:cNvSpPr>
            <a:spLocks noChangeArrowheads="1"/>
          </p:cNvSpPr>
          <p:nvPr/>
        </p:nvSpPr>
        <p:spPr bwMode="auto">
          <a:xfrm>
            <a:off x="641161" y="3917808"/>
            <a:ext cx="4278961" cy="231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177800" indent="-177800">
              <a:spcBef>
                <a:spcPts val="200"/>
              </a:spcBef>
              <a:spcAft>
                <a:spcPts val="200"/>
              </a:spcAft>
              <a:buFont typeface="Arial" charset="0"/>
              <a:buChar char="•"/>
              <a:defRPr/>
            </a:pPr>
            <a:r>
              <a:rPr lang="ru-RU" sz="1600" b="0" dirty="0">
                <a:solidFill>
                  <a:srgbClr val="000000"/>
                </a:solidFill>
                <a:latin typeface="+mj-lt"/>
              </a:rPr>
              <a:t>Хостинг-провайдеры поддерживают </a:t>
            </a:r>
            <a:r>
              <a:rPr lang="en-US" sz="1600" b="0" dirty="0">
                <a:solidFill>
                  <a:srgbClr val="000000"/>
                </a:solidFill>
                <a:latin typeface="+mj-lt"/>
              </a:rPr>
              <a:t>UTF-8</a:t>
            </a:r>
            <a:r>
              <a:rPr lang="ru-RU" sz="1600" b="0" dirty="0">
                <a:solidFill>
                  <a:srgbClr val="000000"/>
                </a:solidFill>
                <a:latin typeface="+mj-lt"/>
              </a:rPr>
              <a:t>.</a:t>
            </a:r>
          </a:p>
          <a:p>
            <a:pPr marL="177800" indent="-177800">
              <a:spcBef>
                <a:spcPts val="200"/>
              </a:spcBef>
              <a:spcAft>
                <a:spcPts val="200"/>
              </a:spcAft>
              <a:buFont typeface="Arial" charset="0"/>
              <a:buChar char="•"/>
              <a:defRPr/>
            </a:pPr>
            <a:r>
              <a:rPr lang="ru-RU" sz="1600" b="0" dirty="0">
                <a:solidFill>
                  <a:srgbClr val="000000"/>
                </a:solidFill>
                <a:latin typeface="+mj-lt"/>
              </a:rPr>
              <a:t>Браузеры поддерживают UTF‑8.</a:t>
            </a:r>
          </a:p>
          <a:p>
            <a:pPr marL="177800" indent="-177800">
              <a:spcBef>
                <a:spcPts val="200"/>
              </a:spcBef>
              <a:spcAft>
                <a:spcPts val="200"/>
              </a:spcAft>
              <a:buFont typeface="Arial" charset="0"/>
              <a:buChar char="•"/>
              <a:defRPr/>
            </a:pPr>
            <a:r>
              <a:rPr lang="ru-RU" sz="1600" b="0" dirty="0">
                <a:solidFill>
                  <a:srgbClr val="000000"/>
                </a:solidFill>
                <a:latin typeface="+mj-lt"/>
              </a:rPr>
              <a:t>С UTF‑8 не возникает проблем на веб‑сервере.</a:t>
            </a:r>
          </a:p>
          <a:p>
            <a:pPr marL="177800" indent="-177800">
              <a:spcBef>
                <a:spcPts val="200"/>
              </a:spcBef>
              <a:spcAft>
                <a:spcPts val="200"/>
              </a:spcAft>
              <a:buFont typeface="Arial" charset="0"/>
              <a:buChar char="•"/>
              <a:defRPr/>
            </a:pPr>
            <a:r>
              <a:rPr lang="ru-RU" sz="1600" b="0" dirty="0">
                <a:solidFill>
                  <a:srgbClr val="000000"/>
                </a:solidFill>
                <a:latin typeface="+mj-lt"/>
              </a:rPr>
              <a:t>Файлы в UTF‑8 не занимают много места.</a:t>
            </a:r>
          </a:p>
          <a:p>
            <a:pPr marL="177800" indent="-177800">
              <a:spcBef>
                <a:spcPts val="200"/>
              </a:spcBef>
              <a:spcAft>
                <a:spcPts val="200"/>
              </a:spcAft>
              <a:buFont typeface="Arial" charset="0"/>
              <a:buChar char="•"/>
              <a:defRPr/>
            </a:pPr>
            <a:r>
              <a:rPr lang="ru-RU" sz="1600" b="0" dirty="0">
                <a:solidFill>
                  <a:srgbClr val="000000"/>
                </a:solidFill>
                <a:latin typeface="+mj-lt"/>
              </a:rPr>
              <a:t>Серверные языки программирования и базы данных поддерживают UTF‑8.</a:t>
            </a:r>
          </a:p>
          <a:p>
            <a:pPr marL="177800" indent="-177800">
              <a:spcBef>
                <a:spcPts val="200"/>
              </a:spcBef>
              <a:spcAft>
                <a:spcPts val="200"/>
              </a:spcAft>
              <a:buFont typeface="Arial" charset="0"/>
              <a:buChar char="•"/>
              <a:defRPr/>
            </a:pPr>
            <a:r>
              <a:rPr lang="ru-RU" sz="1600" b="0" dirty="0">
                <a:solidFill>
                  <a:srgbClr val="000000"/>
                </a:solidFill>
                <a:latin typeface="+mj-lt"/>
              </a:rPr>
              <a:t> Поисковые системы работают с UTF‑8.</a:t>
            </a:r>
          </a:p>
        </p:txBody>
      </p:sp>
      <p:pic>
        <p:nvPicPr>
          <p:cNvPr id="6" name="Рисунок 5" descr="utf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9048" y="2271417"/>
            <a:ext cx="3733800" cy="2826154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solidFill>
                  <a:schemeClr val="tx1"/>
                </a:solidFill>
              </a:rPr>
              <a:t>Полная поддержка </a:t>
            </a:r>
            <a:r>
              <a:rPr lang="en-US" sz="3200" dirty="0">
                <a:solidFill>
                  <a:schemeClr val="tx1"/>
                </a:solidFill>
              </a:rPr>
              <a:t>UTF-8</a:t>
            </a:r>
            <a:endParaRPr lang="en-US" sz="32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20" y="1630412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Text Box 4"/>
          <p:cNvSpPr txBox="1">
            <a:spLocks noChangeArrowheads="1"/>
          </p:cNvSpPr>
          <p:nvPr/>
        </p:nvSpPr>
        <p:spPr bwMode="auto">
          <a:xfrm>
            <a:off x="635836" y="2349690"/>
            <a:ext cx="4144758" cy="30839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7800" indent="-177800">
              <a:spcBef>
                <a:spcPct val="20000"/>
              </a:spcBef>
              <a:spcAft>
                <a:spcPct val="20000"/>
              </a:spcAft>
              <a:buFontTx/>
              <a:buChar char="•"/>
              <a:defRPr/>
            </a:pPr>
            <a:r>
              <a:rPr lang="ru-RU" sz="1800" dirty="0">
                <a:latin typeface="+mj-lt"/>
                <a:cs typeface="+mn-cs"/>
              </a:rPr>
              <a:t>Руководство по установке</a:t>
            </a:r>
          </a:p>
          <a:p>
            <a:pPr marL="177800" indent="-177800">
              <a:spcBef>
                <a:spcPct val="20000"/>
              </a:spcBef>
              <a:spcAft>
                <a:spcPct val="20000"/>
              </a:spcAft>
              <a:buFontTx/>
              <a:buChar char="•"/>
              <a:defRPr/>
            </a:pPr>
            <a:r>
              <a:rPr lang="ru-RU" sz="1800" dirty="0">
                <a:latin typeface="+mj-lt"/>
                <a:cs typeface="+mn-cs"/>
              </a:rPr>
              <a:t>Руководство по интеграции</a:t>
            </a:r>
          </a:p>
          <a:p>
            <a:pPr marL="177800" indent="-177800">
              <a:spcBef>
                <a:spcPct val="20000"/>
              </a:spcBef>
              <a:spcAft>
                <a:spcPct val="20000"/>
              </a:spcAft>
              <a:buFontTx/>
              <a:buChar char="•"/>
              <a:defRPr/>
            </a:pPr>
            <a:r>
              <a:rPr lang="ru-RU" sz="1800" dirty="0">
                <a:latin typeface="+mj-lt"/>
                <a:cs typeface="+mn-cs"/>
              </a:rPr>
              <a:t>Руководства пользователя</a:t>
            </a:r>
          </a:p>
          <a:p>
            <a:pPr marL="177800" indent="-177800">
              <a:spcBef>
                <a:spcPct val="20000"/>
              </a:spcBef>
              <a:spcAft>
                <a:spcPct val="20000"/>
              </a:spcAft>
              <a:buFontTx/>
              <a:buChar char="•"/>
              <a:defRPr/>
            </a:pPr>
            <a:r>
              <a:rPr lang="ru-RU" sz="1800" dirty="0">
                <a:latin typeface="+mj-lt"/>
                <a:cs typeface="+mn-cs"/>
              </a:rPr>
              <a:t>Руководство по конфигурированию</a:t>
            </a:r>
          </a:p>
          <a:p>
            <a:pPr marL="177800" indent="-177800">
              <a:spcBef>
                <a:spcPct val="20000"/>
              </a:spcBef>
              <a:spcAft>
                <a:spcPct val="20000"/>
              </a:spcAft>
              <a:buFontTx/>
              <a:buChar char="•"/>
              <a:defRPr/>
            </a:pPr>
            <a:r>
              <a:rPr lang="ru-RU" sz="1800" dirty="0">
                <a:latin typeface="+mj-lt"/>
                <a:cs typeface="+mn-cs"/>
              </a:rPr>
              <a:t>Онлайновая система помощи</a:t>
            </a:r>
          </a:p>
          <a:p>
            <a:pPr marL="177800" indent="-177800">
              <a:spcBef>
                <a:spcPct val="20000"/>
              </a:spcBef>
              <a:spcAft>
                <a:spcPct val="20000"/>
              </a:spcAft>
              <a:buFontTx/>
              <a:buChar char="•"/>
              <a:defRPr/>
            </a:pPr>
            <a:r>
              <a:rPr lang="en-US" sz="1800" dirty="0">
                <a:latin typeface="+mj-lt"/>
                <a:cs typeface="+mn-cs"/>
              </a:rPr>
              <a:t>API </a:t>
            </a:r>
            <a:r>
              <a:rPr lang="ru-RU" sz="1800" dirty="0">
                <a:latin typeface="+mj-lt"/>
                <a:cs typeface="+mn-cs"/>
              </a:rPr>
              <a:t>для разработчиков</a:t>
            </a:r>
          </a:p>
          <a:p>
            <a:pPr marL="177800" indent="-177800">
              <a:spcBef>
                <a:spcPct val="20000"/>
              </a:spcBef>
              <a:spcAft>
                <a:spcPct val="20000"/>
              </a:spcAft>
              <a:buFontTx/>
              <a:buChar char="•"/>
              <a:defRPr/>
            </a:pPr>
            <a:r>
              <a:rPr lang="en-US" sz="1800" dirty="0">
                <a:latin typeface="+mj-lt"/>
                <a:cs typeface="+mn-cs"/>
              </a:rPr>
              <a:t>Windows Help</a:t>
            </a:r>
          </a:p>
          <a:p>
            <a:pPr marL="177800" indent="-177800">
              <a:spcBef>
                <a:spcPct val="20000"/>
              </a:spcBef>
              <a:spcAft>
                <a:spcPct val="20000"/>
              </a:spcAft>
              <a:buFontTx/>
              <a:buChar char="•"/>
              <a:defRPr/>
            </a:pPr>
            <a:r>
              <a:rPr lang="ru-RU" sz="1800" dirty="0">
                <a:latin typeface="+mj-lt"/>
                <a:cs typeface="+mn-cs"/>
              </a:rPr>
              <a:t>Контекстная помощь</a:t>
            </a:r>
          </a:p>
        </p:txBody>
      </p:sp>
      <p:sp>
        <p:nvSpPr>
          <p:cNvPr id="81924" name="Text Box 6"/>
          <p:cNvSpPr txBox="1">
            <a:spLocks noChangeArrowheads="1"/>
          </p:cNvSpPr>
          <p:nvPr/>
        </p:nvSpPr>
        <p:spPr bwMode="auto">
          <a:xfrm>
            <a:off x="4598988" y="5006975"/>
            <a:ext cx="4267200" cy="101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ru-RU" sz="2000" dirty="0">
                <a:solidFill>
                  <a:srgbClr val="C00000"/>
                </a:solidFill>
                <a:latin typeface="+mj-lt"/>
                <a:cs typeface="+mn-cs"/>
              </a:rPr>
              <a:t>Полная документация для редакторов сайта и разработчиков</a:t>
            </a:r>
          </a:p>
        </p:txBody>
      </p:sp>
      <p:sp>
        <p:nvSpPr>
          <p:cNvPr id="81925" name="Text Box 8"/>
          <p:cNvSpPr txBox="1">
            <a:spLocks noChangeArrowheads="1"/>
          </p:cNvSpPr>
          <p:nvPr/>
        </p:nvSpPr>
        <p:spPr bwMode="auto">
          <a:xfrm>
            <a:off x="838200" y="1324018"/>
            <a:ext cx="4572000" cy="67710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900" b="0" dirty="0">
                <a:latin typeface="+mj-lt"/>
                <a:cs typeface="+mn-cs"/>
              </a:rPr>
              <a:t>Комплект справочной информации по продукту включает:</a:t>
            </a:r>
          </a:p>
        </p:txBody>
      </p:sp>
      <p:pic>
        <p:nvPicPr>
          <p:cNvPr id="60422" name="Picture 10" descr="hel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2057400"/>
            <a:ext cx="4057650" cy="2600325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75000"/>
              </a:schemeClr>
            </a:solidFill>
          </a:ln>
          <a:effectLst/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solidFill>
                  <a:schemeClr val="tx1"/>
                </a:solidFill>
              </a:rPr>
              <a:t>Документация</a:t>
            </a:r>
            <a:endParaRPr lang="en-US" sz="32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86" y="1447800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4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81071" y="1983422"/>
            <a:ext cx="4216400" cy="32004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539552" y="2514600"/>
            <a:ext cx="39624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500" b="0" dirty="0">
                <a:latin typeface="+mj-lt"/>
              </a:rPr>
              <a:t>Компания «1С-Битрикс» проводит </a:t>
            </a:r>
            <a:r>
              <a:rPr lang="ru-RU" sz="1500" dirty="0">
                <a:latin typeface="+mj-lt"/>
              </a:rPr>
              <a:t>бесплатное онлайн-обучение </a:t>
            </a:r>
            <a:r>
              <a:rPr lang="ru-RU" sz="1500" b="0" dirty="0">
                <a:latin typeface="+mj-lt"/>
              </a:rPr>
              <a:t>и сертификацию пользователей программного продукта «1С-Битрикс: Управление сайтом». Курсы могут пройти все желающие бесплатно на сайте </a:t>
            </a:r>
            <a:r>
              <a:rPr lang="en-US" sz="1500" b="0" dirty="0">
                <a:solidFill>
                  <a:srgbClr val="1E427C"/>
                </a:solidFill>
                <a:latin typeface="+mj-lt"/>
              </a:rPr>
              <a:t>www.1c-bitrix.ru</a:t>
            </a:r>
            <a:r>
              <a:rPr lang="ru-RU" sz="1500" b="0" dirty="0">
                <a:latin typeface="+mj-lt"/>
              </a:rPr>
              <a:t>. </a:t>
            </a: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507707" y="1629409"/>
            <a:ext cx="3810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95250"/>
            <a:r>
              <a:rPr lang="ru-RU" sz="2000" dirty="0"/>
              <a:t>Учебные онлайн-курсы для пользователей</a:t>
            </a: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515938" y="4038600"/>
            <a:ext cx="38100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95250"/>
            <a:r>
              <a:rPr lang="ru-RU" sz="2000" dirty="0"/>
              <a:t>Сертифицированные учебные центры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515938" y="4899025"/>
            <a:ext cx="3962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500" b="0" dirty="0">
                <a:latin typeface="+mj-lt"/>
              </a:rPr>
              <a:t>Авторизованные учебные центры проводят платные учебные курсы в России и СНГ. Расписание ближайших курсов вы найдете на сайте </a:t>
            </a:r>
            <a:r>
              <a:rPr lang="en-US" sz="1500" b="0" dirty="0">
                <a:solidFill>
                  <a:srgbClr val="1E427C"/>
                </a:solidFill>
                <a:latin typeface="+mj-lt"/>
              </a:rPr>
              <a:t>www.1c-bitrix.ru</a:t>
            </a:r>
            <a:r>
              <a:rPr lang="ru-RU" sz="1500" b="0" dirty="0">
                <a:latin typeface="+mj-lt"/>
              </a:rPr>
              <a:t>. 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600" b="1" dirty="0" smtClean="0">
                <a:latin typeface="Calibri" pitchFamily="34" charset="0"/>
                <a:cs typeface="Calibri" pitchFamily="34" charset="0"/>
              </a:rPr>
              <a:t>Обучение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20" y="1699514"/>
            <a:ext cx="234388" cy="23438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93" y="4157430"/>
            <a:ext cx="234388" cy="23438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Рисунок 33" descr="box_expert_6_lef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036763"/>
            <a:ext cx="13271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5" name="Рисунок 36" descr="box_start_6_lef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069306"/>
            <a:ext cx="13271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6" name="Рисунок 37" descr="big_business_lef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725" y="3775075"/>
            <a:ext cx="1285875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7" name="Рисунок 38" descr="portal_fef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3771900"/>
            <a:ext cx="1285875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8" name="Рисунок 32" descr="box_business_6_left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647" y="3750469"/>
            <a:ext cx="13271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9" name="Рисунок 34" descr="box_smallb_6_left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3753644"/>
            <a:ext cx="13271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4" name="Text Box 14"/>
          <p:cNvSpPr txBox="1">
            <a:spLocks noChangeArrowheads="1"/>
          </p:cNvSpPr>
          <p:nvPr/>
        </p:nvSpPr>
        <p:spPr bwMode="auto">
          <a:xfrm>
            <a:off x="3713162" y="3778250"/>
            <a:ext cx="925253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latin typeface="+mj-lt"/>
                <a:cs typeface="+mn-cs"/>
              </a:rPr>
              <a:t>Бизнес</a:t>
            </a:r>
          </a:p>
          <a:p>
            <a:pPr>
              <a:defRPr/>
            </a:pPr>
            <a:r>
              <a:rPr lang="en-US" dirty="0">
                <a:latin typeface="+mj-lt"/>
                <a:cs typeface="+mn-cs"/>
              </a:rPr>
              <a:t>48</a:t>
            </a:r>
            <a:r>
              <a:rPr lang="ru-RU" dirty="0">
                <a:latin typeface="+mj-lt"/>
                <a:cs typeface="+mn-cs"/>
              </a:rPr>
              <a:t>900 руб. </a:t>
            </a:r>
            <a:endParaRPr lang="en-US" dirty="0">
              <a:latin typeface="+mj-lt"/>
              <a:cs typeface="+mn-cs"/>
            </a:endParaRPr>
          </a:p>
        </p:txBody>
      </p:sp>
      <p:sp>
        <p:nvSpPr>
          <p:cNvPr id="110602" name="Rectangle 6"/>
          <p:cNvSpPr>
            <a:spLocks noChangeArrowheads="1"/>
          </p:cNvSpPr>
          <p:nvPr/>
        </p:nvSpPr>
        <p:spPr bwMode="auto">
          <a:xfrm>
            <a:off x="3429000" y="5562600"/>
            <a:ext cx="5562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ru-RU" sz="2000">
                <a:solidFill>
                  <a:srgbClr val="C00000"/>
                </a:solidFill>
              </a:rPr>
              <a:t>Решения для любого бизнеса</a:t>
            </a:r>
          </a:p>
        </p:txBody>
      </p:sp>
      <p:sp>
        <p:nvSpPr>
          <p:cNvPr id="86027" name="Text Box 12"/>
          <p:cNvSpPr txBox="1">
            <a:spLocks noChangeArrowheads="1"/>
          </p:cNvSpPr>
          <p:nvPr/>
        </p:nvSpPr>
        <p:spPr bwMode="auto">
          <a:xfrm>
            <a:off x="3722687" y="2051050"/>
            <a:ext cx="846707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latin typeface="+mj-lt"/>
                <a:cs typeface="+mn-cs"/>
              </a:rPr>
              <a:t>Старт</a:t>
            </a:r>
          </a:p>
          <a:p>
            <a:pPr>
              <a:defRPr/>
            </a:pPr>
            <a:r>
              <a:rPr lang="en-US" dirty="0">
                <a:latin typeface="+mj-lt"/>
                <a:cs typeface="+mn-cs"/>
              </a:rPr>
              <a:t>4</a:t>
            </a:r>
            <a:r>
              <a:rPr lang="ru-RU" dirty="0">
                <a:latin typeface="+mj-lt"/>
                <a:cs typeface="+mn-cs"/>
              </a:rPr>
              <a:t>900 руб. </a:t>
            </a:r>
            <a:endParaRPr lang="en-US" dirty="0">
              <a:latin typeface="+mj-lt"/>
              <a:cs typeface="+mn-cs"/>
            </a:endParaRPr>
          </a:p>
        </p:txBody>
      </p:sp>
      <p:sp>
        <p:nvSpPr>
          <p:cNvPr id="86028" name="Text Box 13"/>
          <p:cNvSpPr txBox="1">
            <a:spLocks noChangeArrowheads="1"/>
          </p:cNvSpPr>
          <p:nvPr/>
        </p:nvSpPr>
        <p:spPr bwMode="auto">
          <a:xfrm>
            <a:off x="7751762" y="2027238"/>
            <a:ext cx="925253" cy="6463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latin typeface="+mj-lt"/>
                <a:cs typeface="+mn-cs"/>
              </a:rPr>
              <a:t>Эксперт</a:t>
            </a:r>
            <a:endParaRPr lang="en-US" dirty="0">
              <a:latin typeface="+mj-lt"/>
              <a:cs typeface="+mn-cs"/>
            </a:endParaRPr>
          </a:p>
          <a:p>
            <a:pPr>
              <a:defRPr/>
            </a:pPr>
            <a:r>
              <a:rPr lang="ru-RU" dirty="0">
                <a:latin typeface="+mj-lt"/>
                <a:cs typeface="+mn-cs"/>
              </a:rPr>
              <a:t>34900 руб. </a:t>
            </a:r>
            <a:endParaRPr lang="en-US" dirty="0">
              <a:latin typeface="+mj-lt"/>
              <a:cs typeface="+mn-cs"/>
            </a:endParaRPr>
          </a:p>
          <a:p>
            <a:pPr>
              <a:defRPr/>
            </a:pPr>
            <a:endParaRPr lang="ru-RU" dirty="0">
              <a:latin typeface="+mj-lt"/>
              <a:cs typeface="+mn-cs"/>
            </a:endParaRPr>
          </a:p>
        </p:txBody>
      </p:sp>
      <p:sp>
        <p:nvSpPr>
          <p:cNvPr id="86029" name="Text Box 14"/>
          <p:cNvSpPr txBox="1">
            <a:spLocks noChangeArrowheads="1"/>
          </p:cNvSpPr>
          <p:nvPr/>
        </p:nvSpPr>
        <p:spPr bwMode="auto">
          <a:xfrm>
            <a:off x="5732462" y="3781425"/>
            <a:ext cx="990015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latin typeface="+mj-lt"/>
                <a:cs typeface="+mn-cs"/>
              </a:rPr>
              <a:t>Веб-кластер</a:t>
            </a:r>
          </a:p>
          <a:p>
            <a:pPr>
              <a:defRPr/>
            </a:pPr>
            <a:r>
              <a:rPr lang="ru-RU" dirty="0">
                <a:latin typeface="+mj-lt"/>
                <a:cs typeface="+mn-cs"/>
              </a:rPr>
              <a:t>99900 руб. </a:t>
            </a:r>
            <a:endParaRPr lang="en-US" dirty="0">
              <a:latin typeface="+mj-lt"/>
              <a:cs typeface="+mn-cs"/>
            </a:endParaRPr>
          </a:p>
        </p:txBody>
      </p:sp>
      <p:sp>
        <p:nvSpPr>
          <p:cNvPr id="86030" name="Text Box 15"/>
          <p:cNvSpPr txBox="1">
            <a:spLocks noChangeArrowheads="1"/>
          </p:cNvSpPr>
          <p:nvPr/>
        </p:nvSpPr>
        <p:spPr bwMode="auto">
          <a:xfrm>
            <a:off x="1449387" y="3781425"/>
            <a:ext cx="1160895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latin typeface="+mj-lt"/>
                <a:cs typeface="+mn-cs"/>
              </a:rPr>
              <a:t>Малый бизнес</a:t>
            </a:r>
            <a:endParaRPr lang="en-US" dirty="0">
              <a:latin typeface="+mj-lt"/>
              <a:cs typeface="+mn-cs"/>
            </a:endParaRPr>
          </a:p>
          <a:p>
            <a:pPr>
              <a:defRPr/>
            </a:pPr>
            <a:r>
              <a:rPr lang="en-US" dirty="0">
                <a:latin typeface="+mj-lt"/>
                <a:cs typeface="+mn-cs"/>
              </a:rPr>
              <a:t>24</a:t>
            </a:r>
            <a:r>
              <a:rPr lang="ru-RU" dirty="0">
                <a:latin typeface="+mj-lt"/>
                <a:cs typeface="+mn-cs"/>
              </a:rPr>
              <a:t>900 руб. </a:t>
            </a:r>
            <a:endParaRPr lang="en-US" dirty="0">
              <a:latin typeface="+mj-lt"/>
              <a:cs typeface="+mn-cs"/>
            </a:endParaRPr>
          </a:p>
        </p:txBody>
      </p:sp>
      <p:sp>
        <p:nvSpPr>
          <p:cNvPr id="86031" name="Text Box 22"/>
          <p:cNvSpPr txBox="1">
            <a:spLocks noChangeArrowheads="1"/>
          </p:cNvSpPr>
          <p:nvPr/>
        </p:nvSpPr>
        <p:spPr bwMode="auto">
          <a:xfrm>
            <a:off x="5846762" y="2058988"/>
            <a:ext cx="925253" cy="6463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latin typeface="+mj-lt"/>
                <a:cs typeface="+mn-cs"/>
              </a:rPr>
              <a:t>Стандарт</a:t>
            </a:r>
            <a:endParaRPr lang="en-US" dirty="0">
              <a:latin typeface="+mj-lt"/>
              <a:cs typeface="+mn-cs"/>
            </a:endParaRPr>
          </a:p>
          <a:p>
            <a:pPr>
              <a:defRPr/>
            </a:pPr>
            <a:r>
              <a:rPr lang="ru-RU" dirty="0">
                <a:latin typeface="+mj-lt"/>
                <a:cs typeface="+mn-cs"/>
              </a:rPr>
              <a:t>12900 руб. </a:t>
            </a:r>
            <a:endParaRPr lang="en-US" dirty="0">
              <a:latin typeface="+mj-lt"/>
              <a:cs typeface="+mn-cs"/>
            </a:endParaRPr>
          </a:p>
          <a:p>
            <a:pPr>
              <a:defRPr/>
            </a:pPr>
            <a:endParaRPr lang="ru-RU" dirty="0">
              <a:latin typeface="+mj-lt"/>
              <a:cs typeface="+mn-cs"/>
            </a:endParaRPr>
          </a:p>
        </p:txBody>
      </p:sp>
      <p:sp>
        <p:nvSpPr>
          <p:cNvPr id="86032" name="Text Box 14"/>
          <p:cNvSpPr txBox="1">
            <a:spLocks noChangeArrowheads="1"/>
          </p:cNvSpPr>
          <p:nvPr/>
        </p:nvSpPr>
        <p:spPr bwMode="auto">
          <a:xfrm>
            <a:off x="7678737" y="3821113"/>
            <a:ext cx="1474121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latin typeface="+mj-lt"/>
                <a:cs typeface="+mn-cs"/>
              </a:rPr>
              <a:t>Бизнес веб-кластер</a:t>
            </a:r>
          </a:p>
          <a:p>
            <a:pPr>
              <a:defRPr/>
            </a:pPr>
            <a:r>
              <a:rPr lang="ru-RU" dirty="0">
                <a:latin typeface="+mj-lt"/>
                <a:cs typeface="+mn-cs"/>
              </a:rPr>
              <a:t>249900 руб. </a:t>
            </a:r>
            <a:endParaRPr lang="en-US" dirty="0">
              <a:latin typeface="+mj-lt"/>
              <a:cs typeface="+mn-cs"/>
            </a:endParaRPr>
          </a:p>
        </p:txBody>
      </p:sp>
      <p:pic>
        <p:nvPicPr>
          <p:cNvPr id="110609" name="Рисунок 35" descr="box_standart_6_left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2068513"/>
            <a:ext cx="13271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12"/>
          <p:cNvSpPr txBox="1">
            <a:spLocks noChangeArrowheads="1"/>
          </p:cNvSpPr>
          <p:nvPr/>
        </p:nvSpPr>
        <p:spPr bwMode="auto">
          <a:xfrm>
            <a:off x="1563688" y="2081213"/>
            <a:ext cx="1029449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latin typeface="+mj-lt"/>
                <a:cs typeface="+mn-cs"/>
              </a:rPr>
              <a:t>Первый сайт</a:t>
            </a:r>
          </a:p>
          <a:p>
            <a:pPr>
              <a:defRPr/>
            </a:pPr>
            <a:r>
              <a:rPr lang="ru-RU" dirty="0">
                <a:latin typeface="+mj-lt"/>
                <a:cs typeface="+mn-cs"/>
              </a:rPr>
              <a:t>1990 руб. *</a:t>
            </a:r>
            <a:endParaRPr lang="en-US" dirty="0">
              <a:latin typeface="+mj-lt"/>
              <a:cs typeface="+mn-cs"/>
            </a:endParaRPr>
          </a:p>
        </p:txBody>
      </p:sp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425720" y="5972175"/>
            <a:ext cx="4622800" cy="29238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300" b="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n-cs"/>
              </a:rPr>
              <a:t>* Только через партнерскую сеть</a:t>
            </a:r>
            <a:endParaRPr lang="en-US" sz="1300" b="0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+mn-cs"/>
            </a:endParaRPr>
          </a:p>
        </p:txBody>
      </p:sp>
      <p:pic>
        <p:nvPicPr>
          <p:cNvPr id="110612" name="Picture 19" descr="C:\Users\Natalia\Desktop\0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44700"/>
            <a:ext cx="1374775" cy="142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600" b="1" dirty="0" smtClean="0">
                <a:latin typeface="Calibri" pitchFamily="34" charset="0"/>
                <a:cs typeface="Calibri" pitchFamily="34" charset="0"/>
              </a:rPr>
              <a:t>Цены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4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536" y="16822"/>
            <a:ext cx="4786064" cy="1132429"/>
          </a:xfrm>
        </p:spPr>
        <p:txBody>
          <a:bodyPr/>
          <a:lstStyle/>
          <a:p>
            <a:pPr algn="l" eaLnBrk="1" hangingPunct="1"/>
            <a:r>
              <a:rPr lang="ru-RU" sz="3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Режим правки</a:t>
            </a:r>
            <a:endParaRPr lang="en-US" sz="28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Рисунок 3" descr="http://www.1c-bitrix.ru/upload/blog/f5a/08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5200" y="1591176"/>
            <a:ext cx="5181600" cy="41910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" name="Овал 1"/>
          <p:cNvSpPr>
            <a:spLocks noChangeArrowheads="1"/>
          </p:cNvSpPr>
          <p:nvPr/>
        </p:nvSpPr>
        <p:spPr bwMode="auto">
          <a:xfrm>
            <a:off x="7550725" y="1432426"/>
            <a:ext cx="990600" cy="457200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5036125" y="2505576"/>
            <a:ext cx="3505200" cy="3505200"/>
          </a:xfrm>
          <a:prstGeom prst="rect">
            <a:avLst/>
          </a:prstGeom>
          <a:noFill/>
          <a:ln w="25400" algn="ctr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22" name="Прямоугольник 4"/>
          <p:cNvSpPr>
            <a:spLocks noChangeArrowheads="1"/>
          </p:cNvSpPr>
          <p:nvPr/>
        </p:nvSpPr>
        <p:spPr bwMode="auto">
          <a:xfrm>
            <a:off x="761495" y="1449446"/>
            <a:ext cx="2591306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000" b="0" dirty="0">
                <a:latin typeface="Calibri" pitchFamily="34" charset="0"/>
                <a:cs typeface="Calibri" pitchFamily="34" charset="0"/>
              </a:rPr>
              <a:t>Контекстное меню компонента появляется при прохождении мышки над ним. </a:t>
            </a:r>
          </a:p>
          <a:p>
            <a:endParaRPr lang="ru-RU" sz="2000" b="0" dirty="0">
              <a:latin typeface="Calibri" pitchFamily="34" charset="0"/>
              <a:cs typeface="Calibri" pitchFamily="34" charset="0"/>
            </a:endParaRPr>
          </a:p>
          <a:p>
            <a:r>
              <a:rPr lang="ru-RU" sz="2000" b="0" dirty="0">
                <a:latin typeface="Calibri" pitchFamily="34" charset="0"/>
                <a:cs typeface="Calibri" pitchFamily="34" charset="0"/>
              </a:rPr>
              <a:t>Это меню можно перенести, закрепить, представить в вертикальном или горизонтальном виде. </a:t>
            </a:r>
          </a:p>
        </p:txBody>
      </p:sp>
      <p:pic>
        <p:nvPicPr>
          <p:cNvPr id="7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3429000" y="1283525"/>
            <a:ext cx="5403818" cy="4884313"/>
          </a:xfrm>
          <a:prstGeom prst="roundRect">
            <a:avLst>
              <a:gd name="adj" fmla="val 0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1524000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9" name="TextBox 11"/>
          <p:cNvSpPr txBox="1">
            <a:spLocks noChangeArrowheads="1"/>
          </p:cNvSpPr>
          <p:nvPr/>
        </p:nvSpPr>
        <p:spPr bwMode="auto">
          <a:xfrm>
            <a:off x="1130300" y="6075363"/>
            <a:ext cx="24542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/>
              <a:t>Таблица сравнений редакций</a:t>
            </a:r>
          </a:p>
        </p:txBody>
      </p:sp>
      <p:sp>
        <p:nvSpPr>
          <p:cNvPr id="111620" name="TextBox 12"/>
          <p:cNvSpPr txBox="1">
            <a:spLocks noChangeArrowheads="1"/>
          </p:cNvSpPr>
          <p:nvPr/>
        </p:nvSpPr>
        <p:spPr bwMode="auto">
          <a:xfrm>
            <a:off x="5943600" y="6086475"/>
            <a:ext cx="194627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/>
              <a:t>Продолжение таблицы</a:t>
            </a:r>
          </a:p>
        </p:txBody>
      </p:sp>
      <p:pic>
        <p:nvPicPr>
          <p:cNvPr id="11162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1795464"/>
            <a:ext cx="4370387" cy="4122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162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832659"/>
            <a:ext cx="4046251" cy="4110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600" b="1" dirty="0" smtClean="0">
                <a:latin typeface="Calibri" pitchFamily="34" charset="0"/>
                <a:cs typeface="Calibri" pitchFamily="34" charset="0"/>
              </a:rPr>
              <a:t>Сравнение редакций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10" y="0"/>
            <a:ext cx="9171310" cy="6885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-27310" y="0"/>
            <a:ext cx="4903572" cy="6858000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96176" y="1520683"/>
            <a:ext cx="4533124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indent="-17780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ru-RU" sz="2400" b="0" dirty="0">
                <a:latin typeface="Calibri" pitchFamily="34" charset="0"/>
                <a:cs typeface="Calibri" pitchFamily="34" charset="0"/>
              </a:rPr>
              <a:t>Заказать сайт у </a:t>
            </a: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партнеров</a:t>
            </a:r>
            <a:br>
              <a:rPr lang="ru-RU" sz="2400" b="0" dirty="0" smtClean="0">
                <a:latin typeface="Calibri" pitchFamily="34" charset="0"/>
                <a:cs typeface="Calibri" pitchFamily="34" charset="0"/>
              </a:rPr>
            </a:b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«1С-Битрикс</a:t>
            </a:r>
            <a:r>
              <a:rPr lang="ru-RU" sz="2400" b="0" dirty="0">
                <a:latin typeface="Calibri" pitchFamily="34" charset="0"/>
                <a:cs typeface="Calibri" pitchFamily="34" charset="0"/>
              </a:rPr>
              <a:t>»</a:t>
            </a:r>
          </a:p>
          <a:p>
            <a:pPr>
              <a:spcBef>
                <a:spcPts val="600"/>
              </a:spcBef>
              <a:defRPr/>
            </a:pPr>
            <a:r>
              <a:rPr lang="ru-RU" sz="1400" b="0" dirty="0">
                <a:latin typeface="Calibri" pitchFamily="34" charset="0"/>
                <a:cs typeface="Calibri" pitchFamily="34" charset="0"/>
              </a:rPr>
              <a:t>Наши партнеры (более 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60</a:t>
            </a:r>
            <a:r>
              <a:rPr lang="ru-RU" sz="1400" b="0" dirty="0" smtClean="0">
                <a:latin typeface="Calibri" pitchFamily="34" charset="0"/>
                <a:cs typeface="Calibri" pitchFamily="34" charset="0"/>
              </a:rPr>
              <a:t>00 </a:t>
            </a:r>
            <a:r>
              <a:rPr lang="ru-RU" sz="1400" b="0" dirty="0">
                <a:latin typeface="Calibri" pitchFamily="34" charset="0"/>
                <a:cs typeface="Calibri" pitchFamily="34" charset="0"/>
              </a:rPr>
              <a:t>компаний) готовы предложить вам полный спектр услуг по созданию веб-проектов, а также хостинга и продвижения в Интернете. </a:t>
            </a:r>
          </a:p>
          <a:p>
            <a:pPr>
              <a:spcBef>
                <a:spcPts val="600"/>
              </a:spcBef>
              <a:defRPr/>
            </a:pPr>
            <a:endParaRPr lang="ru-RU" sz="300" b="0" dirty="0">
              <a:latin typeface="Calibri" pitchFamily="34" charset="0"/>
              <a:cs typeface="Calibri" pitchFamily="34" charset="0"/>
            </a:endParaRPr>
          </a:p>
          <a:p>
            <a:pPr marL="273050" indent="-17780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ru-RU" sz="2400" b="0" dirty="0">
                <a:latin typeface="Calibri" pitchFamily="34" charset="0"/>
                <a:cs typeface="Calibri" pitchFamily="34" charset="0"/>
              </a:rPr>
              <a:t>Создать самостоятельно </a:t>
            </a:r>
          </a:p>
          <a:p>
            <a:pPr>
              <a:spcBef>
                <a:spcPts val="600"/>
              </a:spcBef>
              <a:defRPr/>
            </a:pPr>
            <a:r>
              <a:rPr lang="ru-RU" sz="1400" b="0" dirty="0">
                <a:latin typeface="Calibri" pitchFamily="34" charset="0"/>
                <a:cs typeface="Calibri" pitchFamily="34" charset="0"/>
              </a:rPr>
              <a:t>В комплект поставки продукта входит подробная документация для разработчика, которая поможет вам создать сайт силами IT-отдела вашей компании.</a:t>
            </a:r>
          </a:p>
          <a:p>
            <a:pPr>
              <a:spcBef>
                <a:spcPts val="600"/>
              </a:spcBef>
              <a:defRPr/>
            </a:pPr>
            <a:endParaRPr lang="ru-RU" sz="300" b="0" dirty="0">
              <a:latin typeface="Calibri" pitchFamily="34" charset="0"/>
              <a:cs typeface="Calibri" pitchFamily="34" charset="0"/>
            </a:endParaRPr>
          </a:p>
          <a:p>
            <a:pPr marL="273050" indent="-17780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ru-RU" sz="2400" b="0" dirty="0">
                <a:latin typeface="Calibri" pitchFamily="34" charset="0"/>
                <a:cs typeface="Calibri" pitchFamily="34" charset="0"/>
              </a:rPr>
              <a:t>Разработать сайт в своей </a:t>
            </a: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ru-RU" sz="2400" b="0" dirty="0" smtClean="0">
                <a:latin typeface="Calibri" pitchFamily="34" charset="0"/>
                <a:cs typeface="Calibri" pitchFamily="34" charset="0"/>
              </a:rPr>
            </a:b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веб-студии</a:t>
            </a:r>
            <a:endParaRPr lang="ru-RU" sz="2400" b="0" dirty="0">
              <a:latin typeface="Calibri" pitchFamily="34" charset="0"/>
              <a:cs typeface="Calibri" pitchFamily="34" charset="0"/>
            </a:endParaRPr>
          </a:p>
          <a:p>
            <a:pPr>
              <a:spcBef>
                <a:spcPts val="600"/>
              </a:spcBef>
              <a:defRPr/>
            </a:pPr>
            <a:r>
              <a:rPr lang="ru-RU" sz="1400" b="0" dirty="0">
                <a:latin typeface="Calibri" pitchFamily="34" charset="0"/>
                <a:cs typeface="Calibri" pitchFamily="34" charset="0"/>
              </a:rPr>
              <a:t>Если вы постоянно сотрудничаете с </a:t>
            </a:r>
            <a:r>
              <a:rPr lang="ru-RU" sz="1400" b="0" dirty="0" err="1">
                <a:latin typeface="Calibri" pitchFamily="34" charset="0"/>
                <a:cs typeface="Calibri" pitchFamily="34" charset="0"/>
              </a:rPr>
              <a:t>веб-студией</a:t>
            </a:r>
            <a:r>
              <a:rPr lang="ru-RU" sz="1400" b="0" dirty="0">
                <a:latin typeface="Calibri" pitchFamily="34" charset="0"/>
                <a:cs typeface="Calibri" pitchFamily="34" charset="0"/>
              </a:rPr>
              <a:t>, которая еще не является нашим партнером, вы можете предложить вашему </a:t>
            </a:r>
            <a:r>
              <a:rPr lang="ru-RU" sz="1400" b="0" dirty="0" err="1">
                <a:latin typeface="Calibri" pitchFamily="34" charset="0"/>
                <a:cs typeface="Calibri" pitchFamily="34" charset="0"/>
              </a:rPr>
              <a:t>веб-разработчику</a:t>
            </a:r>
            <a:r>
              <a:rPr lang="ru-RU" sz="1400" b="0" dirty="0">
                <a:latin typeface="Calibri" pitchFamily="34" charset="0"/>
                <a:cs typeface="Calibri" pitchFamily="34" charset="0"/>
              </a:rPr>
              <a:t> использовать продукт «1С-Битрикс: Управление сайтом» для создания вашего сайта. </a:t>
            </a:r>
          </a:p>
        </p:txBody>
      </p:sp>
      <p:sp>
        <p:nvSpPr>
          <p:cNvPr id="112644" name="Прямоугольник 3"/>
          <p:cNvSpPr>
            <a:spLocks noChangeArrowheads="1"/>
          </p:cNvSpPr>
          <p:nvPr/>
        </p:nvSpPr>
        <p:spPr bwMode="auto">
          <a:xfrm>
            <a:off x="334335" y="229271"/>
            <a:ext cx="454687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600" b="0" dirty="0">
                <a:latin typeface="Calibri" pitchFamily="34" charset="0"/>
                <a:cs typeface="Calibri" pitchFamily="34" charset="0"/>
              </a:rPr>
              <a:t>Компания «1С-Битрикс» не разрабатывает сайты. Создание сайта на основе продукта вы можете заказать у наших партнеров в России и СНГ, либо разработать самостоятельно.</a:t>
            </a:r>
          </a:p>
        </p:txBody>
      </p:sp>
      <p:pic>
        <p:nvPicPr>
          <p:cNvPr id="11" name="Picture 5" descr="C:\Users\Natalia\Desktop\Для презентаций\stickers-bullet\bulle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5" y="288646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212415"/>
            <a:ext cx="5817721" cy="874820"/>
          </a:xfrm>
        </p:spPr>
        <p:txBody>
          <a:bodyPr/>
          <a:lstStyle/>
          <a:p>
            <a:pPr algn="l" eaLnBrk="1" hangingPunct="1"/>
            <a:r>
              <a:rPr lang="ru-RU" sz="2800" dirty="0" smtClean="0">
                <a:solidFill>
                  <a:srgbClr val="00091A"/>
                </a:solidFill>
                <a:latin typeface="Calibri" pitchFamily="34" charset="0"/>
                <a:cs typeface="Calibri" pitchFamily="34" charset="0"/>
              </a:rPr>
              <a:t>На платформе «1С-Битрикс» работает более </a:t>
            </a:r>
            <a:r>
              <a:rPr lang="ru-RU" sz="2800" b="1" dirty="0" smtClean="0">
                <a:solidFill>
                  <a:srgbClr val="00091A"/>
                </a:solidFill>
                <a:latin typeface="Calibri" pitchFamily="34" charset="0"/>
                <a:cs typeface="Calibri" pitchFamily="34" charset="0"/>
              </a:rPr>
              <a:t>50 000 </a:t>
            </a:r>
            <a:r>
              <a:rPr lang="ru-RU" sz="2800" dirty="0" smtClean="0">
                <a:solidFill>
                  <a:srgbClr val="00091A"/>
                </a:solidFill>
                <a:latin typeface="Calibri" pitchFamily="34" charset="0"/>
                <a:cs typeface="Calibri" pitchFamily="34" charset="0"/>
              </a:rPr>
              <a:t>веб-проектов</a:t>
            </a:r>
            <a:r>
              <a:rPr lang="en-US" sz="2800" dirty="0">
                <a:solidFill>
                  <a:srgbClr val="00091A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en-US" sz="2800" dirty="0" smtClean="0">
              <a:solidFill>
                <a:srgbClr val="00091A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79" y="1480576"/>
            <a:ext cx="1813698" cy="2621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475" y="1508423"/>
            <a:ext cx="1799023" cy="2540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910" y="1506766"/>
            <a:ext cx="1765145" cy="2549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669" y="1530737"/>
            <a:ext cx="1740486" cy="2540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717" y="4151545"/>
            <a:ext cx="1723071" cy="805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354" y="4163019"/>
            <a:ext cx="1771143" cy="1704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823" y="4130717"/>
            <a:ext cx="1771143" cy="853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09" y="4152526"/>
            <a:ext cx="1771142" cy="1703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565" y="5039730"/>
            <a:ext cx="1768376" cy="826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718" y="5030842"/>
            <a:ext cx="1723070" cy="817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7864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76" y="-3958"/>
            <a:ext cx="9155875" cy="6861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-27310" y="0"/>
            <a:ext cx="4868483" cy="6858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572" name="Прямоугольник 6"/>
          <p:cNvSpPr>
            <a:spLocks noChangeArrowheads="1"/>
          </p:cNvSpPr>
          <p:nvPr/>
        </p:nvSpPr>
        <p:spPr bwMode="auto">
          <a:xfrm>
            <a:off x="345375" y="322755"/>
            <a:ext cx="4495799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800" b="0" dirty="0">
                <a:latin typeface="Calibri" pitchFamily="34" charset="0"/>
                <a:cs typeface="Calibri" pitchFamily="34" charset="0"/>
              </a:rPr>
              <a:t>Компания «1С-Битрикс» уделяет большое внимание обучению пользователей, </a:t>
            </a:r>
            <a:r>
              <a:rPr lang="ru-RU" sz="1800" dirty="0">
                <a:latin typeface="Calibri" pitchFamily="34" charset="0"/>
                <a:cs typeface="Calibri" pitchFamily="34" charset="0"/>
              </a:rPr>
              <a:t>качеству технической поддержки</a:t>
            </a:r>
            <a:r>
              <a:rPr lang="ru-RU" sz="1800" b="0" dirty="0">
                <a:latin typeface="Calibri" pitchFamily="34" charset="0"/>
                <a:cs typeface="Calibri" pitchFamily="34" charset="0"/>
              </a:rPr>
              <a:t>. </a:t>
            </a:r>
          </a:p>
          <a:p>
            <a:endParaRPr lang="ru-RU" sz="1800" b="0" dirty="0">
              <a:latin typeface="Calibri" pitchFamily="34" charset="0"/>
              <a:cs typeface="Calibri" pitchFamily="34" charset="0"/>
            </a:endParaRPr>
          </a:p>
          <a:p>
            <a:r>
              <a:rPr lang="ru-RU" sz="1800" b="0" dirty="0">
                <a:latin typeface="Calibri" pitchFamily="34" charset="0"/>
                <a:cs typeface="Calibri" pitchFamily="34" charset="0"/>
              </a:rPr>
              <a:t>Все пользователи продуктов «1С-Битрикс», а также некоммерческие пользователи (например, если вы тестируете продукт перед </a:t>
            </a:r>
            <a:r>
              <a:rPr lang="ru-RU" sz="1800" b="0" dirty="0" smtClean="0">
                <a:latin typeface="Calibri" pitchFamily="34" charset="0"/>
                <a:cs typeface="Calibri" pitchFamily="34" charset="0"/>
              </a:rPr>
              <a:t>покупкой) могут </a:t>
            </a:r>
            <a:r>
              <a:rPr lang="ru-RU" sz="1800" b="0" dirty="0">
                <a:latin typeface="Calibri" pitchFamily="34" charset="0"/>
                <a:cs typeface="Calibri" pitchFamily="34" charset="0"/>
              </a:rPr>
              <a:t>направить вопрос специалистам технической поддержки и </a:t>
            </a:r>
            <a:r>
              <a:rPr lang="ru-RU" sz="1800" dirty="0">
                <a:latin typeface="Calibri" pitchFamily="34" charset="0"/>
                <a:cs typeface="Calibri" pitchFamily="34" charset="0"/>
              </a:rPr>
              <a:t>получить квалифицированную консультацию</a:t>
            </a:r>
            <a:r>
              <a:rPr lang="ru-RU" sz="1800" b="0" dirty="0">
                <a:latin typeface="Calibri" pitchFamily="34" charset="0"/>
                <a:cs typeface="Calibri" pitchFamily="34" charset="0"/>
              </a:rPr>
              <a:t>. </a:t>
            </a:r>
          </a:p>
        </p:txBody>
      </p:sp>
      <p:sp>
        <p:nvSpPr>
          <p:cNvPr id="109573" name="Прямоугольник 7"/>
          <p:cNvSpPr>
            <a:spLocks noChangeArrowheads="1"/>
          </p:cNvSpPr>
          <p:nvPr/>
        </p:nvSpPr>
        <p:spPr bwMode="auto">
          <a:xfrm>
            <a:off x="357250" y="3559076"/>
            <a:ext cx="43434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800" dirty="0">
                <a:latin typeface="Calibri" pitchFamily="34" charset="0"/>
                <a:cs typeface="Calibri" pitchFamily="34" charset="0"/>
              </a:rPr>
              <a:t>Все коммерческие пользователи продукта бесплатно получают 1 год технической поддержки.</a:t>
            </a:r>
          </a:p>
          <a:p>
            <a:endParaRPr lang="ru-RU" sz="1800" b="0" dirty="0">
              <a:latin typeface="Calibri" pitchFamily="34" charset="0"/>
              <a:cs typeface="Calibri" pitchFamily="34" charset="0"/>
            </a:endParaRPr>
          </a:p>
          <a:p>
            <a:r>
              <a:rPr lang="ru-RU" sz="1800" b="0" dirty="0">
                <a:latin typeface="Calibri" pitchFamily="34" charset="0"/>
                <a:cs typeface="Calibri" pitchFamily="34" charset="0"/>
              </a:rPr>
              <a:t>Обратиться в Службу технической поддержки можно через сайт «1С-Битрикс»:</a:t>
            </a:r>
            <a:endParaRPr lang="en-US" sz="1800" b="0" dirty="0">
              <a:latin typeface="Calibri" pitchFamily="34" charset="0"/>
              <a:cs typeface="Calibri" pitchFamily="34" charset="0"/>
            </a:endParaRPr>
          </a:p>
          <a:p>
            <a:r>
              <a:rPr lang="en-US" sz="1800" b="0" dirty="0">
                <a:latin typeface="Calibri" pitchFamily="34" charset="0"/>
                <a:cs typeface="Calibri" pitchFamily="34" charset="0"/>
                <a:hlinkClick r:id="rId4"/>
              </a:rPr>
              <a:t>www.1c-bitrix.ru/support/</a:t>
            </a:r>
            <a:r>
              <a:rPr lang="en-US" sz="1800" b="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800" b="0" dirty="0">
                <a:latin typeface="Calibri" pitchFamily="34" charset="0"/>
                <a:cs typeface="Calibri" pitchFamily="34" charset="0"/>
              </a:rPr>
              <a:t> </a:t>
            </a:r>
          </a:p>
        </p:txBody>
      </p:sp>
      <p:pic>
        <p:nvPicPr>
          <p:cNvPr id="11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50" y="404647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Аня\Desktop\Интернетмагазин\9530131_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240" y="0"/>
            <a:ext cx="4565041" cy="687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 bwMode="auto">
          <a:xfrm>
            <a:off x="0" y="0"/>
            <a:ext cx="4587239" cy="6858000"/>
          </a:xfrm>
          <a:prstGeom prst="roundRect">
            <a:avLst>
              <a:gd name="adj" fmla="val 0"/>
            </a:avLst>
          </a:prstGeom>
          <a:solidFill>
            <a:schemeClr val="bg1">
              <a:alpha val="29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42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6709" y="228600"/>
            <a:ext cx="3893819" cy="609600"/>
          </a:xfrm>
        </p:spPr>
        <p:txBody>
          <a:bodyPr/>
          <a:lstStyle/>
          <a:p>
            <a:pPr algn="l" eaLnBrk="1" hangingPunct="1"/>
            <a:r>
              <a:rPr lang="ru-RU" sz="3200" b="1" dirty="0" smtClean="0">
                <a:solidFill>
                  <a:srgbClr val="00091A"/>
                </a:solidFill>
                <a:latin typeface="Calibri" pitchFamily="34" charset="0"/>
                <a:cs typeface="Calibri" pitchFamily="34" charset="0"/>
              </a:rPr>
              <a:t>Документация</a:t>
            </a:r>
            <a:endParaRPr lang="en-US" sz="3200" b="1" dirty="0" smtClean="0">
              <a:solidFill>
                <a:srgbClr val="00091A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4275" name="Text Box 4"/>
          <p:cNvSpPr txBox="1">
            <a:spLocks noChangeArrowheads="1"/>
          </p:cNvSpPr>
          <p:nvPr/>
        </p:nvSpPr>
        <p:spPr bwMode="auto">
          <a:xfrm>
            <a:off x="304800" y="2371904"/>
            <a:ext cx="4282440" cy="372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7800" indent="-1778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hangingPunct="1">
              <a:spcBef>
                <a:spcPct val="20000"/>
              </a:spcBef>
              <a:spcAft>
                <a:spcPct val="20000"/>
              </a:spcAft>
              <a:buSzPct val="120000"/>
              <a:buBlip>
                <a:blip r:embed="rId4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Руководство по установке</a:t>
            </a:r>
          </a:p>
          <a:p>
            <a:pPr marL="285750" indent="-285750" eaLnBrk="1" hangingPunct="1">
              <a:spcBef>
                <a:spcPct val="20000"/>
              </a:spcBef>
              <a:spcAft>
                <a:spcPct val="20000"/>
              </a:spcAft>
              <a:buSzPct val="120000"/>
              <a:buBlip>
                <a:blip r:embed="rId4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Руководство по интеграции</a:t>
            </a:r>
          </a:p>
          <a:p>
            <a:pPr marL="285750" indent="-285750" eaLnBrk="1" hangingPunct="1">
              <a:spcBef>
                <a:spcPct val="20000"/>
              </a:spcBef>
              <a:spcAft>
                <a:spcPct val="20000"/>
              </a:spcAft>
              <a:buSzPct val="120000"/>
              <a:buBlip>
                <a:blip r:embed="rId4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Руководства пользователя</a:t>
            </a:r>
          </a:p>
          <a:p>
            <a:pPr marL="285750" indent="-285750" eaLnBrk="1" hangingPunct="1">
              <a:spcBef>
                <a:spcPct val="20000"/>
              </a:spcBef>
              <a:spcAft>
                <a:spcPct val="20000"/>
              </a:spcAft>
              <a:buSzPct val="120000"/>
              <a:buBlip>
                <a:blip r:embed="rId4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Руководство по конфигурированию</a:t>
            </a:r>
          </a:p>
          <a:p>
            <a:pPr marL="285750" indent="-285750" eaLnBrk="1" hangingPunct="1">
              <a:spcBef>
                <a:spcPct val="20000"/>
              </a:spcBef>
              <a:spcAft>
                <a:spcPct val="20000"/>
              </a:spcAft>
              <a:buSzPct val="120000"/>
              <a:buBlip>
                <a:blip r:embed="rId4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Онлайновая система помощи</a:t>
            </a:r>
          </a:p>
          <a:p>
            <a:pPr marL="285750" indent="-285750" eaLnBrk="1" hangingPunct="1">
              <a:spcBef>
                <a:spcPct val="20000"/>
              </a:spcBef>
              <a:spcAft>
                <a:spcPct val="20000"/>
              </a:spcAft>
              <a:buSzPct val="120000"/>
              <a:buBlip>
                <a:blip r:embed="rId4"/>
              </a:buBlip>
            </a:pP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API </a:t>
            </a: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для разработчиков</a:t>
            </a:r>
          </a:p>
          <a:p>
            <a:pPr marL="285750" indent="-285750" eaLnBrk="1" hangingPunct="1">
              <a:spcBef>
                <a:spcPct val="20000"/>
              </a:spcBef>
              <a:spcAft>
                <a:spcPct val="20000"/>
              </a:spcAft>
              <a:buSzPct val="120000"/>
              <a:buBlip>
                <a:blip r:embed="rId4"/>
              </a:buBlip>
            </a:pP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Windows Help</a:t>
            </a:r>
          </a:p>
          <a:p>
            <a:pPr marL="285750" indent="-285750" eaLnBrk="1" hangingPunct="1">
              <a:spcBef>
                <a:spcPct val="20000"/>
              </a:spcBef>
              <a:spcAft>
                <a:spcPct val="20000"/>
              </a:spcAft>
              <a:buSzPct val="120000"/>
              <a:buBlip>
                <a:blip r:embed="rId4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Контекстная помощь</a:t>
            </a:r>
          </a:p>
        </p:txBody>
      </p:sp>
      <p:sp>
        <p:nvSpPr>
          <p:cNvPr id="54277" name="Text Box 8"/>
          <p:cNvSpPr txBox="1">
            <a:spLocks noChangeArrowheads="1"/>
          </p:cNvSpPr>
          <p:nvPr/>
        </p:nvSpPr>
        <p:spPr bwMode="auto">
          <a:xfrm>
            <a:off x="275784" y="1066800"/>
            <a:ext cx="429174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Комплект справочной информации по продукту включает:</a:t>
            </a:r>
          </a:p>
        </p:txBody>
      </p:sp>
      <p:pic>
        <p:nvPicPr>
          <p:cNvPr id="1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743" y="5807937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714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1876"/>
            <a:ext cx="9144000" cy="686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 bwMode="auto">
          <a:xfrm>
            <a:off x="1" y="-23613"/>
            <a:ext cx="4724400" cy="6869738"/>
          </a:xfrm>
          <a:prstGeom prst="rect">
            <a:avLst/>
          </a:prstGeom>
          <a:solidFill>
            <a:srgbClr val="FFFFFF">
              <a:alpha val="89804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52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123856"/>
            <a:ext cx="2696369" cy="642938"/>
          </a:xfrm>
        </p:spPr>
        <p:txBody>
          <a:bodyPr/>
          <a:lstStyle/>
          <a:p>
            <a:pPr algn="l" eaLnBrk="1" hangingPunct="1"/>
            <a:r>
              <a:rPr lang="ru-RU" sz="3200" b="1" dirty="0" smtClean="0">
                <a:solidFill>
                  <a:srgbClr val="00091A"/>
                </a:solidFill>
                <a:latin typeface="Calibri" pitchFamily="34" charset="0"/>
                <a:cs typeface="Calibri" pitchFamily="34" charset="0"/>
              </a:rPr>
              <a:t>Обучение</a:t>
            </a:r>
            <a:endParaRPr lang="en-US" sz="3200" b="1" dirty="0" smtClean="0">
              <a:solidFill>
                <a:srgbClr val="00091A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5301" name="Прямоугольник 4"/>
          <p:cNvSpPr>
            <a:spLocks noChangeArrowheads="1"/>
          </p:cNvSpPr>
          <p:nvPr/>
        </p:nvSpPr>
        <p:spPr bwMode="auto">
          <a:xfrm>
            <a:off x="193577" y="1066800"/>
            <a:ext cx="3810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38150" indent="-342900">
              <a:buSzPct val="120000"/>
              <a:buBlip>
                <a:blip r:embed="rId4"/>
              </a:buBlip>
            </a:pPr>
            <a:r>
              <a:rPr lang="ru-RU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Учебные онлайн-курсы для пользователей</a:t>
            </a:r>
          </a:p>
        </p:txBody>
      </p:sp>
      <p:sp>
        <p:nvSpPr>
          <p:cNvPr id="55300" name="Прямоугольник 3"/>
          <p:cNvSpPr>
            <a:spLocks noChangeArrowheads="1"/>
          </p:cNvSpPr>
          <p:nvPr/>
        </p:nvSpPr>
        <p:spPr bwMode="auto">
          <a:xfrm>
            <a:off x="634741" y="1927621"/>
            <a:ext cx="39624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Компания «1С-Битрикс» проводит </a:t>
            </a:r>
            <a:r>
              <a:rPr lang="ru-RU" sz="16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бесплатное онлайн-обучение </a:t>
            </a:r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и сертификацию пользователей программного продукта «1С-Битрикс: </a:t>
            </a:r>
            <a:r>
              <a:rPr lang="ru-RU" sz="16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Управление сайтом». </a:t>
            </a:r>
            <a:endParaRPr lang="ru-RU" sz="1600" b="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ru-RU" sz="16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Курсы </a:t>
            </a:r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могут пройти все желающие бесплатно на сайте </a:t>
            </a:r>
            <a:r>
              <a:rPr lang="en-US" sz="1600" b="0" dirty="0">
                <a:solidFill>
                  <a:srgbClr val="1E427C"/>
                </a:solidFill>
                <a:latin typeface="Calibri" pitchFamily="34" charset="0"/>
                <a:cs typeface="Calibri" pitchFamily="34" charset="0"/>
              </a:rPr>
              <a:t>www.1c-bitrix.ru</a:t>
            </a:r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 </a:t>
            </a:r>
          </a:p>
        </p:txBody>
      </p:sp>
      <p:sp>
        <p:nvSpPr>
          <p:cNvPr id="55302" name="Прямоугольник 5"/>
          <p:cNvSpPr>
            <a:spLocks noChangeArrowheads="1"/>
          </p:cNvSpPr>
          <p:nvPr/>
        </p:nvSpPr>
        <p:spPr bwMode="auto">
          <a:xfrm>
            <a:off x="258290" y="4245571"/>
            <a:ext cx="3810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38150" indent="-342900">
              <a:buSzPct val="120000"/>
              <a:buBlip>
                <a:blip r:embed="rId4"/>
              </a:buBlip>
            </a:pPr>
            <a:r>
              <a:rPr lang="ru-RU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Сертифицированные учебные центры</a:t>
            </a:r>
          </a:p>
        </p:txBody>
      </p:sp>
      <p:sp>
        <p:nvSpPr>
          <p:cNvPr id="55303" name="Прямоугольник 7"/>
          <p:cNvSpPr>
            <a:spLocks noChangeArrowheads="1"/>
          </p:cNvSpPr>
          <p:nvPr/>
        </p:nvSpPr>
        <p:spPr bwMode="auto">
          <a:xfrm>
            <a:off x="698887" y="5190375"/>
            <a:ext cx="39624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Авторизованные учебные центры проводят платные учебные курсы в России и СНГ. Расписание ближайших курсов вы найдете на сайте </a:t>
            </a:r>
            <a:r>
              <a:rPr lang="en-US" sz="1600" b="0" dirty="0">
                <a:solidFill>
                  <a:srgbClr val="1E427C"/>
                </a:solidFill>
                <a:latin typeface="Calibri" pitchFamily="34" charset="0"/>
                <a:cs typeface="Calibri" pitchFamily="34" charset="0"/>
              </a:rPr>
              <a:t>www.1c-bitrix.ru</a:t>
            </a:r>
            <a:r>
              <a:rPr lang="ru-RU" sz="16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 </a:t>
            </a:r>
          </a:p>
        </p:txBody>
      </p:sp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743" y="5807937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421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875" y="5299631"/>
            <a:ext cx="844115" cy="887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649536" y="152399"/>
            <a:ext cx="5431165" cy="8562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Тиражные </a:t>
            </a:r>
            <a:r>
              <a:rPr lang="ru-RU" sz="3300" b="1" dirty="0" smtClean="0"/>
              <a:t>решения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45468" y="1281584"/>
            <a:ext cx="83137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dirty="0">
                <a:latin typeface="+mj-lt"/>
              </a:rPr>
              <a:t>«1С-Битрикс» предлагает тиражные решения, разработанные на основе продукта «1С-Битрикс: </a:t>
            </a:r>
            <a:r>
              <a:rPr lang="ru-RU" sz="2000" b="0" dirty="0" smtClean="0">
                <a:latin typeface="+mj-lt"/>
              </a:rPr>
              <a:t>Управление сайтом».</a:t>
            </a:r>
            <a:endParaRPr lang="ru-RU" sz="2000" b="0" dirty="0">
              <a:latin typeface="+mj-lt"/>
            </a:endParaRPr>
          </a:p>
        </p:txBody>
      </p:sp>
      <p:pic>
        <p:nvPicPr>
          <p:cNvPr id="14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37" y="1371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73" y="2214564"/>
            <a:ext cx="1050527" cy="117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89" y="5181600"/>
            <a:ext cx="1044311" cy="105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54" y="3801988"/>
            <a:ext cx="1019446" cy="1000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631" y="2376184"/>
            <a:ext cx="870259" cy="1013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631" y="3901446"/>
            <a:ext cx="1044311" cy="901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833492" y="2659102"/>
            <a:ext cx="25861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dirty="0">
                <a:latin typeface="+mj-lt"/>
              </a:rPr>
              <a:t>Сайт государственной организации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833492" y="3996353"/>
            <a:ext cx="25861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dirty="0">
                <a:latin typeface="+mj-lt"/>
              </a:rPr>
              <a:t>Сайт </a:t>
            </a:r>
            <a:r>
              <a:rPr lang="ru-RU" sz="2000" b="0" dirty="0" smtClean="0">
                <a:latin typeface="+mj-lt"/>
              </a:rPr>
              <a:t>школы</a:t>
            </a:r>
            <a:endParaRPr lang="ru-RU" sz="2000" b="0" dirty="0">
              <a:latin typeface="+mj-lt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833492" y="5486400"/>
            <a:ext cx="25861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dirty="0">
                <a:latin typeface="+mj-lt"/>
              </a:rPr>
              <a:t>Сайт медицинской организации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5840540" y="2652383"/>
            <a:ext cx="30634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dirty="0" smtClean="0">
                <a:latin typeface="+mj-lt"/>
              </a:rPr>
              <a:t>Интернет-магазин</a:t>
            </a:r>
            <a:endParaRPr lang="ru-RU" sz="2000" b="0" dirty="0">
              <a:latin typeface="+mj-lt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840540" y="4170566"/>
            <a:ext cx="30634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dirty="0" smtClean="0">
                <a:latin typeface="+mj-lt"/>
              </a:rPr>
              <a:t>Сайт конференций</a:t>
            </a:r>
            <a:endParaRPr lang="ru-RU" sz="2000" b="0" dirty="0">
              <a:latin typeface="+mj-lt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830167" y="5555610"/>
            <a:ext cx="30634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dirty="0" smtClean="0">
                <a:latin typeface="+mj-lt"/>
              </a:rPr>
              <a:t>Информационный портал</a:t>
            </a:r>
            <a:endParaRPr lang="ru-RU" sz="2000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871016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3948123" y="1344642"/>
            <a:ext cx="5094277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 smtClean="0"/>
              <a:t>1С-Битрикс: Корпоративный портал</a:t>
            </a:r>
            <a:endParaRPr lang="en-US" sz="2000" dirty="0" smtClean="0">
              <a:latin typeface="Verdana" pitchFamily="34" charset="0"/>
            </a:endParaRPr>
          </a:p>
        </p:txBody>
      </p:sp>
      <p:pic>
        <p:nvPicPr>
          <p:cNvPr id="10242" name="Picture 2" descr="C:\Users\Natalia\Pictures\коробки\cp1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62142"/>
            <a:ext cx="3069389" cy="3175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66344" y="2471886"/>
            <a:ext cx="4968552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dirty="0">
                <a:latin typeface="+mj-lt"/>
              </a:rPr>
              <a:t>система управления корпоративным порталом – внутренним «пространством» для коллективной работы, объединяющим людей, процессы и информацию в </a:t>
            </a:r>
            <a:r>
              <a:rPr lang="ru-RU" sz="2000" b="0" dirty="0" smtClean="0">
                <a:latin typeface="+mj-lt"/>
              </a:rPr>
              <a:t>организации</a:t>
            </a:r>
          </a:p>
          <a:p>
            <a:endParaRPr lang="ru-RU" sz="2000" b="0" dirty="0" smtClean="0">
              <a:latin typeface="+mj-lt"/>
            </a:endParaRPr>
          </a:p>
          <a:p>
            <a:endParaRPr lang="ru-RU" sz="2000" b="0" dirty="0">
              <a:latin typeface="+mj-lt"/>
            </a:endParaRPr>
          </a:p>
          <a:p>
            <a:r>
              <a:rPr lang="en-US" sz="2800" b="0" u="sng" dirty="0" smtClean="0">
                <a:solidFill>
                  <a:srgbClr val="C00000"/>
                </a:solidFill>
                <a:latin typeface="+mj-lt"/>
              </a:rPr>
              <a:t>www.1c-bitrix.ru</a:t>
            </a:r>
            <a:endParaRPr lang="ru-RU" sz="2800" b="0" u="sng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81001" y="11273"/>
            <a:ext cx="5699702" cy="9807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6700" algn="l"/>
            <a:r>
              <a:rPr lang="ru-RU" sz="2400" b="0" dirty="0" smtClean="0">
                <a:solidFill>
                  <a:schemeClr val="bg1">
                    <a:lumMod val="50000"/>
                  </a:schemeClr>
                </a:solidFill>
              </a:rPr>
              <a:t>Быстро. Просто. Эффективно.</a:t>
            </a:r>
            <a:endParaRPr lang="en-US" sz="2000" b="0" dirty="0" smtClean="0">
              <a:solidFill>
                <a:schemeClr val="bg1">
                  <a:lumMod val="50000"/>
                </a:schemeClr>
              </a:solidFill>
              <a:latin typeface="Verdana" pitchFamily="34" charset="0"/>
            </a:endParaRPr>
          </a:p>
        </p:txBody>
      </p:sp>
      <p:pic>
        <p:nvPicPr>
          <p:cNvPr id="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12639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b="0">
              <a:latin typeface="Verdana" pitchFamily="34" charset="0"/>
            </a:endParaRPr>
          </a:p>
        </p:txBody>
      </p:sp>
      <p:pic>
        <p:nvPicPr>
          <p:cNvPr id="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497136" y="11273"/>
            <a:ext cx="5583565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/>
              <a:t>Тиражные решения</a:t>
            </a:r>
            <a:endParaRPr lang="en-US" sz="2800" dirty="0" smtClean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83789" y="1281584"/>
            <a:ext cx="83137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dirty="0">
                <a:latin typeface="+mj-lt"/>
              </a:rPr>
              <a:t>«1С-Битрикс» предлагает тиражные решения, разработанные на основе продукта «1С-Битрикс: Корпоративный портал</a:t>
            </a:r>
            <a:r>
              <a:rPr lang="ru-RU" sz="2000" b="0" dirty="0" smtClean="0">
                <a:latin typeface="+mj-lt"/>
              </a:rPr>
              <a:t>».</a:t>
            </a:r>
            <a:endParaRPr lang="ru-RU" sz="2000" b="0" dirty="0">
              <a:latin typeface="+mj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8640" y="5072409"/>
            <a:ext cx="415685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dirty="0" smtClean="0">
                <a:latin typeface="+mj-lt"/>
              </a:rPr>
              <a:t>«</a:t>
            </a:r>
            <a:r>
              <a:rPr lang="ru-RU" sz="2000" b="0" dirty="0">
                <a:latin typeface="+mj-lt"/>
              </a:rPr>
              <a:t>1С-Битрикс: Внутренний портал государственной организации»</a:t>
            </a:r>
          </a:p>
          <a:p>
            <a:r>
              <a:rPr lang="ru-RU" sz="1400" b="0" dirty="0">
                <a:latin typeface="+mj-lt"/>
              </a:rPr>
              <a:t>для создания внутреннего интранет-портала государственной </a:t>
            </a:r>
            <a:r>
              <a:rPr lang="ru-RU" sz="1400" b="0" dirty="0" smtClean="0">
                <a:latin typeface="+mj-lt"/>
              </a:rPr>
              <a:t>организации</a:t>
            </a:r>
            <a:endParaRPr lang="ru-RU" sz="1400" b="0" dirty="0"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45496" y="5061098"/>
            <a:ext cx="4179168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dirty="0" smtClean="0">
                <a:latin typeface="+mj-lt"/>
              </a:rPr>
              <a:t>«1С-Битрикс</a:t>
            </a:r>
            <a:r>
              <a:rPr lang="ru-RU" sz="2000" b="0" dirty="0">
                <a:latin typeface="+mj-lt"/>
              </a:rPr>
              <a:t>: Внутренний портал учебного </a:t>
            </a:r>
            <a:r>
              <a:rPr lang="ru-RU" sz="2000" b="0" dirty="0" smtClean="0">
                <a:latin typeface="+mj-lt"/>
              </a:rPr>
              <a:t>заведения»</a:t>
            </a:r>
            <a:endParaRPr lang="ru-RU" sz="2000" b="0" dirty="0">
              <a:latin typeface="+mj-lt"/>
            </a:endParaRPr>
          </a:p>
          <a:p>
            <a:r>
              <a:rPr lang="ru-RU" sz="1400" b="0" dirty="0">
                <a:latin typeface="+mj-lt"/>
              </a:rPr>
              <a:t>для </a:t>
            </a:r>
            <a:r>
              <a:rPr lang="ru-RU" sz="1400" b="0" dirty="0" smtClean="0">
                <a:latin typeface="+mj-lt"/>
              </a:rPr>
              <a:t>создания внутреннего </a:t>
            </a:r>
            <a:r>
              <a:rPr lang="ru-RU" sz="1400" b="0" dirty="0">
                <a:latin typeface="+mj-lt"/>
              </a:rPr>
              <a:t>информационно-коммуникационного ресурса образовательного </a:t>
            </a:r>
            <a:r>
              <a:rPr lang="ru-RU" sz="1400" b="0" dirty="0" smtClean="0">
                <a:latin typeface="+mj-lt"/>
              </a:rPr>
              <a:t>учреждения</a:t>
            </a:r>
            <a:endParaRPr lang="ru-RU" sz="1400" b="0" dirty="0">
              <a:latin typeface="+mj-lt"/>
            </a:endParaRPr>
          </a:p>
        </p:txBody>
      </p:sp>
      <p:pic>
        <p:nvPicPr>
          <p:cNvPr id="14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59" y="132032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209762"/>
            <a:ext cx="2554799" cy="26428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190372"/>
            <a:ext cx="2592288" cy="268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1999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526" y="6028916"/>
            <a:ext cx="857250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939" y="5144078"/>
            <a:ext cx="1230857" cy="1403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299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b="0">
              <a:latin typeface="Verdana" pitchFamily="34" charset="0"/>
            </a:endParaRPr>
          </a:p>
        </p:txBody>
      </p:sp>
      <p:sp>
        <p:nvSpPr>
          <p:cNvPr id="55300" name="Text Box 61"/>
          <p:cNvSpPr txBox="1">
            <a:spLocks noChangeArrowheads="1"/>
          </p:cNvSpPr>
          <p:nvPr/>
        </p:nvSpPr>
        <p:spPr bwMode="auto">
          <a:xfrm>
            <a:off x="675184" y="968663"/>
            <a:ext cx="83339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2000" b="0" dirty="0">
                <a:latin typeface="+mj-lt"/>
              </a:rPr>
              <a:t>Каталог готовых веб-приложений для сайтов и корпоративных порталов</a:t>
            </a:r>
            <a:endParaRPr lang="en-US" sz="2000" b="0" dirty="0" smtClean="0">
              <a:latin typeface="+mj-lt"/>
            </a:endParaRPr>
          </a:p>
        </p:txBody>
      </p:sp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546100" y="11273"/>
            <a:ext cx="553460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/>
              <a:t>Marketplace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50489" y="5313859"/>
            <a:ext cx="626940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dirty="0">
                <a:latin typeface="+mj-lt"/>
              </a:rPr>
              <a:t>В каталоге представлены бесплатные и коммерческие </a:t>
            </a:r>
            <a:r>
              <a:rPr lang="ru-RU" sz="2000" b="0" dirty="0" smtClean="0">
                <a:latin typeface="+mj-lt"/>
              </a:rPr>
              <a:t>веб-приложения, которые расширяют возможности продуктов «1С-Битрикс»</a:t>
            </a:r>
            <a:r>
              <a:rPr lang="en-US" sz="2000" b="0" dirty="0" smtClean="0">
                <a:latin typeface="+mj-lt"/>
              </a:rPr>
              <a:t>.</a:t>
            </a:r>
            <a:endParaRPr lang="ru-RU" sz="2000" b="0" dirty="0">
              <a:latin typeface="+mj-lt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84" y="1609418"/>
            <a:ext cx="3668216" cy="3387566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101631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609417"/>
            <a:ext cx="4384213" cy="3405619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15041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0"/>
            <a:ext cx="8579296" cy="1149252"/>
          </a:xfrm>
        </p:spPr>
        <p:txBody>
          <a:bodyPr/>
          <a:lstStyle/>
          <a:p>
            <a:pPr algn="l" eaLnBrk="1" hangingPunct="1"/>
            <a:r>
              <a:rPr lang="ru-RU" sz="2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Управление «над сайтом»</a:t>
            </a:r>
            <a:endParaRPr lang="en-US" sz="26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243" name="Прямоугольник 2"/>
          <p:cNvSpPr>
            <a:spLocks noChangeArrowheads="1"/>
          </p:cNvSpPr>
          <p:nvPr/>
        </p:nvSpPr>
        <p:spPr bwMode="auto">
          <a:xfrm>
            <a:off x="838200" y="1371600"/>
            <a:ext cx="3100450" cy="4555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Blip>
                <a:blip r:embed="rId3"/>
              </a:buBlip>
            </a:pPr>
            <a:r>
              <a:rPr lang="ru-RU" sz="2000" b="0" dirty="0">
                <a:latin typeface="Calibri" pitchFamily="34" charset="0"/>
                <a:cs typeface="Calibri" pitchFamily="34" charset="0"/>
              </a:rPr>
              <a:t>Управление содержимым сайта непосредственно </a:t>
            </a: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«по месту»</a:t>
            </a:r>
            <a:endParaRPr lang="ru-RU" sz="2000" b="0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Blip>
                <a:blip r:embed="rId3"/>
              </a:buBlip>
            </a:pPr>
            <a:r>
              <a:rPr lang="ru-RU" sz="2000" b="0" dirty="0">
                <a:latin typeface="Calibri" pitchFamily="34" charset="0"/>
                <a:cs typeface="Calibri" pitchFamily="34" charset="0"/>
              </a:rPr>
              <a:t>Кнопка Пуск с доступными по одному клику </a:t>
            </a: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действиями </a:t>
            </a:r>
            <a:endParaRPr lang="ru-RU" sz="2000" b="0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Blip>
                <a:blip r:embed="rId3"/>
              </a:buBlip>
            </a:pPr>
            <a:r>
              <a:rPr lang="ru-RU" sz="2000" b="0" dirty="0">
                <a:latin typeface="Calibri" pitchFamily="34" charset="0"/>
                <a:cs typeface="Calibri" pitchFamily="34" charset="0"/>
              </a:rPr>
              <a:t>Мастера создания страниц, разделов, сложных функциональных </a:t>
            </a: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страниц</a:t>
            </a:r>
            <a:endParaRPr lang="ru-RU" sz="2000" b="0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Blip>
                <a:blip r:embed="rId3"/>
              </a:buBlip>
            </a:pPr>
            <a:r>
              <a:rPr lang="ru-RU" sz="2000" b="0" dirty="0">
                <a:latin typeface="Calibri" pitchFamily="34" charset="0"/>
                <a:cs typeface="Calibri" pitchFamily="34" charset="0"/>
              </a:rPr>
              <a:t>Диалоги </a:t>
            </a: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«над сайтом»</a:t>
            </a:r>
            <a:endParaRPr lang="ru-RU" sz="2000" b="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900" y="1799119"/>
            <a:ext cx="4995349" cy="3355655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3938650" y="1636825"/>
            <a:ext cx="5097845" cy="3733800"/>
          </a:xfrm>
          <a:prstGeom prst="roundRect">
            <a:avLst>
              <a:gd name="adj" fmla="val 73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5486400" y="3884725"/>
            <a:ext cx="2819399" cy="1270050"/>
          </a:xfrm>
          <a:prstGeom prst="rect">
            <a:avLst/>
          </a:prstGeom>
          <a:noFill/>
          <a:ln w="25400" algn="ctr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b="0">
              <a:latin typeface="Verdana" pitchFamily="34" charset="0"/>
            </a:endParaRPr>
          </a:p>
        </p:txBody>
      </p:sp>
      <p:pic>
        <p:nvPicPr>
          <p:cNvPr id="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571028" y="152399"/>
            <a:ext cx="5509673" cy="685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Бесплатные семинары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80872" y="1173485"/>
            <a:ext cx="563880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0" dirty="0">
                <a:latin typeface="+mj-lt"/>
              </a:rPr>
              <a:t>«1С-Битрикс» проводит бесплатные семинары в России и </a:t>
            </a:r>
            <a:r>
              <a:rPr lang="ru-RU" sz="1800" b="0" dirty="0" smtClean="0">
                <a:latin typeface="+mj-lt"/>
              </a:rPr>
              <a:t>Украине, а также </a:t>
            </a:r>
            <a:r>
              <a:rPr lang="ru-RU" sz="1800" b="0" dirty="0" err="1" smtClean="0">
                <a:latin typeface="+mj-lt"/>
              </a:rPr>
              <a:t>вебинары</a:t>
            </a:r>
            <a:r>
              <a:rPr lang="ru-RU" sz="1800" b="0" dirty="0" smtClean="0">
                <a:latin typeface="+mj-lt"/>
              </a:rPr>
              <a:t> (онлайн</a:t>
            </a:r>
            <a:r>
              <a:rPr lang="en-US" sz="1800" b="0" dirty="0" smtClean="0">
                <a:latin typeface="+mj-lt"/>
              </a:rPr>
              <a:t>-</a:t>
            </a:r>
            <a:r>
              <a:rPr lang="ru-RU" sz="1800" b="0" dirty="0" smtClean="0">
                <a:latin typeface="+mj-lt"/>
              </a:rPr>
              <a:t>семинары).</a:t>
            </a:r>
          </a:p>
          <a:p>
            <a:r>
              <a:rPr lang="ru-RU" sz="1800" b="0" dirty="0" smtClean="0">
                <a:latin typeface="+mj-lt"/>
              </a:rPr>
              <a:t> </a:t>
            </a:r>
            <a:endParaRPr lang="en-US" sz="1800" b="0" dirty="0" smtClean="0">
              <a:latin typeface="+mj-lt"/>
            </a:endParaRPr>
          </a:p>
          <a:p>
            <a:r>
              <a:rPr lang="ru-RU" sz="1800" b="0" dirty="0" smtClean="0">
                <a:latin typeface="+mj-lt"/>
              </a:rPr>
              <a:t>Семинары будут полезны тем, </a:t>
            </a:r>
            <a:r>
              <a:rPr lang="ru-RU" sz="1800" b="0" dirty="0">
                <a:latin typeface="+mj-lt"/>
              </a:rPr>
              <a:t>кто планирует разработку сайта, интернет-магазина или корпоративного портала. </a:t>
            </a:r>
          </a:p>
          <a:p>
            <a:endParaRPr lang="ru-RU" sz="1800" b="0" dirty="0">
              <a:latin typeface="+mj-lt"/>
            </a:endParaRPr>
          </a:p>
          <a:p>
            <a:r>
              <a:rPr lang="ru-RU" sz="1800" dirty="0">
                <a:latin typeface="+mj-lt"/>
              </a:rPr>
              <a:t>Темы семинаров:</a:t>
            </a:r>
          </a:p>
          <a:p>
            <a:endParaRPr lang="ru-RU" sz="1600" b="0" dirty="0">
              <a:latin typeface="+mj-lt"/>
            </a:endParaRPr>
          </a:p>
          <a:p>
            <a:pPr marL="622300" indent="-355600">
              <a:buBlip>
                <a:blip r:embed="rId6"/>
              </a:buBlip>
            </a:pPr>
            <a:r>
              <a:rPr lang="ru-RU" sz="1800" b="0" dirty="0">
                <a:latin typeface="+mj-lt"/>
              </a:rPr>
              <a:t>создание сайтов и управление </a:t>
            </a:r>
            <a:r>
              <a:rPr lang="ru-RU" sz="1800" b="0" dirty="0" smtClean="0">
                <a:latin typeface="+mj-lt"/>
              </a:rPr>
              <a:t>контентом</a:t>
            </a:r>
            <a:endParaRPr lang="ru-RU" sz="1800" b="0" dirty="0">
              <a:latin typeface="+mj-lt"/>
            </a:endParaRPr>
          </a:p>
          <a:p>
            <a:pPr marL="622300" indent="-355600">
              <a:buBlip>
                <a:blip r:embed="rId6"/>
              </a:buBlip>
            </a:pPr>
            <a:r>
              <a:rPr lang="ru-RU" sz="1800" b="0" dirty="0" smtClean="0">
                <a:latin typeface="+mj-lt"/>
              </a:rPr>
              <a:t>веб-</a:t>
            </a:r>
            <a:r>
              <a:rPr lang="ru-RU" sz="1800" b="0" dirty="0" err="1" smtClean="0">
                <a:latin typeface="+mj-lt"/>
              </a:rPr>
              <a:t>юзабилити</a:t>
            </a:r>
            <a:endParaRPr lang="en-US" sz="1800" b="0" dirty="0" smtClean="0">
              <a:latin typeface="+mj-lt"/>
            </a:endParaRPr>
          </a:p>
          <a:p>
            <a:pPr marL="622300" indent="-355600">
              <a:buBlip>
                <a:blip r:embed="rId6"/>
              </a:buBlip>
            </a:pPr>
            <a:r>
              <a:rPr lang="ru-RU" sz="1800" b="0" dirty="0" smtClean="0">
                <a:latin typeface="+mj-lt"/>
              </a:rPr>
              <a:t>поисковая </a:t>
            </a:r>
            <a:r>
              <a:rPr lang="ru-RU" sz="1800" b="0" dirty="0">
                <a:latin typeface="+mj-lt"/>
              </a:rPr>
              <a:t>оптимизация и продвижение </a:t>
            </a:r>
            <a:r>
              <a:rPr lang="ru-RU" sz="1800" b="0" dirty="0" smtClean="0">
                <a:latin typeface="+mj-lt"/>
              </a:rPr>
              <a:t>сайтов</a:t>
            </a:r>
            <a:endParaRPr lang="ru-RU" sz="1800" b="0" dirty="0">
              <a:latin typeface="+mj-lt"/>
            </a:endParaRPr>
          </a:p>
          <a:p>
            <a:pPr marL="622300" indent="-355600">
              <a:buBlip>
                <a:blip r:embed="rId6"/>
              </a:buBlip>
            </a:pPr>
            <a:r>
              <a:rPr lang="ru-RU" sz="1800" b="0" dirty="0">
                <a:latin typeface="+mj-lt"/>
              </a:rPr>
              <a:t>разработка </a:t>
            </a:r>
            <a:r>
              <a:rPr lang="ru-RU" sz="1800" b="0" dirty="0" smtClean="0">
                <a:latin typeface="+mj-lt"/>
              </a:rPr>
              <a:t>интернет-магазинов</a:t>
            </a:r>
            <a:endParaRPr lang="en-US" sz="1800" b="0" dirty="0" smtClean="0">
              <a:latin typeface="+mj-lt"/>
            </a:endParaRPr>
          </a:p>
          <a:p>
            <a:pPr marL="622300" indent="-355600">
              <a:buBlip>
                <a:blip r:embed="rId6"/>
              </a:buBlip>
            </a:pPr>
            <a:r>
              <a:rPr lang="ru-RU" sz="1800" b="0" dirty="0" smtClean="0">
                <a:latin typeface="+mj-lt"/>
              </a:rPr>
              <a:t>электронные </a:t>
            </a:r>
            <a:r>
              <a:rPr lang="ru-RU" sz="1800" b="0" dirty="0">
                <a:latin typeface="+mj-lt"/>
              </a:rPr>
              <a:t>платежи</a:t>
            </a:r>
          </a:p>
          <a:p>
            <a:pPr marL="622300" indent="-355600">
              <a:buBlip>
                <a:blip r:embed="rId6"/>
              </a:buBlip>
            </a:pPr>
            <a:r>
              <a:rPr lang="ru-RU" sz="1800" b="0" dirty="0">
                <a:latin typeface="+mj-lt"/>
              </a:rPr>
              <a:t>интеграция с «1С</a:t>
            </a:r>
            <a:r>
              <a:rPr lang="ru-RU" sz="1800" b="0" dirty="0" smtClean="0">
                <a:latin typeface="+mj-lt"/>
              </a:rPr>
              <a:t>»</a:t>
            </a:r>
            <a:endParaRPr lang="ru-RU" sz="1800" b="0" dirty="0">
              <a:latin typeface="+mj-lt"/>
            </a:endParaRPr>
          </a:p>
          <a:p>
            <a:pPr marL="622300" indent="-355600">
              <a:buBlip>
                <a:blip r:embed="rId6"/>
              </a:buBlip>
            </a:pPr>
            <a:r>
              <a:rPr lang="ru-RU" sz="1800" b="0" dirty="0">
                <a:latin typeface="+mj-lt"/>
              </a:rPr>
              <a:t>создание корпоративных </a:t>
            </a:r>
            <a:r>
              <a:rPr lang="ru-RU" sz="1800" b="0" dirty="0" smtClean="0">
                <a:latin typeface="+mj-lt"/>
              </a:rPr>
              <a:t>порталов</a:t>
            </a:r>
            <a:endParaRPr lang="ru-RU" sz="1800" b="0" dirty="0">
              <a:latin typeface="+mj-lt"/>
            </a:endParaRPr>
          </a:p>
          <a:p>
            <a:pPr marL="622300" indent="-355600">
              <a:buBlip>
                <a:blip r:embed="rId6"/>
              </a:buBlip>
            </a:pPr>
            <a:r>
              <a:rPr lang="ru-RU" sz="1800" b="0" dirty="0">
                <a:latin typeface="+mj-lt"/>
              </a:rPr>
              <a:t>управление внутренними </a:t>
            </a:r>
            <a:r>
              <a:rPr lang="ru-RU" sz="1800" b="0" dirty="0" smtClean="0">
                <a:latin typeface="+mj-lt"/>
              </a:rPr>
              <a:t>коммуникациями</a:t>
            </a:r>
            <a:endParaRPr lang="ru-RU" sz="1800" b="0" dirty="0">
              <a:latin typeface="+mj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711032" y="1315368"/>
            <a:ext cx="2376264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Архангельск</a:t>
            </a:r>
          </a:p>
          <a:p>
            <a:r>
              <a:rPr lang="ru-RU" sz="16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Владивосток  </a:t>
            </a:r>
          </a:p>
          <a:p>
            <a:r>
              <a:rPr lang="ru-RU" sz="16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Донецк </a:t>
            </a:r>
          </a:p>
          <a:p>
            <a:r>
              <a:rPr lang="ru-RU" sz="16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Екатеринбург </a:t>
            </a:r>
          </a:p>
          <a:p>
            <a:r>
              <a:rPr lang="ru-RU" sz="16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Казань </a:t>
            </a:r>
          </a:p>
          <a:p>
            <a:r>
              <a:rPr lang="ru-RU" sz="16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Калининград </a:t>
            </a:r>
          </a:p>
          <a:p>
            <a:r>
              <a:rPr lang="ru-RU" sz="16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Киев </a:t>
            </a:r>
          </a:p>
          <a:p>
            <a:r>
              <a:rPr lang="ru-RU" sz="16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Краснодар </a:t>
            </a:r>
          </a:p>
          <a:p>
            <a:r>
              <a:rPr lang="ru-RU" sz="16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Красноярск </a:t>
            </a:r>
          </a:p>
          <a:p>
            <a:r>
              <a:rPr lang="ru-RU" sz="16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Москва</a:t>
            </a:r>
          </a:p>
          <a:p>
            <a:r>
              <a:rPr lang="ru-RU" sz="16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Нижний Новгород </a:t>
            </a:r>
          </a:p>
          <a:p>
            <a:r>
              <a:rPr lang="ru-RU" sz="16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Новосибирск </a:t>
            </a:r>
          </a:p>
          <a:p>
            <a:r>
              <a:rPr lang="ru-RU" sz="16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Пенза </a:t>
            </a:r>
          </a:p>
          <a:p>
            <a:r>
              <a:rPr lang="ru-RU" sz="16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Ростов-на-Дону </a:t>
            </a:r>
          </a:p>
          <a:p>
            <a:r>
              <a:rPr lang="ru-RU" sz="16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Санкт-Петербург </a:t>
            </a:r>
          </a:p>
          <a:p>
            <a:r>
              <a:rPr lang="ru-RU" sz="16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Симферополь</a:t>
            </a:r>
          </a:p>
          <a:p>
            <a:r>
              <a:rPr lang="ru-RU" sz="16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Уфа </a:t>
            </a:r>
          </a:p>
          <a:p>
            <a:r>
              <a:rPr lang="ru-RU" sz="16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Чебоксары </a:t>
            </a:r>
          </a:p>
          <a:p>
            <a:r>
              <a:rPr lang="ru-RU" sz="16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Челябинск </a:t>
            </a:r>
          </a:p>
        </p:txBody>
      </p:sp>
      <p:pic>
        <p:nvPicPr>
          <p:cNvPr id="6147" name="Picture 3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6091138"/>
            <a:ext cx="1514475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48226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>
              <a:latin typeface="Verdana" pitchFamily="34" charset="0"/>
            </a:endParaRPr>
          </a:p>
        </p:txBody>
      </p:sp>
      <p:sp>
        <p:nvSpPr>
          <p:cNvPr id="55300" name="Text Box 61"/>
          <p:cNvSpPr txBox="1">
            <a:spLocks noChangeArrowheads="1"/>
          </p:cNvSpPr>
          <p:nvPr/>
        </p:nvSpPr>
        <p:spPr bwMode="auto">
          <a:xfrm>
            <a:off x="745699" y="1371600"/>
            <a:ext cx="4420418" cy="47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1900" b="0" dirty="0">
                <a:latin typeface="+mj-lt"/>
              </a:rPr>
              <a:t>Компания «1С-Битрикс» — российский разработчик систем управления сайтами и корпоративными порталами. </a:t>
            </a:r>
            <a:endParaRPr lang="en-US" sz="1900" b="0" dirty="0" smtClean="0">
              <a:latin typeface="+mj-lt"/>
            </a:endParaRPr>
          </a:p>
          <a:p>
            <a:pPr eaLnBrk="1" hangingPunct="1"/>
            <a:endParaRPr lang="ru-RU" sz="1900" b="0" dirty="0">
              <a:latin typeface="+mj-lt"/>
            </a:endParaRPr>
          </a:p>
          <a:p>
            <a:pPr eaLnBrk="1" hangingPunct="1"/>
            <a:r>
              <a:rPr lang="ru-RU" sz="1900" b="0" dirty="0">
                <a:latin typeface="+mj-lt"/>
              </a:rPr>
              <a:t>Программные продукты «1С-Битрикс» — профессиональные системы для управления сайтами компаний, интернет-магазинами, социальными сетями и сообществами, корпоративными порталами и другими проектами. </a:t>
            </a:r>
            <a:endParaRPr lang="en-US" sz="1900" b="0" dirty="0" smtClean="0">
              <a:latin typeface="+mj-lt"/>
            </a:endParaRPr>
          </a:p>
          <a:p>
            <a:pPr eaLnBrk="1" hangingPunct="1"/>
            <a:endParaRPr lang="en-US" sz="1900" b="0" dirty="0" smtClean="0">
              <a:latin typeface="+mj-lt"/>
            </a:endParaRPr>
          </a:p>
          <a:p>
            <a:pPr eaLnBrk="1" hangingPunct="1"/>
            <a:r>
              <a:rPr lang="ru-RU" sz="1900" b="0" dirty="0" smtClean="0">
                <a:latin typeface="+mj-lt"/>
              </a:rPr>
              <a:t>«</a:t>
            </a:r>
            <a:r>
              <a:rPr lang="ru-RU" sz="1900" b="0" dirty="0">
                <a:latin typeface="+mj-lt"/>
              </a:rPr>
              <a:t>1С-Битрикс» является технологическим партнером для дилерской сети, включающей более 6000 веб-студий и веб-интеграторов</a:t>
            </a:r>
            <a:r>
              <a:rPr lang="ru-RU" sz="1900" b="0" dirty="0" smtClean="0">
                <a:latin typeface="+mj-lt"/>
              </a:rPr>
              <a:t>.</a:t>
            </a:r>
            <a:endParaRPr lang="en-US" sz="1900" b="0" dirty="0" smtClean="0">
              <a:latin typeface="+mj-lt"/>
            </a:endParaRPr>
          </a:p>
        </p:txBody>
      </p:sp>
      <p:pic>
        <p:nvPicPr>
          <p:cNvPr id="55301" name="Picture 76" descr="1c-bitrix-logo-ve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428750"/>
            <a:ext cx="3048000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Рисунок 5" descr="premiaruneta200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848099"/>
            <a:ext cx="1687958" cy="2242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3" name="Рисунок 6" descr="premiaruneta200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848099"/>
            <a:ext cx="1687958" cy="2242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482600" y="11273"/>
            <a:ext cx="559810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Компания «1С-Битрикс»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9947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atalia\Downloads\7753196_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8" y="0"/>
            <a:ext cx="9149048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-76200" y="1362161"/>
            <a:ext cx="5724128" cy="3240360"/>
          </a:xfrm>
          <a:prstGeom prst="roundRect">
            <a:avLst>
              <a:gd name="adj" fmla="val 259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9824" y="1692278"/>
            <a:ext cx="542828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0" dirty="0" smtClean="0">
                <a:latin typeface="Calibri" pitchFamily="34" charset="0"/>
                <a:cs typeface="Calibri" pitchFamily="34" charset="0"/>
              </a:rPr>
              <a:t>Следите за нами!</a:t>
            </a:r>
            <a:endParaRPr lang="ru-RU" sz="5400" b="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00" y="2633718"/>
            <a:ext cx="665102" cy="651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67" y="3589311"/>
            <a:ext cx="589546" cy="589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-5048" y="5638800"/>
            <a:ext cx="9149048" cy="12192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67852" y="5962671"/>
            <a:ext cx="34365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0" u="sng" dirty="0" smtClean="0">
                <a:latin typeface="Calibri" pitchFamily="34" charset="0"/>
                <a:cs typeface="Calibri" pitchFamily="34" charset="0"/>
              </a:rPr>
              <a:t>www.1c-bitrix.ru</a:t>
            </a:r>
            <a:endParaRPr lang="ru-RU" sz="3600" b="0" u="sng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64795" y="3625377"/>
            <a:ext cx="36059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0" dirty="0">
                <a:latin typeface="Calibri" pitchFamily="34" charset="0"/>
                <a:cs typeface="Calibri" pitchFamily="34" charset="0"/>
              </a:rPr>
              <a:t>facebook.com/1CBitrix</a:t>
            </a:r>
            <a:endParaRPr lang="ru-RU" sz="2800" b="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09751" y="2700390"/>
            <a:ext cx="34177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0" dirty="0">
                <a:latin typeface="Calibri" pitchFamily="34" charset="0"/>
                <a:cs typeface="Calibri" pitchFamily="34" charset="0"/>
              </a:rPr>
              <a:t>twitter.com/1C_Bitrix</a:t>
            </a:r>
            <a:endParaRPr lang="ru-RU" sz="2800" b="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8" y="5769338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89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Natalia\Downloads\9560810_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76" y="11875"/>
            <a:ext cx="4555587" cy="683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714" name="TextBox 3"/>
          <p:cNvSpPr txBox="1">
            <a:spLocks noChangeArrowheads="1"/>
          </p:cNvSpPr>
          <p:nvPr/>
        </p:nvSpPr>
        <p:spPr bwMode="auto">
          <a:xfrm>
            <a:off x="394246" y="2705100"/>
            <a:ext cx="5329882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sz="2800" dirty="0">
              <a:latin typeface="Calibri" pitchFamily="34" charset="0"/>
              <a:cs typeface="Calibri" pitchFamily="34" charset="0"/>
            </a:endParaRPr>
          </a:p>
          <a:p>
            <a:pPr eaLnBrk="1" hangingPunct="1"/>
            <a:r>
              <a:rPr lang="ru-RU" sz="4800" b="0" dirty="0" smtClean="0">
                <a:latin typeface="Calibri" pitchFamily="34" charset="0"/>
                <a:cs typeface="Calibri" pitchFamily="34" charset="0"/>
              </a:rPr>
              <a:t>8-800-250-18-60</a:t>
            </a:r>
          </a:p>
          <a:p>
            <a:pPr eaLnBrk="1" hangingPunct="1"/>
            <a:endParaRPr lang="en-US" sz="2400" dirty="0">
              <a:latin typeface="Calibri" pitchFamily="34" charset="0"/>
              <a:cs typeface="Calibri" pitchFamily="34" charset="0"/>
            </a:endParaRPr>
          </a:p>
          <a:p>
            <a:pPr eaLnBrk="1" hangingPunct="1"/>
            <a:r>
              <a:rPr lang="en-US" sz="3200" b="0" u="sng" dirty="0" smtClean="0">
                <a:latin typeface="Calibri" pitchFamily="34" charset="0"/>
                <a:cs typeface="Calibri" pitchFamily="34" charset="0"/>
              </a:rPr>
              <a:t>info@1c-bitrix.ru</a:t>
            </a:r>
            <a:endParaRPr lang="ru-RU" sz="3200" b="0" u="sng" dirty="0" smtClean="0">
              <a:latin typeface="Calibri" pitchFamily="34" charset="0"/>
              <a:cs typeface="Calibri" pitchFamily="34" charset="0"/>
            </a:endParaRPr>
          </a:p>
          <a:p>
            <a:pPr eaLnBrk="1" hangingPunct="1"/>
            <a:endParaRPr lang="ru-RU" sz="3200" b="0" u="sng" dirty="0">
              <a:latin typeface="Calibri" pitchFamily="34" charset="0"/>
              <a:cs typeface="Calibri" pitchFamily="34" charset="0"/>
            </a:endParaRPr>
          </a:p>
          <a:p>
            <a:pPr eaLnBrk="1" hangingPunct="1"/>
            <a:r>
              <a:rPr lang="en-US" sz="3200" b="0" u="sng" dirty="0" smtClean="0">
                <a:latin typeface="Calibri" pitchFamily="34" charset="0"/>
                <a:cs typeface="Calibri" pitchFamily="34" charset="0"/>
              </a:rPr>
              <a:t>www.1c-bitrix.ru</a:t>
            </a:r>
            <a:endParaRPr lang="ru-RU" sz="3200" b="0" u="sng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394246" y="1700808"/>
            <a:ext cx="583393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4000" b="0" dirty="0" smtClean="0">
                <a:latin typeface="Calibri" pitchFamily="34" charset="0"/>
                <a:cs typeface="Calibri" pitchFamily="34" charset="0"/>
              </a:rPr>
              <a:t>Ответим на ваши вопросы:</a:t>
            </a:r>
            <a:endParaRPr lang="en-US" sz="4400" b="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6820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41774" y="171200"/>
            <a:ext cx="5867975" cy="838200"/>
          </a:xfrm>
        </p:spPr>
        <p:txBody>
          <a:bodyPr/>
          <a:lstStyle/>
          <a:p>
            <a:pPr algn="l" eaLnBrk="1" hangingPunct="1"/>
            <a:r>
              <a:rPr lang="ru-RU" sz="2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Отмена последнего действия</a:t>
            </a:r>
            <a:endParaRPr lang="en-US" sz="28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63" y="1685511"/>
            <a:ext cx="8412737" cy="1179024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Прямоугольник 1"/>
          <p:cNvSpPr>
            <a:spLocks noChangeArrowheads="1"/>
          </p:cNvSpPr>
          <p:nvPr/>
        </p:nvSpPr>
        <p:spPr bwMode="auto">
          <a:xfrm>
            <a:off x="654050" y="3324503"/>
            <a:ext cx="818515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400" b="0" dirty="0">
                <a:latin typeface="Calibri" pitchFamily="34" charset="0"/>
                <a:cs typeface="Calibri" pitchFamily="34" charset="0"/>
              </a:rPr>
              <a:t>Не нужно бояться сделать что-то не так на странице, поскольку у вас всегда есть возможность отмены последнего действия. </a:t>
            </a:r>
            <a:endParaRPr lang="en-US" sz="2400" b="0" dirty="0">
              <a:latin typeface="Calibri" pitchFamily="34" charset="0"/>
              <a:cs typeface="Calibri" pitchFamily="34" charset="0"/>
            </a:endParaRPr>
          </a:p>
          <a:p>
            <a:endParaRPr lang="en-US" sz="2400" b="0" dirty="0">
              <a:latin typeface="Calibri" pitchFamily="34" charset="0"/>
              <a:cs typeface="Calibri" pitchFamily="34" charset="0"/>
            </a:endParaRPr>
          </a:p>
          <a:p>
            <a:r>
              <a:rPr lang="ru-RU" sz="2400" b="0" dirty="0">
                <a:latin typeface="Calibri" pitchFamily="34" charset="0"/>
                <a:cs typeface="Calibri" pitchFamily="34" charset="0"/>
              </a:rPr>
              <a:t>После добавления, изменения страницы при необходимости вы просто отмените свое последнее действие.</a:t>
            </a:r>
          </a:p>
        </p:txBody>
      </p:sp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293176" y="1524000"/>
            <a:ext cx="8622224" cy="1524001"/>
          </a:xfrm>
          <a:prstGeom prst="roundRect">
            <a:avLst>
              <a:gd name="adj" fmla="val 0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3429000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Natalia\Downloads\6960014_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-20178"/>
            <a:ext cx="9155431" cy="687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 bwMode="auto">
          <a:xfrm>
            <a:off x="4191000" y="-20178"/>
            <a:ext cx="4964875" cy="6892466"/>
          </a:xfrm>
          <a:prstGeom prst="rect">
            <a:avLst/>
          </a:prstGeom>
          <a:solidFill>
            <a:srgbClr val="FFFFFF">
              <a:alpha val="85098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316" name="Прямоугольник 2"/>
          <p:cNvSpPr>
            <a:spLocks noChangeArrowheads="1"/>
          </p:cNvSpPr>
          <p:nvPr/>
        </p:nvSpPr>
        <p:spPr bwMode="auto">
          <a:xfrm>
            <a:off x="4531425" y="500785"/>
            <a:ext cx="4612575" cy="5447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95250">
              <a:spcBef>
                <a:spcPts val="600"/>
              </a:spcBef>
              <a:spcAft>
                <a:spcPts val="600"/>
              </a:spcAft>
            </a:pPr>
            <a:r>
              <a:rPr lang="ru-RU" sz="2400" dirty="0" smtClean="0">
                <a:latin typeface="Calibri" pitchFamily="34" charset="0"/>
                <a:cs typeface="Calibri" pitchFamily="34" charset="0"/>
              </a:rPr>
              <a:t>Технологии </a:t>
            </a:r>
            <a:r>
              <a:rPr lang="ru-RU" sz="2400" dirty="0">
                <a:latin typeface="Calibri" pitchFamily="34" charset="0"/>
                <a:cs typeface="Calibri" pitchFamily="34" charset="0"/>
              </a:rPr>
              <a:t>и </a:t>
            </a:r>
            <a:r>
              <a:rPr lang="ru-RU" sz="2400" dirty="0" smtClean="0">
                <a:latin typeface="Calibri" pitchFamily="34" charset="0"/>
                <a:cs typeface="Calibri" pitchFamily="34" charset="0"/>
              </a:rPr>
              <a:t>разработки в        платформе «1С-Битрикс»</a:t>
            </a:r>
            <a:endParaRPr lang="ru-RU" sz="2400" b="0" dirty="0" smtClean="0">
              <a:latin typeface="Calibri" pitchFamily="34" charset="0"/>
              <a:cs typeface="Calibri" pitchFamily="34" charset="0"/>
            </a:endParaRPr>
          </a:p>
          <a:p>
            <a:pPr marL="355600" indent="-2603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ru-RU" sz="2200" b="0" dirty="0" err="1" smtClean="0">
                <a:latin typeface="Calibri" pitchFamily="34" charset="0"/>
                <a:cs typeface="Calibri" pitchFamily="34" charset="0"/>
              </a:rPr>
              <a:t>Юзабилити</a:t>
            </a:r>
            <a:r>
              <a:rPr lang="ru-RU" sz="2200" b="0" dirty="0" smtClean="0">
                <a:latin typeface="Calibri" pitchFamily="34" charset="0"/>
                <a:cs typeface="Calibri" pitchFamily="34" charset="0"/>
              </a:rPr>
              <a:t>:</a:t>
            </a:r>
            <a:r>
              <a:rPr lang="en-US" sz="2200" b="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sz="2200" b="0" dirty="0" smtClean="0">
                <a:latin typeface="Calibri" pitchFamily="34" charset="0"/>
                <a:cs typeface="Calibri" pitchFamily="34" charset="0"/>
              </a:rPr>
            </a:br>
            <a:r>
              <a:rPr lang="ru-RU" sz="2200" b="0" dirty="0" smtClean="0">
                <a:latin typeface="Calibri" pitchFamily="34" charset="0"/>
                <a:cs typeface="Calibri" pitchFamily="34" charset="0"/>
              </a:rPr>
              <a:t>Интерфейс </a:t>
            </a:r>
            <a:r>
              <a:rPr lang="ru-RU" sz="2200" b="0" dirty="0">
                <a:latin typeface="Calibri" pitchFamily="34" charset="0"/>
                <a:cs typeface="Calibri" pitchFamily="34" charset="0"/>
              </a:rPr>
              <a:t>«Эрмитаж»</a:t>
            </a:r>
          </a:p>
          <a:p>
            <a:pPr marL="355600" indent="-2603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ru-RU" sz="2200" b="0" dirty="0">
                <a:latin typeface="Calibri" pitchFamily="34" charset="0"/>
                <a:cs typeface="Calibri" pitchFamily="34" charset="0"/>
              </a:rPr>
              <a:t>Мобильные </a:t>
            </a:r>
            <a:r>
              <a:rPr lang="ru-RU" sz="2200" b="0" dirty="0" smtClean="0">
                <a:latin typeface="Calibri" pitchFamily="34" charset="0"/>
                <a:cs typeface="Calibri" pitchFamily="34" charset="0"/>
              </a:rPr>
              <a:t>сайты: </a:t>
            </a:r>
            <a:r>
              <a:rPr lang="en-US" sz="2200" b="0" dirty="0" err="1">
                <a:latin typeface="Calibri" pitchFamily="34" charset="0"/>
                <a:cs typeface="Calibri" pitchFamily="34" charset="0"/>
              </a:rPr>
              <a:t>BitrixMobile</a:t>
            </a:r>
            <a:endParaRPr lang="ru-RU" sz="2200" b="0" dirty="0">
              <a:latin typeface="Calibri" pitchFamily="34" charset="0"/>
              <a:cs typeface="Calibri" pitchFamily="34" charset="0"/>
            </a:endParaRPr>
          </a:p>
          <a:p>
            <a:pPr marL="355600" indent="-2603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ru-RU" sz="2200" b="0" dirty="0">
                <a:latin typeface="Calibri" pitchFamily="34" charset="0"/>
                <a:cs typeface="Calibri" pitchFamily="34" charset="0"/>
              </a:rPr>
              <a:t>Система </a:t>
            </a:r>
            <a:r>
              <a:rPr lang="ru-RU" sz="2200" b="0" dirty="0" smtClean="0">
                <a:latin typeface="Calibri" pitchFamily="34" charset="0"/>
                <a:cs typeface="Calibri" pitchFamily="34" charset="0"/>
              </a:rPr>
              <a:t>безопасности:</a:t>
            </a:r>
            <a:r>
              <a:rPr lang="en-US" sz="2200" b="0" dirty="0">
                <a:latin typeface="Calibri" pitchFamily="34" charset="0"/>
                <a:cs typeface="Calibri" pitchFamily="34" charset="0"/>
              </a:rPr>
              <a:t/>
            </a:r>
            <a:br>
              <a:rPr lang="en-US" sz="2200" b="0" dirty="0">
                <a:latin typeface="Calibri" pitchFamily="34" charset="0"/>
                <a:cs typeface="Calibri" pitchFamily="34" charset="0"/>
              </a:rPr>
            </a:br>
            <a:r>
              <a:rPr lang="ru-RU" sz="2200" b="0" dirty="0" err="1">
                <a:latin typeface="Calibri" pitchFamily="34" charset="0"/>
                <a:cs typeface="Calibri" pitchFamily="34" charset="0"/>
              </a:rPr>
              <a:t>Проактивная</a:t>
            </a:r>
            <a:r>
              <a:rPr lang="ru-RU" sz="2200" b="0" dirty="0">
                <a:latin typeface="Calibri" pitchFamily="34" charset="0"/>
                <a:cs typeface="Calibri" pitchFamily="34" charset="0"/>
              </a:rPr>
              <a:t> защита</a:t>
            </a:r>
          </a:p>
          <a:p>
            <a:pPr marL="355600" indent="-2603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ru-RU" sz="2200" b="0" dirty="0" smtClean="0">
                <a:latin typeface="Calibri" pitchFamily="34" charset="0"/>
                <a:cs typeface="Calibri" pitchFamily="34" charset="0"/>
              </a:rPr>
              <a:t>Производительность: </a:t>
            </a:r>
            <a:r>
              <a:rPr lang="ru-RU" sz="2200" b="0" dirty="0">
                <a:latin typeface="Calibri" pitchFamily="34" charset="0"/>
                <a:cs typeface="Calibri" pitchFamily="34" charset="0"/>
              </a:rPr>
              <a:t>Веб-кластер</a:t>
            </a:r>
            <a:endParaRPr lang="en-US" sz="2200" b="0" dirty="0">
              <a:latin typeface="Calibri" pitchFamily="34" charset="0"/>
              <a:cs typeface="Calibri" pitchFamily="34" charset="0"/>
            </a:endParaRPr>
          </a:p>
          <a:p>
            <a:pPr marL="355600" indent="-2603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ru-RU" sz="2200" b="0" dirty="0">
                <a:latin typeface="Calibri" pitchFamily="34" charset="0"/>
                <a:cs typeface="Calibri" pitchFamily="34" charset="0"/>
              </a:rPr>
              <a:t>Многосайтовость</a:t>
            </a:r>
          </a:p>
          <a:p>
            <a:pPr marL="355600" indent="-2603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ru-RU" sz="2200" b="0" dirty="0">
                <a:latin typeface="Calibri" pitchFamily="34" charset="0"/>
                <a:cs typeface="Calibri" pitchFamily="34" charset="0"/>
              </a:rPr>
              <a:t>Интеграция с «1С»</a:t>
            </a:r>
          </a:p>
          <a:p>
            <a:pPr marL="355600" indent="-2603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ru-RU" sz="2200" b="0" dirty="0">
                <a:latin typeface="Calibri" pitchFamily="34" charset="0"/>
                <a:cs typeface="Calibri" pitchFamily="34" charset="0"/>
              </a:rPr>
              <a:t>Система </a:t>
            </a:r>
            <a:r>
              <a:rPr lang="ru-RU" sz="2200" b="0" dirty="0" smtClean="0">
                <a:latin typeface="Calibri" pitchFamily="34" charset="0"/>
                <a:cs typeface="Calibri" pitchFamily="34" charset="0"/>
              </a:rPr>
              <a:t>обновлений </a:t>
            </a:r>
            <a:r>
              <a:rPr lang="ru-RU" sz="2200" b="0" dirty="0" err="1" smtClean="0">
                <a:latin typeface="Calibri" pitchFamily="34" charset="0"/>
                <a:cs typeface="Calibri" pitchFamily="34" charset="0"/>
              </a:rPr>
              <a:t>SiteUpdate</a:t>
            </a:r>
            <a:endParaRPr lang="en-US" sz="2200" b="0" dirty="0">
              <a:latin typeface="Calibri" pitchFamily="34" charset="0"/>
              <a:cs typeface="Calibri" pitchFamily="34" charset="0"/>
            </a:endParaRPr>
          </a:p>
          <a:p>
            <a:pPr marL="355600" indent="-2603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ru-RU" sz="2200" b="0" dirty="0">
                <a:latin typeface="Calibri" pitchFamily="34" charset="0"/>
                <a:cs typeface="Calibri" pitchFamily="34" charset="0"/>
              </a:rPr>
              <a:t>и другие</a:t>
            </a:r>
          </a:p>
        </p:txBody>
      </p:sp>
      <p:pic>
        <p:nvPicPr>
          <p:cNvPr id="13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078" y="610874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08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 bwMode="auto">
          <a:xfrm>
            <a:off x="3956" y="2286001"/>
            <a:ext cx="9166917" cy="2438400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304800" y="2850075"/>
            <a:ext cx="8686800" cy="1143000"/>
          </a:xfrm>
        </p:spPr>
        <p:txBody>
          <a:bodyPr/>
          <a:lstStyle/>
          <a:p>
            <a:pPr algn="r"/>
            <a:r>
              <a:rPr lang="ru-RU" sz="6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Управление контентом</a:t>
            </a:r>
          </a:p>
        </p:txBody>
      </p:sp>
      <p:pic>
        <p:nvPicPr>
          <p:cNvPr id="9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860" y="238450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533400" y="73696"/>
            <a:ext cx="5547302" cy="916904"/>
          </a:xfrm>
        </p:spPr>
        <p:txBody>
          <a:bodyPr/>
          <a:lstStyle/>
          <a:p>
            <a:pPr algn="l"/>
            <a:r>
              <a:rPr lang="ru-RU" sz="3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Визуальный редактор</a:t>
            </a:r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314" y="1639550"/>
            <a:ext cx="5014260" cy="33538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Прямоугольник 3"/>
          <p:cNvSpPr>
            <a:spLocks noChangeArrowheads="1"/>
          </p:cNvSpPr>
          <p:nvPr/>
        </p:nvSpPr>
        <p:spPr bwMode="auto">
          <a:xfrm>
            <a:off x="609601" y="1405186"/>
            <a:ext cx="3200399" cy="449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200" b="0" dirty="0">
                <a:latin typeface="Calibri" pitchFamily="34" charset="0"/>
                <a:cs typeface="Calibri" pitchFamily="34" charset="0"/>
              </a:rPr>
              <a:t>С помощью визуального редактора вы можете изменять свои страницы на сайте в режиме реального времени - прямо через браузер. </a:t>
            </a:r>
          </a:p>
          <a:p>
            <a:endParaRPr lang="ru-RU" sz="2200" b="0" dirty="0">
              <a:latin typeface="Calibri" pitchFamily="34" charset="0"/>
              <a:cs typeface="Calibri" pitchFamily="34" charset="0"/>
            </a:endParaRPr>
          </a:p>
          <a:p>
            <a:r>
              <a:rPr lang="ru-RU" sz="2200" b="0" dirty="0">
                <a:latin typeface="Calibri" pitchFamily="34" charset="0"/>
                <a:cs typeface="Calibri" pitchFamily="34" charset="0"/>
              </a:rPr>
              <a:t>Редактор позволяет не просто править и форматировать обычный текст, но и работать с визуальными компонентами. </a:t>
            </a:r>
          </a:p>
        </p:txBody>
      </p:sp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3810000" y="1518075"/>
            <a:ext cx="5226495" cy="3620975"/>
          </a:xfrm>
          <a:prstGeom prst="roundRect">
            <a:avLst>
              <a:gd name="adj" fmla="val 0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518075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392" y="1686306"/>
            <a:ext cx="4713758" cy="3152775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Прямоугольник 3"/>
          <p:cNvSpPr>
            <a:spLocks noChangeArrowheads="1"/>
          </p:cNvSpPr>
          <p:nvPr/>
        </p:nvSpPr>
        <p:spPr bwMode="auto">
          <a:xfrm>
            <a:off x="609600" y="1295400"/>
            <a:ext cx="3505200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000" b="0" dirty="0">
                <a:latin typeface="Calibri" pitchFamily="34" charset="0"/>
                <a:cs typeface="Calibri" pitchFamily="34" charset="0"/>
              </a:rPr>
              <a:t>В режиме Администрирование структура сайта  представлена в виде привычного 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каталога папок и файлов</a:t>
            </a:r>
            <a:r>
              <a:rPr lang="ru-RU" sz="2000" b="0" dirty="0">
                <a:latin typeface="Calibri" pitchFamily="34" charset="0"/>
                <a:cs typeface="Calibri" pitchFamily="34" charset="0"/>
              </a:rPr>
              <a:t>.</a:t>
            </a:r>
          </a:p>
          <a:p>
            <a:endParaRPr lang="ru-RU" sz="2000" b="0" dirty="0">
              <a:latin typeface="Calibri" pitchFamily="34" charset="0"/>
              <a:cs typeface="Calibri" pitchFamily="34" charset="0"/>
            </a:endParaRPr>
          </a:p>
          <a:p>
            <a:r>
              <a:rPr lang="ru-RU" sz="2000" b="0" dirty="0">
                <a:latin typeface="Calibri" pitchFamily="34" charset="0"/>
                <a:cs typeface="Calibri" pitchFamily="34" charset="0"/>
              </a:rPr>
              <a:t>В структуре сайта можно копировать, переносить, удалять, создавать новые разделы и файлы сайта через веб-интерфейс.</a:t>
            </a:r>
          </a:p>
          <a:p>
            <a:endParaRPr lang="ru-RU" sz="2000" b="0" dirty="0">
              <a:latin typeface="Calibri" pitchFamily="34" charset="0"/>
              <a:cs typeface="Calibri" pitchFamily="34" charset="0"/>
            </a:endParaRPr>
          </a:p>
          <a:p>
            <a:r>
              <a:rPr lang="ru-RU" sz="2000" b="0" dirty="0">
                <a:latin typeface="Calibri" pitchFamily="34" charset="0"/>
                <a:cs typeface="Calibri" pitchFamily="34" charset="0"/>
              </a:rPr>
              <a:t>Кнопка «Меню» обеспечивает привычный и быстрый доступ по одному клику ко всем возможностям вашего сайта. </a:t>
            </a:r>
          </a:p>
        </p:txBody>
      </p:sp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4114800" y="1541825"/>
            <a:ext cx="4921695" cy="3392375"/>
          </a:xfrm>
          <a:prstGeom prst="roundRect">
            <a:avLst>
              <a:gd name="adj" fmla="val 0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80472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b="1" dirty="0" smtClean="0">
                <a:latin typeface="Calibri" pitchFamily="34" charset="0"/>
                <a:cs typeface="Calibri" pitchFamily="34" charset="0"/>
              </a:rPr>
              <a:t>Структура сайта</a:t>
            </a:r>
            <a:endParaRPr lang="en-US" sz="28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53" y="1345726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21163" y="1624513"/>
            <a:ext cx="4746625" cy="3367087"/>
          </a:xfrm>
          <a:prstGeom prst="rect">
            <a:avLst/>
          </a:prstGeom>
          <a:noFill/>
          <a:ln w="317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6" name="Прямоугольник 3"/>
          <p:cNvSpPr>
            <a:spLocks noChangeArrowheads="1"/>
          </p:cNvSpPr>
          <p:nvPr/>
        </p:nvSpPr>
        <p:spPr bwMode="auto">
          <a:xfrm>
            <a:off x="685800" y="1464625"/>
            <a:ext cx="3411736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000" b="0" dirty="0">
                <a:latin typeface="+mj-lt"/>
              </a:rPr>
              <a:t>Вы быстро выведете на страницу </a:t>
            </a:r>
            <a:r>
              <a:rPr lang="ru-RU" sz="2000" b="0" dirty="0" smtClean="0">
                <a:latin typeface="+mj-lt"/>
              </a:rPr>
              <a:t>«динамическую» </a:t>
            </a:r>
            <a:r>
              <a:rPr lang="ru-RU" sz="2000" b="0" dirty="0">
                <a:latin typeface="+mj-lt"/>
              </a:rPr>
              <a:t>информацию, переместив с помощью курсора </a:t>
            </a:r>
            <a:r>
              <a:rPr lang="ru-RU" sz="2000" b="0" dirty="0" smtClean="0">
                <a:latin typeface="+mj-lt"/>
              </a:rPr>
              <a:t>иконку </a:t>
            </a:r>
            <a:r>
              <a:rPr lang="ru-RU" sz="2000" b="0" dirty="0">
                <a:latin typeface="+mj-lt"/>
              </a:rPr>
              <a:t>в область редактирования страницы.</a:t>
            </a:r>
          </a:p>
          <a:p>
            <a:endParaRPr lang="ru-RU" sz="2000" b="0" dirty="0">
              <a:latin typeface="+mj-lt"/>
            </a:endParaRPr>
          </a:p>
          <a:p>
            <a:r>
              <a:rPr lang="ru-RU" sz="2000" b="0" dirty="0" smtClean="0">
                <a:latin typeface="+mj-lt"/>
              </a:rPr>
              <a:t>«Динамическими» могут быть: </a:t>
            </a:r>
            <a:r>
              <a:rPr lang="ru-RU" sz="2000" b="0" dirty="0">
                <a:latin typeface="+mj-lt"/>
              </a:rPr>
              <a:t>веб-формы, </a:t>
            </a:r>
            <a:r>
              <a:rPr lang="ru-RU" sz="2000" b="0" dirty="0" smtClean="0">
                <a:latin typeface="+mj-lt"/>
              </a:rPr>
              <a:t>новости, каталог товаров, опросы, корзина с заказами,  </a:t>
            </a:r>
            <a:r>
              <a:rPr lang="ru-RU" sz="2000" b="0" dirty="0">
                <a:latin typeface="+mj-lt"/>
              </a:rPr>
              <a:t>список обращений в техподдержку, форма подписки на рассылки и другие </a:t>
            </a:r>
            <a:r>
              <a:rPr lang="ru-RU" sz="2000" b="0" dirty="0" smtClean="0">
                <a:latin typeface="+mj-lt"/>
              </a:rPr>
              <a:t>элементы. </a:t>
            </a:r>
            <a:endParaRPr lang="ru-RU" sz="2000" b="0" dirty="0">
              <a:latin typeface="+mj-lt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600" dirty="0" smtClean="0">
                <a:latin typeface="Calibri" pitchFamily="34" charset="0"/>
                <a:cs typeface="Calibri" pitchFamily="34" charset="0"/>
              </a:rPr>
              <a:t>Работа с компонентами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4114800" y="1518075"/>
            <a:ext cx="4921695" cy="3587325"/>
          </a:xfrm>
          <a:prstGeom prst="roundRect">
            <a:avLst>
              <a:gd name="adj" fmla="val 0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46" y="1536629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600" y="1612075"/>
            <a:ext cx="4735600" cy="311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0" name="Прямоугольник 3"/>
          <p:cNvSpPr>
            <a:spLocks noChangeArrowheads="1"/>
          </p:cNvSpPr>
          <p:nvPr/>
        </p:nvSpPr>
        <p:spPr bwMode="auto">
          <a:xfrm>
            <a:off x="425719" y="1546273"/>
            <a:ext cx="3612881" cy="361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SzPct val="120000"/>
              <a:buBlip>
                <a:blip r:embed="rId3"/>
              </a:buBlip>
            </a:pPr>
            <a:r>
              <a:rPr lang="ru-RU" sz="1900" b="0" dirty="0" smtClean="0">
                <a:latin typeface="+mj-lt"/>
              </a:rPr>
              <a:t>Неограниченное </a:t>
            </a:r>
            <a:r>
              <a:rPr lang="ru-RU" sz="1900" b="0" dirty="0">
                <a:latin typeface="+mj-lt"/>
              </a:rPr>
              <a:t>число групп </a:t>
            </a:r>
            <a:r>
              <a:rPr lang="ru-RU" sz="1900" b="0" dirty="0" smtClean="0">
                <a:latin typeface="+mj-lt"/>
              </a:rPr>
              <a:t>пользователей (с разными правами доступа к сайту)</a:t>
            </a:r>
            <a:endParaRPr lang="ru-RU" sz="1900" b="0" dirty="0">
              <a:latin typeface="+mj-lt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120000"/>
              <a:buBlip>
                <a:blip r:embed="rId3"/>
              </a:buBlip>
            </a:pPr>
            <a:r>
              <a:rPr lang="ru-RU" sz="1900" b="0" dirty="0" smtClean="0">
                <a:latin typeface="+mj-lt"/>
              </a:rPr>
              <a:t>Неограниченное </a:t>
            </a:r>
            <a:r>
              <a:rPr lang="ru-RU" sz="1900" b="0" dirty="0">
                <a:latin typeface="+mj-lt"/>
              </a:rPr>
              <a:t>число зарегистрированных пользователей, возможность связи с любым числом </a:t>
            </a:r>
            <a:r>
              <a:rPr lang="ru-RU" sz="1900" b="0" dirty="0" smtClean="0">
                <a:latin typeface="+mj-lt"/>
              </a:rPr>
              <a:t>групп </a:t>
            </a:r>
            <a:endParaRPr lang="ru-RU" sz="1900" b="0" dirty="0">
              <a:latin typeface="+mj-lt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120000"/>
              <a:buBlip>
                <a:blip r:embed="rId3"/>
              </a:buBlip>
            </a:pPr>
            <a:r>
              <a:rPr lang="ru-RU" sz="1900" b="0" dirty="0" smtClean="0">
                <a:latin typeface="+mj-lt"/>
              </a:rPr>
              <a:t>Распределение </a:t>
            </a:r>
            <a:r>
              <a:rPr lang="ru-RU" sz="1900" b="0" dirty="0">
                <a:latin typeface="+mj-lt"/>
              </a:rPr>
              <a:t>функциональных обязанностей и прав доступа по </a:t>
            </a:r>
            <a:r>
              <a:rPr lang="ru-RU" sz="1900" b="0" dirty="0" smtClean="0">
                <a:latin typeface="+mj-lt"/>
              </a:rPr>
              <a:t>группам</a:t>
            </a:r>
            <a:endParaRPr lang="ru-RU" sz="1900" b="0" dirty="0">
              <a:latin typeface="+mj-lt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600" b="1" dirty="0" smtClean="0">
                <a:latin typeface="Calibri" pitchFamily="34" charset="0"/>
                <a:cs typeface="Calibri" pitchFamily="34" charset="0"/>
              </a:rPr>
              <a:t>Права доступа к контенту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4007925" y="1518075"/>
            <a:ext cx="4929613" cy="3282525"/>
          </a:xfrm>
          <a:prstGeom prst="roundRect">
            <a:avLst>
              <a:gd name="adj" fmla="val 0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Natalia\Downloads\4844946_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-12478"/>
            <a:ext cx="9154441" cy="687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 bwMode="auto">
          <a:xfrm>
            <a:off x="4566061" y="-11875"/>
            <a:ext cx="4588824" cy="6875813"/>
          </a:xfrm>
          <a:prstGeom prst="rect">
            <a:avLst/>
          </a:prstGeom>
          <a:solidFill>
            <a:srgbClr val="FFFFFF">
              <a:alpha val="94118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992195" y="289463"/>
            <a:ext cx="4151804" cy="642937"/>
          </a:xfrm>
        </p:spPr>
        <p:txBody>
          <a:bodyPr/>
          <a:lstStyle/>
          <a:p>
            <a:pPr algn="l" eaLnBrk="1" hangingPunct="1"/>
            <a:r>
              <a:rPr lang="ru-RU" sz="2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Сайт -</a:t>
            </a:r>
            <a:r>
              <a:rPr lang="en-US" sz="2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это часть бизнеса</a:t>
            </a:r>
            <a:endParaRPr lang="en-US" sz="28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2163" name="TextBox 8"/>
          <p:cNvSpPr txBox="1">
            <a:spLocks noChangeArrowheads="1"/>
          </p:cNvSpPr>
          <p:nvPr/>
        </p:nvSpPr>
        <p:spPr bwMode="auto">
          <a:xfrm>
            <a:off x="5029200" y="2057400"/>
            <a:ext cx="3838575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3200" dirty="0" smtClean="0">
                <a:latin typeface="Calibri" pitchFamily="34" charset="0"/>
                <a:cs typeface="Calibri" pitchFamily="34" charset="0"/>
              </a:rPr>
              <a:t>Безопасность</a:t>
            </a: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  Управление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Коммуникации</a:t>
            </a: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Web 2.0 </a:t>
            </a:r>
            <a:r>
              <a:rPr lang="ru-RU" sz="3200" dirty="0" smtClean="0">
                <a:latin typeface="Calibri" pitchFamily="34" charset="0"/>
                <a:cs typeface="Calibri" pitchFamily="34" charset="0"/>
              </a:rPr>
              <a:t>Мобильность</a:t>
            </a:r>
            <a:r>
              <a:rPr lang="ru-RU" sz="32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dirty="0" smtClean="0">
                <a:latin typeface="Calibri" pitchFamily="34" charset="0"/>
                <a:cs typeface="Calibri" pitchFamily="34" charset="0"/>
              </a:rPr>
              <a:t>CMS</a:t>
            </a: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3200" b="0" dirty="0" smtClean="0">
                <a:latin typeface="Calibri" pitchFamily="34" charset="0"/>
                <a:cs typeface="Calibri" pitchFamily="34" charset="0"/>
              </a:rPr>
              <a:t>Интернет-магазин </a:t>
            </a: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Социальная сеть </a:t>
            </a:r>
            <a:r>
              <a:rPr lang="ru-RU" sz="2000" b="0" dirty="0" err="1" smtClean="0">
                <a:latin typeface="Calibri" pitchFamily="34" charset="0"/>
                <a:cs typeface="Calibri" pitchFamily="34" charset="0"/>
              </a:rPr>
              <a:t>Многосайтовость</a:t>
            </a: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Производительность</a:t>
            </a: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Поиск </a:t>
            </a:r>
            <a:r>
              <a:rPr lang="ru-RU" sz="2800" b="0" dirty="0" smtClean="0">
                <a:latin typeface="Calibri" pitchFamily="34" charset="0"/>
                <a:cs typeface="Calibri" pitchFamily="34" charset="0"/>
              </a:rPr>
              <a:t>Веб-кластер</a:t>
            </a:r>
            <a:r>
              <a:rPr lang="ru-RU" sz="3200" b="0" dirty="0" smtClean="0">
                <a:latin typeface="Calibri" pitchFamily="34" charset="0"/>
                <a:cs typeface="Calibri" pitchFamily="34" charset="0"/>
              </a:rPr>
              <a:t> Интеграция с 1С</a:t>
            </a:r>
          </a:p>
        </p:txBody>
      </p:sp>
      <p:sp>
        <p:nvSpPr>
          <p:cNvPr id="92165" name="Text Box 6"/>
          <p:cNvSpPr txBox="1">
            <a:spLocks noChangeArrowheads="1"/>
          </p:cNvSpPr>
          <p:nvPr/>
        </p:nvSpPr>
        <p:spPr bwMode="auto">
          <a:xfrm>
            <a:off x="4566061" y="968514"/>
            <a:ext cx="430171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ru-RU" sz="2000" b="0" dirty="0">
                <a:latin typeface="Calibri" pitchFamily="34" charset="0"/>
                <a:cs typeface="Calibri" pitchFamily="34" charset="0"/>
              </a:rPr>
              <a:t>Управляйте </a:t>
            </a: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сайтом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  <a:p>
            <a:pPr algn="r" eaLnBrk="1" hangingPunct="1"/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быстро</a:t>
            </a:r>
            <a:r>
              <a:rPr lang="ru-RU" sz="2000" b="0" dirty="0">
                <a:latin typeface="Calibri" pitchFamily="34" charset="0"/>
                <a:cs typeface="Calibri" pitchFamily="34" charset="0"/>
              </a:rPr>
              <a:t>, просто и эффективно</a:t>
            </a:r>
            <a:r>
              <a:rPr lang="ru-RU" sz="1800" b="0" dirty="0">
                <a:latin typeface="Calibri" pitchFamily="34" charset="0"/>
                <a:cs typeface="Calibri" pitchFamily="34" charset="0"/>
              </a:rPr>
              <a:t>!</a:t>
            </a:r>
          </a:p>
        </p:txBody>
      </p:sp>
      <p:pic>
        <p:nvPicPr>
          <p:cNvPr id="11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565" y="489154"/>
            <a:ext cx="26263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00200"/>
            <a:ext cx="4292082" cy="35052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Прямоугольник 3"/>
          <p:cNvSpPr>
            <a:spLocks noChangeArrowheads="1"/>
          </p:cNvSpPr>
          <p:nvPr/>
        </p:nvSpPr>
        <p:spPr bwMode="auto">
          <a:xfrm>
            <a:off x="702227" y="1316677"/>
            <a:ext cx="3776219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800" dirty="0">
                <a:latin typeface="+mj-lt"/>
              </a:rPr>
              <a:t>Технология управляемого кеширования (</a:t>
            </a:r>
            <a:r>
              <a:rPr lang="ru-RU" sz="1800" dirty="0" err="1">
                <a:latin typeface="+mj-lt"/>
              </a:rPr>
              <a:t>Сache</a:t>
            </a:r>
            <a:r>
              <a:rPr lang="ru-RU" sz="1800" dirty="0">
                <a:latin typeface="+mj-lt"/>
              </a:rPr>
              <a:t> </a:t>
            </a:r>
            <a:r>
              <a:rPr lang="ru-RU" sz="1800" dirty="0" err="1">
                <a:latin typeface="+mj-lt"/>
              </a:rPr>
              <a:t>Dependencies</a:t>
            </a:r>
            <a:r>
              <a:rPr lang="ru-RU" sz="1800" dirty="0">
                <a:latin typeface="+mj-lt"/>
              </a:rPr>
              <a:t>)</a:t>
            </a:r>
            <a:r>
              <a:rPr lang="en-US" sz="1800" dirty="0">
                <a:latin typeface="+mj-lt"/>
              </a:rPr>
              <a:t> </a:t>
            </a:r>
            <a:r>
              <a:rPr lang="ru-RU" sz="1800" b="0" dirty="0">
                <a:latin typeface="+mj-lt"/>
              </a:rPr>
              <a:t>служит для удобной работы контент-редактора и автоматического обновления данных сразу после их изменения. </a:t>
            </a:r>
            <a:endParaRPr lang="en-US" sz="1800" b="0" dirty="0">
              <a:latin typeface="+mj-lt"/>
            </a:endParaRPr>
          </a:p>
          <a:p>
            <a:endParaRPr lang="en-US" sz="1800" b="0" dirty="0">
              <a:latin typeface="+mj-lt"/>
            </a:endParaRPr>
          </a:p>
          <a:p>
            <a:r>
              <a:rPr lang="ru-RU" sz="1800" b="0" dirty="0">
                <a:latin typeface="+mj-lt"/>
              </a:rPr>
              <a:t>Эта технология позволяет отображать изменения на сайте, не дожидаясь обновления </a:t>
            </a:r>
            <a:r>
              <a:rPr lang="ru-RU" sz="1800" b="0" dirty="0" err="1">
                <a:latin typeface="+mj-lt"/>
              </a:rPr>
              <a:t>кеша</a:t>
            </a:r>
            <a:r>
              <a:rPr lang="ru-RU" sz="1800" b="0" dirty="0">
                <a:latin typeface="+mj-lt"/>
              </a:rPr>
              <a:t>, которое производится системой в заданные периоды времени.</a:t>
            </a:r>
          </a:p>
          <a:p>
            <a:endParaRPr lang="ru-RU" sz="1800" b="0" dirty="0">
              <a:latin typeface="+mj-lt"/>
            </a:endParaRPr>
          </a:p>
          <a:p>
            <a:r>
              <a:rPr lang="ru-RU" sz="1800" b="0" dirty="0">
                <a:latin typeface="+mj-lt"/>
              </a:rPr>
              <a:t>Отредактируете или добавите новость, товар в каталоге или любой другой элемент информационного блока - и сразу увидите результаты работы.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600" b="1" dirty="0" smtClean="0">
                <a:latin typeface="Calibri" pitchFamily="34" charset="0"/>
                <a:cs typeface="Calibri" pitchFamily="34" charset="0"/>
              </a:rPr>
              <a:t>Управляемый «</a:t>
            </a:r>
            <a:r>
              <a:rPr lang="ru-RU" sz="3600" b="1" dirty="0" err="1" smtClean="0">
                <a:latin typeface="Calibri" pitchFamily="34" charset="0"/>
                <a:cs typeface="Calibri" pitchFamily="34" charset="0"/>
              </a:rPr>
              <a:t>кеш</a:t>
            </a:r>
            <a:r>
              <a:rPr lang="ru-RU" sz="3600" b="1" dirty="0" smtClean="0">
                <a:latin typeface="Calibri" pitchFamily="34" charset="0"/>
                <a:cs typeface="Calibri" pitchFamily="34" charset="0"/>
              </a:rPr>
              <a:t>»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4478446" y="1518076"/>
            <a:ext cx="4466867" cy="3653833"/>
          </a:xfrm>
          <a:prstGeom prst="roundRect">
            <a:avLst>
              <a:gd name="adj" fmla="val 1639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28" y="1416881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Прямоугольник 5"/>
          <p:cNvSpPr>
            <a:spLocks noChangeArrowheads="1"/>
          </p:cNvSpPr>
          <p:nvPr/>
        </p:nvSpPr>
        <p:spPr bwMode="auto">
          <a:xfrm>
            <a:off x="425720" y="1371600"/>
            <a:ext cx="3689080" cy="473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SzPct val="120000"/>
              <a:buBlip>
                <a:blip r:embed="rId2"/>
              </a:buBlip>
            </a:pPr>
            <a:r>
              <a:rPr lang="ru-RU" sz="1700" b="0" dirty="0">
                <a:latin typeface="+mj-lt"/>
              </a:rPr>
              <a:t>новостная лента, пресс-релизы;</a:t>
            </a:r>
          </a:p>
          <a:p>
            <a:pPr marL="285750" indent="-285750">
              <a:spcBef>
                <a:spcPts val="600"/>
              </a:spcBef>
              <a:buSzPct val="120000"/>
              <a:buBlip>
                <a:blip r:embed="rId2"/>
              </a:buBlip>
            </a:pPr>
            <a:r>
              <a:rPr lang="ru-RU" sz="1700" b="0" dirty="0">
                <a:latin typeface="+mj-lt"/>
              </a:rPr>
              <a:t>статьи;</a:t>
            </a:r>
          </a:p>
          <a:p>
            <a:pPr marL="285750" indent="-285750">
              <a:spcBef>
                <a:spcPts val="600"/>
              </a:spcBef>
              <a:buSzPct val="120000"/>
              <a:buBlip>
                <a:blip r:embed="rId2"/>
              </a:buBlip>
            </a:pPr>
            <a:r>
              <a:rPr lang="ru-RU" sz="1700" b="0" dirty="0">
                <a:latin typeface="+mj-lt"/>
              </a:rPr>
              <a:t>каталог товаров, сравнение товаров, параметрический поиск в каталоге;</a:t>
            </a:r>
          </a:p>
          <a:p>
            <a:pPr marL="285750" indent="-285750">
              <a:spcBef>
                <a:spcPts val="600"/>
              </a:spcBef>
              <a:buSzPct val="120000"/>
              <a:buBlip>
                <a:blip r:embed="rId2"/>
              </a:buBlip>
            </a:pPr>
            <a:r>
              <a:rPr lang="ru-RU" sz="1700" b="0" dirty="0">
                <a:latin typeface="+mj-lt"/>
              </a:rPr>
              <a:t>архив файлов;</a:t>
            </a:r>
          </a:p>
          <a:p>
            <a:pPr marL="285750" indent="-285750">
              <a:spcBef>
                <a:spcPts val="600"/>
              </a:spcBef>
              <a:buSzPct val="120000"/>
              <a:buBlip>
                <a:blip r:embed="rId2"/>
              </a:buBlip>
            </a:pPr>
            <a:r>
              <a:rPr lang="ru-RU" sz="1700" b="0" dirty="0">
                <a:latin typeface="+mj-lt"/>
              </a:rPr>
              <a:t>список вакансий, проектов;</a:t>
            </a:r>
          </a:p>
          <a:p>
            <a:pPr marL="285750" indent="-285750">
              <a:spcBef>
                <a:spcPts val="600"/>
              </a:spcBef>
              <a:buSzPct val="120000"/>
              <a:buBlip>
                <a:blip r:embed="rId2"/>
              </a:buBlip>
            </a:pPr>
            <a:r>
              <a:rPr lang="ru-RU" sz="1700" b="0" dirty="0">
                <a:latin typeface="+mj-lt"/>
              </a:rPr>
              <a:t>сложные каталоги с большим количеством свойств, иерархическими свойствами, связями с другими каталогами (аксессуары, статьи по теме и т.п.);</a:t>
            </a:r>
          </a:p>
          <a:p>
            <a:pPr marL="285750" indent="-285750">
              <a:spcBef>
                <a:spcPts val="600"/>
              </a:spcBef>
              <a:buSzPct val="120000"/>
              <a:buBlip>
                <a:blip r:embed="rId2"/>
              </a:buBlip>
            </a:pPr>
            <a:r>
              <a:rPr lang="ru-RU" sz="1700" b="0" dirty="0">
                <a:latin typeface="+mj-lt"/>
              </a:rPr>
              <a:t>любые объекты, для которых можно описать свойства и взаимосвязи с другими объектами.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600" b="1" dirty="0" smtClean="0">
                <a:latin typeface="Calibri" pitchFamily="34" charset="0"/>
                <a:cs typeface="Calibri" pitchFamily="34" charset="0"/>
              </a:rPr>
              <a:t>Информационные блоки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186" y="1590806"/>
            <a:ext cx="4629510" cy="3209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Прямоугольник 3"/>
          <p:cNvSpPr>
            <a:spLocks noChangeArrowheads="1"/>
          </p:cNvSpPr>
          <p:nvPr/>
        </p:nvSpPr>
        <p:spPr bwMode="auto">
          <a:xfrm>
            <a:off x="437595" y="1469085"/>
            <a:ext cx="3829605" cy="4370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0" dirty="0">
                <a:latin typeface="+mj-lt"/>
              </a:rPr>
              <a:t>Вы можете:</a:t>
            </a:r>
          </a:p>
          <a:p>
            <a:pPr marL="171450" indent="-171450">
              <a:buFont typeface="Arial" charset="0"/>
              <a:buChar char="•"/>
              <a:defRPr/>
            </a:pPr>
            <a:endParaRPr lang="ru-RU" sz="1800" b="0" dirty="0">
              <a:latin typeface="+mj-lt"/>
            </a:endParaRPr>
          </a:p>
          <a:p>
            <a:pPr marL="285750" indent="-285750">
              <a:spcBef>
                <a:spcPts val="600"/>
              </a:spcBef>
              <a:buBlip>
                <a:blip r:embed="rId2"/>
              </a:buBlip>
              <a:defRPr/>
            </a:pPr>
            <a:r>
              <a:rPr lang="ru-RU" sz="1800" b="0" dirty="0">
                <a:latin typeface="+mj-lt"/>
              </a:rPr>
              <a:t>определить любое количество </a:t>
            </a:r>
            <a:r>
              <a:rPr lang="ru-RU" sz="1800" b="0" dirty="0" smtClean="0">
                <a:latin typeface="+mj-lt"/>
              </a:rPr>
              <a:t>свойств элемента;</a:t>
            </a:r>
            <a:endParaRPr lang="ru-RU" sz="1800" b="0" dirty="0">
              <a:latin typeface="+mj-lt"/>
            </a:endParaRPr>
          </a:p>
          <a:p>
            <a:pPr marL="285750" indent="-285750">
              <a:spcBef>
                <a:spcPts val="600"/>
              </a:spcBef>
              <a:buBlip>
                <a:blip r:embed="rId2"/>
              </a:buBlip>
              <a:defRPr/>
            </a:pPr>
            <a:r>
              <a:rPr lang="ru-RU" sz="1800" b="0" dirty="0">
                <a:latin typeface="+mj-lt"/>
              </a:rPr>
              <a:t>создавать свойства типа "файл" для хранения изображений, звуков, видео, документов и любых других файлов;</a:t>
            </a:r>
          </a:p>
          <a:p>
            <a:pPr marL="285750" indent="-285750">
              <a:spcBef>
                <a:spcPts val="600"/>
              </a:spcBef>
              <a:buBlip>
                <a:blip r:embed="rId2"/>
              </a:buBlip>
              <a:defRPr/>
            </a:pPr>
            <a:r>
              <a:rPr lang="ru-RU" sz="1800" b="0" dirty="0" smtClean="0">
                <a:latin typeface="+mj-lt"/>
              </a:rPr>
              <a:t>выделить категории аналогичных или рекомендуемых товаров, статей;</a:t>
            </a:r>
            <a:endParaRPr lang="ru-RU" sz="1800" b="0" dirty="0">
              <a:latin typeface="+mj-lt"/>
            </a:endParaRPr>
          </a:p>
          <a:p>
            <a:pPr marL="285750" indent="-285750">
              <a:spcBef>
                <a:spcPts val="600"/>
              </a:spcBef>
              <a:buBlip>
                <a:blip r:embed="rId2"/>
              </a:buBlip>
              <a:defRPr/>
            </a:pPr>
            <a:r>
              <a:rPr lang="ru-RU" sz="1800" b="0" dirty="0" smtClean="0">
                <a:latin typeface="+mj-lt"/>
              </a:rPr>
              <a:t>отметить аналоги объекта</a:t>
            </a:r>
            <a:r>
              <a:rPr lang="ru-RU" sz="1800" b="0" dirty="0">
                <a:latin typeface="+mj-lt"/>
              </a:rPr>
              <a:t>, аксессуаров, подходящих для него, статей по теме и т.п</a:t>
            </a:r>
            <a:r>
              <a:rPr lang="ru-RU" sz="1800" b="0" dirty="0" smtClean="0">
                <a:latin typeface="+mj-lt"/>
              </a:rPr>
              <a:t>.</a:t>
            </a:r>
            <a:endParaRPr lang="ru-RU" sz="1800" b="0" dirty="0">
              <a:latin typeface="+mj-lt"/>
            </a:endParaRPr>
          </a:p>
        </p:txBody>
      </p:sp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676400"/>
            <a:ext cx="4484247" cy="3363185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600" b="1" dirty="0" smtClean="0">
                <a:latin typeface="Calibri" pitchFamily="34" charset="0"/>
                <a:cs typeface="Calibri" pitchFamily="34" charset="0"/>
              </a:rPr>
              <a:t>Информационные блоки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4229669" y="1606637"/>
            <a:ext cx="4521778" cy="3518144"/>
          </a:xfrm>
          <a:prstGeom prst="roundRect">
            <a:avLst>
              <a:gd name="adj" fmla="val 0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08" y="1526480"/>
            <a:ext cx="5614992" cy="2945569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/>
        </p:spPr>
      </p:pic>
      <p:sp>
        <p:nvSpPr>
          <p:cNvPr id="23556" name="Прямоугольник 1"/>
          <p:cNvSpPr>
            <a:spLocks noChangeArrowheads="1"/>
          </p:cNvSpPr>
          <p:nvPr/>
        </p:nvSpPr>
        <p:spPr bwMode="auto">
          <a:xfrm>
            <a:off x="519113" y="4575043"/>
            <a:ext cx="8396287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900" b="0" dirty="0">
                <a:latin typeface="+mj-lt"/>
              </a:rPr>
              <a:t>Поисковый модуль осуществляет индексирование и поиск информации на сайте. Работает мгновенный поиск по заголовкам - новостей, блогов, групп, разделов и т.д. </a:t>
            </a:r>
          </a:p>
          <a:p>
            <a:endParaRPr lang="ru-RU" sz="1900" b="0" dirty="0">
              <a:latin typeface="+mj-lt"/>
            </a:endParaRPr>
          </a:p>
          <a:p>
            <a:r>
              <a:rPr lang="ru-RU" sz="1900" b="0" dirty="0">
                <a:latin typeface="+mj-lt"/>
              </a:rPr>
              <a:t>При этом существенно облегчается и упрощается поиск нужных документов, тематических обсуждений и прочего материала на вашем сайте. 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5654982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775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600" b="1" dirty="0" smtClean="0">
                <a:latin typeface="Calibri" pitchFamily="34" charset="0"/>
                <a:cs typeface="Calibri" pitchFamily="34" charset="0"/>
              </a:rPr>
              <a:t>Морфологический поиск по сайту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35641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70691" y="5739677"/>
            <a:ext cx="83947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ru-RU" sz="1600" dirty="0" smtClean="0">
                <a:solidFill>
                  <a:srgbClr val="C00000"/>
                </a:solidFill>
                <a:latin typeface="+mj-lt"/>
              </a:rPr>
              <a:t>Облако тегов - точка доступа к поисковому механизму по тегам</a:t>
            </a:r>
          </a:p>
        </p:txBody>
      </p:sp>
      <p:pic>
        <p:nvPicPr>
          <p:cNvPr id="5" name="Picture 5" descr="tegs_comp_sho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1675" y="1676400"/>
            <a:ext cx="3679325" cy="3407728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419600" y="1473875"/>
            <a:ext cx="4279899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800" b="0" dirty="0" smtClean="0">
                <a:latin typeface="+mj-lt"/>
              </a:rPr>
              <a:t>В модуле поиска реализована полноценная </a:t>
            </a:r>
            <a:r>
              <a:rPr lang="ru-RU" sz="1800" dirty="0" smtClean="0">
                <a:latin typeface="+mj-lt"/>
              </a:rPr>
              <a:t>технология индексации всех материалов сайта по тегам</a:t>
            </a:r>
            <a:r>
              <a:rPr lang="ru-RU" sz="1800" b="0" dirty="0" smtClean="0">
                <a:latin typeface="+mj-lt"/>
              </a:rPr>
              <a:t>, а также поиска по тегам. </a:t>
            </a:r>
          </a:p>
          <a:p>
            <a:pPr eaLnBrk="1" hangingPunct="1">
              <a:defRPr/>
            </a:pPr>
            <a:endParaRPr lang="ru-RU" sz="1800" b="0" dirty="0" smtClean="0">
              <a:latin typeface="+mj-lt"/>
            </a:endParaRPr>
          </a:p>
          <a:p>
            <a:pPr eaLnBrk="1" hangingPunct="1">
              <a:defRPr/>
            </a:pPr>
            <a:r>
              <a:rPr lang="ru-RU" sz="1800" b="0" dirty="0" err="1" smtClean="0">
                <a:latin typeface="+mj-lt"/>
              </a:rPr>
              <a:t>Т.е</a:t>
            </a:r>
            <a:r>
              <a:rPr lang="ru-RU" sz="1800" b="0" dirty="0" smtClean="0">
                <a:latin typeface="+mj-lt"/>
              </a:rPr>
              <a:t> любой контент индексируется уже не только по тексту, но и по тегам, если они указаны. 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4419600" y="3780472"/>
            <a:ext cx="427989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800" b="0" dirty="0" smtClean="0">
                <a:latin typeface="+mj-lt"/>
              </a:rPr>
              <a:t>В продукте реализована возможность ввода тегов </a:t>
            </a:r>
            <a:r>
              <a:rPr lang="ru-RU" sz="1800" dirty="0" smtClean="0">
                <a:latin typeface="+mj-lt"/>
              </a:rPr>
              <a:t>в статических страницах, в информационных блоках</a:t>
            </a:r>
            <a:r>
              <a:rPr lang="ru-RU" sz="1800" b="0" dirty="0" smtClean="0">
                <a:latin typeface="+mj-lt"/>
              </a:rPr>
              <a:t> (новости, каталоги товаров, статьи, аналитика, фотографии, файлы и т.п.), </a:t>
            </a:r>
            <a:r>
              <a:rPr lang="ru-RU" sz="1800" dirty="0" smtClean="0">
                <a:latin typeface="+mj-lt"/>
              </a:rPr>
              <a:t>в форумах и блогах</a:t>
            </a:r>
            <a:r>
              <a:rPr lang="ru-RU" sz="1800" b="0" dirty="0" smtClean="0">
                <a:latin typeface="+mj-lt"/>
              </a:rPr>
              <a:t>.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latin typeface="Calibri" pitchFamily="34" charset="0"/>
                <a:cs typeface="Calibri" pitchFamily="34" charset="0"/>
              </a:rPr>
              <a:t>Облако тегов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Прямоугольник 1"/>
          <p:cNvSpPr>
            <a:spLocks noChangeArrowheads="1"/>
          </p:cNvSpPr>
          <p:nvPr/>
        </p:nvSpPr>
        <p:spPr bwMode="auto">
          <a:xfrm>
            <a:off x="4813300" y="1504013"/>
            <a:ext cx="4025900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000" b="0" dirty="0">
                <a:latin typeface="+mj-lt"/>
              </a:rPr>
              <a:t>При вводе запроса в поисковой строке на сайте предлагаются возможные варианты из контента: заголовков страниц, названий товаров, новостей, тем форумов, блогов и других элементов.  </a:t>
            </a:r>
          </a:p>
          <a:p>
            <a:endParaRPr lang="ru-RU" sz="2000" b="0" dirty="0">
              <a:latin typeface="+mj-lt"/>
            </a:endParaRPr>
          </a:p>
          <a:p>
            <a:r>
              <a:rPr lang="ru-RU" sz="2000" b="0" dirty="0">
                <a:latin typeface="+mj-lt"/>
              </a:rPr>
              <a:t>Поисковые подсказки удобно использовать, например, в интернет-магазине. Набирая название нужного товара, система правильно подскажет, какие товары есть на сайте, чтобы вы мгновенно перешли к нужной карточке. </a:t>
            </a:r>
          </a:p>
        </p:txBody>
      </p:sp>
      <p:pic>
        <p:nvPicPr>
          <p:cNvPr id="8194" name="Picture 2" descr="C:\Users\Natalia\Pictures\screens\im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8952" y="1674050"/>
            <a:ext cx="3962400" cy="3236278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 w="2540">
            <a:solidFill>
              <a:schemeClr val="bg1">
                <a:lumMod val="65000"/>
              </a:schemeClr>
            </a:solidFill>
          </a:ln>
          <a:effectLst/>
          <a:extLst/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589888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latin typeface="Calibri" pitchFamily="34" charset="0"/>
                <a:cs typeface="Calibri" pitchFamily="34" charset="0"/>
              </a:rPr>
              <a:t>Поиск по контенту сайта с подсказками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1671828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775" y="2033588"/>
            <a:ext cx="4213225" cy="3021606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17055" y="1524000"/>
            <a:ext cx="3805238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900" b="0" dirty="0">
                <a:latin typeface="+mj-lt"/>
              </a:rPr>
              <a:t>SEO-модуль работает с техническим исполнением сайта; выполняет информативную функцию, рассказывая пользователю, какие изменения необходимо внести на каждую страницу сайта, и показывает информацию обо всем сайте:</a:t>
            </a:r>
          </a:p>
          <a:p>
            <a:pPr>
              <a:defRPr/>
            </a:pPr>
            <a:endParaRPr lang="ru-RU" sz="1900" b="0" dirty="0">
              <a:latin typeface="+mj-lt"/>
            </a:endParaRP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ru-RU" sz="1900" b="0" dirty="0">
                <a:latin typeface="+mj-lt"/>
              </a:rPr>
              <a:t>общее ссылочное ранжирование,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ru-RU" sz="1900" b="0" dirty="0">
                <a:latin typeface="+mj-lt"/>
              </a:rPr>
              <a:t>цитирование,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ru-RU" sz="1900" b="0" dirty="0">
                <a:latin typeface="+mj-lt"/>
              </a:rPr>
              <a:t>количество ссылок,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ru-RU" sz="1900" b="0" dirty="0">
                <a:latin typeface="+mj-lt"/>
              </a:rPr>
              <a:t>поисковые слова,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ru-RU" sz="1900" b="0" dirty="0">
                <a:latin typeface="+mj-lt"/>
              </a:rPr>
              <a:t>индексация поисковиками.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latin typeface="Calibri" pitchFamily="34" charset="0"/>
                <a:cs typeface="Calibri" pitchFamily="34" charset="0"/>
              </a:rPr>
              <a:t>Поисковая оптимизация (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SEO)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02" y="1676400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Прямоугольник 1"/>
          <p:cNvSpPr>
            <a:spLocks noChangeArrowheads="1"/>
          </p:cNvSpPr>
          <p:nvPr/>
        </p:nvSpPr>
        <p:spPr bwMode="auto">
          <a:xfrm>
            <a:off x="444458" y="1803640"/>
            <a:ext cx="3727648" cy="393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ru-RU" sz="2000" b="0" dirty="0">
                <a:latin typeface="+mj-lt"/>
              </a:rPr>
              <a:t>продукт максимально готов к началу работы SEO-оптимизаторов;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ru-RU" sz="2000" b="0" dirty="0">
                <a:latin typeface="+mj-lt"/>
              </a:rPr>
              <a:t>техническое исполнение модуля соответствует SEO требованиям;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ru-RU" sz="2000" b="0" dirty="0">
                <a:latin typeface="+mj-lt"/>
              </a:rPr>
              <a:t>улучшенная «видимость» сайта поисковиками;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ru-RU" sz="2000" b="0" dirty="0">
                <a:latin typeface="+mj-lt"/>
              </a:rPr>
              <a:t>роли и права доступа к элементам управления для оптимизатора.</a:t>
            </a:r>
          </a:p>
        </p:txBody>
      </p:sp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362200"/>
            <a:ext cx="4267200" cy="28176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latin typeface="Calibri" pitchFamily="34" charset="0"/>
                <a:cs typeface="Calibri" pitchFamily="34" charset="0"/>
              </a:rPr>
              <a:t>Адаптация продукта под </a:t>
            </a:r>
            <a:endParaRPr lang="ru-RU" sz="3200" dirty="0" smtClean="0">
              <a:latin typeface="Calibri" pitchFamily="34" charset="0"/>
              <a:cs typeface="Calibri" pitchFamily="34" charset="0"/>
            </a:endParaRPr>
          </a:p>
          <a:p>
            <a:pPr algn="l" eaLnBrk="1" hangingPunct="1"/>
            <a:r>
              <a:rPr lang="en-US" sz="3200" dirty="0" smtClean="0">
                <a:latin typeface="Calibri" pitchFamily="34" charset="0"/>
                <a:cs typeface="Calibri" pitchFamily="34" charset="0"/>
              </a:rPr>
              <a:t>SEO-</a:t>
            </a:r>
            <a:r>
              <a:rPr lang="ru-RU" sz="3200" dirty="0">
                <a:latin typeface="Calibri" pitchFamily="34" charset="0"/>
                <a:cs typeface="Calibri" pitchFamily="34" charset="0"/>
              </a:rPr>
              <a:t>требования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133600"/>
            <a:ext cx="4218143" cy="2990025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  <a:extLst/>
        </p:spPr>
      </p:pic>
      <p:sp>
        <p:nvSpPr>
          <p:cNvPr id="2" name="Прямоугольник 1"/>
          <p:cNvSpPr/>
          <p:nvPr/>
        </p:nvSpPr>
        <p:spPr>
          <a:xfrm>
            <a:off x="672902" y="1266560"/>
            <a:ext cx="365144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800" b="0" dirty="0">
                <a:latin typeface="+mj-lt"/>
              </a:rPr>
              <a:t>«Фотогалерея 2.0» - это современный и удобный инструмент для создания и управления фотоальбомами у вас на сайте. </a:t>
            </a:r>
          </a:p>
          <a:p>
            <a:pPr>
              <a:defRPr/>
            </a:pPr>
            <a:endParaRPr lang="ru-RU" sz="1800" b="0" dirty="0">
              <a:latin typeface="+mj-lt"/>
            </a:endParaRPr>
          </a:p>
          <a:p>
            <a:pPr>
              <a:defRPr/>
            </a:pPr>
            <a:r>
              <a:rPr lang="ru-RU" sz="1800" b="0" dirty="0">
                <a:latin typeface="+mj-lt"/>
              </a:rPr>
              <a:t>Загружайте ваши фотографии быстро и удобно, используя средства массовой загрузки фотографий, проводите голосование и добавляйте комментарии!</a:t>
            </a:r>
          </a:p>
          <a:p>
            <a:pPr>
              <a:defRPr/>
            </a:pPr>
            <a:endParaRPr lang="ru-RU" sz="1800" b="0" dirty="0">
              <a:latin typeface="+mj-lt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800" b="0" dirty="0">
                <a:latin typeface="+mj-lt"/>
              </a:rPr>
              <a:t>Массовая загрузка изображений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800" b="0" dirty="0">
                <a:latin typeface="+mj-lt"/>
              </a:rPr>
              <a:t>Голосование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800" b="0" dirty="0">
                <a:latin typeface="+mj-lt"/>
              </a:rPr>
              <a:t>Комментарии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800" b="0" dirty="0">
                <a:latin typeface="+mj-lt"/>
              </a:rPr>
              <a:t>Многопользовательские галереи (фотобанк)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latin typeface="Calibri" pitchFamily="34" charset="0"/>
                <a:cs typeface="Calibri" pitchFamily="34" charset="0"/>
              </a:rPr>
              <a:t>Фотогалерея 2.0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02" y="1295400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Объект 2"/>
          <p:cNvSpPr>
            <a:spLocks noGrp="1"/>
          </p:cNvSpPr>
          <p:nvPr>
            <p:ph idx="1"/>
          </p:nvPr>
        </p:nvSpPr>
        <p:spPr>
          <a:xfrm>
            <a:off x="806252" y="1716722"/>
            <a:ext cx="3822898" cy="4173537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ru-RU" sz="2000" dirty="0" err="1" smtClean="0"/>
              <a:t>Медиаплеер</a:t>
            </a:r>
            <a:r>
              <a:rPr lang="ru-RU" sz="2000" dirty="0" smtClean="0"/>
              <a:t> предназначен для размещения и воспроизведения </a:t>
            </a:r>
            <a:r>
              <a:rPr lang="ru-RU" sz="2000" dirty="0" err="1" smtClean="0"/>
              <a:t>медиафайлов</a:t>
            </a:r>
            <a:r>
              <a:rPr lang="ru-RU" sz="2000" dirty="0" smtClean="0"/>
              <a:t> на сайте (WMV Плеер и </a:t>
            </a:r>
            <a:r>
              <a:rPr lang="ru-RU" sz="2000" dirty="0" err="1" smtClean="0"/>
              <a:t>Flash</a:t>
            </a:r>
            <a:r>
              <a:rPr lang="ru-RU" sz="2000" dirty="0" smtClean="0"/>
              <a:t> Плеер). </a:t>
            </a:r>
          </a:p>
          <a:p>
            <a:pPr marL="0" indent="0">
              <a:buFontTx/>
              <a:buNone/>
            </a:pPr>
            <a:endParaRPr lang="ru-RU" sz="2000" dirty="0" smtClean="0"/>
          </a:p>
          <a:p>
            <a:pPr marL="0" indent="0">
              <a:buFontTx/>
              <a:buNone/>
            </a:pPr>
            <a:r>
              <a:rPr lang="ru-RU" sz="2000" dirty="0" smtClean="0"/>
              <a:t>Поддержка большинства </a:t>
            </a:r>
            <a:r>
              <a:rPr lang="ru-RU" sz="2000" dirty="0" err="1" smtClean="0"/>
              <a:t>медиаформатов</a:t>
            </a:r>
            <a:r>
              <a:rPr lang="ru-RU" sz="2000" dirty="0" smtClean="0"/>
              <a:t> (</a:t>
            </a:r>
            <a:r>
              <a:rPr lang="en-US" sz="2000" dirty="0" smtClean="0"/>
              <a:t>WMV, WMA, FLV (FLV7, FLV8), MP4 (H.264), MP3, AAC, JPG, PNG, GIF</a:t>
            </a:r>
            <a:r>
              <a:rPr lang="ru-RU" sz="2000" dirty="0" smtClean="0"/>
              <a:t>) и гибкие настройки позволяют немедленно начать использовать плеер,  конфигурируя его на ходу. </a:t>
            </a: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748390"/>
            <a:ext cx="4256088" cy="4352925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 err="1">
                <a:latin typeface="Calibri" pitchFamily="34" charset="0"/>
                <a:cs typeface="Calibri" pitchFamily="34" charset="0"/>
              </a:rPr>
              <a:t>Медиаплеер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23843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2"/>
            <a:ext cx="9144000" cy="6870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 bwMode="auto">
          <a:xfrm>
            <a:off x="0" y="4648200"/>
            <a:ext cx="9144000" cy="2209800"/>
          </a:xfrm>
          <a:prstGeom prst="rect">
            <a:avLst/>
          </a:prstGeom>
          <a:solidFill>
            <a:srgbClr val="FFFFFF">
              <a:alpha val="89804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199899" y="4953000"/>
            <a:ext cx="894410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400" b="0" dirty="0">
                <a:latin typeface="Calibri" pitchFamily="34" charset="0"/>
                <a:cs typeface="Calibri" pitchFamily="34" charset="0"/>
              </a:rPr>
              <a:t>Система управления </a:t>
            </a: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сайтом, «движок</a:t>
            </a:r>
            <a:r>
              <a:rPr lang="ru-RU" sz="2400" b="0" dirty="0">
                <a:latin typeface="Calibri" pitchFamily="34" charset="0"/>
                <a:cs typeface="Calibri" pitchFamily="34" charset="0"/>
              </a:rPr>
              <a:t>», </a:t>
            </a: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CMS </a:t>
            </a:r>
            <a:r>
              <a:rPr lang="ru-RU" sz="2400" b="0" dirty="0">
                <a:latin typeface="Calibri" pitchFamily="34" charset="0"/>
                <a:cs typeface="Calibri" pitchFamily="34" charset="0"/>
              </a:rPr>
              <a:t>(Content Management system, система управления контентом</a:t>
            </a: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) –  </a:t>
            </a:r>
          </a:p>
          <a:p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это система с </a:t>
            </a:r>
            <a:r>
              <a:rPr lang="ru-RU" sz="2400" dirty="0" smtClean="0">
                <a:latin typeface="Calibri" pitchFamily="34" charset="0"/>
                <a:cs typeface="Calibri" pitchFamily="34" charset="0"/>
              </a:rPr>
              <a:t>простым и</a:t>
            </a: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2400" dirty="0" smtClean="0">
                <a:latin typeface="Calibri" pitchFamily="34" charset="0"/>
                <a:cs typeface="Calibri" pitchFamily="34" charset="0"/>
              </a:rPr>
              <a:t>понятным интерфейсом для управления</a:t>
            </a: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 всеми элементами сайта. </a:t>
            </a:r>
            <a:endParaRPr lang="ru-RU" sz="2400" b="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08323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39" y="2037854"/>
            <a:ext cx="3867758" cy="2915146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Прямоугольник 1"/>
          <p:cNvSpPr>
            <a:spLocks noChangeArrowheads="1"/>
          </p:cNvSpPr>
          <p:nvPr/>
        </p:nvSpPr>
        <p:spPr bwMode="auto">
          <a:xfrm>
            <a:off x="5196926" y="1710698"/>
            <a:ext cx="3642274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000" b="0" dirty="0">
                <a:latin typeface="+mj-lt"/>
              </a:rPr>
              <a:t>Быстрый и удобный менеджер для работы с </a:t>
            </a:r>
            <a:r>
              <a:rPr lang="ru-RU" sz="2000" b="0" dirty="0" err="1">
                <a:latin typeface="+mj-lt"/>
              </a:rPr>
              <a:t>медиаданными</a:t>
            </a:r>
            <a:r>
              <a:rPr lang="ru-RU" sz="2000" b="0" dirty="0">
                <a:latin typeface="+mj-lt"/>
              </a:rPr>
              <a:t>. Целый набор отличных инструментов позволит вам быстро и просто создать многоуровневую структуру </a:t>
            </a:r>
            <a:r>
              <a:rPr lang="ru-RU" sz="2000" b="0" dirty="0" err="1">
                <a:latin typeface="+mj-lt"/>
              </a:rPr>
              <a:t>медиаколлекций</a:t>
            </a:r>
            <a:r>
              <a:rPr lang="ru-RU" sz="2000" b="0" dirty="0">
                <a:latin typeface="+mj-lt"/>
              </a:rPr>
              <a:t>. </a:t>
            </a:r>
          </a:p>
          <a:p>
            <a:endParaRPr lang="ru-RU" sz="2000" b="0" dirty="0">
              <a:latin typeface="+mj-lt"/>
            </a:endParaRPr>
          </a:p>
          <a:p>
            <a:r>
              <a:rPr lang="ru-RU" sz="2000" b="0" dirty="0">
                <a:latin typeface="+mj-lt"/>
              </a:rPr>
              <a:t>В дальнейшем содержимое этих коллекций вы будете использовать при редактировании сайта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3445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 err="1">
                <a:latin typeface="Calibri" pitchFamily="34" charset="0"/>
                <a:cs typeface="Calibri" pitchFamily="34" charset="0"/>
              </a:rPr>
              <a:t>Медиабиблиотека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119" y="1771154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04800" y="1600200"/>
            <a:ext cx="4454525" cy="4561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ct val="10000"/>
              </a:spcAft>
              <a:buBlip>
                <a:blip r:embed="rId2"/>
              </a:buBlip>
              <a:tabLst>
                <a:tab pos="88900" algn="l"/>
              </a:tabLst>
              <a:defRPr/>
            </a:pPr>
            <a:r>
              <a:rPr lang="ru-RU" sz="1800" b="0" dirty="0">
                <a:latin typeface="+mn-lt"/>
              </a:rPr>
              <a:t>организация </a:t>
            </a:r>
            <a:r>
              <a:rPr lang="ru-RU" sz="1800" dirty="0">
                <a:latin typeface="+mn-lt"/>
              </a:rPr>
              <a:t>баннерных мест </a:t>
            </a:r>
            <a:r>
              <a:rPr lang="ru-RU" sz="1800" b="0" dirty="0">
                <a:latin typeface="+mn-lt"/>
              </a:rPr>
              <a:t>для показа рекламных баннеров </a:t>
            </a:r>
            <a:r>
              <a:rPr lang="ru-RU" sz="1800" dirty="0">
                <a:latin typeface="+mn-lt"/>
              </a:rPr>
              <a:t>любых типов</a:t>
            </a:r>
            <a:endParaRPr lang="ru-RU" sz="1800" b="0" dirty="0">
              <a:latin typeface="+mn-lt"/>
            </a:endParaRPr>
          </a:p>
          <a:p>
            <a:pPr marL="285750" indent="-285750">
              <a:spcBef>
                <a:spcPts val="600"/>
              </a:spcBef>
              <a:spcAft>
                <a:spcPct val="10000"/>
              </a:spcAft>
              <a:buBlip>
                <a:blip r:embed="rId2"/>
              </a:buBlip>
              <a:tabLst>
                <a:tab pos="88900" algn="l"/>
              </a:tabLst>
              <a:defRPr/>
            </a:pPr>
            <a:r>
              <a:rPr lang="ru-RU" sz="1800" b="0" dirty="0">
                <a:latin typeface="+mn-lt"/>
              </a:rPr>
              <a:t>управление рекламными контрактами с </a:t>
            </a:r>
            <a:r>
              <a:rPr lang="ru-RU" sz="1800" dirty="0">
                <a:latin typeface="+mn-lt"/>
              </a:rPr>
              <a:t>рекламодателями</a:t>
            </a:r>
            <a:endParaRPr lang="ru-RU" sz="1800" b="0" dirty="0">
              <a:latin typeface="+mn-lt"/>
            </a:endParaRPr>
          </a:p>
          <a:p>
            <a:pPr marL="285750" indent="-285750">
              <a:spcBef>
                <a:spcPts val="600"/>
              </a:spcBef>
              <a:spcAft>
                <a:spcPct val="10000"/>
              </a:spcAft>
              <a:buBlip>
                <a:blip r:embed="rId2"/>
              </a:buBlip>
              <a:tabLst>
                <a:tab pos="88900" algn="l"/>
              </a:tabLst>
              <a:defRPr/>
            </a:pPr>
            <a:r>
              <a:rPr lang="ru-RU" sz="1800" dirty="0">
                <a:latin typeface="+mn-lt"/>
              </a:rPr>
              <a:t>целевой показ рекламы</a:t>
            </a:r>
            <a:r>
              <a:rPr lang="ru-RU" sz="1800" b="0" dirty="0">
                <a:latin typeface="+mn-lt"/>
              </a:rPr>
              <a:t> по аудиториям и рекламным кампаниям, всевозможные ограничения и настройки </a:t>
            </a:r>
            <a:r>
              <a:rPr lang="ru-RU" sz="1800" b="0" dirty="0" err="1">
                <a:latin typeface="+mn-lt"/>
              </a:rPr>
              <a:t>таргетинга</a:t>
            </a:r>
            <a:r>
              <a:rPr lang="ru-RU" sz="1800" b="0" dirty="0">
                <a:latin typeface="+mn-lt"/>
              </a:rPr>
              <a:t> (по числу кликов, показов, по странам, по группам пользователей и пр.)</a:t>
            </a:r>
            <a:endParaRPr lang="ru-RU" sz="1800" dirty="0">
              <a:latin typeface="+mn-lt"/>
            </a:endParaRPr>
          </a:p>
          <a:p>
            <a:pPr marL="285750" indent="-285750">
              <a:spcBef>
                <a:spcPts val="600"/>
              </a:spcBef>
              <a:spcAft>
                <a:spcPct val="10000"/>
              </a:spcAft>
              <a:buBlip>
                <a:blip r:embed="rId2"/>
              </a:buBlip>
              <a:tabLst>
                <a:tab pos="88900" algn="l"/>
              </a:tabLst>
              <a:defRPr/>
            </a:pPr>
            <a:r>
              <a:rPr lang="ru-RU" sz="1800" dirty="0">
                <a:latin typeface="+mn-lt"/>
              </a:rPr>
              <a:t>анализ информации по контрактам и баннерам</a:t>
            </a:r>
            <a:r>
              <a:rPr lang="ru-RU" sz="1800" b="0" dirty="0">
                <a:latin typeface="+mn-lt"/>
              </a:rPr>
              <a:t> на графиках в динамике по дням в разрезах по посетителям, показам, кликам, CTR.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4724400" y="4840287"/>
            <a:ext cx="429260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1700" dirty="0" err="1">
                <a:solidFill>
                  <a:srgbClr val="C00000"/>
                </a:solidFill>
                <a:latin typeface="+mn-lt"/>
              </a:rPr>
              <a:t>Таргетинг</a:t>
            </a:r>
            <a:r>
              <a:rPr lang="ru-RU" sz="1700" dirty="0">
                <a:solidFill>
                  <a:srgbClr val="C00000"/>
                </a:solidFill>
                <a:latin typeface="+mn-lt"/>
              </a:rPr>
              <a:t>,</a:t>
            </a:r>
          </a:p>
          <a:p>
            <a:pPr algn="r">
              <a:defRPr/>
            </a:pPr>
            <a:r>
              <a:rPr lang="ru-RU" sz="1700" dirty="0">
                <a:solidFill>
                  <a:srgbClr val="C00000"/>
                </a:solidFill>
                <a:latin typeface="+mn-lt"/>
              </a:rPr>
              <a:t>настройка </a:t>
            </a:r>
            <a:r>
              <a:rPr lang="ru-RU" sz="1700" dirty="0" err="1">
                <a:solidFill>
                  <a:srgbClr val="C00000"/>
                </a:solidFill>
                <a:latin typeface="+mn-lt"/>
              </a:rPr>
              <a:t>медиапланов</a:t>
            </a:r>
            <a:r>
              <a:rPr lang="ru-RU" sz="1700" dirty="0">
                <a:solidFill>
                  <a:srgbClr val="C00000"/>
                </a:solidFill>
                <a:latin typeface="+mn-lt"/>
              </a:rPr>
              <a:t>,</a:t>
            </a:r>
          </a:p>
          <a:p>
            <a:pPr algn="r">
              <a:defRPr/>
            </a:pPr>
            <a:r>
              <a:rPr lang="ru-RU" sz="1700" dirty="0">
                <a:solidFill>
                  <a:srgbClr val="C00000"/>
                </a:solidFill>
                <a:latin typeface="+mn-lt"/>
              </a:rPr>
              <a:t>контракты с рекламодателями,</a:t>
            </a:r>
          </a:p>
          <a:p>
            <a:pPr algn="r">
              <a:defRPr/>
            </a:pPr>
            <a:r>
              <a:rPr lang="ru-RU" sz="1700" dirty="0">
                <a:solidFill>
                  <a:srgbClr val="C00000"/>
                </a:solidFill>
                <a:latin typeface="+mn-lt"/>
              </a:rPr>
              <a:t>отчеты о рекламе</a:t>
            </a:r>
          </a:p>
        </p:txBody>
      </p:sp>
      <p:pic>
        <p:nvPicPr>
          <p:cNvPr id="6" name="Picture 7" descr="bann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1905000"/>
            <a:ext cx="3998770" cy="22860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65000"/>
              </a:schemeClr>
            </a:solidFill>
          </a:ln>
          <a:effectLst/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latin typeface="Calibri" pitchFamily="34" charset="0"/>
                <a:cs typeface="Calibri" pitchFamily="34" charset="0"/>
              </a:rPr>
              <a:t>Реклама 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Объект 2"/>
          <p:cNvSpPr>
            <a:spLocks noGrp="1"/>
          </p:cNvSpPr>
          <p:nvPr>
            <p:ph idx="1"/>
          </p:nvPr>
        </p:nvSpPr>
        <p:spPr>
          <a:xfrm>
            <a:off x="737316" y="1780177"/>
            <a:ext cx="3841480" cy="3840162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ru-RU" sz="1800" dirty="0" smtClean="0"/>
              <a:t>База знаний </a:t>
            </a:r>
            <a:r>
              <a:rPr lang="ru-RU" sz="1800" dirty="0" err="1" smtClean="0"/>
              <a:t>Wiki</a:t>
            </a:r>
            <a:r>
              <a:rPr lang="ru-RU" sz="1800" dirty="0" smtClean="0"/>
              <a:t> — это сборник статей, создаваемых для обобщения и накопления знаний. </a:t>
            </a:r>
          </a:p>
          <a:p>
            <a:pPr marL="0" indent="0">
              <a:buFontTx/>
              <a:buNone/>
            </a:pPr>
            <a:r>
              <a:rPr lang="ru-RU" sz="1800" dirty="0" smtClean="0"/>
              <a:t>Структуру и содержимое </a:t>
            </a:r>
            <a:r>
              <a:rPr lang="ru-RU" sz="1800" dirty="0" err="1" smtClean="0"/>
              <a:t>Wiki</a:t>
            </a:r>
            <a:r>
              <a:rPr lang="ru-RU" sz="1800" dirty="0" smtClean="0"/>
              <a:t> вы можете изменять в соответствии с правами доступа к </a:t>
            </a:r>
            <a:r>
              <a:rPr lang="ru-RU" sz="1800" dirty="0" err="1" smtClean="0"/>
              <a:t>Wiki</a:t>
            </a:r>
            <a:r>
              <a:rPr lang="ru-RU" sz="1800" dirty="0" smtClean="0"/>
              <a:t>. </a:t>
            </a:r>
          </a:p>
          <a:p>
            <a:pPr marL="0" indent="0">
              <a:buFontTx/>
              <a:buNone/>
            </a:pPr>
            <a:endParaRPr lang="ru-RU" sz="1800" dirty="0" smtClean="0"/>
          </a:p>
          <a:p>
            <a:pPr marL="0" indent="0">
              <a:buFontTx/>
              <a:buNone/>
            </a:pPr>
            <a:r>
              <a:rPr lang="ru-RU" sz="1800" dirty="0" smtClean="0"/>
              <a:t>По каждой странице ведется история, где можно вернуться к любой предыдущей версии страницы. </a:t>
            </a:r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659" y="2045215"/>
            <a:ext cx="4160541" cy="3364985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latin typeface="Calibri" pitchFamily="34" charset="0"/>
                <a:cs typeface="Calibri" pitchFamily="34" charset="0"/>
              </a:rPr>
              <a:t>База знаний (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Wiki)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36" y="1850072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Прямоугольник 1"/>
          <p:cNvSpPr>
            <a:spLocks noChangeArrowheads="1"/>
          </p:cNvSpPr>
          <p:nvPr/>
        </p:nvSpPr>
        <p:spPr bwMode="auto">
          <a:xfrm>
            <a:off x="4820988" y="1589964"/>
            <a:ext cx="4215508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000" b="0" dirty="0">
                <a:latin typeface="+mj-lt"/>
              </a:rPr>
              <a:t>«Веб-</a:t>
            </a:r>
            <a:r>
              <a:rPr lang="ru-RU" sz="2000" b="0" dirty="0" err="1">
                <a:latin typeface="+mj-lt"/>
              </a:rPr>
              <a:t>стикеры</a:t>
            </a:r>
            <a:r>
              <a:rPr lang="ru-RU" sz="2000" b="0" dirty="0">
                <a:latin typeface="+mj-lt"/>
              </a:rPr>
              <a:t>» - ежедневные инструменты для автоматизации совместной работы при разработке сайта, для согласования готового проекта с клиентом и для последующей работы с контентом. </a:t>
            </a:r>
          </a:p>
          <a:p>
            <a:endParaRPr lang="ru-RU" sz="2000" b="0" dirty="0">
              <a:latin typeface="+mj-lt"/>
            </a:endParaRPr>
          </a:p>
          <a:p>
            <a:r>
              <a:rPr lang="ru-RU" sz="2000" b="0" dirty="0">
                <a:latin typeface="+mj-lt"/>
              </a:rPr>
              <a:t>Используйте «веб-</a:t>
            </a:r>
            <a:r>
              <a:rPr lang="ru-RU" sz="2000" b="0" dirty="0" err="1">
                <a:latin typeface="+mj-lt"/>
              </a:rPr>
              <a:t>стикеры</a:t>
            </a:r>
            <a:r>
              <a:rPr lang="ru-RU" sz="2000" b="0" dirty="0">
                <a:latin typeface="+mj-lt"/>
              </a:rPr>
              <a:t>» также, как привычные записки на бумаге - наклейте «</a:t>
            </a:r>
            <a:r>
              <a:rPr lang="ru-RU" sz="2000" b="0" dirty="0" err="1">
                <a:latin typeface="+mj-lt"/>
              </a:rPr>
              <a:t>стикер</a:t>
            </a:r>
            <a:r>
              <a:rPr lang="ru-RU" sz="2000" b="0" dirty="0">
                <a:latin typeface="+mj-lt"/>
              </a:rPr>
              <a:t>» прямо на сайт, укажите, что нужно изменить на этой странице и скоординируйте свою работу с коллегами.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1194" y="1669384"/>
            <a:ext cx="3951287" cy="2890838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224508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latin typeface="Calibri" pitchFamily="34" charset="0"/>
                <a:cs typeface="Calibri" pitchFamily="34" charset="0"/>
              </a:rPr>
              <a:t>Веб-</a:t>
            </a:r>
            <a:r>
              <a:rPr lang="ru-RU" sz="3200" dirty="0" err="1">
                <a:latin typeface="Calibri" pitchFamily="34" charset="0"/>
                <a:cs typeface="Calibri" pitchFamily="34" charset="0"/>
              </a:rPr>
              <a:t>стикеры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70" y="1669226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Прямоугольник 1"/>
          <p:cNvSpPr>
            <a:spLocks noChangeArrowheads="1"/>
          </p:cNvSpPr>
          <p:nvPr/>
        </p:nvSpPr>
        <p:spPr bwMode="auto">
          <a:xfrm>
            <a:off x="425720" y="4732361"/>
            <a:ext cx="8413480" cy="155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900" b="0" dirty="0" smtClean="0">
                <a:latin typeface="+mj-lt"/>
              </a:rPr>
              <a:t>Документооборот наиболее часто используется в государственных структурах, крупном бизнесе, в онлайновых СМИ для организации цепочки движения документа от момента создания до момента публикации с обязательным прохождением через несколько ответственных сотрудников, ведением истории изменении и сохранением копий документов на каждом из этапов</a:t>
            </a:r>
            <a:r>
              <a:rPr lang="ru-RU" sz="1600" b="0" dirty="0" smtClean="0"/>
              <a:t>.</a:t>
            </a:r>
            <a:endParaRPr lang="ru-RU" sz="1600" b="0" dirty="0"/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556" y="1371600"/>
            <a:ext cx="6885325" cy="29845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/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latin typeface="Calibri" pitchFamily="34" charset="0"/>
                <a:cs typeface="Calibri" pitchFamily="34" charset="0"/>
              </a:rPr>
              <a:t>Документооборот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08" y="1371600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8270" y="1981200"/>
            <a:ext cx="39624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800" b="0" dirty="0" smtClean="0">
                <a:latin typeface="+mj-lt"/>
                <a:cs typeface="+mn-cs"/>
              </a:rPr>
              <a:t>Теперь</a:t>
            </a:r>
            <a:r>
              <a:rPr lang="ru-RU" sz="1800" b="0" dirty="0">
                <a:latin typeface="+mj-lt"/>
                <a:cs typeface="+mn-cs"/>
              </a:rPr>
              <a:t>, используя визуальные компоненты с поддержкой функции </a:t>
            </a:r>
            <a:r>
              <a:rPr lang="ru-RU" sz="1800" b="0" dirty="0" err="1">
                <a:latin typeface="+mj-lt"/>
                <a:cs typeface="+mn-cs"/>
              </a:rPr>
              <a:t>drag&amp;drop</a:t>
            </a:r>
            <a:r>
              <a:rPr lang="ru-RU" sz="1800" b="0" dirty="0">
                <a:latin typeface="+mj-lt"/>
                <a:cs typeface="+mn-cs"/>
              </a:rPr>
              <a:t> можно легко создавать:</a:t>
            </a:r>
          </a:p>
          <a:p>
            <a:pPr marL="355600" indent="-177800">
              <a:buFont typeface="Arial" pitchFamily="34" charset="0"/>
              <a:buChar char="•"/>
              <a:defRPr/>
            </a:pPr>
            <a:r>
              <a:rPr lang="ru-RU" sz="1800" b="0" dirty="0">
                <a:latin typeface="+mj-lt"/>
                <a:cs typeface="+mn-cs"/>
              </a:rPr>
              <a:t>Списки товаров</a:t>
            </a:r>
          </a:p>
          <a:p>
            <a:pPr marL="355600" indent="-177800">
              <a:buFont typeface="Arial" pitchFamily="34" charset="0"/>
              <a:buChar char="•"/>
              <a:defRPr/>
            </a:pPr>
            <a:r>
              <a:rPr lang="ru-RU" sz="1800" b="0" dirty="0">
                <a:latin typeface="+mj-lt"/>
                <a:cs typeface="+mn-cs"/>
              </a:rPr>
              <a:t>Партнеров</a:t>
            </a:r>
          </a:p>
          <a:p>
            <a:pPr marL="355600" indent="-177800">
              <a:buFont typeface="Arial" pitchFamily="34" charset="0"/>
              <a:buChar char="•"/>
              <a:defRPr/>
            </a:pPr>
            <a:r>
              <a:rPr lang="ru-RU" sz="1800" b="0" dirty="0">
                <a:latin typeface="+mj-lt"/>
                <a:cs typeface="+mn-cs"/>
              </a:rPr>
              <a:t>Клиентов</a:t>
            </a:r>
          </a:p>
          <a:p>
            <a:pPr marL="355600" indent="-177800">
              <a:buFont typeface="Arial" pitchFamily="34" charset="0"/>
              <a:buChar char="•"/>
              <a:defRPr/>
            </a:pPr>
            <a:r>
              <a:rPr lang="ru-RU" sz="1800" b="0" dirty="0">
                <a:latin typeface="+mj-lt"/>
                <a:cs typeface="+mn-cs"/>
              </a:rPr>
              <a:t>Справочники</a:t>
            </a:r>
          </a:p>
          <a:p>
            <a:pPr marL="355600" indent="-177800">
              <a:buFont typeface="Arial" pitchFamily="34" charset="0"/>
              <a:buChar char="•"/>
              <a:defRPr/>
            </a:pPr>
            <a:r>
              <a:rPr lang="ru-RU" sz="1800" b="0" dirty="0">
                <a:latin typeface="+mj-lt"/>
                <a:cs typeface="+mn-cs"/>
              </a:rPr>
              <a:t>Базы знаний</a:t>
            </a:r>
          </a:p>
          <a:p>
            <a:pPr marL="355600" indent="-177800">
              <a:buFont typeface="Arial" pitchFamily="34" charset="0"/>
              <a:buChar char="•"/>
              <a:defRPr/>
            </a:pPr>
            <a:r>
              <a:rPr lang="ru-RU" sz="1800" b="0" dirty="0">
                <a:latin typeface="+mj-lt"/>
                <a:cs typeface="+mn-cs"/>
              </a:rPr>
              <a:t>Структурированные архивы</a:t>
            </a:r>
          </a:p>
          <a:p>
            <a:pPr marL="355600" indent="-177800">
              <a:buFont typeface="Arial" pitchFamily="34" charset="0"/>
              <a:buChar char="•"/>
              <a:defRPr/>
            </a:pPr>
            <a:r>
              <a:rPr lang="ru-RU" sz="1800" b="0" dirty="0">
                <a:latin typeface="+mj-lt"/>
                <a:cs typeface="+mn-cs"/>
              </a:rPr>
              <a:t>Файловые хранилища и т.п. </a:t>
            </a:r>
          </a:p>
          <a:p>
            <a:pPr>
              <a:defRPr/>
            </a:pPr>
            <a:endParaRPr lang="ru-RU" sz="1800" b="0" dirty="0">
              <a:latin typeface="+mj-lt"/>
              <a:cs typeface="+mn-cs"/>
            </a:endParaRPr>
          </a:p>
          <a:p>
            <a:pPr>
              <a:defRPr/>
            </a:pPr>
            <a:r>
              <a:rPr lang="ru-RU" sz="1800" b="0" dirty="0">
                <a:latin typeface="+mj-lt"/>
                <a:cs typeface="+mn-cs"/>
              </a:rPr>
              <a:t>Интеграция с бизнес-процессами позволит быстро разрабатывать веб-приложений с индивидуальной </a:t>
            </a:r>
            <a:r>
              <a:rPr lang="ru-RU" sz="1800" b="0" dirty="0" err="1">
                <a:latin typeface="+mj-lt"/>
                <a:cs typeface="+mn-cs"/>
              </a:rPr>
              <a:t>бизнес-логикой</a:t>
            </a:r>
            <a:r>
              <a:rPr lang="ru-RU" sz="1800" b="0" dirty="0">
                <a:latin typeface="+mj-lt"/>
                <a:cs typeface="+mn-cs"/>
              </a:rPr>
              <a:t>.</a:t>
            </a:r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0670" y="2133600"/>
            <a:ext cx="4325205" cy="2601275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75000"/>
              </a:schemeClr>
            </a:solidFill>
          </a:ln>
          <a:effectLst/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1" y="244983"/>
            <a:ext cx="589888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100" dirty="0">
                <a:solidFill>
                  <a:schemeClr val="tx1"/>
                </a:solidFill>
              </a:rPr>
              <a:t>Разработка бизнес-приложений</a:t>
            </a:r>
            <a:endParaRPr lang="en-US" sz="31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71" y="1333500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3837" y="1257299"/>
            <a:ext cx="4750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0" dirty="0">
                <a:latin typeface="+mj-lt"/>
              </a:rPr>
              <a:t>В продукт встроен визуальный редактор </a:t>
            </a:r>
            <a:r>
              <a:rPr lang="ru-RU" sz="1800" dirty="0">
                <a:latin typeface="+mj-lt"/>
              </a:rPr>
              <a:t>универсальных списков и </a:t>
            </a:r>
            <a:r>
              <a:rPr lang="ru-RU" sz="1800" dirty="0" err="1">
                <a:latin typeface="+mj-lt"/>
              </a:rPr>
              <a:t>гридов</a:t>
            </a:r>
            <a:r>
              <a:rPr lang="ru-RU" sz="1800" b="0" dirty="0">
                <a:latin typeface="+mj-lt"/>
              </a:rPr>
              <a:t>.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Natalia\Downloads\9594717_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881" y="7916"/>
            <a:ext cx="5937354" cy="6850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 bwMode="auto">
          <a:xfrm>
            <a:off x="3957" y="2309750"/>
            <a:ext cx="9140044" cy="2252350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0" y="2743200"/>
            <a:ext cx="8686800" cy="1143000"/>
          </a:xfrm>
        </p:spPr>
        <p:txBody>
          <a:bodyPr/>
          <a:lstStyle/>
          <a:p>
            <a:pPr algn="r"/>
            <a:r>
              <a:rPr lang="ru-RU" sz="6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Коммуникации</a:t>
            </a:r>
            <a:endParaRPr lang="ru-RU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5800" y="1301930"/>
            <a:ext cx="3770312" cy="437042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0" dirty="0">
                <a:latin typeface="+mn-lt"/>
              </a:rPr>
              <a:t>Реализована поддержка социальных сетей: </a:t>
            </a:r>
          </a:p>
          <a:p>
            <a:pPr marL="285750" indent="-198438">
              <a:buFont typeface="Arial" pitchFamily="34" charset="0"/>
              <a:buChar char="•"/>
              <a:defRPr/>
            </a:pPr>
            <a:r>
              <a:rPr lang="en-US" sz="1800" b="0" dirty="0">
                <a:latin typeface="+mn-lt"/>
              </a:rPr>
              <a:t>Facebook</a:t>
            </a:r>
            <a:endParaRPr lang="ru-RU" sz="1800" b="0" dirty="0">
              <a:latin typeface="+mn-lt"/>
            </a:endParaRPr>
          </a:p>
          <a:p>
            <a:pPr marL="285750" indent="-198438">
              <a:buFont typeface="Arial" pitchFamily="34" charset="0"/>
              <a:buChar char="•"/>
              <a:defRPr/>
            </a:pPr>
            <a:r>
              <a:rPr lang="ru-RU" sz="1800" b="0" dirty="0" err="1">
                <a:latin typeface="+mn-lt"/>
              </a:rPr>
              <a:t>Вконтакте</a:t>
            </a:r>
            <a:endParaRPr lang="ru-RU" sz="1800" b="0" dirty="0">
              <a:latin typeface="+mn-lt"/>
            </a:endParaRPr>
          </a:p>
          <a:p>
            <a:pPr marL="285750" indent="-198438">
              <a:buFont typeface="Arial" pitchFamily="34" charset="0"/>
              <a:buChar char="•"/>
              <a:defRPr/>
            </a:pPr>
            <a:r>
              <a:rPr lang="ru-RU" sz="1800" b="0" dirty="0" err="1">
                <a:latin typeface="+mn-lt"/>
              </a:rPr>
              <a:t>МойМир</a:t>
            </a:r>
            <a:r>
              <a:rPr lang="ru-RU" sz="1800" b="0" dirty="0">
                <a:latin typeface="+mn-lt"/>
              </a:rPr>
              <a:t>@</a:t>
            </a:r>
            <a:r>
              <a:rPr lang="en-US" sz="1800" b="0" dirty="0" err="1">
                <a:latin typeface="+mn-lt"/>
              </a:rPr>
              <a:t>Mail.Ru</a:t>
            </a:r>
            <a:endParaRPr lang="ru-RU" sz="1800" b="0" dirty="0">
              <a:latin typeface="+mn-lt"/>
            </a:endParaRPr>
          </a:p>
          <a:p>
            <a:pPr marL="285750" indent="-198438">
              <a:buFont typeface="Arial" pitchFamily="34" charset="0"/>
              <a:buChar char="•"/>
              <a:defRPr/>
            </a:pPr>
            <a:r>
              <a:rPr lang="en-US" sz="1800" b="0" dirty="0">
                <a:latin typeface="+mn-lt"/>
              </a:rPr>
              <a:t>Twitter</a:t>
            </a:r>
            <a:endParaRPr lang="ru-RU" sz="1800" b="0" dirty="0">
              <a:latin typeface="+mn-lt"/>
            </a:endParaRPr>
          </a:p>
          <a:p>
            <a:pPr>
              <a:defRPr/>
            </a:pPr>
            <a:r>
              <a:rPr lang="ru-RU" sz="2000" b="0" dirty="0">
                <a:latin typeface="+mn-lt"/>
              </a:rPr>
              <a:t>и внешних сервисов авторизации</a:t>
            </a:r>
            <a:r>
              <a:rPr lang="ru-RU" sz="1800" b="0" dirty="0">
                <a:latin typeface="+mn-lt"/>
              </a:rPr>
              <a:t>: </a:t>
            </a:r>
          </a:p>
          <a:p>
            <a:pPr marL="285750" indent="-198438">
              <a:buFont typeface="Arial" pitchFamily="34" charset="0"/>
              <a:buChar char="•"/>
              <a:defRPr/>
            </a:pPr>
            <a:r>
              <a:rPr lang="ru-RU" sz="1800" b="0" dirty="0">
                <a:latin typeface="+mn-lt"/>
              </a:rPr>
              <a:t>Яндекс</a:t>
            </a:r>
          </a:p>
          <a:p>
            <a:pPr marL="285750" indent="-198438">
              <a:buFont typeface="Arial" pitchFamily="34" charset="0"/>
              <a:buChar char="•"/>
              <a:defRPr/>
            </a:pPr>
            <a:r>
              <a:rPr lang="en-US" sz="1800" b="0" dirty="0" err="1">
                <a:latin typeface="+mn-lt"/>
              </a:rPr>
              <a:t>Livejournal</a:t>
            </a:r>
            <a:endParaRPr lang="ru-RU" sz="1800" b="0" dirty="0">
              <a:latin typeface="+mn-lt"/>
            </a:endParaRPr>
          </a:p>
          <a:p>
            <a:pPr marL="285750" indent="-198438">
              <a:buFont typeface="Arial" pitchFamily="34" charset="0"/>
              <a:buChar char="•"/>
              <a:defRPr/>
            </a:pPr>
            <a:r>
              <a:rPr lang="en-US" sz="1800" b="0" dirty="0" err="1">
                <a:latin typeface="+mn-lt"/>
              </a:rPr>
              <a:t>Mail.Ru</a:t>
            </a:r>
            <a:endParaRPr lang="ru-RU" sz="1800" b="0" dirty="0">
              <a:latin typeface="+mn-lt"/>
            </a:endParaRPr>
          </a:p>
          <a:p>
            <a:pPr marL="285750" indent="-198438">
              <a:buFont typeface="Arial" pitchFamily="34" charset="0"/>
              <a:buChar char="•"/>
              <a:defRPr/>
            </a:pPr>
            <a:r>
              <a:rPr lang="en-US" sz="1800" b="0" dirty="0">
                <a:latin typeface="+mn-lt"/>
              </a:rPr>
              <a:t>Google</a:t>
            </a:r>
            <a:endParaRPr lang="ru-RU" sz="1800" b="0" dirty="0">
              <a:latin typeface="+mn-lt"/>
            </a:endParaRPr>
          </a:p>
          <a:p>
            <a:pPr marL="285750" indent="-198438">
              <a:buFont typeface="Arial" pitchFamily="34" charset="0"/>
              <a:buChar char="•"/>
              <a:defRPr/>
            </a:pPr>
            <a:r>
              <a:rPr lang="en-US" sz="1800" b="0" dirty="0" err="1">
                <a:latin typeface="+mn-lt"/>
              </a:rPr>
              <a:t>Liveinternet</a:t>
            </a:r>
            <a:endParaRPr lang="ru-RU" sz="1800" b="0" dirty="0">
              <a:latin typeface="+mn-lt"/>
            </a:endParaRPr>
          </a:p>
          <a:p>
            <a:pPr marL="285750" indent="-198438">
              <a:buFont typeface="Arial" pitchFamily="34" charset="0"/>
              <a:buChar char="•"/>
              <a:defRPr/>
            </a:pPr>
            <a:r>
              <a:rPr lang="en-US" sz="1800" b="0" dirty="0">
                <a:latin typeface="+mn-lt"/>
              </a:rPr>
              <a:t>Blogger</a:t>
            </a:r>
            <a:endParaRPr lang="ru-RU" sz="1800" b="0" dirty="0">
              <a:latin typeface="+mn-lt"/>
            </a:endParaRPr>
          </a:p>
          <a:p>
            <a:pPr marL="285750" indent="-198438">
              <a:buFont typeface="Arial" pitchFamily="34" charset="0"/>
              <a:buChar char="•"/>
              <a:defRPr/>
            </a:pPr>
            <a:r>
              <a:rPr lang="en-US" sz="1800" b="0" dirty="0">
                <a:latin typeface="+mn-lt"/>
              </a:rPr>
              <a:t>Rambler</a:t>
            </a:r>
            <a:endParaRPr lang="ru-RU" sz="1800" b="0" dirty="0">
              <a:latin typeface="+mn-lt"/>
            </a:endParaRPr>
          </a:p>
        </p:txBody>
      </p:sp>
      <p:pic>
        <p:nvPicPr>
          <p:cNvPr id="33796" name="Picture 2" descr="C:\Users\Natalia\Pictures\screens\соцсети\social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984" y="1905000"/>
            <a:ext cx="4781550" cy="29083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Прямоугольник 2"/>
          <p:cNvSpPr>
            <a:spLocks noChangeArrowheads="1"/>
          </p:cNvSpPr>
          <p:nvPr/>
        </p:nvSpPr>
        <p:spPr bwMode="auto">
          <a:xfrm>
            <a:off x="396150" y="5700790"/>
            <a:ext cx="854206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000" b="0" dirty="0">
                <a:latin typeface="+mj-lt"/>
              </a:rPr>
              <a:t>Владельцы сайтов могут предоставить своим пользователям возможность авторизоваться под уже существующим аккаунтом из социальной сети. 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25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latin typeface="Calibri" pitchFamily="34" charset="0"/>
                <a:cs typeface="Calibri" pitchFamily="34" charset="0"/>
              </a:rPr>
              <a:t>Интеграция </a:t>
            </a:r>
            <a:endParaRPr lang="ru-RU" sz="3200" dirty="0" smtClean="0">
              <a:latin typeface="Calibri" pitchFamily="34" charset="0"/>
              <a:cs typeface="Calibri" pitchFamily="34" charset="0"/>
            </a:endParaRPr>
          </a:p>
          <a:p>
            <a:pPr algn="l" eaLnBrk="1" hangingPunct="1"/>
            <a:r>
              <a:rPr lang="ru-RU" sz="3200" dirty="0" smtClean="0">
                <a:latin typeface="Calibri" pitchFamily="34" charset="0"/>
                <a:cs typeface="Calibri" pitchFamily="34" charset="0"/>
              </a:rPr>
              <a:t>с </a:t>
            </a:r>
            <a:r>
              <a:rPr lang="ru-RU" sz="3200" dirty="0">
                <a:latin typeface="Calibri" pitchFamily="34" charset="0"/>
                <a:cs typeface="Calibri" pitchFamily="34" charset="0"/>
              </a:rPr>
              <a:t>социальными сетями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50" y="1371600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Объект 2"/>
          <p:cNvSpPr>
            <a:spLocks noGrp="1"/>
          </p:cNvSpPr>
          <p:nvPr>
            <p:ph idx="1"/>
          </p:nvPr>
        </p:nvSpPr>
        <p:spPr>
          <a:xfrm>
            <a:off x="425720" y="1195449"/>
            <a:ext cx="8032480" cy="1014351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ru-RU" sz="1800" dirty="0" smtClean="0"/>
              <a:t>«</a:t>
            </a:r>
            <a:r>
              <a:rPr lang="ru-RU" sz="2000" dirty="0" smtClean="0"/>
              <a:t>Социальная сеть» предназначена для создания сообществ на сайте и включает все необходимые инструменты для современной социальной сети:</a:t>
            </a: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250" y="2590800"/>
            <a:ext cx="4306039" cy="25908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/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latin typeface="Calibri" pitchFamily="34" charset="0"/>
                <a:cs typeface="Calibri" pitchFamily="34" charset="0"/>
              </a:rPr>
              <a:t>Социальная сеть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5994" y="2362200"/>
            <a:ext cx="373380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6"/>
              </a:buBlip>
              <a:defRPr/>
            </a:pPr>
            <a:r>
              <a:rPr lang="ru-RU" sz="1800" b="0" dirty="0" err="1">
                <a:latin typeface="+mj-lt"/>
              </a:rPr>
              <a:t>профайлы</a:t>
            </a:r>
            <a:r>
              <a:rPr lang="ru-RU" sz="1800" b="0" dirty="0">
                <a:latin typeface="+mj-lt"/>
              </a:rPr>
              <a:t> пользователей и групп с расширенными настройками;</a:t>
            </a:r>
          </a:p>
          <a:p>
            <a:pPr marL="285750" indent="-285750">
              <a:buBlip>
                <a:blip r:embed="rId6"/>
              </a:buBlip>
              <a:defRPr/>
            </a:pPr>
            <a:r>
              <a:rPr lang="ru-RU" sz="1800" b="0" dirty="0">
                <a:latin typeface="+mj-lt"/>
              </a:rPr>
              <a:t>приватные сообщения для пользователя и групп;</a:t>
            </a:r>
          </a:p>
          <a:p>
            <a:pPr marL="285750" indent="-285750">
              <a:buBlip>
                <a:blip r:embed="rId6"/>
              </a:buBlip>
              <a:defRPr/>
            </a:pPr>
            <a:r>
              <a:rPr lang="ru-RU" sz="1800" b="0" dirty="0">
                <a:latin typeface="+mj-lt"/>
              </a:rPr>
              <a:t>индивидуальные рейтинги (авторитеты, кармы, популярность);</a:t>
            </a:r>
          </a:p>
          <a:p>
            <a:pPr marL="285750" indent="-285750">
              <a:buBlip>
                <a:blip r:embed="rId6"/>
              </a:buBlip>
              <a:defRPr/>
            </a:pPr>
            <a:r>
              <a:rPr lang="ru-RU" sz="1800" b="0" dirty="0">
                <a:latin typeface="+mj-lt"/>
              </a:rPr>
              <a:t>общая блог-лента, форумы и фотобанки;</a:t>
            </a:r>
          </a:p>
          <a:p>
            <a:pPr marL="285750" indent="-285750">
              <a:buBlip>
                <a:blip r:embed="rId6"/>
              </a:buBlip>
              <a:defRPr/>
            </a:pPr>
            <a:r>
              <a:rPr lang="ru-RU" sz="1800" b="0" dirty="0">
                <a:latin typeface="+mj-lt"/>
              </a:rPr>
              <a:t>подписка на обновления</a:t>
            </a:r>
            <a:r>
              <a:rPr lang="ru-RU" sz="1800" b="0" dirty="0" smtClean="0">
                <a:latin typeface="+mj-lt"/>
              </a:rPr>
              <a:t>;</a:t>
            </a:r>
            <a:endParaRPr lang="ru-RU" sz="1800" b="0" dirty="0">
              <a:latin typeface="+mj-lt"/>
            </a:endParaRPr>
          </a:p>
          <a:p>
            <a:pPr marL="285750" indent="-285750">
              <a:buBlip>
                <a:blip r:embed="rId6"/>
              </a:buBlip>
              <a:defRPr/>
            </a:pPr>
            <a:r>
              <a:rPr lang="ru-RU" sz="1800" b="0" dirty="0">
                <a:latin typeface="+mj-lt"/>
              </a:rPr>
              <a:t>онлайн-</a:t>
            </a:r>
            <a:r>
              <a:rPr lang="ru-RU" sz="1800" b="0" dirty="0" err="1">
                <a:latin typeface="+mj-lt"/>
              </a:rPr>
              <a:t>информер</a:t>
            </a:r>
            <a:r>
              <a:rPr lang="ru-RU" sz="1800" b="0" dirty="0">
                <a:latin typeface="+mj-lt"/>
              </a:rPr>
              <a:t> изменений и индикатор «кто в </a:t>
            </a:r>
            <a:r>
              <a:rPr lang="ru-RU" sz="1800" b="0" dirty="0" err="1">
                <a:latin typeface="+mj-lt"/>
              </a:rPr>
              <a:t>онлайне</a:t>
            </a:r>
            <a:r>
              <a:rPr lang="ru-RU" sz="1800" b="0" dirty="0">
                <a:latin typeface="+mj-lt"/>
              </a:rPr>
              <a:t>».</a:t>
            </a:r>
          </a:p>
          <a:p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Объект 2"/>
          <p:cNvSpPr>
            <a:spLocks noGrp="1"/>
          </p:cNvSpPr>
          <p:nvPr>
            <p:ph idx="1"/>
          </p:nvPr>
        </p:nvSpPr>
        <p:spPr>
          <a:xfrm>
            <a:off x="5105400" y="1850072"/>
            <a:ext cx="3733800" cy="4150677"/>
          </a:xfrm>
        </p:spPr>
        <p:txBody>
          <a:bodyPr/>
          <a:lstStyle/>
          <a:p>
            <a:r>
              <a:rPr lang="ru-RU" sz="2000" dirty="0" smtClean="0"/>
              <a:t>поддержка облака тегов; </a:t>
            </a:r>
          </a:p>
          <a:p>
            <a:r>
              <a:rPr lang="ru-RU" sz="2000" dirty="0" smtClean="0"/>
              <a:t>лента последних комментариев</a:t>
            </a:r>
          </a:p>
          <a:p>
            <a:r>
              <a:rPr lang="ru-RU" sz="2000" dirty="0" smtClean="0"/>
              <a:t>отдельно строится рейтинг новых и популярных блогов;</a:t>
            </a:r>
          </a:p>
          <a:p>
            <a:r>
              <a:rPr lang="ru-RU" sz="2000" dirty="0" smtClean="0"/>
              <a:t>рейтинги и авторитеты;</a:t>
            </a:r>
          </a:p>
          <a:p>
            <a:r>
              <a:rPr lang="ru-RU" sz="2000" dirty="0" smtClean="0"/>
              <a:t>черновик сообщения;</a:t>
            </a:r>
          </a:p>
          <a:p>
            <a:r>
              <a:rPr lang="ru-RU" sz="2000" dirty="0" smtClean="0"/>
              <a:t>календарь сообщений;</a:t>
            </a:r>
          </a:p>
          <a:p>
            <a:r>
              <a:rPr lang="ru-RU" sz="2000" dirty="0" err="1" smtClean="0"/>
              <a:t>Trackback</a:t>
            </a:r>
            <a:r>
              <a:rPr lang="ru-RU" sz="2000" dirty="0" smtClean="0"/>
              <a:t>-и;</a:t>
            </a:r>
          </a:p>
          <a:p>
            <a:r>
              <a:rPr lang="ru-RU" sz="2000" dirty="0" smtClean="0"/>
              <a:t>древовидные комментарии. </a:t>
            </a:r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20" y="1828800"/>
            <a:ext cx="4532525" cy="37338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/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latin typeface="Calibri" pitchFamily="34" charset="0"/>
                <a:cs typeface="Calibri" pitchFamily="34" charset="0"/>
              </a:rPr>
              <a:t>Портальные блоги 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988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 bwMode="auto">
          <a:xfrm>
            <a:off x="4431475" y="0"/>
            <a:ext cx="4724400" cy="6872288"/>
          </a:xfrm>
          <a:prstGeom prst="rect">
            <a:avLst/>
          </a:prstGeom>
          <a:solidFill>
            <a:srgbClr val="FFFFFF">
              <a:alpha val="85098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4952999" y="555175"/>
            <a:ext cx="4216885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Администраторы </a:t>
            </a:r>
            <a:r>
              <a:rPr lang="ru-RU" sz="2400" b="0" dirty="0">
                <a:latin typeface="Calibri" pitchFamily="34" charset="0"/>
                <a:cs typeface="Calibri" pitchFamily="34" charset="0"/>
              </a:rPr>
              <a:t>сайта, менеджеры контента, маркетологи, управляющие интернет-магазином и другие ваши сотрудники </a:t>
            </a:r>
            <a:r>
              <a:rPr lang="ru-RU" sz="2400" dirty="0">
                <a:latin typeface="Calibri" pitchFamily="34" charset="0"/>
                <a:cs typeface="Calibri" pitchFamily="34" charset="0"/>
              </a:rPr>
              <a:t>управляют сайтом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400" dirty="0">
                <a:latin typeface="Calibri" pitchFamily="34" charset="0"/>
                <a:cs typeface="Calibri" pitchFamily="34" charset="0"/>
              </a:rPr>
              <a:t>через Интернет (в браузере) в «закрытом» разделе</a:t>
            </a:r>
            <a:r>
              <a:rPr lang="ru-RU" sz="2400" b="0" dirty="0">
                <a:latin typeface="Calibri" pitchFamily="34" charset="0"/>
                <a:cs typeface="Calibri" pitchFamily="34" charset="0"/>
              </a:rPr>
              <a:t>. </a:t>
            </a:r>
            <a:endParaRPr lang="en-US" sz="2400" b="0" dirty="0" smtClean="0">
              <a:latin typeface="Calibri" pitchFamily="34" charset="0"/>
              <a:cs typeface="Calibri" pitchFamily="34" charset="0"/>
            </a:endParaRPr>
          </a:p>
          <a:p>
            <a:endParaRPr lang="en-US" sz="2400" b="0" dirty="0">
              <a:latin typeface="Calibri" pitchFamily="34" charset="0"/>
              <a:cs typeface="Calibri" pitchFamily="34" charset="0"/>
            </a:endParaRPr>
          </a:p>
          <a:p>
            <a:r>
              <a:rPr lang="ru-RU" sz="2400" b="0" dirty="0">
                <a:latin typeface="Calibri" pitchFamily="34" charset="0"/>
                <a:cs typeface="Calibri" pitchFamily="34" charset="0"/>
              </a:rPr>
              <a:t>Каждый сотрудник работает на сайте строго </a:t>
            </a:r>
            <a:r>
              <a:rPr lang="ru-RU" sz="2400" dirty="0">
                <a:latin typeface="Calibri" pitchFamily="34" charset="0"/>
                <a:cs typeface="Calibri" pitchFamily="34" charset="0"/>
              </a:rPr>
              <a:t>со своими правами доступа </a:t>
            </a:r>
            <a:r>
              <a:rPr lang="ru-RU" sz="2400" b="0" dirty="0">
                <a:latin typeface="Calibri" pitchFamily="34" charset="0"/>
                <a:cs typeface="Calibri" pitchFamily="34" charset="0"/>
              </a:rPr>
              <a:t>и видит только те элементы, которыми имеет право управлять</a:t>
            </a: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.</a:t>
            </a:r>
            <a:endParaRPr lang="ru-RU" sz="2400" b="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5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851" y="652807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74194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Объект 2"/>
          <p:cNvSpPr>
            <a:spLocks noGrp="1"/>
          </p:cNvSpPr>
          <p:nvPr>
            <p:ph idx="1"/>
          </p:nvPr>
        </p:nvSpPr>
        <p:spPr>
          <a:xfrm>
            <a:off x="770626" y="1737994"/>
            <a:ext cx="3078782" cy="3916362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ru-RU" sz="2000" dirty="0" smtClean="0"/>
              <a:t>Модуль позволяет создать необходимое количество форумов для организации и поддержки сообществ, обсуждения статей и материалов, формирования постоянной аудитории сайта и достижения других целей.</a:t>
            </a:r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884534"/>
            <a:ext cx="4852988" cy="366429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/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539552" y="244983"/>
            <a:ext cx="6644696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600" dirty="0">
                <a:latin typeface="Calibri" pitchFamily="34" charset="0"/>
                <a:cs typeface="Calibri" pitchFamily="34" charset="0"/>
              </a:rPr>
              <a:t>Форумы</a:t>
            </a:r>
            <a:endParaRPr lang="en-US" sz="36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77" y="1857050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Объект 2"/>
          <p:cNvSpPr>
            <a:spLocks noGrp="1"/>
          </p:cNvSpPr>
          <p:nvPr>
            <p:ph idx="1"/>
          </p:nvPr>
        </p:nvSpPr>
        <p:spPr>
          <a:xfrm>
            <a:off x="762000" y="1295399"/>
            <a:ext cx="3200400" cy="5110063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ru-RU" sz="2000" dirty="0" smtClean="0"/>
              <a:t>Модуль предназначен для проведения онлайновых опросов, голосований и анкетирования посетителей сайта. </a:t>
            </a:r>
          </a:p>
          <a:p>
            <a:pPr marL="0" indent="0">
              <a:buFontTx/>
              <a:buNone/>
            </a:pPr>
            <a:endParaRPr lang="ru-RU" sz="2000" dirty="0" smtClean="0"/>
          </a:p>
          <a:p>
            <a:pPr marL="0" indent="0">
              <a:buFontTx/>
              <a:buNone/>
            </a:pPr>
            <a:r>
              <a:rPr lang="ru-RU" sz="2000" dirty="0" smtClean="0"/>
              <a:t>Опросы могут быть использованы для сбора информации об аудитории сайта, о потенциальных клиентах компании, для проведения маркетинговых исследований при планировании рекламных кампаний и т.д.</a:t>
            </a:r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913" y="2061050"/>
            <a:ext cx="2378087" cy="258715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/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446" y="2971800"/>
            <a:ext cx="2351954" cy="2543595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/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06386" y="249035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400" dirty="0">
                <a:latin typeface="Calibri" pitchFamily="34" charset="0"/>
                <a:cs typeface="Calibri" pitchFamily="34" charset="0"/>
              </a:rPr>
              <a:t>Опросы</a:t>
            </a:r>
            <a:endParaRPr lang="en-US" sz="34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02" y="1357847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5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 bwMode="auto">
          <a:xfrm>
            <a:off x="3957" y="2333500"/>
            <a:ext cx="9140044" cy="2252350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3010" name="Заголовок 1"/>
          <p:cNvSpPr>
            <a:spLocks noGrp="1"/>
          </p:cNvSpPr>
          <p:nvPr>
            <p:ph type="title"/>
          </p:nvPr>
        </p:nvSpPr>
        <p:spPr>
          <a:xfrm>
            <a:off x="-35625" y="2873825"/>
            <a:ext cx="8874825" cy="1143000"/>
          </a:xfrm>
        </p:spPr>
        <p:txBody>
          <a:bodyPr/>
          <a:lstStyle/>
          <a:p>
            <a:pPr algn="r"/>
            <a:r>
              <a:rPr lang="ru-RU" sz="6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Интернет-магазин</a:t>
            </a:r>
          </a:p>
        </p:txBody>
      </p:sp>
      <p:pic>
        <p:nvPicPr>
          <p:cNvPr id="7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860" y="238450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Объект 2"/>
          <p:cNvSpPr>
            <a:spLocks noGrp="1"/>
          </p:cNvSpPr>
          <p:nvPr>
            <p:ph idx="1"/>
          </p:nvPr>
        </p:nvSpPr>
        <p:spPr>
          <a:xfrm>
            <a:off x="806252" y="2133600"/>
            <a:ext cx="3079948" cy="3840163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ru-RU" sz="2000" dirty="0" smtClean="0"/>
              <a:t>В Мастере настройки интернет-магазина вы можете выбрать шаблон дизайна, указать контакты вашего магазина, логотип, выбрать тип платежных систем и способы доставки</a:t>
            </a:r>
            <a:r>
              <a:rPr lang="ru-RU" sz="1800" dirty="0" smtClean="0"/>
              <a:t>.</a:t>
            </a:r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022604"/>
            <a:ext cx="4135395" cy="30480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05248" y="249035"/>
            <a:ext cx="658468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2800" dirty="0">
                <a:latin typeface="Calibri" pitchFamily="34" charset="0"/>
                <a:cs typeface="Calibri" pitchFamily="34" charset="0"/>
              </a:rPr>
              <a:t>Мастер создания интернет-магазина</a:t>
            </a:r>
            <a:endParaRPr lang="en-US" sz="28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09800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445" y="1866900"/>
            <a:ext cx="3962743" cy="357866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044" y="1733550"/>
            <a:ext cx="4139543" cy="412735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648" y="2133600"/>
            <a:ext cx="3944276" cy="3139322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/>
        </p:spPr>
      </p:pic>
      <p:sp>
        <p:nvSpPr>
          <p:cNvPr id="2" name="Прямоугольник 1"/>
          <p:cNvSpPr/>
          <p:nvPr/>
        </p:nvSpPr>
        <p:spPr>
          <a:xfrm>
            <a:off x="806252" y="1905000"/>
            <a:ext cx="376574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0" dirty="0">
                <a:latin typeface="+mj-lt"/>
              </a:rPr>
              <a:t>В поставку продукта включено готовое решение для быстрого открытия собственного интернет-магазина.</a:t>
            </a:r>
          </a:p>
          <a:p>
            <a:pPr>
              <a:defRPr/>
            </a:pPr>
            <a:endParaRPr lang="ru-RU" sz="2000" b="0" dirty="0">
              <a:latin typeface="+mj-lt"/>
            </a:endParaRPr>
          </a:p>
          <a:p>
            <a:pPr marL="342900" indent="-342900">
              <a:buBlip>
                <a:blip r:embed="rId3"/>
              </a:buBlip>
              <a:defRPr/>
            </a:pPr>
            <a:r>
              <a:rPr lang="ru-RU" sz="2000" b="0" dirty="0">
                <a:latin typeface="+mj-lt"/>
              </a:rPr>
              <a:t>готовая адаптированная структура</a:t>
            </a:r>
          </a:p>
          <a:p>
            <a:pPr marL="342900" indent="-342900">
              <a:buBlip>
                <a:blip r:embed="rId3"/>
              </a:buBlip>
              <a:defRPr/>
            </a:pPr>
            <a:r>
              <a:rPr lang="ru-RU" sz="2000" b="0" dirty="0">
                <a:latin typeface="+mj-lt"/>
              </a:rPr>
              <a:t>настроенные сервисы и типовой контент</a:t>
            </a:r>
          </a:p>
          <a:p>
            <a:pPr marL="342900" indent="-342900">
              <a:buBlip>
                <a:blip r:embed="rId3"/>
              </a:buBlip>
              <a:defRPr/>
            </a:pPr>
            <a:r>
              <a:rPr lang="ru-RU" sz="2000" b="0" dirty="0">
                <a:latin typeface="+mj-lt"/>
              </a:rPr>
              <a:t>мастер настройки магазина</a:t>
            </a:r>
          </a:p>
          <a:p>
            <a:pPr marL="342900" indent="-342900">
              <a:buBlip>
                <a:blip r:embed="rId3"/>
              </a:buBlip>
              <a:defRPr/>
            </a:pPr>
            <a:r>
              <a:rPr lang="ru-RU" sz="2000" b="0" dirty="0">
                <a:latin typeface="+mj-lt"/>
              </a:rPr>
              <a:t>мастер создания торгового каталога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latin typeface="Calibri" pitchFamily="34" charset="0"/>
                <a:cs typeface="Calibri" pitchFamily="34" charset="0"/>
              </a:rPr>
              <a:t>Типовой интернет-магазин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Объект 2"/>
          <p:cNvSpPr>
            <a:spLocks noGrp="1"/>
          </p:cNvSpPr>
          <p:nvPr>
            <p:ph idx="1"/>
          </p:nvPr>
        </p:nvSpPr>
        <p:spPr>
          <a:xfrm>
            <a:off x="404272" y="1521870"/>
            <a:ext cx="3939128" cy="5237161"/>
          </a:xfrm>
        </p:spPr>
        <p:txBody>
          <a:bodyPr/>
          <a:lstStyle/>
          <a:p>
            <a:r>
              <a:rPr lang="ru-RU" sz="1500" dirty="0" smtClean="0"/>
              <a:t>пошаговые мастера оформления заказа</a:t>
            </a:r>
          </a:p>
          <a:p>
            <a:r>
              <a:rPr lang="ru-RU" sz="1500" dirty="0" smtClean="0"/>
              <a:t>персональный раздел покупателя</a:t>
            </a:r>
          </a:p>
          <a:p>
            <a:r>
              <a:rPr lang="ru-RU" sz="1500" dirty="0" smtClean="0"/>
              <a:t>интерфейс по управлению заказами покупателей</a:t>
            </a:r>
          </a:p>
          <a:p>
            <a:r>
              <a:rPr lang="ru-RU" sz="1500" dirty="0" smtClean="0"/>
              <a:t>отправка почтовых уведомлений и SMS-извещений для покупателя и администратора магазина </a:t>
            </a:r>
          </a:p>
          <a:p>
            <a:r>
              <a:rPr lang="ru-RU" sz="1500" dirty="0" smtClean="0"/>
              <a:t>поддержка распространенных электронных платежных систем (кредитная карта VISA, MASTER CARD и др., </a:t>
            </a:r>
            <a:r>
              <a:rPr lang="ru-RU" sz="1500" dirty="0" err="1" smtClean="0"/>
              <a:t>Web</a:t>
            </a:r>
            <a:r>
              <a:rPr lang="ru-RU" sz="1500" dirty="0" smtClean="0"/>
              <a:t> </a:t>
            </a:r>
            <a:r>
              <a:rPr lang="ru-RU" sz="1500" dirty="0" err="1" smtClean="0"/>
              <a:t>Money</a:t>
            </a:r>
            <a:r>
              <a:rPr lang="ru-RU" sz="1500" dirty="0" smtClean="0"/>
              <a:t>, </a:t>
            </a:r>
            <a:r>
              <a:rPr lang="ru-RU" sz="1500" dirty="0" err="1" smtClean="0"/>
              <a:t>Яндекс.Деньги</a:t>
            </a:r>
            <a:r>
              <a:rPr lang="ru-RU" sz="1500" dirty="0" smtClean="0"/>
              <a:t>, квитанции Сбербанка, банковский перевод, Рапида и другие)</a:t>
            </a:r>
          </a:p>
          <a:p>
            <a:r>
              <a:rPr lang="ru-RU" sz="1500" dirty="0" smtClean="0"/>
              <a:t>внутренние счета покупателей</a:t>
            </a:r>
          </a:p>
          <a:p>
            <a:r>
              <a:rPr lang="ru-RU" sz="1500" dirty="0" smtClean="0"/>
              <a:t>управление доставкой товаров, поддержка распространенных служб доставки</a:t>
            </a:r>
          </a:p>
          <a:p>
            <a:r>
              <a:rPr lang="ru-RU" sz="1500" dirty="0" smtClean="0"/>
              <a:t>распечатка бумажных копий документов с сайта</a:t>
            </a:r>
          </a:p>
          <a:p>
            <a:r>
              <a:rPr lang="ru-RU" sz="1500" dirty="0" err="1" smtClean="0"/>
              <a:t>аффилиатские</a:t>
            </a:r>
            <a:r>
              <a:rPr lang="ru-RU" sz="1500" dirty="0" smtClean="0"/>
              <a:t> сети и многое другое</a:t>
            </a:r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870" y="1615440"/>
            <a:ext cx="453863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85" name="Text Box 7"/>
          <p:cNvSpPr txBox="1">
            <a:spLocks noChangeArrowheads="1"/>
          </p:cNvSpPr>
          <p:nvPr/>
        </p:nvSpPr>
        <p:spPr bwMode="auto">
          <a:xfrm>
            <a:off x="4724400" y="5181600"/>
            <a:ext cx="4191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ru-RU" sz="1800" dirty="0">
                <a:solidFill>
                  <a:srgbClr val="C00000"/>
                </a:solidFill>
                <a:latin typeface="+mj-lt"/>
              </a:rPr>
              <a:t>Комплексное решение для организации продаж через Интернет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04272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000" dirty="0">
                <a:latin typeface="Calibri" pitchFamily="34" charset="0"/>
                <a:cs typeface="Calibri" pitchFamily="34" charset="0"/>
              </a:rPr>
              <a:t>Возможности интернет-магазина</a:t>
            </a:r>
            <a:endParaRPr lang="en-US" sz="30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Объект 2"/>
          <p:cNvSpPr>
            <a:spLocks noGrp="1"/>
          </p:cNvSpPr>
          <p:nvPr>
            <p:ph idx="1"/>
          </p:nvPr>
        </p:nvSpPr>
        <p:spPr>
          <a:xfrm>
            <a:off x="533400" y="1435286"/>
            <a:ext cx="3487936" cy="4001453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ru-RU" sz="1700" dirty="0" smtClean="0"/>
              <a:t>Для получения статистики по заказам и товарам служат отчеты и графики. Необходимые поля для отчетов можно легко настроить. </a:t>
            </a:r>
          </a:p>
          <a:p>
            <a:pPr marL="0" indent="0">
              <a:buFontTx/>
              <a:buNone/>
              <a:defRPr/>
            </a:pPr>
            <a:endParaRPr lang="ru-RU" sz="1700" dirty="0"/>
          </a:p>
          <a:p>
            <a:pPr marL="0" indent="0">
              <a:buFontTx/>
              <a:buNone/>
              <a:defRPr/>
            </a:pPr>
            <a:r>
              <a:rPr lang="ru-RU" sz="1700" dirty="0" smtClean="0"/>
              <a:t>Сами отчеты можно выгрузить в таблицу MS </a:t>
            </a:r>
            <a:r>
              <a:rPr lang="ru-RU" sz="1700" dirty="0" err="1" smtClean="0"/>
              <a:t>Excel</a:t>
            </a:r>
            <a:r>
              <a:rPr lang="ru-RU" sz="1700" dirty="0" smtClean="0"/>
              <a:t> для дальнейшего использования.</a:t>
            </a:r>
          </a:p>
          <a:p>
            <a:pPr marL="0" indent="0">
              <a:buFontTx/>
              <a:buNone/>
              <a:defRPr/>
            </a:pPr>
            <a:endParaRPr lang="ru-RU" sz="1700" dirty="0"/>
          </a:p>
          <a:p>
            <a:pPr>
              <a:defRPr/>
            </a:pPr>
            <a:r>
              <a:rPr lang="ru-RU" sz="1700" dirty="0" smtClean="0"/>
              <a:t>отчет по заказам</a:t>
            </a:r>
          </a:p>
          <a:p>
            <a:pPr>
              <a:defRPr/>
            </a:pPr>
            <a:r>
              <a:rPr lang="ru-RU" sz="1700" dirty="0" smtClean="0"/>
              <a:t>отчет по продуктам</a:t>
            </a:r>
          </a:p>
          <a:p>
            <a:pPr>
              <a:defRPr/>
            </a:pPr>
            <a:r>
              <a:rPr lang="ru-RU" sz="1700" dirty="0" smtClean="0"/>
              <a:t>графики по количеству </a:t>
            </a:r>
          </a:p>
          <a:p>
            <a:pPr>
              <a:defRPr/>
            </a:pPr>
            <a:r>
              <a:rPr lang="ru-RU" sz="1700" dirty="0" smtClean="0"/>
              <a:t>графики по деньгам</a:t>
            </a:r>
          </a:p>
        </p:txBody>
      </p:sp>
      <p:pic>
        <p:nvPicPr>
          <p:cNvPr id="4710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088" y="1992313"/>
            <a:ext cx="3030537" cy="3432175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638" y="2754313"/>
            <a:ext cx="3124200" cy="3436937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latin typeface="Calibri" pitchFamily="34" charset="0"/>
                <a:cs typeface="Calibri" pitchFamily="34" charset="0"/>
              </a:rPr>
              <a:t>Отчеты в интернет-магазине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088" y="1535138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Объект 2"/>
          <p:cNvSpPr>
            <a:spLocks noGrp="1"/>
          </p:cNvSpPr>
          <p:nvPr>
            <p:ph idx="1"/>
          </p:nvPr>
        </p:nvSpPr>
        <p:spPr>
          <a:xfrm>
            <a:off x="990600" y="1936845"/>
            <a:ext cx="3733800" cy="4343400"/>
          </a:xfrm>
        </p:spPr>
        <p:txBody>
          <a:bodyPr/>
          <a:lstStyle/>
          <a:p>
            <a:pPr>
              <a:defRPr/>
            </a:pPr>
            <a:r>
              <a:rPr lang="ru-RU" sz="1300" dirty="0" smtClean="0"/>
              <a:t>наличный расчет при доставке</a:t>
            </a:r>
          </a:p>
          <a:p>
            <a:pPr>
              <a:defRPr/>
            </a:pPr>
            <a:r>
              <a:rPr lang="ru-RU" sz="1300" dirty="0" smtClean="0"/>
              <a:t>кредитная карта (VISA, MASTER CARD и другие)</a:t>
            </a:r>
          </a:p>
          <a:p>
            <a:pPr>
              <a:defRPr/>
            </a:pPr>
            <a:r>
              <a:rPr lang="ru-RU" sz="1300" dirty="0" smtClean="0"/>
              <a:t>квитанции Сбербанка</a:t>
            </a:r>
          </a:p>
          <a:p>
            <a:pPr>
              <a:defRPr/>
            </a:pPr>
            <a:r>
              <a:rPr lang="ru-RU" sz="1300" dirty="0" smtClean="0"/>
              <a:t>банковский перевод (безналичный счет)</a:t>
            </a:r>
          </a:p>
          <a:p>
            <a:pPr>
              <a:defRPr/>
            </a:pPr>
            <a:r>
              <a:rPr lang="ru-RU" sz="1300" dirty="0" err="1" smtClean="0"/>
              <a:t>Web</a:t>
            </a:r>
            <a:r>
              <a:rPr lang="ru-RU" sz="1300" dirty="0" smtClean="0"/>
              <a:t> </a:t>
            </a:r>
            <a:r>
              <a:rPr lang="ru-RU" sz="1300" dirty="0" err="1" smtClean="0"/>
              <a:t>Money</a:t>
            </a:r>
            <a:endParaRPr lang="ru-RU" sz="1300" dirty="0" smtClean="0"/>
          </a:p>
          <a:p>
            <a:pPr>
              <a:defRPr/>
            </a:pPr>
            <a:r>
              <a:rPr lang="ru-RU" sz="1300" dirty="0" err="1" smtClean="0"/>
              <a:t>Яндекс.Деньги</a:t>
            </a:r>
            <a:endParaRPr lang="ru-RU" sz="1300" dirty="0" smtClean="0"/>
          </a:p>
          <a:p>
            <a:pPr>
              <a:defRPr/>
            </a:pPr>
            <a:r>
              <a:rPr lang="ru-RU" sz="1300" dirty="0" smtClean="0"/>
              <a:t>Деньги.</a:t>
            </a:r>
            <a:r>
              <a:rPr lang="en-US" sz="1300" dirty="0" err="1" smtClean="0"/>
              <a:t>Mail.Ru</a:t>
            </a:r>
            <a:endParaRPr lang="ru-RU" sz="1300" dirty="0" smtClean="0"/>
          </a:p>
          <a:p>
            <a:pPr>
              <a:defRPr/>
            </a:pPr>
            <a:r>
              <a:rPr lang="ru-RU" sz="1300" dirty="0" err="1" smtClean="0"/>
              <a:t>MoneyMail</a:t>
            </a:r>
            <a:endParaRPr lang="ru-RU" sz="1300" dirty="0" smtClean="0"/>
          </a:p>
          <a:p>
            <a:pPr>
              <a:defRPr/>
            </a:pPr>
            <a:r>
              <a:rPr lang="ru-RU" sz="1300" dirty="0" smtClean="0"/>
              <a:t>ASSIST</a:t>
            </a:r>
          </a:p>
          <a:p>
            <a:pPr>
              <a:defRPr/>
            </a:pPr>
            <a:r>
              <a:rPr lang="ru-RU" sz="1300" dirty="0" err="1" smtClean="0"/>
              <a:t>Roboxchange</a:t>
            </a:r>
            <a:endParaRPr lang="ru-RU" sz="1300" dirty="0" smtClean="0"/>
          </a:p>
          <a:p>
            <a:pPr>
              <a:defRPr/>
            </a:pPr>
            <a:r>
              <a:rPr lang="ru-RU" sz="1300" dirty="0" smtClean="0"/>
              <a:t>QIWI Кошелек</a:t>
            </a:r>
          </a:p>
          <a:p>
            <a:pPr>
              <a:defRPr/>
            </a:pPr>
            <a:r>
              <a:rPr lang="ru-RU" sz="1300" dirty="0" smtClean="0"/>
              <a:t>Рапида</a:t>
            </a:r>
          </a:p>
          <a:p>
            <a:pPr>
              <a:defRPr/>
            </a:pPr>
            <a:r>
              <a:rPr lang="ru-RU" sz="1300" dirty="0" smtClean="0"/>
              <a:t>телеграфный перевод</a:t>
            </a:r>
          </a:p>
          <a:p>
            <a:pPr>
              <a:defRPr/>
            </a:pPr>
            <a:r>
              <a:rPr lang="ru-RU" sz="1300" dirty="0" smtClean="0"/>
              <a:t>почтовый перевод</a:t>
            </a:r>
          </a:p>
          <a:p>
            <a:pPr>
              <a:defRPr/>
            </a:pPr>
            <a:r>
              <a:rPr lang="ru-RU" sz="1300" dirty="0" smtClean="0"/>
              <a:t>наложенный платеж</a:t>
            </a:r>
          </a:p>
          <a:p>
            <a:pPr>
              <a:defRPr/>
            </a:pPr>
            <a:r>
              <a:rPr lang="ru-RU" sz="1300" dirty="0" err="1" smtClean="0"/>
              <a:t>Payflow</a:t>
            </a:r>
            <a:r>
              <a:rPr lang="ru-RU" sz="1300" dirty="0" smtClean="0"/>
              <a:t> </a:t>
            </a:r>
            <a:r>
              <a:rPr lang="ru-RU" sz="1300" dirty="0" err="1" smtClean="0"/>
              <a:t>Pro</a:t>
            </a:r>
            <a:r>
              <a:rPr lang="ru-RU" sz="1300" dirty="0" smtClean="0"/>
              <a:t>, </a:t>
            </a:r>
            <a:r>
              <a:rPr lang="ru-RU" sz="1300" dirty="0" err="1" smtClean="0"/>
              <a:t>AuthorizeNet</a:t>
            </a:r>
            <a:r>
              <a:rPr lang="ru-RU" sz="1300" dirty="0" smtClean="0"/>
              <a:t>, </a:t>
            </a:r>
            <a:r>
              <a:rPr lang="ru-RU" sz="1300" dirty="0" err="1" smtClean="0"/>
              <a:t>Impexbank</a:t>
            </a:r>
            <a:r>
              <a:rPr lang="ru-RU" sz="1300" dirty="0" smtClean="0"/>
              <a:t> и </a:t>
            </a:r>
            <a:r>
              <a:rPr lang="ru-RU" sz="1300" dirty="0" err="1" smtClean="0"/>
              <a:t>WorldPay</a:t>
            </a:r>
            <a:r>
              <a:rPr lang="ru-RU" sz="1300" dirty="0" smtClean="0"/>
              <a:t>.</a:t>
            </a:r>
          </a:p>
        </p:txBody>
      </p:sp>
      <p:pic>
        <p:nvPicPr>
          <p:cNvPr id="144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905000"/>
            <a:ext cx="3918387" cy="35052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/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latin typeface="Calibri" pitchFamily="34" charset="0"/>
                <a:cs typeface="Calibri" pitchFamily="34" charset="0"/>
              </a:rPr>
              <a:t>Платежные системы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64" y="1353344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5093" y="1258669"/>
            <a:ext cx="746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0" dirty="0">
                <a:latin typeface="+mj-lt"/>
              </a:rPr>
              <a:t>В интернет-магазине вы можете настроить любую платежную систему, либо использовать встроенные: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25720" y="1293691"/>
            <a:ext cx="4153076" cy="4908855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ru-RU" sz="1600" dirty="0" smtClean="0"/>
              <a:t>Модуль торгового каталога расширяет возможности информационных блоков и обеспечивает управление </a:t>
            </a:r>
            <a:r>
              <a:rPr lang="ru-RU" sz="1600" dirty="0" err="1" smtClean="0"/>
              <a:t>многовалютными</a:t>
            </a:r>
            <a:r>
              <a:rPr lang="ru-RU" sz="1600" dirty="0" smtClean="0"/>
              <a:t> ценами для товаров, обслуживание розничной и дилерской сети.</a:t>
            </a:r>
          </a:p>
          <a:p>
            <a:pPr marL="0" indent="0">
              <a:buFontTx/>
              <a:buNone/>
              <a:defRPr/>
            </a:pPr>
            <a:endParaRPr lang="ru-RU" sz="1600" dirty="0" smtClean="0"/>
          </a:p>
          <a:p>
            <a:pPr>
              <a:defRPr/>
            </a:pPr>
            <a:r>
              <a:rPr lang="ru-RU" sz="1500" dirty="0" smtClean="0"/>
              <a:t>открытые и закрытые прайс-листы товарных позиций</a:t>
            </a:r>
          </a:p>
          <a:p>
            <a:pPr>
              <a:defRPr/>
            </a:pPr>
            <a:r>
              <a:rPr lang="ru-RU" sz="1500" dirty="0" smtClean="0"/>
              <a:t>неограниченное число типов цен, например: оптовая, мелкооптовая, розничная </a:t>
            </a:r>
          </a:p>
          <a:p>
            <a:pPr>
              <a:defRPr/>
            </a:pPr>
            <a:r>
              <a:rPr lang="ru-RU" sz="1500" dirty="0" smtClean="0"/>
              <a:t>гибкое управление </a:t>
            </a:r>
            <a:r>
              <a:rPr lang="ru-RU" sz="1500" dirty="0" err="1" smtClean="0"/>
              <a:t>скидочными</a:t>
            </a:r>
            <a:r>
              <a:rPr lang="ru-RU" sz="1500" dirty="0" smtClean="0"/>
              <a:t> программами</a:t>
            </a:r>
          </a:p>
          <a:p>
            <a:pPr>
              <a:defRPr/>
            </a:pPr>
            <a:r>
              <a:rPr lang="ru-RU" sz="1500" dirty="0" smtClean="0"/>
              <a:t>выгрузка товаров на электронные торговые площадки (</a:t>
            </a:r>
            <a:r>
              <a:rPr lang="ru-RU" sz="1500" dirty="0" err="1" smtClean="0"/>
              <a:t>Яндекс.Маркет</a:t>
            </a:r>
            <a:r>
              <a:rPr lang="ru-RU" sz="1500" dirty="0" smtClean="0"/>
              <a:t>, </a:t>
            </a:r>
            <a:r>
              <a:rPr lang="ru-RU" sz="1500" dirty="0" err="1" smtClean="0"/>
              <a:t>Рамблер.Покупки</a:t>
            </a:r>
            <a:r>
              <a:rPr lang="ru-RU" sz="1500" dirty="0" smtClean="0"/>
              <a:t> и др.) или </a:t>
            </a:r>
            <a:r>
              <a:rPr lang="ru-RU" sz="1500" dirty="0" err="1" smtClean="0"/>
              <a:t>аффилиат</a:t>
            </a:r>
            <a:r>
              <a:rPr lang="ru-RU" sz="1500" dirty="0" smtClean="0"/>
              <a:t>-витрины</a:t>
            </a:r>
          </a:p>
          <a:p>
            <a:pPr>
              <a:defRPr/>
            </a:pPr>
            <a:r>
              <a:rPr lang="ru-RU" sz="1500" dirty="0" smtClean="0"/>
              <a:t>импорт/экспорт каталогов товаров в формате </a:t>
            </a:r>
            <a:r>
              <a:rPr lang="ru-RU" sz="1500" dirty="0" err="1" smtClean="0"/>
              <a:t>CommerceML</a:t>
            </a:r>
            <a:r>
              <a:rPr lang="ru-RU" sz="1500" dirty="0" smtClean="0"/>
              <a:t>, CSV и многое другое</a:t>
            </a:r>
          </a:p>
          <a:p>
            <a:pPr>
              <a:defRPr/>
            </a:pPr>
            <a:endParaRPr lang="ru-RU" sz="1400" dirty="0" smtClean="0"/>
          </a:p>
          <a:p>
            <a:pPr>
              <a:defRPr/>
            </a:pPr>
            <a:endParaRPr lang="ru-RU" sz="1400" dirty="0" smtClean="0"/>
          </a:p>
          <a:p>
            <a:pPr>
              <a:defRPr/>
            </a:pPr>
            <a:endParaRPr lang="ru-RU" sz="1400" dirty="0" smtClean="0"/>
          </a:p>
          <a:p>
            <a:pPr>
              <a:defRPr/>
            </a:pPr>
            <a:endParaRPr lang="ru-RU" sz="1400" dirty="0"/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263" y="3505200"/>
            <a:ext cx="3791458" cy="2611367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/>
        </p:spPr>
      </p:pic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738" y="1378980"/>
            <a:ext cx="3847983" cy="1922224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  <a:extLst/>
        </p:spPr>
      </p:pic>
      <p:sp>
        <p:nvSpPr>
          <p:cNvPr id="49158" name="Text Box 9"/>
          <p:cNvSpPr txBox="1">
            <a:spLocks noChangeArrowheads="1"/>
          </p:cNvSpPr>
          <p:nvPr/>
        </p:nvSpPr>
        <p:spPr bwMode="auto">
          <a:xfrm>
            <a:off x="304800" y="6270317"/>
            <a:ext cx="54194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1800" dirty="0">
                <a:solidFill>
                  <a:srgbClr val="C00000"/>
                </a:solidFill>
                <a:latin typeface="+mj-lt"/>
              </a:rPr>
              <a:t>Каталог товаров, </a:t>
            </a:r>
            <a:r>
              <a:rPr lang="ru-RU" sz="1800" dirty="0" smtClean="0">
                <a:solidFill>
                  <a:srgbClr val="C00000"/>
                </a:solidFill>
                <a:latin typeface="+mj-lt"/>
              </a:rPr>
              <a:t>скидки, импорт/экспорт</a:t>
            </a:r>
            <a:endParaRPr lang="ru-RU" sz="18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latin typeface="Calibri" pitchFamily="34" charset="0"/>
                <a:cs typeface="Calibri" pitchFamily="34" charset="0"/>
              </a:rPr>
              <a:t>Торговый каталог 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570" y="1378980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838200" y="4572000"/>
            <a:ext cx="84201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800" b="0" dirty="0" smtClean="0">
                <a:latin typeface="+mn-lt"/>
              </a:rPr>
              <a:t>В продукте реализованы </a:t>
            </a:r>
            <a:r>
              <a:rPr lang="ru-RU" sz="1800" dirty="0" smtClean="0">
                <a:latin typeface="+mn-lt"/>
              </a:rPr>
              <a:t>автоматические обработчики служб доставки</a:t>
            </a:r>
            <a:r>
              <a:rPr lang="ru-RU" sz="1800" b="0" dirty="0" smtClean="0">
                <a:latin typeface="+mn-lt"/>
              </a:rPr>
              <a:t> с поддержкой ряда действующих в России служб (UPS, СПСР, Почта России). </a:t>
            </a:r>
          </a:p>
          <a:p>
            <a:pPr eaLnBrk="1" hangingPunct="1">
              <a:defRPr/>
            </a:pPr>
            <a:endParaRPr lang="ru-RU" sz="1800" b="0" dirty="0" smtClean="0">
              <a:latin typeface="+mn-lt"/>
            </a:endParaRPr>
          </a:p>
          <a:p>
            <a:pPr eaLnBrk="1" hangingPunct="1">
              <a:defRPr/>
            </a:pPr>
            <a:r>
              <a:rPr lang="ru-RU" sz="1800" dirty="0" smtClean="0">
                <a:latin typeface="+mn-lt"/>
              </a:rPr>
              <a:t>Стоимость доставки рассчитывается автоматически</a:t>
            </a:r>
            <a:r>
              <a:rPr lang="ru-RU" sz="1800" b="0" dirty="0" smtClean="0">
                <a:latin typeface="+mn-lt"/>
              </a:rPr>
              <a:t> по установленному этими службами тарифному плану. </a:t>
            </a:r>
          </a:p>
        </p:txBody>
      </p:sp>
      <p:pic>
        <p:nvPicPr>
          <p:cNvPr id="50180" name="Picture 4" descr="ups_pri_3pro_m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2503488"/>
            <a:ext cx="11525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5" descr="LOGO-R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0" y="2732088"/>
            <a:ext cx="17335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6" descr="logo-sps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2579688"/>
            <a:ext cx="1371600" cy="11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62234" y="249035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latin typeface="Calibri" pitchFamily="34" charset="0"/>
                <a:cs typeface="Calibri" pitchFamily="34" charset="0"/>
              </a:rPr>
              <a:t>Автоматизация служб доставки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52" y="4677868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3948123" y="1344642"/>
            <a:ext cx="5094277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/>
              <a:t>1С-Битрикс: Управление сайтом</a:t>
            </a:r>
            <a:endParaRPr lang="en-US" sz="2000" b="1" dirty="0" smtClean="0">
              <a:latin typeface="Verdan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66344" y="2192486"/>
            <a:ext cx="4968552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dirty="0" smtClean="0">
                <a:latin typeface="+mj-lt"/>
              </a:rPr>
              <a:t>профессиональная система </a:t>
            </a:r>
            <a:r>
              <a:rPr lang="ru-RU" sz="2000" b="0" dirty="0">
                <a:latin typeface="+mj-lt"/>
              </a:rPr>
              <a:t>управления </a:t>
            </a:r>
            <a:r>
              <a:rPr lang="ru-RU" sz="2000" b="0" dirty="0" smtClean="0">
                <a:latin typeface="+mj-lt"/>
              </a:rPr>
              <a:t>веб-проектами для:</a:t>
            </a:r>
            <a:endParaRPr lang="ru-RU" sz="2000" b="0" dirty="0">
              <a:latin typeface="+mj-lt"/>
            </a:endParaRPr>
          </a:p>
          <a:p>
            <a:endParaRPr lang="ru-RU" sz="2000" b="0" dirty="0">
              <a:latin typeface="+mj-lt"/>
            </a:endParaRPr>
          </a:p>
          <a:p>
            <a:pPr marL="800100" lvl="1" indent="-342900">
              <a:buBlip>
                <a:blip r:embed="rId5"/>
              </a:buBlip>
            </a:pPr>
            <a:r>
              <a:rPr lang="ru-RU" sz="2000" b="0" dirty="0">
                <a:latin typeface="+mj-lt"/>
              </a:rPr>
              <a:t>корпоративных </a:t>
            </a:r>
            <a:r>
              <a:rPr lang="ru-RU" sz="2000" b="0" dirty="0" smtClean="0">
                <a:latin typeface="+mj-lt"/>
              </a:rPr>
              <a:t>сайтов</a:t>
            </a:r>
          </a:p>
          <a:p>
            <a:pPr marL="800100" lvl="1" indent="-342900">
              <a:buBlip>
                <a:blip r:embed="rId5"/>
              </a:buBlip>
            </a:pPr>
            <a:r>
              <a:rPr lang="ru-RU" sz="2000" b="0" dirty="0" smtClean="0">
                <a:latin typeface="+mj-lt"/>
              </a:rPr>
              <a:t>интернет-магазинов</a:t>
            </a:r>
            <a:endParaRPr lang="ru-RU" sz="2000" b="0" dirty="0">
              <a:latin typeface="+mj-lt"/>
            </a:endParaRPr>
          </a:p>
          <a:p>
            <a:pPr marL="800100" lvl="1" indent="-342900">
              <a:buBlip>
                <a:blip r:embed="rId5"/>
              </a:buBlip>
            </a:pPr>
            <a:r>
              <a:rPr lang="ru-RU" sz="2000" b="0" dirty="0">
                <a:latin typeface="+mj-lt"/>
              </a:rPr>
              <a:t>информационных порталов</a:t>
            </a:r>
          </a:p>
          <a:p>
            <a:pPr marL="800100" lvl="1" indent="-342900">
              <a:buBlip>
                <a:blip r:embed="rId5"/>
              </a:buBlip>
            </a:pPr>
            <a:r>
              <a:rPr lang="ru-RU" sz="2000" b="0" dirty="0">
                <a:latin typeface="+mj-lt"/>
              </a:rPr>
              <a:t>онлайн-сообществ</a:t>
            </a:r>
          </a:p>
          <a:p>
            <a:pPr marL="800100" lvl="1" indent="-342900">
              <a:buBlip>
                <a:blip r:embed="rId5"/>
              </a:buBlip>
            </a:pPr>
            <a:r>
              <a:rPr lang="ru-RU" sz="2000" b="0" dirty="0">
                <a:latin typeface="+mj-lt"/>
              </a:rPr>
              <a:t>социальных сетей </a:t>
            </a:r>
            <a:endParaRPr lang="ru-RU" sz="2000" b="0" dirty="0" smtClean="0">
              <a:latin typeface="+mj-lt"/>
            </a:endParaRPr>
          </a:p>
          <a:p>
            <a:pPr marL="800100" lvl="1" indent="-342900">
              <a:buBlip>
                <a:blip r:embed="rId5"/>
              </a:buBlip>
            </a:pPr>
            <a:r>
              <a:rPr lang="ru-RU" sz="2000" b="0" dirty="0" smtClean="0">
                <a:latin typeface="+mj-lt"/>
              </a:rPr>
              <a:t>и </a:t>
            </a:r>
            <a:r>
              <a:rPr lang="ru-RU" sz="2000" b="0" dirty="0">
                <a:latin typeface="+mj-lt"/>
              </a:rPr>
              <a:t>других </a:t>
            </a:r>
            <a:r>
              <a:rPr lang="ru-RU" sz="2000" b="0" dirty="0" smtClean="0">
                <a:latin typeface="+mj-lt"/>
              </a:rPr>
              <a:t>сайтов</a:t>
            </a:r>
          </a:p>
          <a:p>
            <a:endParaRPr lang="ru-RU" sz="2000" b="0" dirty="0" smtClean="0">
              <a:latin typeface="+mj-lt"/>
            </a:endParaRPr>
          </a:p>
          <a:p>
            <a:endParaRPr lang="ru-RU" sz="2000" b="0" dirty="0">
              <a:latin typeface="+mj-lt"/>
            </a:endParaRPr>
          </a:p>
          <a:p>
            <a:r>
              <a:rPr lang="en-US" sz="2800" b="0" u="sng" dirty="0" smtClean="0">
                <a:solidFill>
                  <a:srgbClr val="C00000"/>
                </a:solidFill>
                <a:latin typeface="+mj-lt"/>
              </a:rPr>
              <a:t>www.1c-bitrix.ru</a:t>
            </a:r>
            <a:endParaRPr lang="ru-RU" sz="2800" b="0" u="sng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38099"/>
            <a:ext cx="9143999" cy="9807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6700" algn="l"/>
            <a:r>
              <a:rPr lang="ru-RU" sz="2000" b="0" dirty="0" smtClean="0">
                <a:solidFill>
                  <a:schemeClr val="bg1">
                    <a:lumMod val="65000"/>
                  </a:schemeClr>
                </a:solidFill>
              </a:rPr>
              <a:t>Быстро. Просто. Эффективно.</a:t>
            </a:r>
            <a:endParaRPr lang="en-US" sz="1800" b="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</p:txBody>
      </p:sp>
      <p:pic>
        <p:nvPicPr>
          <p:cNvPr id="8" name="Picture 2" descr="C:\Users\Natalia\Pictures\коробки\bus1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3616870" cy="3741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8234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Объект 2"/>
          <p:cNvSpPr>
            <a:spLocks noGrp="1"/>
          </p:cNvSpPr>
          <p:nvPr>
            <p:ph idx="1"/>
          </p:nvPr>
        </p:nvSpPr>
        <p:spPr>
          <a:xfrm>
            <a:off x="539552" y="1371600"/>
            <a:ext cx="4359473" cy="4688741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ru-RU" sz="1900" dirty="0" smtClean="0"/>
              <a:t>   Модуль валют позволяет: </a:t>
            </a:r>
          </a:p>
          <a:p>
            <a:pPr marL="0" indent="0">
              <a:buFontTx/>
              <a:buNone/>
              <a:defRPr/>
            </a:pPr>
            <a:endParaRPr lang="ru-RU" sz="1800" dirty="0" smtClean="0"/>
          </a:p>
          <a:p>
            <a:pPr>
              <a:buBlip>
                <a:blip r:embed="rId2"/>
              </a:buBlip>
              <a:defRPr/>
            </a:pPr>
            <a:r>
              <a:rPr lang="ru-RU" sz="1800" dirty="0" smtClean="0"/>
              <a:t>создать неограниченное количество валют </a:t>
            </a:r>
          </a:p>
          <a:p>
            <a:pPr>
              <a:buBlip>
                <a:blip r:embed="rId2"/>
              </a:buBlip>
              <a:defRPr/>
            </a:pPr>
            <a:r>
              <a:rPr lang="ru-RU" sz="1800" dirty="0" smtClean="0"/>
              <a:t>устанавливать курсы валют </a:t>
            </a:r>
          </a:p>
          <a:p>
            <a:pPr>
              <a:buBlip>
                <a:blip r:embed="rId2"/>
              </a:buBlip>
              <a:defRPr/>
            </a:pPr>
            <a:r>
              <a:rPr lang="ru-RU" sz="1800" dirty="0" smtClean="0"/>
              <a:t>автоматически загружать новые курсы валют с сайта Центрального Банка РФ (www.cbr.ru) </a:t>
            </a:r>
          </a:p>
          <a:p>
            <a:pPr>
              <a:buBlip>
                <a:blip r:embed="rId2"/>
              </a:buBlip>
              <a:defRPr/>
            </a:pPr>
            <a:r>
              <a:rPr lang="ru-RU" sz="1800" dirty="0" smtClean="0"/>
              <a:t>установить курс валюты по умолчанию </a:t>
            </a:r>
          </a:p>
          <a:p>
            <a:pPr>
              <a:buBlip>
                <a:blip r:embed="rId2"/>
              </a:buBlip>
              <a:defRPr/>
            </a:pPr>
            <a:r>
              <a:rPr lang="ru-RU" sz="1800" dirty="0" smtClean="0"/>
              <a:t>определить формат вывода суммы в данной валюте на экран </a:t>
            </a:r>
          </a:p>
          <a:p>
            <a:pPr>
              <a:buBlip>
                <a:blip r:embed="rId2"/>
              </a:buBlip>
              <a:defRPr/>
            </a:pPr>
            <a:r>
              <a:rPr lang="ru-RU" sz="1800" dirty="0" smtClean="0"/>
              <a:t>автоматически определять валюту для каждого языкового интерфейса и многое другое</a:t>
            </a:r>
          </a:p>
        </p:txBody>
      </p:sp>
      <p:sp>
        <p:nvSpPr>
          <p:cNvPr id="51204" name="Rectangle 7"/>
          <p:cNvSpPr>
            <a:spLocks noChangeArrowheads="1"/>
          </p:cNvSpPr>
          <p:nvPr/>
        </p:nvSpPr>
        <p:spPr bwMode="auto">
          <a:xfrm>
            <a:off x="4267200" y="5590272"/>
            <a:ext cx="47386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r"/>
            <a:r>
              <a:rPr lang="en-US" sz="1800" dirty="0" err="1">
                <a:solidFill>
                  <a:srgbClr val="C00000"/>
                </a:solidFill>
                <a:latin typeface="+mj-lt"/>
              </a:rPr>
              <a:t>Управление</a:t>
            </a:r>
            <a:r>
              <a:rPr lang="en-US" sz="18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rgbClr val="C00000"/>
                </a:solidFill>
                <a:latin typeface="+mj-lt"/>
              </a:rPr>
              <a:t>валютами</a:t>
            </a:r>
            <a:r>
              <a:rPr lang="en-US" sz="18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rgbClr val="C00000"/>
                </a:solidFill>
                <a:latin typeface="+mj-lt"/>
              </a:rPr>
              <a:t>цены</a:t>
            </a:r>
            <a:endParaRPr lang="ru-RU" sz="1800" dirty="0">
              <a:solidFill>
                <a:srgbClr val="C00000"/>
              </a:solidFill>
              <a:latin typeface="+mj-lt"/>
            </a:endParaRPr>
          </a:p>
          <a:p>
            <a:pPr algn="r"/>
            <a:r>
              <a:rPr lang="en-US" sz="1800" dirty="0">
                <a:solidFill>
                  <a:srgbClr val="C00000"/>
                </a:solidFill>
                <a:latin typeface="+mj-lt"/>
              </a:rPr>
              <a:t>и </a:t>
            </a:r>
            <a:r>
              <a:rPr lang="en-US" sz="1800" dirty="0" err="1">
                <a:solidFill>
                  <a:srgbClr val="C00000"/>
                </a:solidFill>
                <a:latin typeface="+mj-lt"/>
              </a:rPr>
              <a:t>курсами</a:t>
            </a:r>
            <a:r>
              <a:rPr lang="en-US" sz="18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rgbClr val="C00000"/>
                </a:solidFill>
                <a:latin typeface="+mj-lt"/>
              </a:rPr>
              <a:t>валют</a:t>
            </a:r>
            <a:endParaRPr lang="en-US" sz="180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344" y="2057400"/>
            <a:ext cx="3957897" cy="29718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/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latin typeface="Calibri" pitchFamily="34" charset="0"/>
                <a:cs typeface="Calibri" pitchFamily="34" charset="0"/>
              </a:rPr>
              <a:t>Курсы валют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29000" y="1960623"/>
            <a:ext cx="5475287" cy="37846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0" dirty="0">
                <a:latin typeface="+mj-lt"/>
              </a:rPr>
              <a:t>В продукт встроен готовый мобильный интернет-магазин, который работает на </a:t>
            </a:r>
            <a:r>
              <a:rPr lang="ru-RU" sz="2000" b="0" dirty="0" err="1">
                <a:latin typeface="+mj-lt"/>
              </a:rPr>
              <a:t>iPhone</a:t>
            </a:r>
            <a:r>
              <a:rPr lang="ru-RU" sz="2000" b="0" dirty="0">
                <a:latin typeface="+mj-lt"/>
              </a:rPr>
              <a:t>, </a:t>
            </a:r>
            <a:r>
              <a:rPr lang="ru-RU" sz="2000" b="0" dirty="0" err="1">
                <a:latin typeface="+mj-lt"/>
              </a:rPr>
              <a:t>iPad</a:t>
            </a:r>
            <a:r>
              <a:rPr lang="ru-RU" sz="2000" b="0" dirty="0">
                <a:latin typeface="+mj-lt"/>
              </a:rPr>
              <a:t>, </a:t>
            </a:r>
            <a:r>
              <a:rPr lang="ru-RU" sz="2000" b="0" dirty="0" err="1">
                <a:latin typeface="+mj-lt"/>
              </a:rPr>
              <a:t>Android</a:t>
            </a:r>
            <a:r>
              <a:rPr lang="ru-RU" sz="2000" b="0" dirty="0">
                <a:latin typeface="+mj-lt"/>
              </a:rPr>
              <a:t> и </a:t>
            </a:r>
            <a:r>
              <a:rPr lang="ru-RU" sz="2000" b="0" dirty="0" err="1">
                <a:latin typeface="+mj-lt"/>
              </a:rPr>
              <a:t>BlackBerry</a:t>
            </a:r>
            <a:r>
              <a:rPr lang="ru-RU" sz="2000" b="0" dirty="0">
                <a:latin typeface="+mj-lt"/>
              </a:rPr>
              <a:t>. </a:t>
            </a:r>
          </a:p>
          <a:p>
            <a:pPr>
              <a:defRPr/>
            </a:pPr>
            <a:endParaRPr lang="ru-RU" sz="2000" b="0" dirty="0">
              <a:latin typeface="+mj-lt"/>
            </a:endParaRPr>
          </a:p>
          <a:p>
            <a:pPr>
              <a:defRPr/>
            </a:pPr>
            <a:r>
              <a:rPr lang="ru-RU" sz="2000" b="0" dirty="0">
                <a:latin typeface="+mj-lt"/>
              </a:rPr>
              <a:t>Пользователи могут выбрать товары в каталоге и оформить заказ со своих мобильных устройств.</a:t>
            </a:r>
          </a:p>
          <a:p>
            <a:pPr>
              <a:defRPr/>
            </a:pPr>
            <a:endParaRPr lang="ru-RU" sz="2000" b="0" dirty="0">
              <a:latin typeface="+mj-lt"/>
            </a:endParaRPr>
          </a:p>
          <a:p>
            <a:pPr>
              <a:defRPr/>
            </a:pPr>
            <a:r>
              <a:rPr lang="ru-RU" sz="2000" b="0" dirty="0">
                <a:latin typeface="+mj-lt"/>
              </a:rPr>
              <a:t>Заказы будут доступны в обычном интернет-магазине.</a:t>
            </a:r>
          </a:p>
          <a:p>
            <a:pPr>
              <a:defRPr/>
            </a:pPr>
            <a:endParaRPr lang="ru-RU" sz="2000" b="0" dirty="0">
              <a:latin typeface="+mj-lt"/>
            </a:endParaRPr>
          </a:p>
          <a:p>
            <a:pPr>
              <a:defRPr/>
            </a:pPr>
            <a:r>
              <a:rPr lang="ru-RU" sz="2000" b="0" dirty="0">
                <a:latin typeface="+mj-lt"/>
              </a:rPr>
              <a:t>Мобильная демо-версия: </a:t>
            </a:r>
            <a:r>
              <a:rPr lang="en-US" sz="2000" b="0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m.demo.1c-bitrix.ru</a:t>
            </a:r>
            <a:endParaRPr lang="ru-RU" sz="2000" b="0" u="sng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</a:endParaRPr>
          </a:p>
        </p:txBody>
      </p:sp>
      <p:pic>
        <p:nvPicPr>
          <p:cNvPr id="52228" name="Picture 8" descr="C:\Users\Natalia\Pictures\screens\bitrixmobile\0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19" y="1730375"/>
            <a:ext cx="2805113" cy="449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latin typeface="Calibri" pitchFamily="34" charset="0"/>
                <a:cs typeface="Calibri" pitchFamily="34" charset="0"/>
              </a:rPr>
              <a:t>Мобильный интернет-магазин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532" y="2063160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75" y="-1980"/>
            <a:ext cx="9155070" cy="6859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 bwMode="auto">
          <a:xfrm>
            <a:off x="3957" y="2333500"/>
            <a:ext cx="9140044" cy="2252350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3250" name="Заголовок 1"/>
          <p:cNvSpPr>
            <a:spLocks noGrp="1"/>
          </p:cNvSpPr>
          <p:nvPr>
            <p:ph type="title"/>
          </p:nvPr>
        </p:nvSpPr>
        <p:spPr>
          <a:xfrm>
            <a:off x="-1" y="2802575"/>
            <a:ext cx="9003475" cy="1143000"/>
          </a:xfrm>
        </p:spPr>
        <p:txBody>
          <a:bodyPr/>
          <a:lstStyle/>
          <a:p>
            <a:pPr algn="r"/>
            <a:r>
              <a:rPr lang="ru-RU" sz="6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Интеграция с «1С»</a:t>
            </a:r>
          </a:p>
        </p:txBody>
      </p:sp>
      <p:pic>
        <p:nvPicPr>
          <p:cNvPr id="7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860" y="238450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74992" y="1393463"/>
            <a:ext cx="849788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600" dirty="0" smtClean="0">
                <a:latin typeface="+mn-lt"/>
              </a:rPr>
              <a:t>«</a:t>
            </a:r>
            <a:r>
              <a:rPr lang="ru-RU" sz="1800" dirty="0" smtClean="0">
                <a:latin typeface="+mn-lt"/>
              </a:rPr>
              <a:t>1С:Предприятие 8.2»</a:t>
            </a:r>
            <a:r>
              <a:rPr lang="ru-RU" sz="1800" b="0" dirty="0" smtClean="0">
                <a:latin typeface="+mn-lt"/>
              </a:rPr>
              <a:t> и </a:t>
            </a:r>
            <a:r>
              <a:rPr lang="ru-RU" sz="1800" dirty="0" smtClean="0">
                <a:latin typeface="+mn-lt"/>
              </a:rPr>
              <a:t>«1С-Битрикс: Управление сайтом»</a:t>
            </a:r>
            <a:r>
              <a:rPr lang="ru-RU" sz="1800" b="0" dirty="0" smtClean="0">
                <a:latin typeface="+mn-lt"/>
              </a:rPr>
              <a:t> редакции «Малый бизнес», «Бизнес» и «Бизнес веб-кластер» полностью интегрированы на уровне обмена данными.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74992" y="2478881"/>
            <a:ext cx="4483100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800" dirty="0" smtClean="0">
                <a:latin typeface="+mn-lt"/>
              </a:rPr>
              <a:t>Решаемые бизнес-задачи:</a:t>
            </a:r>
          </a:p>
          <a:p>
            <a:pPr eaLnBrk="1" hangingPunct="1">
              <a:defRPr/>
            </a:pPr>
            <a:endParaRPr lang="ru-RU" sz="1800" dirty="0" smtClean="0">
              <a:latin typeface="+mn-lt"/>
            </a:endParaRPr>
          </a:p>
          <a:p>
            <a:pPr eaLnBrk="1" hangingPunct="1">
              <a:defRPr/>
            </a:pPr>
            <a:r>
              <a:rPr lang="en-US" sz="1800" dirty="0" smtClean="0">
                <a:latin typeface="+mn-lt"/>
              </a:rPr>
              <a:t>I.</a:t>
            </a:r>
            <a:r>
              <a:rPr lang="ru-RU" sz="1800" dirty="0" smtClean="0">
                <a:latin typeface="+mn-lt"/>
              </a:rPr>
              <a:t> Публикация и обновление данных:</a:t>
            </a:r>
            <a:endParaRPr lang="en-US" sz="1800" dirty="0" smtClean="0">
              <a:latin typeface="+mn-lt"/>
            </a:endParaRPr>
          </a:p>
          <a:p>
            <a:pPr eaLnBrk="1" hangingPunct="1">
              <a:defRPr/>
            </a:pPr>
            <a:endParaRPr lang="ru-RU" sz="1800" dirty="0" smtClean="0">
              <a:latin typeface="+mn-lt"/>
            </a:endParaRPr>
          </a:p>
          <a:p>
            <a:pPr eaLnBrk="1" hangingPunct="1">
              <a:buSzPct val="70000"/>
              <a:buFontTx/>
              <a:buChar char="•"/>
              <a:defRPr/>
            </a:pPr>
            <a:r>
              <a:rPr lang="en-US" sz="1800" dirty="0" smtClean="0">
                <a:latin typeface="+mn-lt"/>
              </a:rPr>
              <a:t> </a:t>
            </a:r>
            <a:r>
              <a:rPr lang="ru-RU" sz="1800" b="0" dirty="0" smtClean="0">
                <a:latin typeface="+mn-lt"/>
              </a:rPr>
              <a:t>прайс-листа</a:t>
            </a:r>
          </a:p>
          <a:p>
            <a:pPr eaLnBrk="1" hangingPunct="1">
              <a:buSzPct val="70000"/>
              <a:buFontTx/>
              <a:buChar char="•"/>
              <a:defRPr/>
            </a:pPr>
            <a:r>
              <a:rPr lang="ru-RU" sz="1800" b="0" dirty="0" smtClean="0">
                <a:latin typeface="+mn-lt"/>
              </a:rPr>
              <a:t> каталога товаров</a:t>
            </a:r>
          </a:p>
          <a:p>
            <a:pPr eaLnBrk="1" hangingPunct="1">
              <a:buSzPct val="70000"/>
              <a:buFontTx/>
              <a:buChar char="•"/>
              <a:defRPr/>
            </a:pPr>
            <a:r>
              <a:rPr lang="en-US" sz="1800" b="0" dirty="0" smtClean="0">
                <a:latin typeface="+mn-lt"/>
              </a:rPr>
              <a:t> </a:t>
            </a:r>
            <a:r>
              <a:rPr lang="ru-RU" sz="1800" b="0" dirty="0" smtClean="0">
                <a:latin typeface="+mn-lt"/>
              </a:rPr>
              <a:t>цен (розничных, оптовых, дилерских)</a:t>
            </a:r>
          </a:p>
          <a:p>
            <a:pPr eaLnBrk="1" hangingPunct="1">
              <a:buSzPct val="70000"/>
              <a:buFontTx/>
              <a:buChar char="•"/>
              <a:defRPr/>
            </a:pPr>
            <a:r>
              <a:rPr lang="ru-RU" sz="1800" b="0" dirty="0" smtClean="0">
                <a:latin typeface="+mn-lt"/>
              </a:rPr>
              <a:t> остатков на складе</a:t>
            </a:r>
          </a:p>
          <a:p>
            <a:pPr eaLnBrk="1" hangingPunct="1">
              <a:buFontTx/>
              <a:buChar char="•"/>
              <a:defRPr/>
            </a:pPr>
            <a:endParaRPr lang="ru-RU" sz="1800" dirty="0" smtClean="0">
              <a:latin typeface="+mn-lt"/>
            </a:endParaRPr>
          </a:p>
          <a:p>
            <a:pPr eaLnBrk="1" hangingPunct="1">
              <a:defRPr/>
            </a:pPr>
            <a:r>
              <a:rPr lang="en-US" sz="1800" dirty="0" smtClean="0">
                <a:latin typeface="+mn-lt"/>
              </a:rPr>
              <a:t>II.</a:t>
            </a:r>
            <a:r>
              <a:rPr lang="ru-RU" sz="1800" dirty="0" smtClean="0">
                <a:latin typeface="+mn-lt"/>
              </a:rPr>
              <a:t> Прием и обработка заказов</a:t>
            </a:r>
          </a:p>
          <a:p>
            <a:pPr eaLnBrk="1" hangingPunct="1">
              <a:defRPr/>
            </a:pPr>
            <a:endParaRPr lang="ru-RU" sz="1800" b="0" dirty="0" smtClean="0">
              <a:latin typeface="+mn-lt"/>
            </a:endParaRPr>
          </a:p>
          <a:p>
            <a:pPr eaLnBrk="1" hangingPunct="1">
              <a:defRPr/>
            </a:pPr>
            <a:r>
              <a:rPr lang="ru-RU" sz="1800" b="0" dirty="0" smtClean="0">
                <a:latin typeface="+mn-lt"/>
              </a:rPr>
              <a:t>Поддерживаются различные бизнес-модели</a:t>
            </a:r>
            <a:r>
              <a:rPr lang="ru-RU" sz="1700" b="0" dirty="0" smtClean="0">
                <a:latin typeface="+mn-lt"/>
              </a:rPr>
              <a:t>.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28600" y="5941219"/>
            <a:ext cx="868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2400" b="0" dirty="0">
                <a:solidFill>
                  <a:srgbClr val="C00000"/>
                </a:solidFill>
                <a:latin typeface="+mn-lt"/>
              </a:rPr>
              <a:t>Комплексное решение для интернет-магазина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latin typeface="Calibri" pitchFamily="34" charset="0"/>
                <a:cs typeface="Calibri" pitchFamily="34" charset="0"/>
              </a:rPr>
              <a:t>Интеграция с «1С»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4872704" y="2463362"/>
            <a:ext cx="4155284" cy="2277779"/>
            <a:chOff x="4872704" y="2463362"/>
            <a:chExt cx="4155284" cy="2277779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8414" y="3111567"/>
              <a:ext cx="1629574" cy="16295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Рисунок 9" descr="new-1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667674">
              <a:off x="6786853" y="2912334"/>
              <a:ext cx="550863" cy="398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Рисунок 10" descr="new-2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667674">
              <a:off x="6644358" y="3876483"/>
              <a:ext cx="55245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" descr="C:\Users\Natalia\Pictures\коробки\bus10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2704" y="2463362"/>
              <a:ext cx="1759395" cy="18200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shem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04" y="1692211"/>
            <a:ext cx="3515791" cy="397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4075595" y="1670491"/>
            <a:ext cx="45720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600" b="0" dirty="0" smtClean="0">
                <a:latin typeface="+mj-lt"/>
              </a:rPr>
              <a:t>В «1С:Предприятие» реализован </a:t>
            </a:r>
            <a:r>
              <a:rPr lang="ru-RU" sz="1600" dirty="0" smtClean="0">
                <a:latin typeface="+mj-lt"/>
              </a:rPr>
              <a:t>автоматизированный обмен</a:t>
            </a:r>
            <a:r>
              <a:rPr lang="ru-RU" sz="1600" b="0" dirty="0" smtClean="0">
                <a:latin typeface="+mj-lt"/>
              </a:rPr>
              <a:t>. Данные каталога, предложения, фотографии, описания, типы цен и цены выгружаются на сайт автоматически. </a:t>
            </a:r>
          </a:p>
          <a:p>
            <a:pPr eaLnBrk="1" hangingPunct="1">
              <a:defRPr/>
            </a:pPr>
            <a:endParaRPr lang="ru-RU" sz="1600" b="0" dirty="0" smtClean="0">
              <a:latin typeface="+mj-lt"/>
            </a:endParaRPr>
          </a:p>
          <a:p>
            <a:pPr eaLnBrk="1" hangingPunct="1">
              <a:defRPr/>
            </a:pPr>
            <a:r>
              <a:rPr lang="ru-RU" sz="1600" b="0" dirty="0" smtClean="0">
                <a:latin typeface="+mj-lt"/>
              </a:rPr>
              <a:t>Можно настроить </a:t>
            </a:r>
            <a:r>
              <a:rPr lang="ru-RU" sz="1600" dirty="0" smtClean="0">
                <a:latin typeface="+mj-lt"/>
              </a:rPr>
              <a:t>график автоматического обмена</a:t>
            </a:r>
            <a:r>
              <a:rPr lang="ru-RU" sz="1600" b="0" dirty="0" smtClean="0">
                <a:latin typeface="+mj-lt"/>
              </a:rPr>
              <a:t> и </a:t>
            </a:r>
            <a:r>
              <a:rPr lang="ru-RU" sz="1600" b="0" dirty="0" err="1" smtClean="0">
                <a:latin typeface="+mj-lt"/>
              </a:rPr>
              <a:t>профайл</a:t>
            </a:r>
            <a:r>
              <a:rPr lang="ru-RU" sz="1600" b="0" dirty="0" smtClean="0">
                <a:latin typeface="+mj-lt"/>
              </a:rPr>
              <a:t>, по которому система будет обновлять данные, например, раз в 10 минут. Можно настроить только выгрузку обновлений цен и остатков. </a:t>
            </a:r>
          </a:p>
          <a:p>
            <a:pPr eaLnBrk="1" hangingPunct="1">
              <a:defRPr/>
            </a:pPr>
            <a:endParaRPr lang="ru-RU" sz="1600" b="0" dirty="0" smtClean="0">
              <a:latin typeface="+mj-lt"/>
            </a:endParaRPr>
          </a:p>
          <a:p>
            <a:pPr eaLnBrk="1" hangingPunct="1">
              <a:defRPr/>
            </a:pPr>
            <a:r>
              <a:rPr lang="ru-RU" sz="1600" b="0" dirty="0" smtClean="0">
                <a:latin typeface="+mj-lt"/>
              </a:rPr>
              <a:t>Аналогично может быть настроен прием заказов с сайта и обратной загрузкой из «1С» на сайт данных по изменению статусов автоматически.</a:t>
            </a: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3808895" y="5638800"/>
            <a:ext cx="5105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b="0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Сеанс обмена всегда инициализируется из «1С» и направлен к сайту. Сайт никогда сам не обращается к «1С». Этот вариант исключен по соображениям безопасности.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latin typeface="Calibri" pitchFamily="34" charset="0"/>
                <a:cs typeface="Calibri" pitchFamily="34" charset="0"/>
              </a:rPr>
              <a:t>Обмен данными с «1С»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04" y="1828800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b="0">
              <a:latin typeface="Verdana" pitchFamily="34" charset="0"/>
            </a:endParaRP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4358530" y="1447800"/>
            <a:ext cx="44958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800" b="0" dirty="0" smtClean="0">
                <a:latin typeface="+mj-lt"/>
              </a:rPr>
              <a:t>Интерфейс прост в освоении и не требует специальных технических знаний от пользователей «1С», знания FTP или ручной выгрузки данных и фотографий на сайт.</a:t>
            </a:r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4491481" y="3025775"/>
            <a:ext cx="4229897" cy="2751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177800" indent="-177800">
              <a:spcBef>
                <a:spcPct val="10000"/>
              </a:spcBef>
              <a:spcAft>
                <a:spcPct val="10000"/>
              </a:spcAft>
              <a:buFontTx/>
              <a:buChar char="•"/>
              <a:defRPr/>
            </a:pPr>
            <a:r>
              <a:rPr lang="ru-RU" sz="1800" b="0" dirty="0">
                <a:latin typeface="+mj-lt"/>
              </a:rPr>
              <a:t>может работать с</a:t>
            </a:r>
            <a:r>
              <a:rPr lang="ru-RU" sz="1800" dirty="0">
                <a:latin typeface="+mj-lt"/>
              </a:rPr>
              <a:t> любыми объемами каталогов</a:t>
            </a:r>
          </a:p>
          <a:p>
            <a:pPr marL="177800" indent="-177800">
              <a:spcBef>
                <a:spcPct val="10000"/>
              </a:spcBef>
              <a:spcAft>
                <a:spcPct val="10000"/>
              </a:spcAft>
              <a:buFontTx/>
              <a:buChar char="•"/>
              <a:defRPr/>
            </a:pPr>
            <a:r>
              <a:rPr lang="ru-RU" sz="1800" dirty="0">
                <a:latin typeface="+mj-lt"/>
              </a:rPr>
              <a:t>сжимает данные </a:t>
            </a:r>
            <a:r>
              <a:rPr lang="ru-RU" sz="1800" b="0" dirty="0">
                <a:latin typeface="+mj-lt"/>
              </a:rPr>
              <a:t>для ускорения передачи через Интернет</a:t>
            </a:r>
          </a:p>
          <a:p>
            <a:pPr marL="177800" indent="-177800">
              <a:spcBef>
                <a:spcPct val="10000"/>
              </a:spcBef>
              <a:spcAft>
                <a:spcPct val="10000"/>
              </a:spcAft>
              <a:buFontTx/>
              <a:buChar char="•"/>
              <a:defRPr/>
            </a:pPr>
            <a:r>
              <a:rPr lang="ru-RU" sz="1800" dirty="0">
                <a:latin typeface="+mj-lt"/>
              </a:rPr>
              <a:t>не накладывает ограничений </a:t>
            </a:r>
            <a:r>
              <a:rPr lang="ru-RU" sz="1800" b="0" dirty="0">
                <a:latin typeface="+mj-lt"/>
              </a:rPr>
              <a:t>на хостинг </a:t>
            </a:r>
          </a:p>
          <a:p>
            <a:pPr marL="177800" indent="-177800">
              <a:spcBef>
                <a:spcPct val="10000"/>
              </a:spcBef>
              <a:spcAft>
                <a:spcPct val="10000"/>
              </a:spcAft>
              <a:buFontTx/>
              <a:buChar char="•"/>
              <a:defRPr/>
            </a:pPr>
            <a:r>
              <a:rPr lang="ru-RU" sz="1800" b="0" dirty="0">
                <a:latin typeface="+mj-lt"/>
              </a:rPr>
              <a:t>позволяет клиентам обновлять данные </a:t>
            </a:r>
            <a:r>
              <a:rPr lang="ru-RU" sz="1800" dirty="0">
                <a:latin typeface="+mj-lt"/>
              </a:rPr>
              <a:t>из корпоративной сети, закрытой </a:t>
            </a:r>
            <a:r>
              <a:rPr lang="ru-RU" sz="1800" dirty="0" err="1">
                <a:latin typeface="+mj-lt"/>
              </a:rPr>
              <a:t>FireWall</a:t>
            </a:r>
            <a:endParaRPr lang="ru-RU" sz="1800" dirty="0">
              <a:latin typeface="+mj-lt"/>
            </a:endParaRPr>
          </a:p>
        </p:txBody>
      </p:sp>
      <p:pic>
        <p:nvPicPr>
          <p:cNvPr id="20486" name="Picture 6" descr="1c_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6599" y="1591056"/>
            <a:ext cx="3810751" cy="34290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46599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2800" dirty="0">
                <a:latin typeface="Calibri" pitchFamily="34" charset="0"/>
                <a:cs typeface="Calibri" pitchFamily="34" charset="0"/>
              </a:rPr>
              <a:t>Интерфейс обмена данными с «1С»</a:t>
            </a:r>
            <a:endParaRPr lang="en-US" sz="28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Прямоугольник 1"/>
          <p:cNvSpPr>
            <a:spLocks noChangeArrowheads="1"/>
          </p:cNvSpPr>
          <p:nvPr/>
        </p:nvSpPr>
        <p:spPr bwMode="auto">
          <a:xfrm>
            <a:off x="5791199" y="1722148"/>
            <a:ext cx="2971801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000" b="0" dirty="0">
                <a:latin typeface="+mn-lt"/>
              </a:rPr>
              <a:t>Модуль обмена с сайтом включен в типовую поставку «1С:Управление торговлей 11.0.5.4». </a:t>
            </a:r>
          </a:p>
          <a:p>
            <a:endParaRPr lang="ru-RU" sz="1800" b="0" dirty="0"/>
          </a:p>
        </p:txBody>
      </p:sp>
      <p:pic>
        <p:nvPicPr>
          <p:cNvPr id="5734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20" y="1716722"/>
            <a:ext cx="4721225" cy="2489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49" name="Прямоугольник 2"/>
          <p:cNvSpPr>
            <a:spLocks noChangeArrowheads="1"/>
          </p:cNvSpPr>
          <p:nvPr/>
        </p:nvSpPr>
        <p:spPr bwMode="auto">
          <a:xfrm>
            <a:off x="456130" y="4572000"/>
            <a:ext cx="815447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000" b="0" dirty="0">
                <a:solidFill>
                  <a:srgbClr val="000000"/>
                </a:solidFill>
                <a:latin typeface="+mj-lt"/>
              </a:rPr>
              <a:t>В продукт встроена поддержка работы с SKU (</a:t>
            </a:r>
            <a:r>
              <a:rPr lang="ru-RU" sz="2000" b="0" dirty="0" err="1">
                <a:solidFill>
                  <a:srgbClr val="000000"/>
                </a:solidFill>
                <a:latin typeface="+mj-lt"/>
              </a:rPr>
              <a:t>Stock</a:t>
            </a:r>
            <a:r>
              <a:rPr lang="ru-RU" sz="2000" b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2000" b="0" dirty="0" err="1">
                <a:solidFill>
                  <a:srgbClr val="000000"/>
                </a:solidFill>
                <a:latin typeface="+mj-lt"/>
              </a:rPr>
              <a:t>Keeping</a:t>
            </a:r>
            <a:r>
              <a:rPr lang="ru-RU" sz="2000" b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2000" b="0" dirty="0" err="1">
                <a:solidFill>
                  <a:srgbClr val="000000"/>
                </a:solidFill>
                <a:latin typeface="+mj-lt"/>
              </a:rPr>
              <a:t>Unit</a:t>
            </a:r>
            <a:r>
              <a:rPr lang="ru-RU" sz="2000" b="0" dirty="0">
                <a:solidFill>
                  <a:srgbClr val="000000"/>
                </a:solidFill>
                <a:latin typeface="+mj-lt"/>
              </a:rPr>
              <a:t>). </a:t>
            </a:r>
          </a:p>
          <a:p>
            <a:endParaRPr lang="ru-RU" sz="2000" b="0" dirty="0">
              <a:solidFill>
                <a:srgbClr val="000000"/>
              </a:solidFill>
              <a:latin typeface="+mj-lt"/>
            </a:endParaRPr>
          </a:p>
          <a:p>
            <a:r>
              <a:rPr lang="ru-RU" sz="2000" b="0" dirty="0">
                <a:solidFill>
                  <a:srgbClr val="000000"/>
                </a:solidFill>
                <a:latin typeface="+mj-lt"/>
              </a:rPr>
              <a:t>На один товар теперь можно  добавить разные ценовые предложения в зависимости от свойств или характеристик (например, цвет рубашки, размер одежды, комплектация автомобиля).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2800" dirty="0">
                <a:latin typeface="Calibri" pitchFamily="34" charset="0"/>
                <a:cs typeface="Calibri" pitchFamily="34" charset="0"/>
              </a:rPr>
              <a:t>Интеграция с «1С:Предприятие 8.2»</a:t>
            </a:r>
            <a:endParaRPr lang="en-US" sz="28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667" y="1828800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Natalia\Downloads\7413830_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3" y="381000"/>
            <a:ext cx="9017642" cy="598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 bwMode="auto">
          <a:xfrm>
            <a:off x="3957" y="2333500"/>
            <a:ext cx="9140044" cy="2252350"/>
          </a:xfrm>
          <a:prstGeom prst="rect">
            <a:avLst/>
          </a:prstGeom>
          <a:solidFill>
            <a:srgbClr val="FFFFFF">
              <a:alpha val="71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8370" name="Заголовок 1"/>
          <p:cNvSpPr>
            <a:spLocks noGrp="1"/>
          </p:cNvSpPr>
          <p:nvPr>
            <p:ph type="title"/>
          </p:nvPr>
        </p:nvSpPr>
        <p:spPr>
          <a:xfrm>
            <a:off x="0" y="2861950"/>
            <a:ext cx="8915400" cy="1143000"/>
          </a:xfrm>
        </p:spPr>
        <p:txBody>
          <a:bodyPr/>
          <a:lstStyle/>
          <a:p>
            <a:pPr algn="r"/>
            <a:r>
              <a:rPr lang="ru-RU" sz="6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Обучение. </a:t>
            </a:r>
            <a:r>
              <a:rPr lang="en-US" sz="6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E-learning</a:t>
            </a:r>
            <a:endParaRPr lang="ru-RU" sz="60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860" y="238450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6348413" y="5362575"/>
            <a:ext cx="25669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r">
              <a:defRPr/>
            </a:pPr>
            <a:r>
              <a:rPr lang="ru-RU" sz="2000" dirty="0">
                <a:solidFill>
                  <a:srgbClr val="C00000"/>
                </a:solidFill>
                <a:latin typeface="+mj-lt"/>
              </a:rPr>
              <a:t>Обучающие курсы</a:t>
            </a:r>
          </a:p>
          <a:p>
            <a:pPr algn="r">
              <a:defRPr/>
            </a:pPr>
            <a:r>
              <a:rPr lang="ru-RU" sz="2000" dirty="0">
                <a:solidFill>
                  <a:srgbClr val="C00000"/>
                </a:solidFill>
                <a:latin typeface="+mj-lt"/>
              </a:rPr>
              <a:t>Тестирование</a:t>
            </a: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499237" y="1945800"/>
            <a:ext cx="4079560" cy="393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ct val="10000"/>
              </a:spcAft>
              <a:buBlip>
                <a:blip r:embed="rId2"/>
              </a:buBlip>
              <a:defRPr/>
            </a:pPr>
            <a:r>
              <a:rPr lang="ru-RU" sz="1800" b="0" dirty="0">
                <a:latin typeface="+mj-lt"/>
              </a:rPr>
              <a:t>организация </a:t>
            </a:r>
            <a:r>
              <a:rPr lang="ru-RU" sz="1800" dirty="0">
                <a:latin typeface="+mj-lt"/>
              </a:rPr>
              <a:t>учебных</a:t>
            </a:r>
            <a:r>
              <a:rPr lang="ru-RU" sz="1800" b="0" dirty="0">
                <a:latin typeface="+mj-lt"/>
              </a:rPr>
              <a:t> </a:t>
            </a:r>
            <a:r>
              <a:rPr lang="ru-RU" sz="1800" dirty="0">
                <a:latin typeface="+mj-lt"/>
              </a:rPr>
              <a:t>курсов, уроков, контрольных вопросов</a:t>
            </a:r>
            <a:endParaRPr lang="ru-RU" sz="1800" b="0" dirty="0">
              <a:latin typeface="+mj-lt"/>
            </a:endParaRPr>
          </a:p>
          <a:p>
            <a:pPr marL="285750" indent="-285750">
              <a:spcBef>
                <a:spcPts val="600"/>
              </a:spcBef>
              <a:spcAft>
                <a:spcPct val="10000"/>
              </a:spcAft>
              <a:buBlip>
                <a:blip r:embed="rId2"/>
              </a:buBlip>
              <a:defRPr/>
            </a:pPr>
            <a:r>
              <a:rPr lang="ru-RU" sz="1800" dirty="0">
                <a:latin typeface="+mj-lt"/>
              </a:rPr>
              <a:t>полный визуальный интерфейс</a:t>
            </a:r>
            <a:r>
              <a:rPr lang="ru-RU" sz="1800" b="0" dirty="0">
                <a:latin typeface="+mj-lt"/>
              </a:rPr>
              <a:t>, загрузка любого контента</a:t>
            </a:r>
          </a:p>
          <a:p>
            <a:pPr marL="285750" indent="-285750">
              <a:spcBef>
                <a:spcPts val="600"/>
              </a:spcBef>
              <a:spcAft>
                <a:spcPct val="10000"/>
              </a:spcAft>
              <a:buBlip>
                <a:blip r:embed="rId2"/>
              </a:buBlip>
              <a:defRPr/>
            </a:pPr>
            <a:r>
              <a:rPr lang="ru-RU" sz="1800" dirty="0">
                <a:latin typeface="+mj-lt"/>
              </a:rPr>
              <a:t>сертификация</a:t>
            </a:r>
            <a:r>
              <a:rPr lang="ru-RU" sz="1800" b="0" dirty="0">
                <a:latin typeface="+mj-lt"/>
              </a:rPr>
              <a:t> учеников</a:t>
            </a:r>
          </a:p>
          <a:p>
            <a:pPr marL="285750" indent="-285750">
              <a:spcBef>
                <a:spcPts val="600"/>
              </a:spcBef>
              <a:spcAft>
                <a:spcPct val="10000"/>
              </a:spcAft>
              <a:buBlip>
                <a:blip r:embed="rId2"/>
              </a:buBlip>
              <a:defRPr/>
            </a:pPr>
            <a:r>
              <a:rPr lang="ru-RU" sz="1800" dirty="0">
                <a:latin typeface="+mj-lt"/>
              </a:rPr>
              <a:t>ограничение попыток и времени </a:t>
            </a:r>
            <a:r>
              <a:rPr lang="ru-RU" sz="1800" b="0" dirty="0">
                <a:latin typeface="+mj-lt"/>
              </a:rPr>
              <a:t>прохождения теста </a:t>
            </a:r>
          </a:p>
          <a:p>
            <a:pPr marL="285750" indent="-285750">
              <a:spcBef>
                <a:spcPts val="600"/>
              </a:spcBef>
              <a:spcAft>
                <a:spcPct val="10000"/>
              </a:spcAft>
              <a:buBlip>
                <a:blip r:embed="rId2"/>
              </a:buBlip>
              <a:defRPr/>
            </a:pPr>
            <a:r>
              <a:rPr lang="ru-RU" sz="1800" b="0" dirty="0">
                <a:latin typeface="+mj-lt"/>
              </a:rPr>
              <a:t>автоматическая и ручная </a:t>
            </a:r>
            <a:r>
              <a:rPr lang="ru-RU" sz="1800" dirty="0">
                <a:latin typeface="+mj-lt"/>
              </a:rPr>
              <a:t>проверка результатов тестирования</a:t>
            </a:r>
            <a:endParaRPr lang="ru-RU" sz="1800" b="0" dirty="0">
              <a:latin typeface="+mj-lt"/>
            </a:endParaRPr>
          </a:p>
          <a:p>
            <a:pPr marL="285750" indent="-285750">
              <a:spcBef>
                <a:spcPts val="600"/>
              </a:spcBef>
              <a:spcAft>
                <a:spcPct val="10000"/>
              </a:spcAft>
              <a:buBlip>
                <a:blip r:embed="rId2"/>
              </a:buBlip>
              <a:defRPr/>
            </a:pPr>
            <a:r>
              <a:rPr lang="ru-RU" sz="1800" b="0" dirty="0">
                <a:latin typeface="+mj-lt"/>
              </a:rPr>
              <a:t>журнал обучения, личная страница ученика, изменение прав доступа и многое другое</a:t>
            </a: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539552" y="1309391"/>
            <a:ext cx="8274248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900" b="0" dirty="0">
                <a:latin typeface="+mj-lt"/>
              </a:rPr>
              <a:t>Создания обучающих курсов и проведения тестирования в режиме он-</a:t>
            </a:r>
            <a:r>
              <a:rPr lang="ru-RU" sz="1900" b="0" dirty="0" err="1">
                <a:latin typeface="+mj-lt"/>
              </a:rPr>
              <a:t>лайн</a:t>
            </a:r>
            <a:r>
              <a:rPr lang="ru-RU" sz="1900" b="0" dirty="0">
                <a:latin typeface="+mj-lt"/>
              </a:rPr>
              <a:t>.</a:t>
            </a:r>
          </a:p>
        </p:txBody>
      </p:sp>
      <p:pic>
        <p:nvPicPr>
          <p:cNvPr id="7" name="Picture 11" descr="learni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14900" y="2209800"/>
            <a:ext cx="3898900" cy="2468563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75000"/>
              </a:schemeClr>
            </a:solidFill>
          </a:ln>
          <a:effectLst/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latin typeface="Calibri" pitchFamily="34" charset="0"/>
                <a:cs typeface="Calibri" pitchFamily="34" charset="0"/>
              </a:rPr>
              <a:t>Обучение и тестирование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" y="13252"/>
            <a:ext cx="9140044" cy="6862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 bwMode="auto">
          <a:xfrm>
            <a:off x="3957" y="2333500"/>
            <a:ext cx="9140044" cy="2252350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0418" name="Заголовок 1"/>
          <p:cNvSpPr>
            <a:spLocks noGrp="1"/>
          </p:cNvSpPr>
          <p:nvPr>
            <p:ph type="title"/>
          </p:nvPr>
        </p:nvSpPr>
        <p:spPr>
          <a:xfrm>
            <a:off x="33650" y="2873825"/>
            <a:ext cx="8991600" cy="1143000"/>
          </a:xfrm>
        </p:spPr>
        <p:txBody>
          <a:bodyPr/>
          <a:lstStyle/>
          <a:p>
            <a:pPr algn="r"/>
            <a:r>
              <a:rPr lang="ru-RU" sz="6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Веб-аналитика</a:t>
            </a:r>
          </a:p>
        </p:txBody>
      </p:sp>
      <p:pic>
        <p:nvPicPr>
          <p:cNvPr id="7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860" y="238450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398" y="1269832"/>
            <a:ext cx="5618795" cy="522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824" y="152399"/>
            <a:ext cx="5826576" cy="1025123"/>
          </a:xfrm>
        </p:spPr>
        <p:txBody>
          <a:bodyPr/>
          <a:lstStyle/>
          <a:p>
            <a:pPr algn="l"/>
            <a:r>
              <a:rPr lang="ru-RU" sz="3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Чем вы управляете на сайте</a:t>
            </a:r>
            <a:endParaRPr lang="ru-RU" sz="48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077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293684" y="3810894"/>
            <a:ext cx="3668716" cy="2594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80000"/>
              </a:lnSpc>
              <a:defRPr/>
            </a:pPr>
            <a:r>
              <a:rPr lang="ru-RU" sz="1400" dirty="0" smtClean="0">
                <a:latin typeface="+mj-lt"/>
              </a:rPr>
              <a:t> </a:t>
            </a:r>
            <a:r>
              <a:rPr lang="ru-RU" sz="1600" dirty="0" smtClean="0">
                <a:latin typeface="+mj-lt"/>
              </a:rPr>
              <a:t>общую посещаемость сайта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1600" dirty="0" smtClean="0">
                <a:latin typeface="+mj-lt"/>
              </a:rPr>
              <a:t> географию по странам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1600" dirty="0" smtClean="0">
                <a:latin typeface="+mj-lt"/>
              </a:rPr>
              <a:t> индексацию сайта поисковиками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1600" dirty="0" smtClean="0">
                <a:latin typeface="+mj-lt"/>
              </a:rPr>
              <a:t> ссылающиеся сайты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1600" dirty="0" smtClean="0">
                <a:latin typeface="+mj-lt"/>
              </a:rPr>
              <a:t> поисковые фразы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1600" dirty="0" smtClean="0">
                <a:latin typeface="+mj-lt"/>
              </a:rPr>
              <a:t> сессии и хиты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1600" dirty="0" smtClean="0">
                <a:latin typeface="+mj-lt"/>
              </a:rPr>
              <a:t> пути по сайту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1600" dirty="0" smtClean="0">
                <a:latin typeface="+mj-lt"/>
              </a:rPr>
              <a:t> историю посетителя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1600" dirty="0" smtClean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IP</a:t>
            </a:r>
            <a:r>
              <a:rPr lang="ru-RU" sz="1600" dirty="0" smtClean="0">
                <a:latin typeface="+mj-lt"/>
              </a:rPr>
              <a:t> посетителя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1600" dirty="0" smtClean="0">
                <a:latin typeface="+mj-lt"/>
              </a:rPr>
              <a:t> посетителей </a:t>
            </a:r>
            <a:r>
              <a:rPr lang="en-US" sz="1600" dirty="0" smtClean="0">
                <a:latin typeface="+mj-lt"/>
              </a:rPr>
              <a:t>online</a:t>
            </a:r>
            <a:r>
              <a:rPr lang="ru-RU" sz="1600" dirty="0" smtClean="0">
                <a:latin typeface="+mj-lt"/>
              </a:rPr>
              <a:t> и многое другое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77800" y="1189858"/>
            <a:ext cx="89982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800" b="0" dirty="0">
                <a:latin typeface="+mj-lt"/>
              </a:rPr>
              <a:t>Аудитория сайта сегментируется на потоки. Потоки анализируются </a:t>
            </a:r>
            <a:r>
              <a:rPr lang="ru-RU" sz="1800" dirty="0">
                <a:latin typeface="+mj-lt"/>
              </a:rPr>
              <a:t>по 4 составляющим</a:t>
            </a:r>
            <a:r>
              <a:rPr lang="ru-RU" sz="1800" b="0" dirty="0">
                <a:latin typeface="+mj-lt"/>
              </a:rPr>
              <a:t>: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29995" y="3019335"/>
            <a:ext cx="3443865" cy="725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700" b="0" dirty="0">
                <a:latin typeface="+mj-lt"/>
              </a:rPr>
              <a:t>Дополнительно система статистики </a:t>
            </a:r>
            <a:br>
              <a:rPr lang="ru-RU" sz="1700" b="0" dirty="0">
                <a:latin typeface="+mj-lt"/>
              </a:rPr>
            </a:br>
            <a:r>
              <a:rPr lang="ru-RU" sz="1700" b="0" dirty="0">
                <a:latin typeface="+mj-lt"/>
              </a:rPr>
              <a:t>позволяет анализировать: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94821" y="1716722"/>
            <a:ext cx="307816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177800" indent="-177800">
              <a:buFontTx/>
              <a:buChar char="•"/>
              <a:defRPr/>
            </a:pPr>
            <a:r>
              <a:rPr lang="ru-RU" sz="1600" dirty="0">
                <a:latin typeface="+mj-lt"/>
              </a:rPr>
              <a:t>Статистические данные</a:t>
            </a:r>
          </a:p>
          <a:p>
            <a:pPr marL="177800" indent="-177800">
              <a:buFontTx/>
              <a:buChar char="•"/>
              <a:defRPr/>
            </a:pPr>
            <a:r>
              <a:rPr lang="ru-RU" sz="1600" dirty="0">
                <a:latin typeface="+mj-lt"/>
              </a:rPr>
              <a:t>Внимание к контенту</a:t>
            </a:r>
          </a:p>
          <a:p>
            <a:pPr marL="177800" indent="-177800">
              <a:buFontTx/>
              <a:buChar char="•"/>
              <a:defRPr/>
            </a:pPr>
            <a:r>
              <a:rPr lang="ru-RU" sz="1600" dirty="0">
                <a:latin typeface="+mj-lt"/>
              </a:rPr>
              <a:t>События</a:t>
            </a:r>
          </a:p>
          <a:p>
            <a:pPr marL="177800" indent="-177800">
              <a:buFontTx/>
              <a:buChar char="•"/>
              <a:defRPr/>
            </a:pPr>
            <a:r>
              <a:rPr lang="ru-RU" sz="1600" dirty="0">
                <a:latin typeface="+mj-lt"/>
              </a:rPr>
              <a:t>Финансовые показатели (ROI)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4930775" y="5540375"/>
            <a:ext cx="4137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ru-RU" sz="2000" dirty="0">
                <a:solidFill>
                  <a:srgbClr val="C00000"/>
                </a:solidFill>
                <a:latin typeface="+mj-lt"/>
              </a:rPr>
              <a:t>Уникальные методики анализа</a:t>
            </a:r>
          </a:p>
          <a:p>
            <a:pPr algn="r">
              <a:defRPr/>
            </a:pPr>
            <a:r>
              <a:rPr lang="ru-RU" sz="2000" dirty="0">
                <a:solidFill>
                  <a:srgbClr val="C00000"/>
                </a:solidFill>
                <a:latin typeface="+mj-lt"/>
              </a:rPr>
              <a:t>эффективности рекламы</a:t>
            </a:r>
          </a:p>
        </p:txBody>
      </p:sp>
      <p:pic>
        <p:nvPicPr>
          <p:cNvPr id="61448" name="Picture 13" descr="gra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496" y="2319463"/>
            <a:ext cx="2667000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9" name="Picture 12" descr="dia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860" y="4185849"/>
            <a:ext cx="24939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0" name="Picture 15" descr="refere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860" y="2111271"/>
            <a:ext cx="2471737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600" b="1" dirty="0" smtClean="0">
                <a:latin typeface="Calibri" pitchFamily="34" charset="0"/>
                <a:cs typeface="Calibri" pitchFamily="34" charset="0"/>
              </a:rPr>
              <a:t>Веб-аналитика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 bwMode="auto">
          <a:xfrm>
            <a:off x="3957" y="2333500"/>
            <a:ext cx="9140044" cy="2252350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2466" name="Заголовок 1"/>
          <p:cNvSpPr>
            <a:spLocks noGrp="1"/>
          </p:cNvSpPr>
          <p:nvPr>
            <p:ph type="title"/>
          </p:nvPr>
        </p:nvSpPr>
        <p:spPr>
          <a:xfrm>
            <a:off x="140525" y="2909450"/>
            <a:ext cx="8991600" cy="1143000"/>
          </a:xfrm>
        </p:spPr>
        <p:txBody>
          <a:bodyPr/>
          <a:lstStyle/>
          <a:p>
            <a:pPr algn="r"/>
            <a:r>
              <a:rPr lang="ru-RU" sz="6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Бизнес-процессы</a:t>
            </a:r>
          </a:p>
        </p:txBody>
      </p:sp>
      <p:pic>
        <p:nvPicPr>
          <p:cNvPr id="7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860" y="238450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1876425"/>
            <a:ext cx="6667500" cy="310515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/>
        </p:spPr>
      </p:pic>
      <p:sp>
        <p:nvSpPr>
          <p:cNvPr id="63492" name="Прямоугольник 1"/>
          <p:cNvSpPr>
            <a:spLocks noChangeArrowheads="1"/>
          </p:cNvSpPr>
          <p:nvPr/>
        </p:nvSpPr>
        <p:spPr bwMode="auto">
          <a:xfrm>
            <a:off x="425720" y="5410200"/>
            <a:ext cx="841348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900" b="0" dirty="0">
                <a:latin typeface="+mj-lt"/>
              </a:rPr>
              <a:t>«Бизнес-процессы» - это простой, удобный механизм для управления бизнес-процессами, которые происходят в компании и контролируются на сайте. 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600" b="1" dirty="0" smtClean="0">
                <a:latin typeface="Calibri" pitchFamily="34" charset="0"/>
                <a:cs typeface="Calibri" pitchFamily="34" charset="0"/>
              </a:rPr>
              <a:t>Бизнес-процессы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23" y="1876425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Объект 2"/>
          <p:cNvSpPr>
            <a:spLocks noGrp="1"/>
          </p:cNvSpPr>
          <p:nvPr>
            <p:ph idx="1"/>
          </p:nvPr>
        </p:nvSpPr>
        <p:spPr>
          <a:xfrm>
            <a:off x="425720" y="5181600"/>
            <a:ext cx="8382000" cy="1223863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ru-RU" sz="1800" dirty="0" smtClean="0"/>
              <a:t>Модуль представляет очень широкие возможности для </a:t>
            </a:r>
            <a:r>
              <a:rPr lang="ru-RU" sz="1800" b="1" dirty="0" smtClean="0"/>
              <a:t>автоматизации обработки информации</a:t>
            </a:r>
            <a:r>
              <a:rPr lang="ru-RU" sz="1800" dirty="0" smtClean="0"/>
              <a:t>. Совершенно не нужно владеть программированием, чтобы задать нужный порядок бизнес-процесса, отобразить его специфичные потребности с помощью простых графических схем. </a:t>
            </a:r>
          </a:p>
        </p:txBody>
      </p:sp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178" y="1371600"/>
            <a:ext cx="4095750" cy="349894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/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latin typeface="Calibri" pitchFamily="34" charset="0"/>
                <a:cs typeface="Calibri" pitchFamily="34" charset="0"/>
              </a:rPr>
              <a:t>Дизайнер бизнес-процессов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371600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 bwMode="auto">
          <a:xfrm>
            <a:off x="3957" y="2333500"/>
            <a:ext cx="9140044" cy="2252350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5538" name="Заголовок 1"/>
          <p:cNvSpPr>
            <a:spLocks noGrp="1"/>
          </p:cNvSpPr>
          <p:nvPr>
            <p:ph type="title"/>
          </p:nvPr>
        </p:nvSpPr>
        <p:spPr>
          <a:xfrm>
            <a:off x="76200" y="2885700"/>
            <a:ext cx="8839200" cy="1143000"/>
          </a:xfrm>
        </p:spPr>
        <p:txBody>
          <a:bodyPr/>
          <a:lstStyle/>
          <a:p>
            <a:pPr algn="r"/>
            <a:r>
              <a:rPr lang="ru-RU" sz="6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Службы и сервисы</a:t>
            </a:r>
          </a:p>
        </p:txBody>
      </p:sp>
      <p:pic>
        <p:nvPicPr>
          <p:cNvPr id="7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860" y="238450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25720" y="1312045"/>
            <a:ext cx="809009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0" dirty="0">
                <a:latin typeface="+mj-lt"/>
              </a:rPr>
              <a:t>Организация службы техподдержки и консультирования пользователей.</a:t>
            </a:r>
            <a:endParaRPr lang="en-US" sz="2000" b="0" dirty="0">
              <a:latin typeface="+mj-lt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06202" y="2018229"/>
            <a:ext cx="4013398" cy="4555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285750" indent="-285750">
              <a:spcBef>
                <a:spcPct val="10000"/>
              </a:spcBef>
              <a:spcAft>
                <a:spcPct val="10000"/>
              </a:spcAft>
              <a:buBlip>
                <a:blip r:embed="rId2"/>
              </a:buBlip>
              <a:tabLst>
                <a:tab pos="266700" algn="l"/>
              </a:tabLst>
              <a:defRPr/>
            </a:pPr>
            <a:r>
              <a:rPr lang="ru-RU" sz="1600" b="0" dirty="0">
                <a:latin typeface="+mj-lt"/>
              </a:rPr>
              <a:t>прием запросов пользователей через </a:t>
            </a:r>
            <a:r>
              <a:rPr lang="ru-RU" sz="1600" dirty="0">
                <a:latin typeface="+mj-lt"/>
              </a:rPr>
              <a:t>сайт, </a:t>
            </a:r>
            <a:r>
              <a:rPr lang="ru-RU" sz="1600" dirty="0" smtClean="0">
                <a:latin typeface="+mj-lt"/>
              </a:rPr>
              <a:t>e-</a:t>
            </a:r>
            <a:r>
              <a:rPr lang="ru-RU" sz="1600" dirty="0" err="1" smtClean="0">
                <a:latin typeface="+mj-lt"/>
              </a:rPr>
              <a:t>mail</a:t>
            </a:r>
            <a:r>
              <a:rPr lang="ru-RU" sz="1600" dirty="0">
                <a:latin typeface="+mj-lt"/>
              </a:rPr>
              <a:t>, форум, по телефону</a:t>
            </a:r>
            <a:r>
              <a:rPr lang="ru-RU" sz="1600" b="0" dirty="0">
                <a:latin typeface="+mj-lt"/>
              </a:rPr>
              <a:t> </a:t>
            </a:r>
          </a:p>
          <a:p>
            <a:pPr marL="285750" indent="-285750">
              <a:spcBef>
                <a:spcPct val="10000"/>
              </a:spcBef>
              <a:spcAft>
                <a:spcPct val="10000"/>
              </a:spcAft>
              <a:buBlip>
                <a:blip r:embed="rId2"/>
              </a:buBlip>
              <a:tabLst>
                <a:tab pos="266700" algn="l"/>
              </a:tabLst>
              <a:defRPr/>
            </a:pPr>
            <a:r>
              <a:rPr lang="ru-RU" sz="1600" dirty="0">
                <a:latin typeface="+mj-lt"/>
              </a:rPr>
              <a:t>классификация запросов по категориям</a:t>
            </a:r>
          </a:p>
          <a:p>
            <a:pPr marL="285750" indent="-285750">
              <a:spcBef>
                <a:spcPct val="10000"/>
              </a:spcBef>
              <a:spcAft>
                <a:spcPct val="10000"/>
              </a:spcAft>
              <a:buBlip>
                <a:blip r:embed="rId2"/>
              </a:buBlip>
              <a:tabLst>
                <a:tab pos="266700" algn="l"/>
              </a:tabLst>
              <a:defRPr/>
            </a:pPr>
            <a:r>
              <a:rPr lang="ru-RU" sz="1600" b="0" dirty="0">
                <a:latin typeface="+mj-lt"/>
              </a:rPr>
              <a:t>назначение </a:t>
            </a:r>
            <a:r>
              <a:rPr lang="ru-RU" sz="1600" dirty="0">
                <a:latin typeface="+mj-lt"/>
              </a:rPr>
              <a:t>ответственных сотрудников</a:t>
            </a:r>
            <a:endParaRPr lang="ru-RU" sz="1600" b="0" dirty="0">
              <a:latin typeface="+mj-lt"/>
            </a:endParaRPr>
          </a:p>
          <a:p>
            <a:pPr marL="285750" indent="-285750">
              <a:spcBef>
                <a:spcPct val="10000"/>
              </a:spcBef>
              <a:spcAft>
                <a:spcPct val="10000"/>
              </a:spcAft>
              <a:buBlip>
                <a:blip r:embed="rId2"/>
              </a:buBlip>
              <a:tabLst>
                <a:tab pos="266700" algn="l"/>
              </a:tabLst>
              <a:defRPr/>
            </a:pPr>
            <a:r>
              <a:rPr lang="ru-RU" sz="1600" dirty="0">
                <a:latin typeface="+mj-lt"/>
              </a:rPr>
              <a:t>настройка времени реакции на обращение (</a:t>
            </a:r>
            <a:r>
              <a:rPr lang="en-US" sz="1600" dirty="0">
                <a:latin typeface="+mj-lt"/>
              </a:rPr>
              <a:t>SLA</a:t>
            </a:r>
            <a:r>
              <a:rPr lang="ru-RU" sz="1600" dirty="0">
                <a:latin typeface="+mj-lt"/>
              </a:rPr>
              <a:t>)</a:t>
            </a:r>
            <a:r>
              <a:rPr lang="en-US" sz="1600" dirty="0">
                <a:latin typeface="+mj-lt"/>
              </a:rPr>
              <a:t> </a:t>
            </a:r>
            <a:r>
              <a:rPr lang="ru-RU" sz="1600" b="0" dirty="0">
                <a:latin typeface="+mj-lt"/>
              </a:rPr>
              <a:t>для различных типов пользователей, различные уровни критичности обращений</a:t>
            </a:r>
          </a:p>
          <a:p>
            <a:pPr marL="285750" indent="-285750">
              <a:spcBef>
                <a:spcPct val="10000"/>
              </a:spcBef>
              <a:spcAft>
                <a:spcPct val="10000"/>
              </a:spcAft>
              <a:buBlip>
                <a:blip r:embed="rId2"/>
              </a:buBlip>
              <a:tabLst>
                <a:tab pos="266700" algn="l"/>
              </a:tabLst>
              <a:defRPr/>
            </a:pPr>
            <a:r>
              <a:rPr lang="ru-RU" sz="1600" dirty="0">
                <a:latin typeface="+mj-lt"/>
              </a:rPr>
              <a:t>уведомление</a:t>
            </a:r>
            <a:r>
              <a:rPr lang="ru-RU" sz="1600" b="0" dirty="0">
                <a:latin typeface="+mj-lt"/>
              </a:rPr>
              <a:t> пользователей об ответе по </a:t>
            </a:r>
            <a:r>
              <a:rPr lang="en-US" sz="1600" b="0" dirty="0">
                <a:latin typeface="+mj-lt"/>
              </a:rPr>
              <a:t>e-mail</a:t>
            </a:r>
            <a:r>
              <a:rPr lang="ru-RU" sz="1600" b="0" dirty="0">
                <a:latin typeface="+mj-lt"/>
              </a:rPr>
              <a:t>.</a:t>
            </a:r>
          </a:p>
          <a:p>
            <a:pPr marL="285750" indent="-285750">
              <a:spcBef>
                <a:spcPct val="10000"/>
              </a:spcBef>
              <a:spcAft>
                <a:spcPct val="10000"/>
              </a:spcAft>
              <a:buBlip>
                <a:blip r:embed="rId2"/>
              </a:buBlip>
              <a:tabLst>
                <a:tab pos="266700" algn="l"/>
              </a:tabLst>
              <a:defRPr/>
            </a:pPr>
            <a:r>
              <a:rPr lang="ru-RU" sz="1600" b="0" dirty="0">
                <a:latin typeface="+mj-lt"/>
              </a:rPr>
              <a:t>установка </a:t>
            </a:r>
            <a:r>
              <a:rPr lang="ru-RU" sz="1600" dirty="0">
                <a:latin typeface="+mj-lt"/>
              </a:rPr>
              <a:t>статусов обращений и оценок ответов </a:t>
            </a:r>
            <a:r>
              <a:rPr lang="ru-RU" sz="1600" b="0" dirty="0">
                <a:latin typeface="+mj-lt"/>
              </a:rPr>
              <a:t>сотрудников техподдержки, </a:t>
            </a:r>
          </a:p>
          <a:p>
            <a:pPr marL="285750" indent="-285750">
              <a:spcBef>
                <a:spcPct val="10000"/>
              </a:spcBef>
              <a:spcAft>
                <a:spcPct val="10000"/>
              </a:spcAft>
              <a:buBlip>
                <a:blip r:embed="rId2"/>
              </a:buBlip>
              <a:tabLst>
                <a:tab pos="266700" algn="l"/>
              </a:tabLst>
              <a:defRPr/>
            </a:pPr>
            <a:r>
              <a:rPr lang="ru-RU" sz="1600" dirty="0">
                <a:latin typeface="+mj-lt"/>
              </a:rPr>
              <a:t>отчеты</a:t>
            </a:r>
            <a:r>
              <a:rPr lang="ru-RU" sz="1600" b="0" dirty="0">
                <a:latin typeface="+mj-lt"/>
              </a:rPr>
              <a:t> о работе службы техподдержки и многое другое</a:t>
            </a:r>
          </a:p>
          <a:p>
            <a:pPr marL="266700" indent="-266700">
              <a:spcBef>
                <a:spcPct val="10000"/>
              </a:spcBef>
              <a:spcAft>
                <a:spcPct val="10000"/>
              </a:spcAft>
              <a:buFontTx/>
              <a:buChar char="•"/>
              <a:tabLst>
                <a:tab pos="266700" algn="l"/>
              </a:tabLst>
              <a:defRPr/>
            </a:pPr>
            <a:endParaRPr lang="ru-RU" b="0" dirty="0">
              <a:latin typeface="+mj-lt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686300" y="5334000"/>
            <a:ext cx="41529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ru-RU" sz="2000" b="0" dirty="0" smtClean="0">
                <a:solidFill>
                  <a:srgbClr val="C00000"/>
                </a:solidFill>
                <a:latin typeface="+mj-lt"/>
              </a:rPr>
              <a:t>Организация службы технической поддержки пользователей</a:t>
            </a:r>
          </a:p>
        </p:txBody>
      </p:sp>
      <p:pic>
        <p:nvPicPr>
          <p:cNvPr id="7" name="Picture 8" descr="ticket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87608" y="2209800"/>
            <a:ext cx="3566184" cy="2300288"/>
          </a:xfrm>
          <a:prstGeom prst="roundRect">
            <a:avLst>
              <a:gd name="adj" fmla="val 165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latin typeface="Calibri" pitchFamily="34" charset="0"/>
                <a:cs typeface="Calibri" pitchFamily="34" charset="0"/>
              </a:rPr>
              <a:t>Техподдержка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25720" y="1240304"/>
            <a:ext cx="8839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r>
              <a:rPr lang="ru-RU" sz="1800" b="0" dirty="0">
                <a:latin typeface="+mj-lt"/>
              </a:rPr>
              <a:t>Модуль перевода языковых сообщений служит для перевода административного интерфейса сайта, а также языковых сообщений системы на другие языки.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34799" y="2523478"/>
            <a:ext cx="4113402" cy="3627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285750" indent="-285750">
              <a:spcBef>
                <a:spcPct val="15000"/>
              </a:spcBef>
              <a:spcAft>
                <a:spcPct val="15000"/>
              </a:spcAft>
              <a:buBlip>
                <a:blip r:embed="rId2"/>
              </a:buBlip>
              <a:defRPr/>
            </a:pPr>
            <a:r>
              <a:rPr lang="ru-RU" sz="1600" dirty="0">
                <a:latin typeface="+mj-lt"/>
              </a:rPr>
              <a:t>перевести на другие языки</a:t>
            </a:r>
            <a:r>
              <a:rPr lang="ru-RU" sz="1600" b="0" dirty="0">
                <a:latin typeface="+mj-lt"/>
              </a:rPr>
              <a:t> все языковые сообщения сайта (</a:t>
            </a:r>
            <a:r>
              <a:rPr lang="ru-RU" sz="1600" dirty="0">
                <a:latin typeface="+mj-lt"/>
              </a:rPr>
              <a:t>в комплект поставки</a:t>
            </a:r>
            <a:r>
              <a:rPr lang="ru-RU" sz="1600" b="0" dirty="0">
                <a:latin typeface="+mj-lt"/>
              </a:rPr>
              <a:t> системы входит полный набор файлов для </a:t>
            </a:r>
            <a:r>
              <a:rPr lang="ru-RU" sz="1600" dirty="0">
                <a:latin typeface="+mj-lt"/>
              </a:rPr>
              <a:t>русского, английского и немецкого языков</a:t>
            </a:r>
            <a:r>
              <a:rPr lang="ru-RU" sz="1600" b="0" dirty="0">
                <a:latin typeface="+mj-lt"/>
              </a:rPr>
              <a:t>) </a:t>
            </a:r>
          </a:p>
          <a:p>
            <a:pPr marL="285750" indent="-285750">
              <a:spcBef>
                <a:spcPct val="15000"/>
              </a:spcBef>
              <a:spcAft>
                <a:spcPct val="15000"/>
              </a:spcAft>
              <a:buBlip>
                <a:blip r:embed="rId2"/>
              </a:buBlip>
              <a:defRPr/>
            </a:pPr>
            <a:r>
              <a:rPr lang="ru-RU" sz="1600" b="0" dirty="0">
                <a:latin typeface="+mj-lt"/>
              </a:rPr>
              <a:t>определить </a:t>
            </a:r>
            <a:r>
              <a:rPr lang="ru-RU" sz="1600" dirty="0">
                <a:latin typeface="+mj-lt"/>
              </a:rPr>
              <a:t>корректную кодировку</a:t>
            </a:r>
            <a:r>
              <a:rPr lang="ru-RU" sz="1600" b="0" dirty="0">
                <a:latin typeface="+mj-lt"/>
              </a:rPr>
              <a:t> сообщения для каждого языка</a:t>
            </a:r>
          </a:p>
          <a:p>
            <a:pPr marL="285750" indent="-285750">
              <a:spcBef>
                <a:spcPct val="15000"/>
              </a:spcBef>
              <a:spcAft>
                <a:spcPct val="15000"/>
              </a:spcAft>
              <a:buBlip>
                <a:blip r:embed="rId2"/>
              </a:buBlip>
              <a:defRPr/>
            </a:pPr>
            <a:r>
              <a:rPr lang="ru-RU" sz="1600" b="0" dirty="0">
                <a:latin typeface="+mj-lt"/>
              </a:rPr>
              <a:t>использовать в сообщении </a:t>
            </a:r>
            <a:r>
              <a:rPr lang="ru-RU" sz="1600" dirty="0">
                <a:latin typeface="+mj-lt"/>
              </a:rPr>
              <a:t>шаблоны</a:t>
            </a:r>
            <a:endParaRPr lang="ru-RU" sz="1600" b="0" dirty="0">
              <a:latin typeface="+mj-lt"/>
            </a:endParaRPr>
          </a:p>
          <a:p>
            <a:pPr marL="285750" indent="-285750">
              <a:spcBef>
                <a:spcPct val="15000"/>
              </a:spcBef>
              <a:spcAft>
                <a:spcPct val="15000"/>
              </a:spcAft>
              <a:buBlip>
                <a:blip r:embed="rId2"/>
              </a:buBlip>
              <a:defRPr/>
            </a:pPr>
            <a:r>
              <a:rPr lang="ru-RU" sz="1600" b="0" dirty="0">
                <a:latin typeface="+mj-lt"/>
              </a:rPr>
              <a:t>использовать в сообщениях </a:t>
            </a:r>
            <a:r>
              <a:rPr lang="ru-RU" sz="1600" dirty="0">
                <a:latin typeface="+mj-lt"/>
              </a:rPr>
              <a:t>все HTML-теги</a:t>
            </a:r>
            <a:r>
              <a:rPr lang="ru-RU" sz="1600" b="0" dirty="0">
                <a:latin typeface="+mj-lt"/>
              </a:rPr>
              <a:t> </a:t>
            </a:r>
          </a:p>
          <a:p>
            <a:pPr marL="285750" indent="-285750">
              <a:spcBef>
                <a:spcPct val="15000"/>
              </a:spcBef>
              <a:spcAft>
                <a:spcPct val="15000"/>
              </a:spcAft>
              <a:buBlip>
                <a:blip r:embed="rId2"/>
              </a:buBlip>
              <a:defRPr/>
            </a:pPr>
            <a:r>
              <a:rPr lang="ru-RU" sz="1600" b="0" dirty="0">
                <a:latin typeface="+mj-lt"/>
              </a:rPr>
              <a:t>настроить </a:t>
            </a:r>
            <a:r>
              <a:rPr lang="ru-RU" sz="1600" dirty="0">
                <a:latin typeface="+mj-lt"/>
              </a:rPr>
              <a:t>уровни прав доступа</a:t>
            </a:r>
            <a:r>
              <a:rPr lang="ru-RU" sz="1600" b="0" dirty="0">
                <a:latin typeface="+mj-lt"/>
              </a:rPr>
              <a:t> к модулю перевода и многое другое</a:t>
            </a:r>
          </a:p>
          <a:p>
            <a:pPr marL="177800" indent="-177800" eaLnBrk="0" hangingPunct="0">
              <a:spcBef>
                <a:spcPct val="15000"/>
              </a:spcBef>
              <a:spcAft>
                <a:spcPct val="15000"/>
              </a:spcAft>
              <a:buFontTx/>
              <a:buChar char="•"/>
              <a:defRPr/>
            </a:pPr>
            <a:endParaRPr lang="ru-RU" sz="1400" b="0" dirty="0">
              <a:latin typeface="+mj-lt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34799" y="2069068"/>
            <a:ext cx="3810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800" b="0" dirty="0">
                <a:latin typeface="+mj-lt"/>
              </a:rPr>
              <a:t>Модуль перевода позволяет: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971800" y="5716588"/>
            <a:ext cx="60325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r">
              <a:defRPr/>
            </a:pPr>
            <a:r>
              <a:rPr lang="ru-RU" sz="1600" dirty="0">
                <a:solidFill>
                  <a:srgbClr val="C00000"/>
                </a:solidFill>
                <a:latin typeface="+mj-lt"/>
              </a:rPr>
              <a:t>Веб-интерфейс для перевода языковых сообщений административного раздела </a:t>
            </a:r>
          </a:p>
        </p:txBody>
      </p:sp>
      <p:pic>
        <p:nvPicPr>
          <p:cNvPr id="8" name="Picture 9" descr="localizati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2253734"/>
            <a:ext cx="3593887" cy="3194566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75000"/>
              </a:schemeClr>
            </a:solidFill>
          </a:ln>
          <a:effectLst/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latin typeface="Calibri" pitchFamily="34" charset="0"/>
                <a:cs typeface="Calibri" pitchFamily="34" charset="0"/>
              </a:rPr>
              <a:t>Локализация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Объект 2"/>
          <p:cNvSpPr>
            <a:spLocks noGrp="1"/>
          </p:cNvSpPr>
          <p:nvPr>
            <p:ph idx="1"/>
          </p:nvPr>
        </p:nvSpPr>
        <p:spPr>
          <a:xfrm>
            <a:off x="838200" y="1585204"/>
            <a:ext cx="4299148" cy="3840163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ru-RU" sz="1800" dirty="0" smtClean="0"/>
              <a:t>«Веб-сервисы» служат для облегчения создания новых веб-сервисов и интеграции с существующими. </a:t>
            </a:r>
          </a:p>
          <a:p>
            <a:pPr marL="0" indent="0">
              <a:buFontTx/>
              <a:buNone/>
            </a:pPr>
            <a:endParaRPr lang="ru-RU" sz="1800" dirty="0" smtClean="0"/>
          </a:p>
          <a:p>
            <a:pPr marL="0" indent="0">
              <a:buFontTx/>
              <a:buNone/>
            </a:pPr>
            <a:r>
              <a:rPr lang="ru-RU" sz="1800" dirty="0" smtClean="0"/>
              <a:t>Основное применение модуль найдет при разработке интеграций с действующими приложениями как внутри компании, так и с внешними уже работающими веб-сервисами. </a:t>
            </a:r>
            <a:endParaRPr lang="en-US" sz="1800" dirty="0" smtClean="0"/>
          </a:p>
          <a:p>
            <a:pPr marL="0" indent="0">
              <a:buFontTx/>
              <a:buNone/>
            </a:pPr>
            <a:endParaRPr lang="en-US" sz="1800" dirty="0" smtClean="0"/>
          </a:p>
          <a:p>
            <a:pPr marL="0" indent="0">
              <a:buFontTx/>
              <a:buNone/>
            </a:pPr>
            <a:r>
              <a:rPr lang="ru-RU" sz="1800" dirty="0" smtClean="0"/>
              <a:t>В качестве примера работающего веб-сервиса в поставку включен веб-сервис для веб-аналитики.</a:t>
            </a:r>
          </a:p>
        </p:txBody>
      </p:sp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371" y="1676400"/>
            <a:ext cx="1727379" cy="28194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  <a:reflection blurRad="6350" stA="52000" endA="300" endPos="3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latin typeface="Calibri" pitchFamily="34" charset="0"/>
                <a:cs typeface="Calibri" pitchFamily="34" charset="0"/>
              </a:rPr>
              <a:t>Веб-сервисы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25" y="1604644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89863" y="1302603"/>
            <a:ext cx="810868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ru-RU" sz="1600" b="0" dirty="0">
                <a:latin typeface="+mj-lt"/>
              </a:rPr>
              <a:t>Модуль предназначен для получения почтовых сообщений по протоколу POP3 и выполнения определенных действий в продукте, на сайте или сервере в соответствии с установленными заданиями. 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89863" y="2649637"/>
            <a:ext cx="4973368" cy="372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177800" indent="-177800">
              <a:spcBef>
                <a:spcPts val="600"/>
              </a:spcBef>
              <a:buFontTx/>
              <a:buChar char="•"/>
              <a:defRPr/>
            </a:pPr>
            <a:r>
              <a:rPr lang="ru-RU" sz="1400" b="0" dirty="0">
                <a:latin typeface="+mj-lt"/>
              </a:rPr>
              <a:t>создавать в системе </a:t>
            </a:r>
            <a:r>
              <a:rPr lang="ru-RU" sz="1400" dirty="0">
                <a:latin typeface="+mj-lt"/>
              </a:rPr>
              <a:t>учетные записи электронной почты</a:t>
            </a:r>
            <a:r>
              <a:rPr lang="ru-RU" sz="1400" b="0" dirty="0">
                <a:latin typeface="+mj-lt"/>
              </a:rPr>
              <a:t> </a:t>
            </a:r>
          </a:p>
          <a:p>
            <a:pPr marL="177800" indent="-177800">
              <a:spcBef>
                <a:spcPts val="600"/>
              </a:spcBef>
              <a:buFontTx/>
              <a:buChar char="•"/>
              <a:defRPr/>
            </a:pPr>
            <a:r>
              <a:rPr lang="ru-RU" sz="1400" b="0" dirty="0">
                <a:latin typeface="+mj-lt"/>
              </a:rPr>
              <a:t>работать с </a:t>
            </a:r>
            <a:r>
              <a:rPr lang="ru-RU" sz="1400" dirty="0">
                <a:latin typeface="+mj-lt"/>
              </a:rPr>
              <a:t>неограниченным количеством почтовых ящиков</a:t>
            </a:r>
            <a:r>
              <a:rPr lang="ru-RU" sz="1400" b="0" dirty="0">
                <a:latin typeface="+mj-lt"/>
              </a:rPr>
              <a:t> </a:t>
            </a:r>
          </a:p>
          <a:p>
            <a:pPr marL="177800" indent="-177800">
              <a:spcBef>
                <a:spcPts val="600"/>
              </a:spcBef>
              <a:buFontTx/>
              <a:buChar char="•"/>
              <a:defRPr/>
            </a:pPr>
            <a:r>
              <a:rPr lang="ru-RU" sz="1400" b="0" dirty="0">
                <a:latin typeface="+mj-lt"/>
              </a:rPr>
              <a:t>получать сообщения, </a:t>
            </a:r>
            <a:r>
              <a:rPr lang="ru-RU" sz="1400" dirty="0">
                <a:latin typeface="+mj-lt"/>
              </a:rPr>
              <a:t>не удаляя их с почтового сервера</a:t>
            </a:r>
            <a:r>
              <a:rPr lang="ru-RU" sz="1400" b="0" dirty="0">
                <a:latin typeface="+mj-lt"/>
              </a:rPr>
              <a:t> или </a:t>
            </a:r>
            <a:r>
              <a:rPr lang="ru-RU" sz="1400" dirty="0">
                <a:latin typeface="+mj-lt"/>
              </a:rPr>
              <a:t>удалять сообщения с сервера после получения</a:t>
            </a:r>
            <a:endParaRPr lang="ru-RU" sz="1400" b="0" dirty="0">
              <a:latin typeface="+mj-lt"/>
            </a:endParaRPr>
          </a:p>
          <a:p>
            <a:pPr marL="177800" indent="-177800">
              <a:spcBef>
                <a:spcPts val="600"/>
              </a:spcBef>
              <a:buFontTx/>
              <a:buChar char="•"/>
              <a:defRPr/>
            </a:pPr>
            <a:r>
              <a:rPr lang="ru-RU" sz="1400" dirty="0">
                <a:latin typeface="+mj-lt"/>
              </a:rPr>
              <a:t>проверять почту с определенным интервалом времени</a:t>
            </a:r>
            <a:r>
              <a:rPr lang="ru-RU" sz="1400" b="0" dirty="0">
                <a:latin typeface="+mj-lt"/>
              </a:rPr>
              <a:t> </a:t>
            </a:r>
          </a:p>
          <a:p>
            <a:pPr marL="177800" indent="-177800">
              <a:spcBef>
                <a:spcPts val="600"/>
              </a:spcBef>
              <a:buFontTx/>
              <a:buChar char="•"/>
              <a:defRPr/>
            </a:pPr>
            <a:r>
              <a:rPr lang="ru-RU" sz="1400" b="0" dirty="0">
                <a:latin typeface="+mj-lt"/>
              </a:rPr>
              <a:t>централизованно хранить все почтовые сообщения, относящиеся к сайту </a:t>
            </a:r>
          </a:p>
          <a:p>
            <a:pPr marL="177800" indent="-177800">
              <a:spcBef>
                <a:spcPts val="600"/>
              </a:spcBef>
              <a:buFontTx/>
              <a:buChar char="•"/>
              <a:defRPr/>
            </a:pPr>
            <a:r>
              <a:rPr lang="ru-RU" sz="1400" dirty="0">
                <a:latin typeface="+mj-lt"/>
              </a:rPr>
              <a:t>обрабатывать почту</a:t>
            </a:r>
            <a:r>
              <a:rPr lang="ru-RU" sz="1400" b="0" dirty="0">
                <a:latin typeface="+mj-lt"/>
              </a:rPr>
              <a:t> (просматривать сообщения, вложения, </a:t>
            </a:r>
            <a:r>
              <a:rPr lang="ru-RU" sz="1400" dirty="0">
                <a:latin typeface="+mj-lt"/>
              </a:rPr>
              <a:t>применять правила</a:t>
            </a:r>
            <a:r>
              <a:rPr lang="ru-RU" sz="1400" b="0" dirty="0">
                <a:latin typeface="+mj-lt"/>
              </a:rPr>
              <a:t> и т.д.) </a:t>
            </a:r>
          </a:p>
          <a:p>
            <a:pPr marL="177800" indent="-177800">
              <a:spcBef>
                <a:spcPts val="600"/>
              </a:spcBef>
              <a:buFontTx/>
              <a:buChar char="•"/>
              <a:defRPr/>
            </a:pPr>
            <a:r>
              <a:rPr lang="ru-RU" sz="1400" b="0" dirty="0">
                <a:latin typeface="+mj-lt"/>
              </a:rPr>
              <a:t>задавать</a:t>
            </a:r>
            <a:r>
              <a:rPr lang="ru-RU" sz="1400" dirty="0">
                <a:latin typeface="+mj-lt"/>
              </a:rPr>
              <a:t> параметры отбора правил</a:t>
            </a:r>
            <a:r>
              <a:rPr lang="ru-RU" sz="1400" b="0" dirty="0">
                <a:latin typeface="+mj-lt"/>
              </a:rPr>
              <a:t> </a:t>
            </a:r>
          </a:p>
          <a:p>
            <a:pPr marL="177800" indent="-177800">
              <a:spcBef>
                <a:spcPts val="600"/>
              </a:spcBef>
              <a:buFontTx/>
              <a:buChar char="•"/>
              <a:defRPr/>
            </a:pPr>
            <a:r>
              <a:rPr lang="ru-RU" sz="1400" b="0" dirty="0">
                <a:latin typeface="+mj-lt"/>
              </a:rPr>
              <a:t>использовать </a:t>
            </a:r>
            <a:r>
              <a:rPr lang="ru-RU" sz="1400" dirty="0">
                <a:latin typeface="+mj-lt"/>
              </a:rPr>
              <a:t>самообучающуюся систему фильтрации спама</a:t>
            </a:r>
            <a:r>
              <a:rPr lang="ru-RU" sz="1400" b="0" dirty="0">
                <a:latin typeface="+mj-lt"/>
              </a:rPr>
              <a:t> </a:t>
            </a:r>
          </a:p>
          <a:p>
            <a:pPr marL="177800" indent="-177800">
              <a:spcBef>
                <a:spcPts val="600"/>
              </a:spcBef>
              <a:buFontTx/>
              <a:buChar char="•"/>
              <a:defRPr/>
            </a:pPr>
            <a:r>
              <a:rPr lang="ru-RU" sz="1400" b="0" dirty="0">
                <a:latin typeface="+mj-lt"/>
              </a:rPr>
              <a:t>вести </a:t>
            </a:r>
            <a:r>
              <a:rPr lang="ru-RU" sz="1400" dirty="0">
                <a:latin typeface="+mj-lt"/>
              </a:rPr>
              <a:t>журнал работы почтового модуля</a:t>
            </a:r>
            <a:r>
              <a:rPr lang="ru-RU" sz="1400" b="0" dirty="0">
                <a:latin typeface="+mj-lt"/>
              </a:rPr>
              <a:t> и многое другое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89863" y="2168200"/>
            <a:ext cx="242784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0" dirty="0">
                <a:latin typeface="+mj-lt"/>
              </a:rPr>
              <a:t>Модуль почты позволяет: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5334000" y="5383213"/>
            <a:ext cx="35814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r">
              <a:defRPr/>
            </a:pPr>
            <a:r>
              <a:rPr lang="en-US" sz="1600" dirty="0" err="1">
                <a:solidFill>
                  <a:srgbClr val="C00000"/>
                </a:solidFill>
                <a:latin typeface="+mj-lt"/>
              </a:rPr>
              <a:t>Получение</a:t>
            </a:r>
            <a:r>
              <a:rPr lang="en-US" sz="1600" dirty="0">
                <a:solidFill>
                  <a:srgbClr val="C00000"/>
                </a:solidFill>
                <a:latin typeface="+mj-lt"/>
              </a:rPr>
              <a:t> и </a:t>
            </a:r>
            <a:r>
              <a:rPr lang="en-US" sz="1600" dirty="0" err="1">
                <a:solidFill>
                  <a:srgbClr val="C00000"/>
                </a:solidFill>
                <a:latin typeface="+mj-lt"/>
              </a:rPr>
              <a:t>обработка</a:t>
            </a:r>
            <a:r>
              <a:rPr lang="en-US" sz="16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+mj-lt"/>
              </a:rPr>
              <a:t>почты</a:t>
            </a:r>
            <a:r>
              <a:rPr lang="en-US" sz="1600" dirty="0">
                <a:solidFill>
                  <a:srgbClr val="C00000"/>
                </a:solidFill>
                <a:latin typeface="+mj-lt"/>
              </a:rPr>
              <a:t>, </a:t>
            </a:r>
            <a:r>
              <a:rPr lang="en-US" sz="1600" dirty="0" err="1">
                <a:solidFill>
                  <a:srgbClr val="C00000"/>
                </a:solidFill>
                <a:latin typeface="+mj-lt"/>
              </a:rPr>
              <a:t>фильтрация</a:t>
            </a:r>
            <a:r>
              <a:rPr lang="en-US" sz="16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+mj-lt"/>
              </a:rPr>
              <a:t>писем</a:t>
            </a:r>
            <a:r>
              <a:rPr lang="en-US" sz="1600" dirty="0">
                <a:solidFill>
                  <a:srgbClr val="C00000"/>
                </a:solidFill>
                <a:latin typeface="+mj-lt"/>
              </a:rPr>
              <a:t>,</a:t>
            </a:r>
            <a:endParaRPr lang="ru-RU" sz="1600" dirty="0">
              <a:solidFill>
                <a:srgbClr val="C00000"/>
              </a:solidFill>
              <a:latin typeface="+mj-lt"/>
            </a:endParaRPr>
          </a:p>
          <a:p>
            <a:pPr algn="r">
              <a:defRPr/>
            </a:pPr>
            <a:r>
              <a:rPr lang="ru-RU" sz="1600" dirty="0" err="1">
                <a:solidFill>
                  <a:srgbClr val="C00000"/>
                </a:solidFill>
                <a:latin typeface="+mj-lt"/>
              </a:rPr>
              <a:t>антиспамовый</a:t>
            </a:r>
            <a:r>
              <a:rPr lang="ru-RU" sz="1600" dirty="0">
                <a:solidFill>
                  <a:srgbClr val="C00000"/>
                </a:solidFill>
                <a:latin typeface="+mj-lt"/>
              </a:rPr>
              <a:t> фильтр</a:t>
            </a:r>
            <a:r>
              <a:rPr lang="en-US" sz="1600" dirty="0">
                <a:solidFill>
                  <a:srgbClr val="C00000"/>
                </a:solidFill>
                <a:latin typeface="+mj-lt"/>
              </a:rPr>
              <a:t> </a:t>
            </a:r>
          </a:p>
        </p:txBody>
      </p:sp>
      <p:pic>
        <p:nvPicPr>
          <p:cNvPr id="8" name="Picture 8" descr="rul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3600" y="2424112"/>
            <a:ext cx="2989213" cy="26162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75000"/>
              </a:schemeClr>
            </a:solidFill>
          </a:ln>
          <a:effectLst/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600" dirty="0">
                <a:latin typeface="Calibri" pitchFamily="34" charset="0"/>
                <a:cs typeface="Calibri" pitchFamily="34" charset="0"/>
              </a:rPr>
              <a:t>Почта</a:t>
            </a:r>
            <a:endParaRPr lang="en-US" sz="36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20" y="1372253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Объект 2"/>
          <p:cNvSpPr>
            <a:spLocks noGrp="1"/>
          </p:cNvSpPr>
          <p:nvPr>
            <p:ph idx="1"/>
          </p:nvPr>
        </p:nvSpPr>
        <p:spPr>
          <a:xfrm>
            <a:off x="843217" y="2209800"/>
            <a:ext cx="3271583" cy="4195662"/>
          </a:xfrm>
        </p:spPr>
        <p:txBody>
          <a:bodyPr/>
          <a:lstStyle/>
          <a:p>
            <a:pPr>
              <a:buBlip>
                <a:blip r:embed="rId2"/>
              </a:buBlip>
              <a:defRPr/>
            </a:pPr>
            <a:r>
              <a:rPr lang="ru-RU" sz="1600" dirty="0" smtClean="0"/>
              <a:t>Управление множеством независимых веб-сайтов</a:t>
            </a:r>
          </a:p>
          <a:p>
            <a:pPr>
              <a:buBlip>
                <a:blip r:embed="rId2"/>
              </a:buBlip>
              <a:defRPr/>
            </a:pPr>
            <a:r>
              <a:rPr lang="ru-RU" sz="1600" dirty="0" smtClean="0"/>
              <a:t>Администрирование подчиненных сайтов без необходимости знать параметры учетных записей на каждом сайте. </a:t>
            </a:r>
          </a:p>
          <a:p>
            <a:pPr>
              <a:buBlip>
                <a:blip r:embed="rId2"/>
              </a:buBlip>
              <a:defRPr/>
            </a:pPr>
            <a:r>
              <a:rPr lang="ru-RU" sz="1600" dirty="0" smtClean="0"/>
              <a:t>Централизованная раздача (трансляция) контента на подчиненные сайты </a:t>
            </a:r>
          </a:p>
          <a:p>
            <a:pPr>
              <a:buBlip>
                <a:blip r:embed="rId2"/>
              </a:buBlip>
              <a:defRPr/>
            </a:pPr>
            <a:r>
              <a:rPr lang="ru-RU" sz="1600" dirty="0" smtClean="0"/>
              <a:t>Единая система авторизации и разграничения доступа между всеми веб-сайтами, связанными контроллером. </a:t>
            </a:r>
          </a:p>
        </p:txBody>
      </p:sp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890" y="1905000"/>
            <a:ext cx="5142723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latin typeface="Calibri" pitchFamily="34" charset="0"/>
                <a:cs typeface="Calibri" pitchFamily="34" charset="0"/>
              </a:rPr>
              <a:t>Контроллер сайтов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4401" y="1198651"/>
            <a:ext cx="73152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0" dirty="0">
                <a:latin typeface="+mj-lt"/>
              </a:rPr>
              <a:t>Контроллер - модуль, который позволяет устанавливать связь с другими независимыми </a:t>
            </a:r>
            <a:r>
              <a:rPr lang="ru-RU" sz="2000" b="0" dirty="0">
                <a:latin typeface="+mj-lt"/>
              </a:rPr>
              <a:t>веб-сайтами</a:t>
            </a:r>
            <a:r>
              <a:rPr lang="ru-RU" sz="1800" b="0" dirty="0">
                <a:latin typeface="+mj-lt"/>
              </a:rPr>
              <a:t> и централизованно управлять ими.</a:t>
            </a:r>
          </a:p>
          <a:p>
            <a:endParaRPr lang="ru-RU" sz="14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106876"/>
            <a:ext cx="8510587" cy="914400"/>
          </a:xfrm>
        </p:spPr>
        <p:txBody>
          <a:bodyPr/>
          <a:lstStyle/>
          <a:p>
            <a:pPr algn="l" eaLnBrk="1" hangingPunct="1"/>
            <a:r>
              <a:rPr lang="ru-RU" sz="3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Платформа «1С-Битрикс»</a:t>
            </a:r>
            <a:endParaRPr lang="en-US" sz="32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 bwMode="auto">
          <a:xfrm>
            <a:off x="228600" y="1828800"/>
            <a:ext cx="2667000" cy="3429000"/>
          </a:xfrm>
          <a:prstGeom prst="roundRect">
            <a:avLst>
              <a:gd name="adj" fmla="val 2890"/>
            </a:avLst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6148" name="Прямоугольник 9"/>
          <p:cNvSpPr>
            <a:spLocks noChangeArrowheads="1"/>
          </p:cNvSpPr>
          <p:nvPr/>
        </p:nvSpPr>
        <p:spPr bwMode="auto">
          <a:xfrm>
            <a:off x="859225" y="1927225"/>
            <a:ext cx="15140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2800" dirty="0">
                <a:latin typeface="Calibri" pitchFamily="34" charset="0"/>
                <a:cs typeface="Calibri" pitchFamily="34" charset="0"/>
              </a:rPr>
              <a:t>Модули </a:t>
            </a:r>
          </a:p>
        </p:txBody>
      </p:sp>
      <p:sp>
        <p:nvSpPr>
          <p:cNvPr id="11" name="Скругленный прямоугольник 10"/>
          <p:cNvSpPr/>
          <p:nvPr/>
        </p:nvSpPr>
        <p:spPr bwMode="auto">
          <a:xfrm>
            <a:off x="3048000" y="1828800"/>
            <a:ext cx="3124199" cy="3429000"/>
          </a:xfrm>
          <a:prstGeom prst="roundRect">
            <a:avLst>
              <a:gd name="adj" fmla="val 3363"/>
            </a:avLst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 bwMode="auto">
          <a:xfrm>
            <a:off x="6324600" y="1828800"/>
            <a:ext cx="2711896" cy="3429000"/>
          </a:xfrm>
          <a:prstGeom prst="roundRect">
            <a:avLst>
              <a:gd name="adj" fmla="val 4199"/>
            </a:avLst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6151" name="Прямоугольник 14"/>
          <p:cNvSpPr>
            <a:spLocks noChangeArrowheads="1"/>
          </p:cNvSpPr>
          <p:nvPr/>
        </p:nvSpPr>
        <p:spPr bwMode="auto">
          <a:xfrm>
            <a:off x="3502413" y="1924050"/>
            <a:ext cx="21817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2800" dirty="0">
                <a:latin typeface="Calibri" pitchFamily="34" charset="0"/>
                <a:cs typeface="Calibri" pitchFamily="34" charset="0"/>
              </a:rPr>
              <a:t>Компоненты</a:t>
            </a:r>
          </a:p>
        </p:txBody>
      </p:sp>
      <p:sp>
        <p:nvSpPr>
          <p:cNvPr id="6152" name="Прямоугольник 18"/>
          <p:cNvSpPr>
            <a:spLocks noChangeArrowheads="1"/>
          </p:cNvSpPr>
          <p:nvPr/>
        </p:nvSpPr>
        <p:spPr bwMode="auto">
          <a:xfrm>
            <a:off x="6813938" y="1928813"/>
            <a:ext cx="18776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latin typeface="Calibri" pitchFamily="34" charset="0"/>
                <a:cs typeface="Calibri" pitchFamily="34" charset="0"/>
              </a:rPr>
              <a:t>Framework</a:t>
            </a:r>
            <a:endParaRPr lang="ru-RU" sz="28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9825" y="2819400"/>
            <a:ext cx="2887179" cy="20574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154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575" y="2805113"/>
            <a:ext cx="25717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2843213"/>
            <a:ext cx="2408238" cy="226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4686300" y="5335588"/>
            <a:ext cx="4368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r">
              <a:defRPr/>
            </a:pPr>
            <a:r>
              <a:rPr lang="ru-RU" sz="2000" b="0">
                <a:solidFill>
                  <a:srgbClr val="C00000"/>
                </a:solidFill>
                <a:latin typeface="+mj-lt"/>
              </a:rPr>
              <a:t>Интеграция в корпоративную сеть</a:t>
            </a:r>
            <a:r>
              <a:rPr lang="ru-RU" sz="2000">
                <a:solidFill>
                  <a:srgbClr val="C00000"/>
                </a:solidFill>
                <a:latin typeface="+mj-lt"/>
              </a:rPr>
              <a:t> 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659074" y="2644433"/>
            <a:ext cx="4168514" cy="3761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177800" indent="-177800">
              <a:spcBef>
                <a:spcPct val="15000"/>
              </a:spcBef>
              <a:spcAft>
                <a:spcPct val="15000"/>
              </a:spcAft>
              <a:buFontTx/>
              <a:buChar char="•"/>
              <a:defRPr/>
            </a:pPr>
            <a:r>
              <a:rPr lang="ru-RU" sz="1600" dirty="0">
                <a:latin typeface="+mj-lt"/>
              </a:rPr>
              <a:t>интегрировать продукт в корпоративную сеть</a:t>
            </a:r>
            <a:r>
              <a:rPr lang="ru-RU" sz="1600" b="0" dirty="0">
                <a:latin typeface="+mj-lt"/>
              </a:rPr>
              <a:t> </a:t>
            </a:r>
          </a:p>
          <a:p>
            <a:pPr marL="177800" indent="-177800" eaLnBrk="0" hangingPunct="0">
              <a:spcBef>
                <a:spcPct val="15000"/>
              </a:spcBef>
              <a:spcAft>
                <a:spcPct val="15000"/>
              </a:spcAft>
              <a:buFontTx/>
              <a:buChar char="•"/>
              <a:defRPr/>
            </a:pPr>
            <a:r>
              <a:rPr lang="ru-RU" sz="1600" b="0" dirty="0">
                <a:latin typeface="+mj-lt"/>
              </a:rPr>
              <a:t>настроить </a:t>
            </a:r>
            <a:r>
              <a:rPr lang="ru-RU" sz="1600" dirty="0">
                <a:latin typeface="+mj-lt"/>
              </a:rPr>
              <a:t>соответствие групп пользователей</a:t>
            </a:r>
            <a:r>
              <a:rPr lang="ru-RU" sz="1600" b="0" dirty="0">
                <a:latin typeface="+mj-lt"/>
              </a:rPr>
              <a:t> корпоративной сети и групп пользователей сайта </a:t>
            </a:r>
          </a:p>
          <a:p>
            <a:pPr marL="177800" indent="-177800" eaLnBrk="0" hangingPunct="0">
              <a:spcBef>
                <a:spcPct val="15000"/>
              </a:spcBef>
              <a:spcAft>
                <a:spcPct val="15000"/>
              </a:spcAft>
              <a:buFontTx/>
              <a:buChar char="•"/>
              <a:defRPr/>
            </a:pPr>
            <a:r>
              <a:rPr lang="ru-RU" sz="1600" dirty="0">
                <a:latin typeface="+mj-lt"/>
              </a:rPr>
              <a:t>автоматически создавать бюджет пользователя</a:t>
            </a:r>
            <a:r>
              <a:rPr lang="ru-RU" sz="1600" b="0" dirty="0">
                <a:latin typeface="+mj-lt"/>
              </a:rPr>
              <a:t> после его регистрации на основе данных таблицы соответствий (данные для создания бюджета пользователя запрашиваются из базы данных корпоративного сервера) </a:t>
            </a:r>
          </a:p>
          <a:p>
            <a:pPr marL="177800" indent="-177800" eaLnBrk="0" hangingPunct="0">
              <a:spcBef>
                <a:spcPct val="15000"/>
              </a:spcBef>
              <a:spcAft>
                <a:spcPct val="15000"/>
              </a:spcAft>
              <a:buFontTx/>
              <a:buChar char="•"/>
              <a:defRPr/>
            </a:pPr>
            <a:r>
              <a:rPr lang="ru-RU" sz="1600" dirty="0">
                <a:latin typeface="+mj-lt"/>
              </a:rPr>
              <a:t>централизованно</a:t>
            </a:r>
            <a:r>
              <a:rPr lang="ru-RU" sz="1600" b="0" dirty="0">
                <a:latin typeface="+mj-lt"/>
              </a:rPr>
              <a:t> </a:t>
            </a:r>
            <a:r>
              <a:rPr lang="ru-RU" sz="1600" dirty="0">
                <a:latin typeface="+mj-lt"/>
              </a:rPr>
              <a:t>управлять изменениями бюджетов</a:t>
            </a:r>
            <a:r>
              <a:rPr lang="ru-RU" sz="1600" b="0" dirty="0">
                <a:latin typeface="+mj-lt"/>
              </a:rPr>
              <a:t> пользователей системы через корпоративный сервер. </a:t>
            </a: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762000" y="2135022"/>
            <a:ext cx="499534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ru-RU" sz="1600" b="0" dirty="0">
                <a:latin typeface="+mj-lt"/>
              </a:rPr>
              <a:t>Модуль «</a:t>
            </a:r>
            <a:r>
              <a:rPr lang="ru-RU" sz="1600" b="0" dirty="0" err="1">
                <a:latin typeface="+mj-lt"/>
              </a:rPr>
              <a:t>Active</a:t>
            </a:r>
            <a:r>
              <a:rPr lang="ru-RU" sz="1600" b="0" dirty="0">
                <a:latin typeface="+mj-lt"/>
              </a:rPr>
              <a:t> </a:t>
            </a:r>
            <a:r>
              <a:rPr lang="ru-RU" sz="1600" b="0" dirty="0" err="1">
                <a:latin typeface="+mj-lt"/>
              </a:rPr>
              <a:t>Directory</a:t>
            </a:r>
            <a:r>
              <a:rPr lang="ru-RU" sz="1600" b="0" dirty="0">
                <a:latin typeface="+mj-lt"/>
              </a:rPr>
              <a:t>/LDAP Интегратор» позволяет:</a:t>
            </a: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813725" y="1243459"/>
            <a:ext cx="802772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0" dirty="0">
                <a:latin typeface="+mj-lt"/>
              </a:rPr>
              <a:t>«</a:t>
            </a:r>
            <a:r>
              <a:rPr lang="ru-RU" sz="1600" b="0" dirty="0" err="1">
                <a:latin typeface="+mj-lt"/>
              </a:rPr>
              <a:t>Active</a:t>
            </a:r>
            <a:r>
              <a:rPr lang="ru-RU" sz="1600" b="0" dirty="0">
                <a:latin typeface="+mj-lt"/>
              </a:rPr>
              <a:t> </a:t>
            </a:r>
            <a:r>
              <a:rPr lang="ru-RU" sz="1600" b="0" dirty="0" err="1">
                <a:latin typeface="+mj-lt"/>
              </a:rPr>
              <a:t>Directory</a:t>
            </a:r>
            <a:r>
              <a:rPr lang="ru-RU" sz="1600" b="0" dirty="0">
                <a:latin typeface="+mj-lt"/>
              </a:rPr>
              <a:t>/LDAP Интегратор» предназначен для интеграции «Битрикс: Управление сайтом» в корпоративную сеть и централизации управления группами пользователей корпоративной информационной системы.</a:t>
            </a:r>
          </a:p>
        </p:txBody>
      </p:sp>
      <p:pic>
        <p:nvPicPr>
          <p:cNvPr id="8" name="Picture 12" descr="lda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3000" y="2971800"/>
            <a:ext cx="3962400" cy="1665288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75000"/>
              </a:schemeClr>
            </a:solidFill>
          </a:ln>
          <a:effectLst/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3600" dirty="0">
                <a:latin typeface="Calibri" pitchFamily="34" charset="0"/>
                <a:cs typeface="Calibri" pitchFamily="34" charset="0"/>
              </a:rPr>
              <a:t>AD/LDAP</a:t>
            </a:r>
            <a:endParaRPr lang="en-US" sz="36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20" y="1262512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622548" y="1308002"/>
            <a:ext cx="8413948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ru-RU" sz="1600" b="0" dirty="0">
                <a:solidFill>
                  <a:srgbClr val="1C1C1C"/>
                </a:solidFill>
                <a:latin typeface="+mj-lt"/>
              </a:rPr>
              <a:t>Модуль компрессии при передаче данных между сервером и клиентом компрессирует страницы для ускорения вывода содержания сайта пользователям. Модуль в несколько раз уменьшает объем передаваемых HTML-данных между сайтом и браузером клиента, что существенно увеличивает скорость работы как для посетителей, так и для администраторов сайта. </a:t>
            </a:r>
          </a:p>
          <a:p>
            <a:pPr eaLnBrk="0" hangingPunct="0">
              <a:defRPr/>
            </a:pPr>
            <a:endParaRPr lang="ru-RU" sz="1600" b="0" dirty="0">
              <a:solidFill>
                <a:srgbClr val="1C1C1C"/>
              </a:solidFill>
              <a:latin typeface="+mj-lt"/>
            </a:endParaRPr>
          </a:p>
          <a:p>
            <a:pPr eaLnBrk="0" hangingPunct="0">
              <a:defRPr/>
            </a:pPr>
            <a:r>
              <a:rPr lang="ru-RU" sz="1600" b="0" dirty="0">
                <a:solidFill>
                  <a:srgbClr val="1C1C1C"/>
                </a:solidFill>
                <a:latin typeface="+mj-lt"/>
              </a:rPr>
              <a:t>Возможности модуля: </a:t>
            </a:r>
          </a:p>
        </p:txBody>
      </p:sp>
      <p:sp>
        <p:nvSpPr>
          <p:cNvPr id="37892" name="Rectangle 5"/>
          <p:cNvSpPr>
            <a:spLocks noChangeArrowheads="1"/>
          </p:cNvSpPr>
          <p:nvPr/>
        </p:nvSpPr>
        <p:spPr bwMode="auto">
          <a:xfrm>
            <a:off x="622548" y="3124200"/>
            <a:ext cx="5168652" cy="3237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177800" indent="-177800">
              <a:spcBef>
                <a:spcPct val="5000"/>
              </a:spcBef>
              <a:spcAft>
                <a:spcPct val="5000"/>
              </a:spcAft>
              <a:buFontTx/>
              <a:buChar char="•"/>
              <a:defRPr/>
            </a:pPr>
            <a:r>
              <a:rPr lang="ru-RU" sz="1400" b="0" dirty="0">
                <a:solidFill>
                  <a:srgbClr val="1C1C1C"/>
                </a:solidFill>
                <a:latin typeface="+mj-lt"/>
              </a:rPr>
              <a:t>модуль компрессии позволяет в несколько раз (от 4 до 20) </a:t>
            </a:r>
            <a:r>
              <a:rPr lang="ru-RU" sz="1400" dirty="0">
                <a:solidFill>
                  <a:srgbClr val="1C1C1C"/>
                </a:solidFill>
                <a:latin typeface="+mj-lt"/>
              </a:rPr>
              <a:t>уменьшить объем передаваемых </a:t>
            </a:r>
            <a:r>
              <a:rPr lang="ru-RU" sz="1400" dirty="0" err="1">
                <a:solidFill>
                  <a:srgbClr val="1C1C1C"/>
                </a:solidFill>
                <a:latin typeface="+mj-lt"/>
              </a:rPr>
              <a:t>html</a:t>
            </a:r>
            <a:r>
              <a:rPr lang="ru-RU" sz="1400" dirty="0">
                <a:solidFill>
                  <a:srgbClr val="1C1C1C"/>
                </a:solidFill>
                <a:latin typeface="+mj-lt"/>
              </a:rPr>
              <a:t>-данных</a:t>
            </a:r>
            <a:r>
              <a:rPr lang="ru-RU" sz="1400" b="0" dirty="0">
                <a:solidFill>
                  <a:srgbClr val="1C1C1C"/>
                </a:solidFill>
                <a:latin typeface="+mj-lt"/>
              </a:rPr>
              <a:t> между сервером и браузером клиента </a:t>
            </a:r>
          </a:p>
          <a:p>
            <a:pPr marL="177800" indent="-177800">
              <a:spcBef>
                <a:spcPct val="5000"/>
              </a:spcBef>
              <a:spcAft>
                <a:spcPct val="5000"/>
              </a:spcAft>
              <a:buFontTx/>
              <a:buChar char="•"/>
              <a:defRPr/>
            </a:pPr>
            <a:r>
              <a:rPr lang="ru-RU" sz="1400" b="0" dirty="0">
                <a:solidFill>
                  <a:srgbClr val="1C1C1C"/>
                </a:solidFill>
                <a:latin typeface="+mj-lt"/>
              </a:rPr>
              <a:t>работает </a:t>
            </a:r>
            <a:r>
              <a:rPr lang="ru-RU" sz="1400" dirty="0">
                <a:solidFill>
                  <a:srgbClr val="1C1C1C"/>
                </a:solidFill>
                <a:latin typeface="+mj-lt"/>
              </a:rPr>
              <a:t>незаметно для клиента</a:t>
            </a:r>
            <a:r>
              <a:rPr lang="ru-RU" sz="1400" b="0" dirty="0">
                <a:solidFill>
                  <a:srgbClr val="1C1C1C"/>
                </a:solidFill>
                <a:latin typeface="+mj-lt"/>
              </a:rPr>
              <a:t> и </a:t>
            </a:r>
            <a:r>
              <a:rPr lang="ru-RU" sz="1400" dirty="0">
                <a:solidFill>
                  <a:srgbClr val="1C1C1C"/>
                </a:solidFill>
                <a:latin typeface="+mj-lt"/>
              </a:rPr>
              <a:t>не требует установки никаких дополнительных модулей</a:t>
            </a:r>
            <a:r>
              <a:rPr lang="ru-RU" sz="1400" b="0" dirty="0">
                <a:solidFill>
                  <a:srgbClr val="1C1C1C"/>
                </a:solidFill>
                <a:latin typeface="+mj-lt"/>
              </a:rPr>
              <a:t> в браузер клиента </a:t>
            </a:r>
          </a:p>
          <a:p>
            <a:pPr marL="177800" indent="-177800">
              <a:spcBef>
                <a:spcPct val="5000"/>
              </a:spcBef>
              <a:spcAft>
                <a:spcPct val="5000"/>
              </a:spcAft>
              <a:buFontTx/>
              <a:buChar char="•"/>
              <a:defRPr/>
            </a:pPr>
            <a:r>
              <a:rPr lang="ru-RU" sz="1400" b="0" dirty="0">
                <a:solidFill>
                  <a:srgbClr val="1C1C1C"/>
                </a:solidFill>
                <a:latin typeface="+mj-lt"/>
              </a:rPr>
              <a:t>безошибочно </a:t>
            </a:r>
            <a:r>
              <a:rPr lang="ru-RU" sz="1400" dirty="0">
                <a:solidFill>
                  <a:srgbClr val="1C1C1C"/>
                </a:solidFill>
                <a:latin typeface="+mj-lt"/>
              </a:rPr>
              <a:t>определяет, поддерживает ли браузер или прокси-сервер клиента компрессию данных</a:t>
            </a:r>
            <a:r>
              <a:rPr lang="ru-RU" sz="1400" b="0" dirty="0">
                <a:solidFill>
                  <a:srgbClr val="1C1C1C"/>
                </a:solidFill>
                <a:latin typeface="+mj-lt"/>
              </a:rPr>
              <a:t> </a:t>
            </a:r>
          </a:p>
          <a:p>
            <a:pPr marL="177800" indent="-177800">
              <a:spcBef>
                <a:spcPct val="5000"/>
              </a:spcBef>
              <a:spcAft>
                <a:spcPct val="5000"/>
              </a:spcAft>
              <a:buFontTx/>
              <a:buChar char="•"/>
              <a:defRPr/>
            </a:pPr>
            <a:r>
              <a:rPr lang="ru-RU" sz="1400" b="0" dirty="0">
                <a:solidFill>
                  <a:srgbClr val="1C1C1C"/>
                </a:solidFill>
                <a:latin typeface="+mj-lt"/>
              </a:rPr>
              <a:t>существенно </a:t>
            </a:r>
            <a:r>
              <a:rPr lang="ru-RU" sz="1400" dirty="0">
                <a:solidFill>
                  <a:srgbClr val="1C1C1C"/>
                </a:solidFill>
                <a:latin typeface="+mj-lt"/>
              </a:rPr>
              <a:t>увеличивает скорость работы с сайтом</a:t>
            </a:r>
            <a:endParaRPr lang="ru-RU" sz="1400" b="0" dirty="0">
              <a:solidFill>
                <a:srgbClr val="1C1C1C"/>
              </a:solidFill>
              <a:latin typeface="+mj-lt"/>
            </a:endParaRPr>
          </a:p>
          <a:p>
            <a:pPr marL="177800" indent="-177800">
              <a:spcBef>
                <a:spcPct val="5000"/>
              </a:spcBef>
              <a:spcAft>
                <a:spcPct val="5000"/>
              </a:spcAft>
              <a:buFontTx/>
              <a:buChar char="•"/>
              <a:defRPr/>
            </a:pPr>
            <a:r>
              <a:rPr lang="ru-RU" sz="1400" dirty="0">
                <a:solidFill>
                  <a:srgbClr val="1C1C1C"/>
                </a:solidFill>
                <a:latin typeface="+mj-lt"/>
              </a:rPr>
              <a:t>совместим с любым хостингом</a:t>
            </a:r>
            <a:r>
              <a:rPr lang="ru-RU" sz="1400" b="0" dirty="0">
                <a:solidFill>
                  <a:srgbClr val="1C1C1C"/>
                </a:solidFill>
                <a:latin typeface="+mj-lt"/>
              </a:rPr>
              <a:t> и использует стандартные модули PHP </a:t>
            </a:r>
          </a:p>
          <a:p>
            <a:pPr marL="177800" indent="-177800">
              <a:spcBef>
                <a:spcPct val="5000"/>
              </a:spcBef>
              <a:spcAft>
                <a:spcPct val="5000"/>
              </a:spcAft>
              <a:buFontTx/>
              <a:buChar char="•"/>
              <a:defRPr/>
            </a:pPr>
            <a:r>
              <a:rPr lang="ru-RU" sz="1400" dirty="0">
                <a:solidFill>
                  <a:srgbClr val="1C1C1C"/>
                </a:solidFill>
                <a:latin typeface="+mj-lt"/>
              </a:rPr>
              <a:t>минимально загружает процессоры веб-сервера</a:t>
            </a:r>
            <a:r>
              <a:rPr lang="ru-RU" sz="1400" b="0" dirty="0">
                <a:solidFill>
                  <a:srgbClr val="1C1C1C"/>
                </a:solidFill>
                <a:latin typeface="+mj-lt"/>
              </a:rPr>
              <a:t> </a:t>
            </a:r>
          </a:p>
          <a:p>
            <a:pPr marL="177800" indent="-177800">
              <a:spcBef>
                <a:spcPct val="5000"/>
              </a:spcBef>
              <a:spcAft>
                <a:spcPct val="5000"/>
              </a:spcAft>
              <a:buFontTx/>
              <a:buChar char="•"/>
              <a:defRPr/>
            </a:pPr>
            <a:r>
              <a:rPr lang="ru-RU" sz="1400" dirty="0">
                <a:solidFill>
                  <a:srgbClr val="1C1C1C"/>
                </a:solidFill>
                <a:latin typeface="+mj-lt"/>
              </a:rPr>
              <a:t>обрабатывает ряд ошибок браузера MS </a:t>
            </a:r>
            <a:r>
              <a:rPr lang="ru-RU" sz="1400" dirty="0" err="1">
                <a:solidFill>
                  <a:srgbClr val="1C1C1C"/>
                </a:solidFill>
                <a:latin typeface="+mj-lt"/>
              </a:rPr>
              <a:t>Internet</a:t>
            </a:r>
            <a:r>
              <a:rPr lang="ru-RU" sz="1400" dirty="0">
                <a:solidFill>
                  <a:srgbClr val="1C1C1C"/>
                </a:solidFill>
                <a:latin typeface="+mj-lt"/>
              </a:rPr>
              <a:t> </a:t>
            </a:r>
            <a:r>
              <a:rPr lang="ru-RU" sz="1400" dirty="0" err="1">
                <a:solidFill>
                  <a:srgbClr val="1C1C1C"/>
                </a:solidFill>
                <a:latin typeface="+mj-lt"/>
              </a:rPr>
              <a:t>Explorer</a:t>
            </a:r>
            <a:r>
              <a:rPr lang="ru-RU" sz="1400" b="0" dirty="0">
                <a:solidFill>
                  <a:srgbClr val="1C1C1C"/>
                </a:solidFill>
                <a:latin typeface="+mj-lt"/>
              </a:rPr>
              <a:t> 5.0, 5.5 и 6.0, что является необходимым условием для корректной работы компрессии в IE.</a:t>
            </a:r>
            <a:r>
              <a:rPr lang="ru-RU" sz="1400" dirty="0">
                <a:latin typeface="+mj-lt"/>
              </a:rPr>
              <a:t> </a:t>
            </a:r>
          </a:p>
        </p:txBody>
      </p:sp>
      <p:sp>
        <p:nvSpPr>
          <p:cNvPr id="37893" name="Rectangle 6"/>
          <p:cNvSpPr>
            <a:spLocks noChangeArrowheads="1"/>
          </p:cNvSpPr>
          <p:nvPr/>
        </p:nvSpPr>
        <p:spPr bwMode="auto">
          <a:xfrm>
            <a:off x="5705475" y="5439489"/>
            <a:ext cx="32099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r">
              <a:defRPr/>
            </a:pPr>
            <a:r>
              <a:rPr lang="ru-RU" sz="1600" dirty="0">
                <a:solidFill>
                  <a:srgbClr val="C00000"/>
                </a:solidFill>
                <a:latin typeface="+mj-lt"/>
              </a:rPr>
              <a:t>Компрессия данных для увеличения скорости работы сайта </a:t>
            </a:r>
          </a:p>
        </p:txBody>
      </p:sp>
      <p:pic>
        <p:nvPicPr>
          <p:cNvPr id="34822" name="Picture 7" descr="compres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9800" y="2743200"/>
            <a:ext cx="2749550" cy="22860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75000"/>
              </a:schemeClr>
            </a:solidFill>
          </a:ln>
          <a:effectLst/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latin typeface="Calibri" pitchFamily="34" charset="0"/>
                <a:cs typeface="Calibri" pitchFamily="34" charset="0"/>
              </a:rPr>
              <a:t>Компрессия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52" y="1439142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" y="-8906"/>
            <a:ext cx="9146176" cy="6866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 bwMode="auto">
          <a:xfrm>
            <a:off x="3956" y="2333500"/>
            <a:ext cx="9146175" cy="2252350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76200" y="28857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/>
            <a:r>
              <a:rPr lang="ru-RU" sz="6000" b="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Производительность</a:t>
            </a:r>
          </a:p>
        </p:txBody>
      </p:sp>
      <p:pic>
        <p:nvPicPr>
          <p:cNvPr id="9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860" y="238450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Прямоугольник 3"/>
          <p:cNvSpPr>
            <a:spLocks noChangeArrowheads="1"/>
          </p:cNvSpPr>
          <p:nvPr/>
        </p:nvSpPr>
        <p:spPr bwMode="auto">
          <a:xfrm>
            <a:off x="914400" y="1283727"/>
            <a:ext cx="6858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400" dirty="0">
                <a:latin typeface="+mj-lt"/>
              </a:rPr>
              <a:t>Производительность</a:t>
            </a:r>
            <a:r>
              <a:rPr lang="ru-RU" sz="1400" dirty="0">
                <a:latin typeface="+mj-lt"/>
              </a:rPr>
              <a:t> проекта зависит от трех составляющих</a:t>
            </a:r>
            <a:r>
              <a:rPr lang="ru-RU" dirty="0"/>
              <a:t>:</a:t>
            </a:r>
          </a:p>
        </p:txBody>
      </p:sp>
      <p:sp>
        <p:nvSpPr>
          <p:cNvPr id="4" name="Прямоугольник 5"/>
          <p:cNvSpPr>
            <a:spLocks noChangeArrowheads="1"/>
          </p:cNvSpPr>
          <p:nvPr/>
        </p:nvSpPr>
        <p:spPr bwMode="auto">
          <a:xfrm>
            <a:off x="914400" y="2286000"/>
            <a:ext cx="7858125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69875" indent="-180975">
              <a:spcBef>
                <a:spcPts val="600"/>
              </a:spcBef>
              <a:buFont typeface="Arial" charset="0"/>
              <a:buChar char="•"/>
            </a:pPr>
            <a:r>
              <a:rPr lang="ru-RU" sz="2800" dirty="0"/>
              <a:t>Конфигурация сервера 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или настройки хостинга и его общая производительность </a:t>
            </a:r>
          </a:p>
          <a:p>
            <a:pPr marL="269875" indent="-180975">
              <a:spcBef>
                <a:spcPts val="600"/>
              </a:spcBef>
              <a:buFont typeface="Arial" charset="0"/>
              <a:buChar char="•"/>
            </a:pPr>
            <a:r>
              <a:rPr lang="ru-RU" sz="2800" dirty="0"/>
              <a:t>Настройки платформы</a:t>
            </a:r>
            <a:r>
              <a:rPr lang="ru-RU" dirty="0"/>
              <a:t>, </a:t>
            </a:r>
            <a:br>
              <a:rPr lang="ru-RU" dirty="0"/>
            </a:br>
            <a:r>
              <a:rPr lang="ru-RU" dirty="0"/>
              <a:t>которые влияют на производительность (</a:t>
            </a:r>
            <a:r>
              <a:rPr lang="ru-RU" dirty="0" err="1"/>
              <a:t>автокеширование</a:t>
            </a:r>
            <a:r>
              <a:rPr lang="ru-RU" dirty="0"/>
              <a:t>, </a:t>
            </a:r>
            <a:r>
              <a:rPr lang="ru-RU" dirty="0" err="1"/>
              <a:t>html-кеш</a:t>
            </a:r>
            <a:r>
              <a:rPr lang="ru-RU" dirty="0"/>
              <a:t>, параметры поиска)</a:t>
            </a:r>
          </a:p>
          <a:p>
            <a:pPr marL="269875" indent="-180975">
              <a:spcBef>
                <a:spcPts val="600"/>
              </a:spcBef>
              <a:buFont typeface="Arial" charset="0"/>
              <a:buChar char="•"/>
            </a:pPr>
            <a:r>
              <a:rPr lang="ru-RU" sz="2800" dirty="0"/>
              <a:t>Качество разработки</a:t>
            </a:r>
            <a:r>
              <a:rPr lang="ru-RU" dirty="0"/>
              <a:t>, </a:t>
            </a:r>
            <a:br>
              <a:rPr lang="ru-RU" dirty="0"/>
            </a:br>
            <a:r>
              <a:rPr lang="ru-RU" dirty="0"/>
              <a:t>интеграции с платформой, которая выполняется веб-разработчиком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latin typeface="Calibri" pitchFamily="34" charset="0"/>
                <a:cs typeface="Calibri" pitchFamily="34" charset="0"/>
              </a:rPr>
              <a:t>Производительность проекта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1381209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Объект 2"/>
          <p:cNvSpPr>
            <a:spLocks noGrp="1"/>
          </p:cNvSpPr>
          <p:nvPr>
            <p:ph idx="1"/>
          </p:nvPr>
        </p:nvSpPr>
        <p:spPr>
          <a:xfrm>
            <a:off x="539750" y="5775325"/>
            <a:ext cx="8229600" cy="576263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ru-RU" dirty="0" smtClean="0"/>
              <a:t>Инструменты отладки</a:t>
            </a:r>
          </a:p>
        </p:txBody>
      </p:sp>
      <p:pic>
        <p:nvPicPr>
          <p:cNvPr id="757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508" y="1600200"/>
            <a:ext cx="4895850" cy="392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27988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latin typeface="Calibri" pitchFamily="34" charset="0"/>
                <a:cs typeface="Calibri" pitchFamily="34" charset="0"/>
              </a:rPr>
              <a:t>Таблетка №1 для производительности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978" y="1600200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Объект 2"/>
          <p:cNvSpPr>
            <a:spLocks noGrp="1"/>
          </p:cNvSpPr>
          <p:nvPr>
            <p:ph idx="1"/>
          </p:nvPr>
        </p:nvSpPr>
        <p:spPr>
          <a:xfrm>
            <a:off x="539750" y="5775325"/>
            <a:ext cx="8229600" cy="576263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ru-RU" smtClean="0"/>
              <a:t>Монитор производительности</a:t>
            </a:r>
          </a:p>
        </p:txBody>
      </p:sp>
      <p:pic>
        <p:nvPicPr>
          <p:cNvPr id="768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848" y="1716722"/>
            <a:ext cx="5437878" cy="4079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latin typeface="Calibri" pitchFamily="34" charset="0"/>
                <a:cs typeface="Calibri" pitchFamily="34" charset="0"/>
              </a:rPr>
              <a:t>Таблетка №2 для </a:t>
            </a:r>
            <a:endParaRPr lang="ru-RU" sz="3200" dirty="0" smtClean="0">
              <a:latin typeface="Calibri" pitchFamily="34" charset="0"/>
              <a:cs typeface="Calibri" pitchFamily="34" charset="0"/>
            </a:endParaRPr>
          </a:p>
          <a:p>
            <a:pPr algn="l" eaLnBrk="1" hangingPunct="1"/>
            <a:r>
              <a:rPr lang="ru-RU" sz="3200" dirty="0" smtClean="0">
                <a:latin typeface="Calibri" pitchFamily="34" charset="0"/>
                <a:cs typeface="Calibri" pitchFamily="34" charset="0"/>
              </a:rPr>
              <a:t>производительности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978" y="1600200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Объект 2"/>
          <p:cNvSpPr>
            <a:spLocks noGrp="1"/>
          </p:cNvSpPr>
          <p:nvPr>
            <p:ph idx="1"/>
          </p:nvPr>
        </p:nvSpPr>
        <p:spPr>
          <a:xfrm>
            <a:off x="539750" y="5654675"/>
            <a:ext cx="8229600" cy="576263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ru-RU" smtClean="0"/>
              <a:t>Виртуальная машина</a:t>
            </a:r>
          </a:p>
        </p:txBody>
      </p:sp>
      <p:pic>
        <p:nvPicPr>
          <p:cNvPr id="778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725589"/>
            <a:ext cx="6096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220598"/>
            <a:ext cx="6758528" cy="904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latin typeface="Calibri" pitchFamily="34" charset="0"/>
                <a:cs typeface="Calibri" pitchFamily="34" charset="0"/>
              </a:rPr>
              <a:t>Таблетка №3 для производительности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978" y="1600200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2"/>
          <p:cNvSpPr>
            <a:spLocks noChangeArrowheads="1"/>
          </p:cNvSpPr>
          <p:nvPr/>
        </p:nvSpPr>
        <p:spPr bwMode="auto">
          <a:xfrm>
            <a:off x="921196" y="1361688"/>
            <a:ext cx="7728148" cy="1017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000" b="0" dirty="0">
                <a:solidFill>
                  <a:srgbClr val="000000"/>
                </a:solidFill>
                <a:latin typeface="+mj-lt"/>
              </a:rPr>
              <a:t>«1С-Битрикс: Виртуальная машина» – это «1С-Битрикс: Веб-окружение </a:t>
            </a:r>
            <a:r>
              <a:rPr lang="en-US" sz="2000" b="0" dirty="0">
                <a:solidFill>
                  <a:srgbClr val="000000"/>
                </a:solidFill>
                <a:latin typeface="+mj-lt"/>
              </a:rPr>
              <a:t>Linux</a:t>
            </a:r>
            <a:r>
              <a:rPr lang="ru-RU" sz="2000" b="0" dirty="0">
                <a:solidFill>
                  <a:srgbClr val="000000"/>
                </a:solidFill>
                <a:latin typeface="+mj-lt"/>
              </a:rPr>
              <a:t>»</a:t>
            </a:r>
            <a:r>
              <a:rPr lang="en-US" sz="2000" b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2000" b="0" dirty="0">
                <a:solidFill>
                  <a:srgbClr val="000000"/>
                </a:solidFill>
                <a:latin typeface="+mj-lt"/>
              </a:rPr>
              <a:t>с использованием разных способов виртуализации.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46180" y="2590800"/>
            <a:ext cx="742662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Times New Roman" pitchFamily="16" charset="0"/>
              <a:buNone/>
              <a:defRPr/>
            </a:pPr>
            <a:r>
              <a:rPr lang="ru-RU" sz="2000" b="0" dirty="0">
                <a:latin typeface="+mj-lt"/>
              </a:rPr>
              <a:t>Виртуальная машина эмулирует работу реального компьютера и включает в себя: </a:t>
            </a:r>
          </a:p>
          <a:p>
            <a:pPr marL="374650" indent="-285750">
              <a:spcBef>
                <a:spcPts val="600"/>
              </a:spcBef>
              <a:buBlip>
                <a:blip r:embed="rId3"/>
              </a:buBlip>
              <a:defRPr/>
            </a:pPr>
            <a:r>
              <a:rPr lang="ru-RU" sz="1800" b="0" dirty="0">
                <a:latin typeface="+mj-lt"/>
              </a:rPr>
              <a:t>сконфигурированную операционную систему,</a:t>
            </a:r>
          </a:p>
          <a:p>
            <a:pPr marL="374650" indent="-285750">
              <a:spcBef>
                <a:spcPts val="600"/>
              </a:spcBef>
              <a:buBlip>
                <a:blip r:embed="rId3"/>
              </a:buBlip>
              <a:defRPr/>
            </a:pPr>
            <a:r>
              <a:rPr lang="ru-RU" sz="1800" b="0" dirty="0" err="1">
                <a:latin typeface="+mj-lt"/>
              </a:rPr>
              <a:t>веб-сервер</a:t>
            </a:r>
            <a:r>
              <a:rPr lang="ru-RU" sz="1800" b="0" dirty="0">
                <a:latin typeface="+mj-lt"/>
              </a:rPr>
              <a:t>, </a:t>
            </a:r>
          </a:p>
          <a:p>
            <a:pPr marL="374650" indent="-285750">
              <a:spcBef>
                <a:spcPts val="600"/>
              </a:spcBef>
              <a:buBlip>
                <a:blip r:embed="rId3"/>
              </a:buBlip>
              <a:defRPr/>
            </a:pPr>
            <a:r>
              <a:rPr lang="ru-RU" sz="1800" b="0" dirty="0">
                <a:latin typeface="+mj-lt"/>
              </a:rPr>
              <a:t>базу данных, </a:t>
            </a:r>
          </a:p>
          <a:p>
            <a:pPr marL="374650" indent="-285750">
              <a:spcBef>
                <a:spcPts val="600"/>
              </a:spcBef>
              <a:buBlip>
                <a:blip r:embed="rId3"/>
              </a:buBlip>
              <a:defRPr/>
            </a:pPr>
            <a:r>
              <a:rPr lang="ru-RU" sz="1800" b="0" dirty="0" err="1">
                <a:latin typeface="+mj-lt"/>
              </a:rPr>
              <a:t>firewall</a:t>
            </a:r>
            <a:r>
              <a:rPr lang="ru-RU" sz="1800" b="0" dirty="0">
                <a:latin typeface="+mj-lt"/>
              </a:rPr>
              <a:t>, </a:t>
            </a:r>
          </a:p>
          <a:p>
            <a:pPr marL="374650" indent="-285750">
              <a:spcBef>
                <a:spcPts val="600"/>
              </a:spcBef>
              <a:buBlip>
                <a:blip r:embed="rId3"/>
              </a:buBlip>
              <a:defRPr/>
            </a:pPr>
            <a:r>
              <a:rPr lang="ru-RU" sz="1800" b="0" dirty="0">
                <a:latin typeface="+mj-lt"/>
              </a:rPr>
              <a:t>почтовый сервер, </a:t>
            </a:r>
          </a:p>
          <a:p>
            <a:pPr marL="374650" indent="-285750">
              <a:spcBef>
                <a:spcPts val="600"/>
              </a:spcBef>
              <a:buBlip>
                <a:blip r:embed="rId3"/>
              </a:buBlip>
              <a:defRPr/>
            </a:pPr>
            <a:r>
              <a:rPr lang="ru-RU" sz="1800" b="0" dirty="0">
                <a:latin typeface="+mj-lt"/>
              </a:rPr>
              <a:t>а также большое число настроек, от которых зависит надежность, производительность и безопасность </a:t>
            </a:r>
            <a:r>
              <a:rPr lang="ru-RU" sz="1800" b="0" dirty="0" err="1">
                <a:latin typeface="+mj-lt"/>
              </a:rPr>
              <a:t>веб-проекта</a:t>
            </a:r>
            <a:r>
              <a:rPr lang="ru-RU" sz="1800" b="0" dirty="0">
                <a:latin typeface="+mj-lt"/>
              </a:rPr>
              <a:t>. 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33681" y="130154"/>
            <a:ext cx="6119519" cy="1038148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300" dirty="0">
                <a:solidFill>
                  <a:srgbClr val="183F6E"/>
                </a:solidFill>
              </a:rPr>
              <a:t>1С-Битрикс: Виртуальная </a:t>
            </a:r>
            <a:r>
              <a:rPr lang="ru-RU" sz="3300" dirty="0" smtClean="0">
                <a:solidFill>
                  <a:srgbClr val="183F6E"/>
                </a:solidFill>
              </a:rPr>
              <a:t>машина</a:t>
            </a:r>
            <a:endParaRPr lang="ru-RU" sz="3300" dirty="0">
              <a:solidFill>
                <a:srgbClr val="254061"/>
              </a:solidFill>
            </a:endParaRPr>
          </a:p>
        </p:txBody>
      </p:sp>
      <p:pic>
        <p:nvPicPr>
          <p:cNvPr id="8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447800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1366838"/>
            <a:ext cx="212725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4538663"/>
            <a:ext cx="1714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2344739" y="1730375"/>
            <a:ext cx="6513512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600" dirty="0" err="1">
                <a:solidFill>
                  <a:srgbClr val="000000"/>
                </a:solidFill>
                <a:latin typeface="+mj-lt"/>
              </a:rPr>
              <a:t>VMware</a:t>
            </a:r>
            <a:r>
              <a:rPr lang="ru-RU" sz="1600" dirty="0">
                <a:solidFill>
                  <a:srgbClr val="000000"/>
                </a:solidFill>
                <a:latin typeface="+mj-lt"/>
              </a:rPr>
              <a:t> - наиболее развитая технология, поддержка любых ОС, отсутствуют специфические требования к аппаратному обеспечению</a:t>
            </a: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3" y="2820988"/>
            <a:ext cx="1714500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2357438" y="2778125"/>
            <a:ext cx="6500812" cy="83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600" dirty="0" err="1">
                <a:solidFill>
                  <a:srgbClr val="000000"/>
                </a:solidFill>
                <a:latin typeface="+mj-lt"/>
              </a:rPr>
              <a:t>Virtuozzo</a:t>
            </a:r>
            <a:r>
              <a:rPr lang="ru-RU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+mj-lt"/>
              </a:rPr>
              <a:t>Parallels</a:t>
            </a:r>
            <a:r>
              <a:rPr lang="ru-RU" sz="1600" dirty="0">
                <a:solidFill>
                  <a:srgbClr val="000000"/>
                </a:solidFill>
                <a:latin typeface="+mj-lt"/>
              </a:rPr>
              <a:t> - коммерческая технология виртуализации на уровне ядра 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Linux</a:t>
            </a:r>
            <a:r>
              <a:rPr lang="ru-RU" sz="1600" dirty="0">
                <a:solidFill>
                  <a:srgbClr val="000000"/>
                </a:solidFill>
                <a:latin typeface="+mj-lt"/>
              </a:rPr>
              <a:t>, поддерживается  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Linux</a:t>
            </a:r>
            <a:r>
              <a:rPr lang="ru-RU" sz="16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ru-RU" sz="1600" dirty="0" err="1">
                <a:solidFill>
                  <a:srgbClr val="000000"/>
                </a:solidFill>
                <a:latin typeface="+mj-lt"/>
              </a:rPr>
              <a:t>windows</a:t>
            </a:r>
            <a:r>
              <a:rPr lang="ru-RU" sz="1600" dirty="0">
                <a:solidFill>
                  <a:srgbClr val="000000"/>
                </a:solidFill>
                <a:latin typeface="+mj-lt"/>
              </a:rPr>
              <a:t>, целенаправленно разработана для ISP</a:t>
            </a:r>
          </a:p>
        </p:txBody>
      </p:sp>
      <p:sp>
        <p:nvSpPr>
          <p:cNvPr id="6151" name="Rectangle 7"/>
          <p:cNvSpPr>
            <a:spLocks noChangeArrowheads="1"/>
          </p:cNvSpPr>
          <p:nvPr/>
        </p:nvSpPr>
        <p:spPr bwMode="auto">
          <a:xfrm>
            <a:off x="2428874" y="3857625"/>
            <a:ext cx="6551613" cy="1079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600" dirty="0" err="1">
                <a:solidFill>
                  <a:srgbClr val="000000"/>
                </a:solidFill>
                <a:latin typeface="+mj-lt"/>
              </a:rPr>
              <a:t>HyperV</a:t>
            </a:r>
            <a:r>
              <a:rPr lang="ru-RU" sz="1600" dirty="0">
                <a:solidFill>
                  <a:srgbClr val="000000"/>
                </a:solidFill>
                <a:latin typeface="+mj-lt"/>
              </a:rPr>
              <a:t> - технология </a:t>
            </a:r>
            <a:r>
              <a:rPr lang="ru-RU" sz="1600" dirty="0" err="1">
                <a:solidFill>
                  <a:srgbClr val="000000"/>
                </a:solidFill>
                <a:latin typeface="+mj-lt"/>
              </a:rPr>
              <a:t>Microsoft</a:t>
            </a:r>
            <a:endParaRPr lang="ru-RU" sz="1600" dirty="0">
              <a:solidFill>
                <a:srgbClr val="000000"/>
              </a:solidFill>
              <a:latin typeface="+mj-lt"/>
            </a:endParaRP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600" dirty="0">
                <a:solidFill>
                  <a:srgbClr val="000000"/>
                </a:solidFill>
                <a:latin typeface="+mj-lt"/>
              </a:rPr>
              <a:t>тесная интеграция с технологией виртуализации от </a:t>
            </a:r>
            <a:r>
              <a:rPr lang="ru-RU" sz="1600" dirty="0" err="1">
                <a:solidFill>
                  <a:srgbClr val="000000"/>
                </a:solidFill>
                <a:latin typeface="+mj-lt"/>
              </a:rPr>
              <a:t>Intel</a:t>
            </a:r>
            <a:r>
              <a:rPr lang="ru-RU" sz="1600" dirty="0">
                <a:solidFill>
                  <a:srgbClr val="000000"/>
                </a:solidFill>
                <a:latin typeface="+mj-lt"/>
              </a:rPr>
              <a:t>, предназначена для виртуализации </a:t>
            </a:r>
            <a:r>
              <a:rPr lang="ru-RU" sz="1600" dirty="0" err="1">
                <a:solidFill>
                  <a:srgbClr val="000000"/>
                </a:solidFill>
                <a:latin typeface="+mj-lt"/>
              </a:rPr>
              <a:t>Windows</a:t>
            </a:r>
            <a:r>
              <a:rPr lang="ru-RU" sz="1600" dirty="0">
                <a:solidFill>
                  <a:srgbClr val="000000"/>
                </a:solidFill>
                <a:latin typeface="+mj-lt"/>
              </a:rPr>
              <a:t> серверов и ограниченного перечня дистрибутивов 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Linux</a:t>
            </a:r>
          </a:p>
        </p:txBody>
      </p:sp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2336800" y="5189538"/>
            <a:ext cx="6643688" cy="83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dirty="0">
                <a:solidFill>
                  <a:srgbClr val="000000"/>
                </a:solidFill>
                <a:latin typeface="+mj-lt"/>
              </a:rPr>
              <a:t>Amazon Elastic Compute Cloud (Amazon EC2) </a:t>
            </a:r>
            <a:r>
              <a:rPr lang="ru-RU" sz="1600" dirty="0">
                <a:solidFill>
                  <a:srgbClr val="000000"/>
                </a:solidFill>
                <a:latin typeface="+mj-lt"/>
              </a:rPr>
              <a:t>- реализованная технология </a:t>
            </a:r>
            <a:r>
              <a:rPr lang="ru-RU" sz="1600" dirty="0" err="1">
                <a:solidFill>
                  <a:srgbClr val="000000"/>
                </a:solidFill>
                <a:latin typeface="+mj-lt"/>
              </a:rPr>
              <a:t>cloud</a:t>
            </a:r>
            <a:r>
              <a:rPr lang="ru-RU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+mj-lt"/>
              </a:rPr>
              <a:t>computing</a:t>
            </a:r>
            <a:r>
              <a:rPr lang="ru-RU" sz="1600" dirty="0">
                <a:solidFill>
                  <a:srgbClr val="000000"/>
                </a:solidFill>
                <a:latin typeface="+mj-lt"/>
              </a:rPr>
              <a:t>, упор сделан на оплате использованных ресурсов: процессора, дисков, сети</a:t>
            </a:r>
          </a:p>
        </p:txBody>
      </p:sp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857625"/>
            <a:ext cx="20447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425720" y="387483"/>
            <a:ext cx="5594080" cy="517017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000" b="1" dirty="0" smtClean="0">
                <a:latin typeface="Calibri" pitchFamily="34" charset="0"/>
                <a:cs typeface="Calibri" pitchFamily="34" charset="0"/>
              </a:rPr>
              <a:t>Технологии виртуальных машин</a:t>
            </a:r>
            <a:endParaRPr lang="en-US" sz="30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5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8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3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6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1" dur="5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4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0" y="1377"/>
            <a:ext cx="9159609" cy="6868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4848915" y="0"/>
            <a:ext cx="4320480" cy="6869429"/>
          </a:xfrm>
          <a:prstGeom prst="roundRect">
            <a:avLst>
              <a:gd name="adj" fmla="val 0"/>
            </a:avLst>
          </a:prstGeom>
          <a:solidFill>
            <a:srgbClr val="FFC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5417810" y="476285"/>
            <a:ext cx="381642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Сколько стоит 1 час?</a:t>
            </a:r>
          </a:p>
          <a:p>
            <a:endParaRPr lang="ru-RU" sz="2400" dirty="0"/>
          </a:p>
          <a:p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Крупный интернет-магазин с годовым оборотом 1.5 млрд. руб.</a:t>
            </a:r>
          </a:p>
          <a:p>
            <a:endParaRPr lang="ru-RU" sz="2400" b="0" dirty="0">
              <a:latin typeface="Calibri" pitchFamily="34" charset="0"/>
              <a:cs typeface="Calibri" pitchFamily="34" charset="0"/>
            </a:endParaRPr>
          </a:p>
          <a:p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210 рабочих дней в году по 10 рабочих часов.</a:t>
            </a:r>
          </a:p>
          <a:p>
            <a:endParaRPr lang="ru-RU" sz="2400" b="0" dirty="0">
              <a:latin typeface="Calibri" pitchFamily="34" charset="0"/>
              <a:cs typeface="Calibri" pitchFamily="34" charset="0"/>
            </a:endParaRPr>
          </a:p>
          <a:p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Час </a:t>
            </a:r>
            <a:r>
              <a:rPr lang="ru-RU" sz="2400" b="0" dirty="0">
                <a:latin typeface="Calibri" pitchFamily="34" charset="0"/>
                <a:cs typeface="Calibri" pitchFamily="34" charset="0"/>
              </a:rPr>
              <a:t>простоя крупного интернет-проекта может обойтись владельцам в 0,3 - 1 миллион </a:t>
            </a: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рублей</a:t>
            </a:r>
            <a:r>
              <a:rPr lang="ru-RU" sz="2400" b="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упущенной выручки.</a:t>
            </a:r>
          </a:p>
        </p:txBody>
      </p:sp>
      <p:pic>
        <p:nvPicPr>
          <p:cNvPr id="16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034" y="584498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293" y="5982102"/>
            <a:ext cx="659195" cy="4982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801" y="5977452"/>
            <a:ext cx="613205" cy="479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017" y="5988949"/>
            <a:ext cx="613205" cy="4675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905" y="5996614"/>
            <a:ext cx="613205" cy="4599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0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73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 bwMode="auto">
          <a:xfrm>
            <a:off x="4572000" y="1850575"/>
            <a:ext cx="4184204" cy="3429000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 bwMode="auto">
          <a:xfrm>
            <a:off x="457201" y="1850575"/>
            <a:ext cx="3962399" cy="3429000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7173" name="Прямоугольник 16"/>
          <p:cNvSpPr>
            <a:spLocks noChangeArrowheads="1"/>
          </p:cNvSpPr>
          <p:nvPr/>
        </p:nvSpPr>
        <p:spPr bwMode="auto">
          <a:xfrm>
            <a:off x="5945450" y="2017263"/>
            <a:ext cx="17013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2800" dirty="0">
                <a:latin typeface="Calibri" pitchFamily="34" charset="0"/>
                <a:cs typeface="Calibri" pitchFamily="34" charset="0"/>
              </a:rPr>
              <a:t>Шаблоны</a:t>
            </a:r>
          </a:p>
        </p:txBody>
      </p:sp>
      <p:sp>
        <p:nvSpPr>
          <p:cNvPr id="7174" name="Прямоугольник 17"/>
          <p:cNvSpPr>
            <a:spLocks noChangeArrowheads="1"/>
          </p:cNvSpPr>
          <p:nvPr/>
        </p:nvSpPr>
        <p:spPr bwMode="auto">
          <a:xfrm>
            <a:off x="1496250" y="2002975"/>
            <a:ext cx="15160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2800" dirty="0">
                <a:latin typeface="Calibri" pitchFamily="34" charset="0"/>
                <a:cs typeface="Calibri" pitchFamily="34" charset="0"/>
              </a:rPr>
              <a:t>Мастера</a:t>
            </a:r>
          </a:p>
        </p:txBody>
      </p:sp>
      <p:pic>
        <p:nvPicPr>
          <p:cNvPr id="20" name="Picture 6" descr="Imag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2660075"/>
            <a:ext cx="3581400" cy="2384425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2683824"/>
            <a:ext cx="3852836" cy="2384425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7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106876"/>
            <a:ext cx="8510587" cy="914400"/>
          </a:xfrm>
        </p:spPr>
        <p:txBody>
          <a:bodyPr/>
          <a:lstStyle/>
          <a:p>
            <a:pPr algn="l" eaLnBrk="1" hangingPunct="1"/>
            <a:r>
              <a:rPr lang="ru-RU" sz="3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Платформа «1С-Битрикс»</a:t>
            </a:r>
            <a:endParaRPr lang="en-US" sz="32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78895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96" y="-1966"/>
            <a:ext cx="4426887" cy="688086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1" name="Группа 10"/>
          <p:cNvGrpSpPr/>
          <p:nvPr/>
        </p:nvGrpSpPr>
        <p:grpSpPr>
          <a:xfrm>
            <a:off x="96074" y="692696"/>
            <a:ext cx="4176465" cy="5028699"/>
            <a:chOff x="50354" y="549507"/>
            <a:chExt cx="4176465" cy="5028699"/>
          </a:xfrm>
        </p:grpSpPr>
        <p:sp>
          <p:nvSpPr>
            <p:cNvPr id="6" name="TextBox 5"/>
            <p:cNvSpPr txBox="1"/>
            <p:nvPr/>
          </p:nvSpPr>
          <p:spPr>
            <a:xfrm>
              <a:off x="50354" y="549507"/>
              <a:ext cx="4176465" cy="5028699"/>
            </a:xfrm>
            <a:prstGeom prst="rect">
              <a:avLst/>
            </a:prstGeom>
            <a:noFill/>
          </p:spPr>
          <p:txBody>
            <a:bodyPr wrap="square" lIns="82945" tIns="41473" rIns="82945" bIns="41473">
              <a:spAutoFit/>
            </a:bodyPr>
            <a:lstStyle/>
            <a:p>
              <a:pPr>
                <a:defRPr/>
              </a:pPr>
              <a:r>
                <a:rPr lang="ru-RU" sz="2400" b="1" dirty="0">
                  <a:latin typeface="Calibri" pitchFamily="34" charset="0"/>
                  <a:cs typeface="Calibri" pitchFamily="34" charset="0"/>
                </a:rPr>
                <a:t>О</a:t>
              </a:r>
              <a:r>
                <a:rPr lang="ru-RU" sz="2400" b="1" dirty="0" smtClean="0">
                  <a:latin typeface="Calibri" pitchFamily="34" charset="0"/>
                  <a:cs typeface="Calibri" pitchFamily="34" charset="0"/>
                </a:rPr>
                <a:t>сновные </a:t>
              </a:r>
              <a:r>
                <a:rPr lang="ru-RU" sz="2400" b="1" dirty="0">
                  <a:latin typeface="Calibri" pitchFamily="34" charset="0"/>
                  <a:cs typeface="Calibri" pitchFamily="34" charset="0"/>
                </a:rPr>
                <a:t>задачи, которые </a:t>
              </a:r>
              <a:r>
                <a:rPr lang="ru-RU" sz="2400" b="1" dirty="0" smtClean="0">
                  <a:latin typeface="Calibri" pitchFamily="34" charset="0"/>
                  <a:cs typeface="Calibri" pitchFamily="34" charset="0"/>
                </a:rPr>
                <a:t>решает веб-кластер:</a:t>
              </a:r>
              <a:endParaRPr lang="ru-RU" sz="2400" b="1" dirty="0">
                <a:latin typeface="Calibri" pitchFamily="34" charset="0"/>
                <a:cs typeface="Calibri" pitchFamily="34" charset="0"/>
              </a:endParaRPr>
            </a:p>
            <a:p>
              <a:pPr>
                <a:defRPr/>
              </a:pPr>
              <a:endParaRPr lang="ru-RU" b="1" dirty="0">
                <a:latin typeface="Calibri" pitchFamily="34" charset="0"/>
                <a:cs typeface="Calibri" pitchFamily="34" charset="0"/>
              </a:endParaRPr>
            </a:p>
            <a:p>
              <a:pPr marL="628650" lvl="2">
                <a:spcBef>
                  <a:spcPts val="544"/>
                </a:spcBef>
                <a:spcAft>
                  <a:spcPts val="544"/>
                </a:spcAft>
                <a:defRPr/>
              </a:pPr>
              <a:r>
                <a:rPr lang="x-none" sz="1800" b="0">
                  <a:latin typeface="Calibri" pitchFamily="34" charset="0"/>
                  <a:cs typeface="Calibri" pitchFamily="34" charset="0"/>
                </a:rPr>
                <a:t>Обеспечение высокой доступности сервиса (так называемые HA - High Availability или Failover кластеры)</a:t>
              </a:r>
              <a:endParaRPr lang="ru-RU" sz="1800" b="0" dirty="0">
                <a:latin typeface="Calibri" pitchFamily="34" charset="0"/>
                <a:cs typeface="Calibri" pitchFamily="34" charset="0"/>
              </a:endParaRPr>
            </a:p>
            <a:p>
              <a:pPr marL="628650" lvl="2">
                <a:spcBef>
                  <a:spcPts val="544"/>
                </a:spcBef>
                <a:spcAft>
                  <a:spcPts val="544"/>
                </a:spcAft>
                <a:defRPr/>
              </a:pPr>
              <a:r>
                <a:rPr lang="x-none" sz="1800" b="0">
                  <a:latin typeface="Calibri" pitchFamily="34" charset="0"/>
                  <a:cs typeface="Calibri" pitchFamily="34" charset="0"/>
                </a:rPr>
                <a:t>Масштабирование </a:t>
              </a:r>
              <a:r>
                <a:rPr lang="ru-RU" sz="1800" b="0" dirty="0">
                  <a:latin typeface="Calibri" pitchFamily="34" charset="0"/>
                  <a:cs typeface="Calibri" pitchFamily="34" charset="0"/>
                </a:rPr>
                <a:t>веб-проекта</a:t>
              </a:r>
              <a:r>
                <a:rPr lang="x-none" sz="1800" b="0">
                  <a:latin typeface="Calibri" pitchFamily="34" charset="0"/>
                  <a:cs typeface="Calibri" pitchFamily="34" charset="0"/>
                </a:rPr>
                <a:t> в условиях возрастающей нагрузки (HP - High Performance кластеры)</a:t>
              </a:r>
              <a:endParaRPr lang="ru-RU" sz="1800" b="0" dirty="0">
                <a:latin typeface="Calibri" pitchFamily="34" charset="0"/>
                <a:cs typeface="Calibri" pitchFamily="34" charset="0"/>
              </a:endParaRPr>
            </a:p>
            <a:p>
              <a:pPr marL="628650" lvl="2">
                <a:spcBef>
                  <a:spcPts val="544"/>
                </a:spcBef>
                <a:spcAft>
                  <a:spcPts val="544"/>
                </a:spcAft>
                <a:defRPr/>
              </a:pPr>
              <a:r>
                <a:rPr lang="ru-RU" sz="1800" b="0" dirty="0">
                  <a:latin typeface="Calibri" pitchFamily="34" charset="0"/>
                  <a:cs typeface="Calibri" pitchFamily="34" charset="0"/>
                </a:rPr>
                <a:t>Балансирование нагрузки, трафика, данных между несколькими серверами</a:t>
              </a:r>
              <a:r>
                <a:rPr lang="ru-RU" sz="1800" b="0" dirty="0" smtClean="0">
                  <a:latin typeface="Calibri" pitchFamily="34" charset="0"/>
                  <a:cs typeface="Calibri" pitchFamily="34" charset="0"/>
                </a:rPr>
                <a:t>.</a:t>
              </a:r>
            </a:p>
            <a:p>
              <a:pPr marL="628650" lvl="2">
                <a:spcBef>
                  <a:spcPts val="544"/>
                </a:spcBef>
                <a:spcAft>
                  <a:spcPts val="544"/>
                </a:spcAft>
                <a:defRPr/>
              </a:pPr>
              <a:r>
                <a:rPr lang="ru-RU" sz="1800" b="0" dirty="0" smtClean="0">
                  <a:latin typeface="Calibri" pitchFamily="34" charset="0"/>
                  <a:cs typeface="Calibri" pitchFamily="34" charset="0"/>
                </a:rPr>
                <a:t>Создание целостной резервной копии данных для </a:t>
              </a:r>
              <a:r>
                <a:rPr lang="en-US" sz="1800" b="0" dirty="0" smtClean="0">
                  <a:latin typeface="Calibri" pitchFamily="34" charset="0"/>
                  <a:cs typeface="Calibri" pitchFamily="34" charset="0"/>
                </a:rPr>
                <a:t>MySQL</a:t>
              </a:r>
              <a:r>
                <a:rPr lang="ru-RU" sz="1800" b="0" dirty="0" smtClean="0">
                  <a:latin typeface="Calibri" pitchFamily="34" charset="0"/>
                  <a:cs typeface="Calibri" pitchFamily="34" charset="0"/>
                </a:rPr>
                <a:t>.</a:t>
              </a:r>
              <a:endParaRPr lang="ru-RU" sz="1800" b="0" dirty="0">
                <a:latin typeface="Calibri" pitchFamily="34" charset="0"/>
                <a:cs typeface="Calibri" pitchFamily="34" charset="0"/>
              </a:endParaRPr>
            </a:p>
            <a:p>
              <a:pPr>
                <a:defRPr/>
              </a:pPr>
              <a:endParaRPr lang="ru-RU" b="1" dirty="0"/>
            </a:p>
          </p:txBody>
        </p:sp>
        <p:pic>
          <p:nvPicPr>
            <p:cNvPr id="7" name="Picture 5" descr="C:\Users\Natalia\Desktop\Для презентаций\stickers-bullet\bullet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90" y="1736998"/>
              <a:ext cx="266700" cy="266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5" descr="C:\Users\Natalia\Desktop\Для презентаций\stickers-bullet\bullet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90" y="2986098"/>
              <a:ext cx="266700" cy="266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5" descr="C:\Users\Natalia\Desktop\Для презентаций\stickers-bullet\bullet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90" y="3954388"/>
              <a:ext cx="266700" cy="266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5" descr="C:\Users\Natalia\Desktop\Для презентаций\stickers-bullet\bullet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90" y="4890492"/>
              <a:ext cx="266700" cy="266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99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2" y="0"/>
            <a:ext cx="9146942" cy="6878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96" y="4797152"/>
            <a:ext cx="9138866" cy="2081742"/>
          </a:xfrm>
          <a:prstGeom prst="rect">
            <a:avLst/>
          </a:prstGeom>
          <a:solidFill>
            <a:schemeClr val="accent1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4983460"/>
            <a:ext cx="88569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0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lang="ru-RU" sz="3200" b="0" dirty="0">
                <a:latin typeface="Calibri" pitchFamily="34" charset="0"/>
                <a:cs typeface="Calibri" pitchFamily="34" charset="0"/>
              </a:rPr>
              <a:t>«Веб-кластер» обеспечивает непрерывность бизнеса, отказоустойчивость, масштабирование, распределение нагрузки.</a:t>
            </a:r>
          </a:p>
        </p:txBody>
      </p:sp>
      <p:pic>
        <p:nvPicPr>
          <p:cNvPr id="7" name="Picture 4" descr="C:\Users\Natalia\Desktop\Для презентаций\stickers-bullet\sticker-left_bez_slogan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75" y="230329"/>
            <a:ext cx="3260725" cy="83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50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211961" y="0"/>
            <a:ext cx="4932040" cy="6854612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445184" y="381000"/>
            <a:ext cx="4591312" cy="6144344"/>
          </a:xfrm>
        </p:spPr>
        <p:txBody>
          <a:bodyPr anchor="ctr">
            <a:normAutofit fontScale="92500" lnSpcReduction="10000"/>
          </a:bodyPr>
          <a:lstStyle/>
          <a:p>
            <a:pPr marL="0" indent="0" algn="l">
              <a:buNone/>
              <a:tabLst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/>
            </a:pPr>
            <a:r>
              <a:rPr lang="ru-RU" sz="1900" dirty="0" smtClean="0">
                <a:latin typeface="Calibri" pitchFamily="34" charset="0"/>
                <a:cs typeface="Calibri" pitchFamily="34" charset="0"/>
              </a:rPr>
              <a:t>Любой </a:t>
            </a:r>
            <a:r>
              <a:rPr lang="ru-RU" sz="1900" dirty="0">
                <a:latin typeface="Calibri" pitchFamily="34" charset="0"/>
                <a:cs typeface="Calibri" pitchFamily="34" charset="0"/>
              </a:rPr>
              <a:t>новый или работающий проект на </a:t>
            </a:r>
            <a:r>
              <a:rPr lang="ru-RU" sz="1900" dirty="0" smtClean="0">
                <a:latin typeface="Calibri" pitchFamily="34" charset="0"/>
                <a:cs typeface="Calibri" pitchFamily="34" charset="0"/>
              </a:rPr>
              <a:t>«1С-Битрикс</a:t>
            </a:r>
            <a:r>
              <a:rPr lang="ru-RU" sz="1900" dirty="0">
                <a:latin typeface="Calibri" pitchFamily="34" charset="0"/>
                <a:cs typeface="Calibri" pitchFamily="34" charset="0"/>
              </a:rPr>
              <a:t>: Управление </a:t>
            </a:r>
            <a:r>
              <a:rPr lang="ru-RU" sz="1900" dirty="0" smtClean="0">
                <a:latin typeface="Calibri" pitchFamily="34" charset="0"/>
                <a:cs typeface="Calibri" pitchFamily="34" charset="0"/>
              </a:rPr>
              <a:t>сайтом» </a:t>
            </a:r>
            <a:r>
              <a:rPr lang="ru-RU" sz="1900" dirty="0">
                <a:latin typeface="Calibri" pitchFamily="34" charset="0"/>
                <a:cs typeface="Calibri" pitchFamily="34" charset="0"/>
              </a:rPr>
              <a:t>может быть представлен как </a:t>
            </a:r>
            <a:r>
              <a:rPr lang="ru-RU" sz="1900" b="1" dirty="0">
                <a:latin typeface="Calibri" pitchFamily="34" charset="0"/>
                <a:cs typeface="Calibri" pitchFamily="34" charset="0"/>
              </a:rPr>
              <a:t>веб-кластер взаимозаменяемых серверов</a:t>
            </a:r>
            <a:r>
              <a:rPr lang="ru-RU" sz="1900" dirty="0">
                <a:latin typeface="Calibri" pitchFamily="34" charset="0"/>
                <a:cs typeface="Calibri" pitchFamily="34" charset="0"/>
              </a:rPr>
              <a:t>.</a:t>
            </a:r>
            <a:endParaRPr lang="en-US" sz="1900" dirty="0">
              <a:latin typeface="Calibri" pitchFamily="34" charset="0"/>
              <a:cs typeface="Calibri" pitchFamily="34" charset="0"/>
            </a:endParaRPr>
          </a:p>
          <a:p>
            <a:pPr marL="0" indent="0" algn="l">
              <a:spcAft>
                <a:spcPct val="0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endParaRPr lang="en-US" sz="1800" dirty="0">
              <a:latin typeface="Calibri" pitchFamily="34" charset="0"/>
              <a:cs typeface="Calibri" pitchFamily="34" charset="0"/>
            </a:endParaRPr>
          </a:p>
          <a:p>
            <a:pPr marL="536575" indent="0" algn="l">
              <a:spcBef>
                <a:spcPts val="1200"/>
              </a:spcBef>
              <a:spcAft>
                <a:spcPts val="600"/>
              </a:spcAft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lang="en-US" sz="2000" dirty="0" err="1">
                <a:latin typeface="Calibri" pitchFamily="34" charset="0"/>
                <a:cs typeface="Calibri" pitchFamily="34" charset="0"/>
              </a:rPr>
              <a:t>При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увеличении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посещаемости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можно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быстро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добавить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в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кластер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новые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сервера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pPr marL="536575" indent="0" algn="l">
              <a:spcBef>
                <a:spcPts val="1200"/>
              </a:spcBef>
              <a:spcAft>
                <a:spcPts val="600"/>
              </a:spcAft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В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случае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выхода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из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строя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одного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из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серверов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 smtClean="0">
                <a:latin typeface="Calibri" pitchFamily="34" charset="0"/>
                <a:cs typeface="Calibri" pitchFamily="34" charset="0"/>
              </a:rPr>
              <a:t>кластера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система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продолжает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беспрерывно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обслуживать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Клиентов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.</a:t>
            </a:r>
            <a:endParaRPr lang="ru-RU" sz="2000" dirty="0" smtClean="0">
              <a:latin typeface="Calibri" pitchFamily="34" charset="0"/>
              <a:cs typeface="Calibri" pitchFamily="34" charset="0"/>
            </a:endParaRPr>
          </a:p>
          <a:p>
            <a:pPr marL="536575" indent="0" algn="l">
              <a:spcBef>
                <a:spcPts val="1200"/>
              </a:spcBef>
              <a:spcAft>
                <a:spcPts val="600"/>
              </a:spcAft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lang="ru-RU" sz="2000" dirty="0">
                <a:latin typeface="Calibri" pitchFamily="34" charset="0"/>
                <a:cs typeface="Calibri" pitchFamily="34" charset="0"/>
              </a:rPr>
              <a:t>Балансирование нагрузки, трафика, данных между несколькими серверами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sz="2000" dirty="0" smtClean="0">
              <a:latin typeface="Calibri" pitchFamily="34" charset="0"/>
              <a:cs typeface="Calibri" pitchFamily="34" charset="0"/>
            </a:endParaRPr>
          </a:p>
          <a:p>
            <a:pPr marL="536575" indent="0" algn="l">
              <a:spcBef>
                <a:spcPts val="1200"/>
              </a:spcBef>
              <a:spcAft>
                <a:spcPts val="600"/>
              </a:spcAft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lang="ru-RU" sz="2000" dirty="0" smtClean="0">
                <a:latin typeface="Calibri" pitchFamily="34" charset="0"/>
                <a:cs typeface="Calibri" pitchFamily="34" charset="0"/>
              </a:rPr>
              <a:t>Система позволяет снимать резервные копии со специально выделенных узлов кластера, не влияя на работу сайта.</a:t>
            </a:r>
            <a:endParaRPr lang="ru-RU" sz="2000" dirty="0">
              <a:latin typeface="Calibri" pitchFamily="34" charset="0"/>
              <a:cs typeface="Calibri" pitchFamily="34" charset="0"/>
            </a:endParaRPr>
          </a:p>
          <a:p>
            <a:pPr marL="466567" indent="-466567" algn="l">
              <a:spcAft>
                <a:spcPct val="0"/>
              </a:spcAft>
              <a:buFont typeface="+mj-lt"/>
              <a:buAutoNum type="arabicPeriod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endParaRPr lang="ru-RU" sz="18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5" descr="C:\Users\Natalia\Desktop\Для презентаций\stickers-bullet\bulle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578" y="1844824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Natalia\Desktop\Для презентаций\stickers-bullet\bulle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352" y="2852936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Natalia\Desktop\Для презентаций\stickers-bullet\bulle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352" y="4149080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Natalia\Desktop\Для презентаций\stickers-bullet\bulle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163666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993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7" y="-4948"/>
            <a:ext cx="9147337" cy="6845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 bwMode="auto">
          <a:xfrm>
            <a:off x="0" y="5029200"/>
            <a:ext cx="9185136" cy="1828800"/>
          </a:xfrm>
          <a:prstGeom prst="rect">
            <a:avLst/>
          </a:prstGeom>
          <a:solidFill>
            <a:srgbClr val="FFFFFF">
              <a:alpha val="85098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304800" y="5036024"/>
            <a:ext cx="8305800" cy="1659415"/>
          </a:xfrm>
        </p:spPr>
        <p:txBody>
          <a:bodyPr anchor="ctr">
            <a:noAutofit/>
          </a:bodyPr>
          <a:lstStyle/>
          <a:p>
            <a:pPr marL="0" indent="0">
              <a:buFontTx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lang="ru-RU" sz="2400" dirty="0" smtClean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Р</a:t>
            </a:r>
            <a:r>
              <a:rPr lang="ru-RU" sz="2400" dirty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е</a:t>
            </a:r>
            <a:r>
              <a:rPr lang="ru-RU" sz="2400" dirty="0" smtClean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зультаты </a:t>
            </a:r>
            <a:r>
              <a:rPr lang="ru-RU" sz="2400" dirty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нагрузочного тестирования подтверждают, что «1С-Битрикс: Управление сайтом» стабильно работает в условиях сверхбольших </a:t>
            </a:r>
            <a:r>
              <a:rPr lang="ru-RU" sz="2400" dirty="0" smtClean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нагрузок.</a:t>
            </a:r>
          </a:p>
        </p:txBody>
      </p:sp>
      <p:pic>
        <p:nvPicPr>
          <p:cNvPr id="10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0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789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44516" y="1648463"/>
            <a:ext cx="2422017" cy="3456937"/>
          </a:xfrm>
          <a:prstGeom prst="rect">
            <a:avLst/>
          </a:prstGeom>
          <a:noFill/>
          <a:ln>
            <a:noFill/>
          </a:ln>
          <a:effectLst>
            <a:outerShdw sx="1000" sy="1000" algn="ctr" rotWithShape="0">
              <a:schemeClr val="tx1"/>
            </a:outerShdw>
          </a:effectLst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18601" y="1645726"/>
            <a:ext cx="2422017" cy="3462022"/>
          </a:xfrm>
          <a:prstGeom prst="rect">
            <a:avLst/>
          </a:prstGeom>
          <a:noFill/>
          <a:ln>
            <a:noFill/>
          </a:ln>
          <a:effectLst>
            <a:outerShdw sx="1000" sy="1000" algn="ctr" rotWithShape="0">
              <a:schemeClr val="tx1"/>
            </a:outerShdw>
          </a:effectLst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" y="1651201"/>
            <a:ext cx="2413117" cy="3451851"/>
          </a:xfrm>
          <a:prstGeom prst="rect">
            <a:avLst/>
          </a:prstGeom>
          <a:noFill/>
          <a:ln>
            <a:noFill/>
          </a:ln>
          <a:effectLst>
            <a:outerShdw sx="1000" sy="1000" algn="ctr" rotWithShape="0">
              <a:schemeClr val="tx1"/>
            </a:outerShdw>
          </a:effectLst>
          <a:extLst/>
        </p:spPr>
      </p:pic>
      <p:pic>
        <p:nvPicPr>
          <p:cNvPr id="9" name="Picture 2" descr="C:\Users\Аня\AppData\Local\Microsoft\Windows\Temporary Internet Files\Content.Outlook\36VJRQY6\line (3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4587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249591"/>
            <a:ext cx="5371148" cy="795316"/>
          </a:xfrm>
        </p:spPr>
        <p:txBody>
          <a:bodyPr/>
          <a:lstStyle/>
          <a:p>
            <a:pPr algn="l" eaLnBrk="1" hangingPunct="1"/>
            <a:r>
              <a:rPr lang="ru-RU" sz="3200" b="1" dirty="0" smtClean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Сертификаты</a:t>
            </a:r>
            <a:endParaRPr lang="en-US" sz="3200" b="1" dirty="0" smtClean="0">
              <a:solidFill>
                <a:srgbClr val="00091A"/>
              </a:solidFill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09599" y="5410200"/>
            <a:ext cx="80772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 smtClean="0">
                <a:latin typeface="+mj-lt"/>
                <a:cs typeface="Calibri" pitchFamily="34" charset="0"/>
              </a:rPr>
              <a:t>Результаты нагрузочного тестирования </a:t>
            </a:r>
            <a:r>
              <a:rPr lang="ru-RU" sz="1800" dirty="0">
                <a:latin typeface="+mj-lt"/>
                <a:cs typeface="Calibri" pitchFamily="34" charset="0"/>
              </a:rPr>
              <a:t>программного продукта «1С-Битрикс: Управление сайтом</a:t>
            </a:r>
            <a:r>
              <a:rPr lang="ru-RU" sz="1800" dirty="0" smtClean="0">
                <a:latin typeface="+mj-lt"/>
                <a:cs typeface="Calibri" pitchFamily="34" charset="0"/>
              </a:rPr>
              <a:t>» </a:t>
            </a:r>
            <a:r>
              <a:rPr lang="ru-RU" sz="1800" b="0" dirty="0" smtClean="0">
                <a:latin typeface="+mj-lt"/>
                <a:cs typeface="Calibri" pitchFamily="34" charset="0"/>
              </a:rPr>
              <a:t>(</a:t>
            </a:r>
            <a:r>
              <a:rPr lang="ru-RU" sz="1800" b="0" dirty="0">
                <a:latin typeface="+mj-lt"/>
                <a:cs typeface="Calibri" pitchFamily="34" charset="0"/>
              </a:rPr>
              <a:t>тестирование провели  компании «1С-Битрикс», «</a:t>
            </a:r>
            <a:r>
              <a:rPr lang="ru-RU" sz="1800" b="0" dirty="0" err="1">
                <a:latin typeface="+mj-lt"/>
                <a:cs typeface="Calibri" pitchFamily="34" charset="0"/>
              </a:rPr>
              <a:t>Онтико</a:t>
            </a:r>
            <a:r>
              <a:rPr lang="ru-RU" sz="1800" b="0" dirty="0">
                <a:latin typeface="+mj-lt"/>
                <a:cs typeface="Calibri" pitchFamily="34" charset="0"/>
              </a:rPr>
              <a:t>» и .</a:t>
            </a:r>
            <a:r>
              <a:rPr lang="ru-RU" sz="1800" b="0" dirty="0" err="1">
                <a:latin typeface="+mj-lt"/>
                <a:cs typeface="Calibri" pitchFamily="34" charset="0"/>
              </a:rPr>
              <a:t>masterhost</a:t>
            </a:r>
            <a:r>
              <a:rPr lang="ru-RU" sz="1800" b="0" dirty="0">
                <a:latin typeface="+mj-lt"/>
                <a:cs typeface="Calibri" pitchFamily="34" charset="0"/>
              </a:rPr>
              <a:t> в ноябре 2010 </a:t>
            </a:r>
            <a:r>
              <a:rPr lang="ru-RU" sz="1800" b="0" dirty="0" smtClean="0">
                <a:latin typeface="+mj-lt"/>
                <a:cs typeface="Calibri" pitchFamily="34" charset="0"/>
              </a:rPr>
              <a:t>года)</a:t>
            </a:r>
            <a:endParaRPr lang="en-US" sz="1800" b="0" dirty="0">
              <a:latin typeface="+mj-lt"/>
              <a:cs typeface="Calibri" pitchFamily="34" charset="0"/>
            </a:endParaRPr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71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5720" y="244983"/>
            <a:ext cx="6758528" cy="8382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ru-RU" sz="3600" b="1" dirty="0" smtClean="0">
                <a:latin typeface="Calibri" pitchFamily="34" charset="0"/>
                <a:cs typeface="Calibri" pitchFamily="34" charset="0"/>
              </a:rPr>
              <a:t>История производительности платформы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707904" y="1484784"/>
            <a:ext cx="5436096" cy="4531003"/>
          </a:xfrm>
          <a:prstGeom prst="roundRect">
            <a:avLst>
              <a:gd name="adj" fmla="val 3008"/>
            </a:avLst>
          </a:prstGeom>
          <a:solidFill>
            <a:srgbClr val="FFFFFF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963598" y="1542636"/>
            <a:ext cx="7632848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800" dirty="0" smtClean="0">
                <a:latin typeface="Calibri" pitchFamily="34" charset="0"/>
                <a:cs typeface="Calibri" pitchFamily="34" charset="0"/>
              </a:rPr>
              <a:t>2005</a:t>
            </a:r>
            <a:r>
              <a:rPr lang="ru-RU" sz="1800" b="0" dirty="0" smtClean="0">
                <a:latin typeface="Calibri" pitchFamily="34" charset="0"/>
                <a:cs typeface="Calibri" pitchFamily="34" charset="0"/>
              </a:rPr>
              <a:t> год – производительность стала существенной задачей для разработки.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800" dirty="0" smtClean="0">
                <a:latin typeface="Calibri" pitchFamily="34" charset="0"/>
                <a:cs typeface="Calibri" pitchFamily="34" charset="0"/>
              </a:rPr>
              <a:t>2007</a:t>
            </a:r>
            <a:r>
              <a:rPr lang="ru-RU" sz="1800" b="0" dirty="0" smtClean="0">
                <a:latin typeface="Calibri" pitchFamily="34" charset="0"/>
                <a:cs typeface="Calibri" pitchFamily="34" charset="0"/>
              </a:rPr>
              <a:t> год – появление инструментов отладки 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SQL-</a:t>
            </a:r>
            <a:r>
              <a:rPr lang="ru-RU" sz="1800" b="0" dirty="0" smtClean="0">
                <a:latin typeface="Calibri" pitchFamily="34" charset="0"/>
                <a:cs typeface="Calibri" pitchFamily="34" charset="0"/>
              </a:rPr>
              <a:t>запросов.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800" dirty="0" smtClean="0">
                <a:latin typeface="Calibri" pitchFamily="34" charset="0"/>
                <a:cs typeface="Calibri" pitchFamily="34" charset="0"/>
              </a:rPr>
              <a:t>2007</a:t>
            </a:r>
            <a:r>
              <a:rPr lang="ru-RU" sz="1800" b="0" dirty="0" smtClean="0">
                <a:latin typeface="Calibri" pitchFamily="34" charset="0"/>
                <a:cs typeface="Calibri" pitchFamily="34" charset="0"/>
              </a:rPr>
              <a:t> год – первое нагрузочное тестирование с 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QSOFT</a:t>
            </a:r>
            <a:r>
              <a:rPr lang="ru-RU" sz="1800" b="0" dirty="0" smtClean="0">
                <a:latin typeface="Calibri" pitchFamily="34" charset="0"/>
                <a:cs typeface="Calibri" pitchFamily="34" charset="0"/>
              </a:rPr>
              <a:t> (1.5 млн. хитов в сутки на редакции «Бизнес», 6 млн. – на редакции «Старт»).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800" dirty="0" smtClean="0">
                <a:latin typeface="Calibri" pitchFamily="34" charset="0"/>
                <a:cs typeface="Calibri" pitchFamily="34" charset="0"/>
              </a:rPr>
              <a:t>2008-2010</a:t>
            </a:r>
            <a:r>
              <a:rPr lang="ru-RU" sz="1800" b="0" dirty="0" smtClean="0">
                <a:latin typeface="Calibri" pitchFamily="34" charset="0"/>
                <a:cs typeface="Calibri" pitchFamily="34" charset="0"/>
              </a:rPr>
              <a:t> годы – развернуто 4 конфигурации 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Oracle RAC </a:t>
            </a:r>
            <a:r>
              <a:rPr lang="ru-RU" sz="1800" b="0" dirty="0" smtClean="0">
                <a:latin typeface="Calibri" pitchFamily="34" charset="0"/>
                <a:cs typeface="Calibri" pitchFamily="34" charset="0"/>
              </a:rPr>
              <a:t>с 4 серверами.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800" dirty="0" smtClean="0">
                <a:latin typeface="Calibri" pitchFamily="34" charset="0"/>
                <a:cs typeface="Calibri" pitchFamily="34" charset="0"/>
              </a:rPr>
              <a:t>2009</a:t>
            </a:r>
            <a:r>
              <a:rPr lang="ru-RU" sz="1800" b="0" dirty="0" smtClean="0">
                <a:latin typeface="Calibri" pitchFamily="34" charset="0"/>
                <a:cs typeface="Calibri" pitchFamily="34" charset="0"/>
              </a:rPr>
              <a:t> год – «монитор производительности» во всех редакциях продукта.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800" dirty="0" smtClean="0">
                <a:latin typeface="Calibri" pitchFamily="34" charset="0"/>
                <a:cs typeface="Calibri" pitchFamily="34" charset="0"/>
              </a:rPr>
              <a:t>2009-2010</a:t>
            </a:r>
            <a:r>
              <a:rPr lang="ru-RU" sz="1800" b="0" dirty="0" smtClean="0">
                <a:latin typeface="Calibri" pitchFamily="34" charset="0"/>
                <a:cs typeface="Calibri" pitchFamily="34" charset="0"/>
              </a:rPr>
              <a:t> годы – выпущены «1С-Битрикс: Виртуальная машина» и «1С-Битрикс: Веб-окружение».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800" dirty="0" smtClean="0">
                <a:latin typeface="Calibri" pitchFamily="34" charset="0"/>
                <a:cs typeface="Calibri" pitchFamily="34" charset="0"/>
              </a:rPr>
              <a:t>2008-2011</a:t>
            </a:r>
            <a:r>
              <a:rPr lang="ru-RU" sz="1800" b="0" dirty="0" smtClean="0">
                <a:latin typeface="Calibri" pitchFamily="34" charset="0"/>
                <a:cs typeface="Calibri" pitchFamily="34" charset="0"/>
              </a:rPr>
              <a:t> – сертификация хостинг-провайдеров.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800" dirty="0" smtClean="0">
                <a:latin typeface="Calibri" pitchFamily="34" charset="0"/>
                <a:cs typeface="Calibri" pitchFamily="34" charset="0"/>
              </a:rPr>
              <a:t>2010 </a:t>
            </a:r>
            <a:r>
              <a:rPr lang="ru-RU" sz="1800" b="0" dirty="0" smtClean="0">
                <a:latin typeface="Calibri" pitchFamily="34" charset="0"/>
                <a:cs typeface="Calibri" pitchFamily="34" charset="0"/>
              </a:rPr>
              <a:t>год – рост производительности – на 430%! Новые нагрузочные тесты: 8.5 млн. хитов – «Бизнес», 12.4 млн. – «Старт», 85 млн. – «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HTML </a:t>
            </a:r>
            <a:r>
              <a:rPr lang="ru-RU" sz="1800" b="0" dirty="0" err="1" smtClean="0">
                <a:latin typeface="Calibri" pitchFamily="34" charset="0"/>
                <a:cs typeface="Calibri" pitchFamily="34" charset="0"/>
              </a:rPr>
              <a:t>кеш</a:t>
            </a:r>
            <a:r>
              <a:rPr lang="ru-RU" sz="1800" b="0" dirty="0" smtClean="0">
                <a:latin typeface="Calibri" pitchFamily="34" charset="0"/>
                <a:cs typeface="Calibri" pitchFamily="34" charset="0"/>
              </a:rPr>
              <a:t>».</a:t>
            </a:r>
          </a:p>
        </p:txBody>
      </p:sp>
      <p:pic>
        <p:nvPicPr>
          <p:cNvPr id="7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67954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758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76" y="0"/>
            <a:ext cx="91558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2555776" y="1268760"/>
            <a:ext cx="6664424" cy="5256584"/>
          </a:xfrm>
          <a:prstGeom prst="roundRect">
            <a:avLst>
              <a:gd name="adj" fmla="val 1118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133096" y="5805264"/>
            <a:ext cx="5597828" cy="838200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400" b="1" dirty="0" smtClean="0">
                <a:latin typeface="Calibri" pitchFamily="34" charset="0"/>
                <a:cs typeface="Calibri" pitchFamily="34" charset="0"/>
              </a:rPr>
              <a:t>За три года – на 430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%</a:t>
            </a:r>
            <a:r>
              <a:rPr lang="ru-RU" sz="2400" b="1" dirty="0" smtClean="0">
                <a:latin typeface="Calibri" pitchFamily="34" charset="0"/>
                <a:cs typeface="Calibri" pitchFamily="34" charset="0"/>
              </a:rPr>
              <a:t> быстрее!</a:t>
            </a:r>
            <a:endParaRPr lang="en-US" sz="2000" b="1" dirty="0" smtClean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589398613"/>
              </p:ext>
            </p:extLst>
          </p:nvPr>
        </p:nvGraphicFramePr>
        <p:xfrm>
          <a:off x="2918782" y="1481159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430950" y="5513511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alibri" pitchFamily="34" charset="0"/>
                <a:cs typeface="Calibri" pitchFamily="34" charset="0"/>
              </a:rPr>
              <a:t>+110%</a:t>
            </a:r>
            <a:endParaRPr lang="ru-RU" sz="2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31150" y="5513511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alibri" pitchFamily="34" charset="0"/>
                <a:cs typeface="Calibri" pitchFamily="34" charset="0"/>
              </a:rPr>
              <a:t>+430%</a:t>
            </a:r>
            <a:endParaRPr lang="ru-RU" sz="24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0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738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atalia\Downloads\8706558_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75" y="0"/>
            <a:ext cx="91827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 bwMode="auto">
          <a:xfrm>
            <a:off x="3957" y="2333500"/>
            <a:ext cx="9140044" cy="2252350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76200" y="28857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/>
            <a:r>
              <a:rPr lang="ru-RU" sz="5400" b="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Мобильность</a:t>
            </a:r>
          </a:p>
          <a:p>
            <a:pPr algn="r"/>
            <a:r>
              <a:rPr lang="ru-RU" sz="5400" b="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Технология </a:t>
            </a:r>
            <a:r>
              <a:rPr lang="en-US" sz="5400" b="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BitrixMobile</a:t>
            </a:r>
            <a:endParaRPr lang="ru-RU" sz="5400" b="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0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860" y="238450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9" descr="C:\Users\Natalia\Pictures\screens\bitrixmobile\0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597025"/>
            <a:ext cx="2803525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8" name="Прямоугольник 1"/>
          <p:cNvSpPr>
            <a:spLocks noChangeArrowheads="1"/>
          </p:cNvSpPr>
          <p:nvPr/>
        </p:nvSpPr>
        <p:spPr bwMode="auto">
          <a:xfrm>
            <a:off x="3581399" y="1951773"/>
            <a:ext cx="5105401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200" b="0" dirty="0">
                <a:latin typeface="+mj-lt"/>
              </a:rPr>
              <a:t>Технология </a:t>
            </a:r>
            <a:r>
              <a:rPr lang="ru-RU" sz="2200" b="0" dirty="0" err="1">
                <a:latin typeface="+mj-lt"/>
              </a:rPr>
              <a:t>BitrixMobile</a:t>
            </a:r>
            <a:r>
              <a:rPr lang="ru-RU" sz="2200" b="0" dirty="0">
                <a:latin typeface="+mj-lt"/>
              </a:rPr>
              <a:t> позволяет быстро создавать мобильные приложения на </a:t>
            </a:r>
            <a:r>
              <a:rPr lang="en-US" sz="2200" b="0" dirty="0">
                <a:latin typeface="+mj-lt"/>
              </a:rPr>
              <a:t>HTML</a:t>
            </a:r>
            <a:r>
              <a:rPr lang="ru-RU" sz="2200" b="0" dirty="0">
                <a:latin typeface="+mj-lt"/>
              </a:rPr>
              <a:t>5, интегрированные с «1С-Битрикс: Управление сайтом». </a:t>
            </a:r>
          </a:p>
          <a:p>
            <a:endParaRPr lang="ru-RU" sz="2200" b="0" dirty="0">
              <a:latin typeface="+mj-lt"/>
            </a:endParaRPr>
          </a:p>
          <a:p>
            <a:r>
              <a:rPr lang="ru-RU" sz="2200" b="0" dirty="0">
                <a:latin typeface="+mj-lt"/>
              </a:rPr>
              <a:t>На сегодня поддерживаются </a:t>
            </a:r>
            <a:r>
              <a:rPr lang="ru-RU" sz="2200" b="0" dirty="0" err="1">
                <a:latin typeface="+mj-lt"/>
              </a:rPr>
              <a:t>iOS</a:t>
            </a:r>
            <a:r>
              <a:rPr lang="ru-RU" sz="2200" b="0" dirty="0">
                <a:latin typeface="+mj-lt"/>
              </a:rPr>
              <a:t>, </a:t>
            </a:r>
            <a:r>
              <a:rPr lang="ru-RU" sz="2200" b="0" dirty="0" err="1">
                <a:latin typeface="+mj-lt"/>
              </a:rPr>
              <a:t>Android</a:t>
            </a:r>
            <a:r>
              <a:rPr lang="ru-RU" sz="2200" b="0" dirty="0">
                <a:latin typeface="+mj-lt"/>
              </a:rPr>
              <a:t> и </a:t>
            </a:r>
            <a:r>
              <a:rPr lang="ru-RU" sz="2200" b="0" dirty="0" err="1">
                <a:latin typeface="+mj-lt"/>
              </a:rPr>
              <a:t>BlackBerry</a:t>
            </a:r>
            <a:r>
              <a:rPr lang="ru-RU" sz="2200" b="0" dirty="0">
                <a:latin typeface="+mj-lt"/>
              </a:rPr>
              <a:t> OS.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solidFill>
                  <a:schemeClr val="tx1"/>
                </a:solidFill>
              </a:rPr>
              <a:t>Технология </a:t>
            </a:r>
            <a:r>
              <a:rPr lang="en-US" sz="3200" dirty="0" err="1">
                <a:solidFill>
                  <a:schemeClr val="tx1"/>
                </a:solidFill>
              </a:rPr>
              <a:t>BitrixMobile</a:t>
            </a:r>
            <a:endParaRPr lang="en-US" sz="32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840" y="2044180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Natalia\Downloads\6895155_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86" y="0"/>
            <a:ext cx="91573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 bwMode="auto">
          <a:xfrm>
            <a:off x="3957" y="2333500"/>
            <a:ext cx="9140044" cy="2252350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76200" y="28857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/>
            <a:r>
              <a:rPr lang="ru-RU" sz="5400" b="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Безопасность</a:t>
            </a:r>
          </a:p>
        </p:txBody>
      </p:sp>
      <p:pic>
        <p:nvPicPr>
          <p:cNvPr id="9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0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860" y="238450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 bwMode="auto">
          <a:xfrm>
            <a:off x="3957" y="2286001"/>
            <a:ext cx="9140044" cy="2438400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304800" y="2850075"/>
            <a:ext cx="8686800" cy="1143000"/>
          </a:xfrm>
        </p:spPr>
        <p:txBody>
          <a:bodyPr/>
          <a:lstStyle/>
          <a:p>
            <a:pPr algn="r"/>
            <a:r>
              <a:rPr lang="ru-RU" sz="54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Управление «над сайтом»</a:t>
            </a:r>
          </a:p>
        </p:txBody>
      </p:sp>
      <p:pic>
        <p:nvPicPr>
          <p:cNvPr id="9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860" y="238450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79653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084" y="1676400"/>
            <a:ext cx="3762375" cy="3762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13012" y="3124200"/>
            <a:ext cx="488969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dirty="0">
              <a:cs typeface="+mn-cs"/>
            </a:endParaRPr>
          </a:p>
          <a:p>
            <a:pPr>
              <a:defRPr/>
            </a:pPr>
            <a:endParaRPr lang="ru-RU" dirty="0">
              <a:cs typeface="+mn-cs"/>
            </a:endParaRPr>
          </a:p>
          <a:p>
            <a:pPr>
              <a:defRPr/>
            </a:pPr>
            <a:r>
              <a:rPr lang="ru-RU" sz="3600" dirty="0" err="1">
                <a:latin typeface="+mj-lt"/>
                <a:cs typeface="+mn-cs"/>
              </a:rPr>
              <a:t>iframe</a:t>
            </a:r>
            <a:r>
              <a:rPr lang="ru-RU" sz="3600" dirty="0">
                <a:latin typeface="+mj-lt"/>
                <a:cs typeface="+mn-cs"/>
              </a:rPr>
              <a:t> </a:t>
            </a:r>
            <a:r>
              <a:rPr lang="ru-RU" sz="1400" dirty="0">
                <a:latin typeface="+mj-lt"/>
                <a:cs typeface="+mn-cs"/>
              </a:rPr>
              <a:t>и</a:t>
            </a:r>
            <a:r>
              <a:rPr lang="ru-RU" sz="3600" dirty="0">
                <a:latin typeface="+mj-lt"/>
                <a:cs typeface="+mn-cs"/>
              </a:rPr>
              <a:t> </a:t>
            </a:r>
            <a:r>
              <a:rPr lang="en-US" sz="3600" dirty="0">
                <a:latin typeface="+mj-lt"/>
                <a:cs typeface="+mn-cs"/>
              </a:rPr>
              <a:t>JavaScript</a:t>
            </a:r>
            <a:endParaRPr lang="ru-RU" sz="3600" dirty="0">
              <a:latin typeface="+mj-lt"/>
              <a:cs typeface="+mn-cs"/>
            </a:endParaRPr>
          </a:p>
          <a:p>
            <a:pPr>
              <a:defRPr/>
            </a:pPr>
            <a:endParaRPr lang="ru-RU" dirty="0">
              <a:latin typeface="+mj-lt"/>
              <a:cs typeface="+mn-cs"/>
            </a:endParaRPr>
          </a:p>
          <a:p>
            <a:pPr>
              <a:defRPr/>
            </a:pPr>
            <a:r>
              <a:rPr lang="ru-RU" sz="1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n-cs"/>
              </a:rPr>
              <a:t>На самом деле, способ даже один, так как все </a:t>
            </a:r>
            <a:r>
              <a:rPr lang="en-US" sz="1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n-cs"/>
              </a:rPr>
              <a:t>JavaScript</a:t>
            </a:r>
            <a:r>
              <a:rPr lang="ru-RU" sz="1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n-cs"/>
              </a:rPr>
              <a:t>, как правило в конце концов «рисуют» </a:t>
            </a:r>
            <a:r>
              <a:rPr lang="ru-RU" sz="18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n-cs"/>
              </a:rPr>
              <a:t>iframe</a:t>
            </a:r>
            <a:r>
              <a:rPr lang="ru-RU" sz="1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n-cs"/>
              </a:rPr>
              <a:t>.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solidFill>
                  <a:schemeClr val="tx1"/>
                </a:solidFill>
              </a:rPr>
              <a:t>Сайты – основной способ распространения вирусов</a:t>
            </a:r>
            <a:endParaRPr lang="en-US" sz="32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9600" y="2057400"/>
            <a:ext cx="48703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2400" dirty="0">
                <a:solidFill>
                  <a:srgbClr val="000000"/>
                </a:solidFill>
                <a:latin typeface="+mj-lt"/>
              </a:rPr>
              <a:t>Способы распространения вирусов через веб: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Rectangle 3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b="0">
              <a:latin typeface="Verdana" pitchFamily="34" charset="0"/>
            </a:endParaRPr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609601" y="1168302"/>
            <a:ext cx="3810000" cy="50783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800" dirty="0" err="1">
                <a:latin typeface="+mn-lt"/>
                <a:cs typeface="+mn-cs"/>
              </a:rPr>
              <a:t>Веб-сайт</a:t>
            </a:r>
            <a:r>
              <a:rPr lang="ru-RU" sz="1800" dirty="0">
                <a:latin typeface="+mn-lt"/>
                <a:cs typeface="+mn-cs"/>
              </a:rPr>
              <a:t> - часть корпоративной инфраструктуры.</a:t>
            </a:r>
            <a:r>
              <a:rPr lang="ru-RU" sz="1800" b="0" dirty="0">
                <a:latin typeface="+mn-lt"/>
                <a:cs typeface="+mn-cs"/>
              </a:rPr>
              <a:t> </a:t>
            </a:r>
          </a:p>
          <a:p>
            <a:pPr>
              <a:defRPr/>
            </a:pPr>
            <a:endParaRPr lang="ru-RU" sz="1800" b="0" dirty="0">
              <a:latin typeface="+mn-lt"/>
              <a:cs typeface="+mn-cs"/>
            </a:endParaRPr>
          </a:p>
          <a:p>
            <a:pPr>
              <a:defRPr/>
            </a:pPr>
            <a:r>
              <a:rPr lang="ru-RU" sz="1800" b="0" dirty="0">
                <a:latin typeface="+mn-lt"/>
                <a:cs typeface="+mn-cs"/>
              </a:rPr>
              <a:t>Взлом корпоративного сайта -  это </a:t>
            </a:r>
            <a:r>
              <a:rPr lang="ru-RU" sz="1800" dirty="0">
                <a:latin typeface="+mn-lt"/>
                <a:cs typeface="+mn-cs"/>
              </a:rPr>
              <a:t>удар по репутации и имиджу</a:t>
            </a:r>
            <a:r>
              <a:rPr lang="ru-RU" sz="1800" b="0" dirty="0">
                <a:latin typeface="+mn-lt"/>
                <a:cs typeface="+mn-cs"/>
              </a:rPr>
              <a:t> компании. Очень неприятное в подобных событиях - огласка происшествия. Но потеря данных с сайта, информации о клиентах – это уже прямые убытки. И огласка таких происшествий происходит далеко не всегда. </a:t>
            </a:r>
          </a:p>
          <a:p>
            <a:pPr>
              <a:defRPr/>
            </a:pPr>
            <a:endParaRPr lang="ru-RU" sz="1800" b="0" dirty="0">
              <a:latin typeface="+mn-lt"/>
              <a:cs typeface="+mn-cs"/>
            </a:endParaRPr>
          </a:p>
          <a:p>
            <a:pPr>
              <a:defRPr/>
            </a:pPr>
            <a:r>
              <a:rPr lang="ru-RU" sz="1800" b="0" dirty="0">
                <a:latin typeface="+mn-lt"/>
                <a:cs typeface="+mn-cs"/>
              </a:rPr>
              <a:t>Чем серьезнее компания и известнее ее имя и продукты, тем существеннее бывают риски и убытки от взлома корпоративного сайта</a:t>
            </a:r>
            <a:r>
              <a:rPr lang="ru-RU" sz="1600" b="0" dirty="0">
                <a:latin typeface="+mn-lt"/>
                <a:cs typeface="+mn-cs"/>
              </a:rPr>
              <a:t>.</a:t>
            </a:r>
          </a:p>
        </p:txBody>
      </p:sp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3063875" y="5712518"/>
            <a:ext cx="6080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ru-RU" sz="2300" dirty="0">
                <a:solidFill>
                  <a:srgbClr val="C00000"/>
                </a:solidFill>
                <a:latin typeface="+mn-lt"/>
                <a:cs typeface="+mn-cs"/>
              </a:rPr>
              <a:t>Когда сайт – это имидж и репутация</a:t>
            </a:r>
          </a:p>
        </p:txBody>
      </p:sp>
      <p:pic>
        <p:nvPicPr>
          <p:cNvPr id="61446" name="Picture 8" descr="hacked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779063"/>
            <a:ext cx="4318000" cy="3540125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solidFill>
                  <a:schemeClr val="tx1"/>
                </a:solidFill>
              </a:rPr>
              <a:t>Безопасность сайта</a:t>
            </a:r>
            <a:endParaRPr lang="en-US" sz="32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95" y="1287726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7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682" name="Заголовок 1"/>
          <p:cNvSpPr>
            <a:spLocks noGrp="1"/>
          </p:cNvSpPr>
          <p:nvPr>
            <p:ph type="title"/>
          </p:nvPr>
        </p:nvSpPr>
        <p:spPr>
          <a:xfrm>
            <a:off x="1371600" y="5413435"/>
            <a:ext cx="7724900" cy="1143000"/>
          </a:xfrm>
        </p:spPr>
        <p:txBody>
          <a:bodyPr/>
          <a:lstStyle/>
          <a:p>
            <a:pPr algn="r"/>
            <a:r>
              <a:rPr lang="ru-RU" sz="3600" dirty="0" smtClean="0">
                <a:ea typeface="Verdana" pitchFamily="34" charset="0"/>
                <a:cs typeface="Verdana" pitchFamily="34" charset="0"/>
              </a:rPr>
              <a:t>Вы должны быть уверены в защищенности сайта и своих данных</a:t>
            </a:r>
          </a:p>
        </p:txBody>
      </p:sp>
      <p:pic>
        <p:nvPicPr>
          <p:cNvPr id="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183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Natalia\Downloads\5905872_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149" y="1374574"/>
            <a:ext cx="4206657" cy="380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07" name="Прямоугольник 3"/>
          <p:cNvSpPr>
            <a:spLocks noChangeArrowheads="1"/>
          </p:cNvSpPr>
          <p:nvPr/>
        </p:nvSpPr>
        <p:spPr bwMode="auto">
          <a:xfrm>
            <a:off x="304093" y="1397134"/>
            <a:ext cx="4976884" cy="4606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58775" indent="-358775">
              <a:spcBef>
                <a:spcPts val="400"/>
              </a:spcBef>
              <a:buSzPct val="120000"/>
              <a:buBlip>
                <a:blip r:embed="rId4"/>
              </a:buBlip>
            </a:pP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Web Application Firewall (</a:t>
            </a: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Проактивный фильтр защиты от атак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)</a:t>
            </a:r>
            <a:endParaRPr lang="ru-RU" sz="2000" b="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marL="358775" indent="-358775">
              <a:spcBef>
                <a:spcPts val="400"/>
              </a:spcBef>
              <a:buSzPct val="120000"/>
              <a:buBlip>
                <a:blip r:embed="rId4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Веб-антивирус</a:t>
            </a:r>
          </a:p>
          <a:p>
            <a:pPr marL="358775" indent="-358775">
              <a:spcBef>
                <a:spcPts val="400"/>
              </a:spcBef>
              <a:buSzPct val="120000"/>
              <a:buBlip>
                <a:blip r:embed="rId4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Аутентификация и система составных паролей </a:t>
            </a:r>
          </a:p>
          <a:p>
            <a:pPr marL="358775" indent="-358775">
              <a:spcBef>
                <a:spcPts val="400"/>
              </a:spcBef>
              <a:buSzPct val="120000"/>
              <a:buBlip>
                <a:blip r:embed="rId4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Технология защиты сессии пользователя</a:t>
            </a:r>
          </a:p>
          <a:p>
            <a:pPr marL="358775" indent="-358775">
              <a:spcBef>
                <a:spcPts val="400"/>
              </a:spcBef>
              <a:buSzPct val="120000"/>
              <a:buBlip>
                <a:blip r:embed="rId4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Активная реакция на вторжение</a:t>
            </a:r>
          </a:p>
          <a:p>
            <a:pPr marL="358775" indent="-358775">
              <a:spcBef>
                <a:spcPts val="400"/>
              </a:spcBef>
              <a:buSzPct val="120000"/>
              <a:buBlip>
                <a:blip r:embed="rId4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Контроль целостности системы</a:t>
            </a:r>
          </a:p>
          <a:p>
            <a:pPr marL="358775" indent="-358775">
              <a:spcBef>
                <a:spcPts val="400"/>
              </a:spcBef>
              <a:buSzPct val="120000"/>
              <a:buBlip>
                <a:blip r:embed="rId4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Защита от фишинга</a:t>
            </a:r>
          </a:p>
          <a:p>
            <a:pPr marL="358775" indent="-358775">
              <a:spcBef>
                <a:spcPts val="400"/>
              </a:spcBef>
              <a:buSzPct val="120000"/>
              <a:buBlip>
                <a:blip r:embed="rId4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Шифрование данных</a:t>
            </a:r>
          </a:p>
          <a:p>
            <a:pPr marL="358775" indent="-358775">
              <a:spcBef>
                <a:spcPts val="400"/>
              </a:spcBef>
              <a:buSzPct val="120000"/>
              <a:buBlip>
                <a:blip r:embed="rId4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Групповые политики безопасности </a:t>
            </a:r>
          </a:p>
          <a:p>
            <a:pPr marL="358775" indent="-358775">
              <a:spcBef>
                <a:spcPts val="400"/>
              </a:spcBef>
              <a:buSzPct val="120000"/>
              <a:buBlip>
                <a:blip r:embed="rId4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Защита при регистрации и авторизации</a:t>
            </a:r>
          </a:p>
          <a:p>
            <a:pPr marL="358775" indent="-358775">
              <a:spcBef>
                <a:spcPts val="400"/>
              </a:spcBef>
              <a:buSzPct val="120000"/>
              <a:buBlip>
                <a:blip r:embed="rId4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Журнал событий</a:t>
            </a:r>
          </a:p>
        </p:txBody>
      </p:sp>
      <p:sp>
        <p:nvSpPr>
          <p:cNvPr id="6" name="Знак запрета 5"/>
          <p:cNvSpPr/>
          <p:nvPr/>
        </p:nvSpPr>
        <p:spPr>
          <a:xfrm>
            <a:off x="5684520" y="1881976"/>
            <a:ext cx="2706650" cy="2642797"/>
          </a:xfrm>
          <a:prstGeom prst="noSmoking">
            <a:avLst>
              <a:gd name="adj" fmla="val 7349"/>
            </a:avLst>
          </a:prstGeom>
          <a:solidFill>
            <a:srgbClr val="D30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b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3480" y="88288"/>
            <a:ext cx="61768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solidFill>
                  <a:srgbClr val="00091A"/>
                </a:solidFill>
                <a:latin typeface="Calibri"/>
              </a:rPr>
              <a:t>Комплекс «Проактивная защита» Инструменты безопасности</a:t>
            </a:r>
            <a:endParaRPr lang="ru-RU" sz="2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952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Прямоугольник 2"/>
          <p:cNvSpPr>
            <a:spLocks noChangeArrowheads="1"/>
          </p:cNvSpPr>
          <p:nvPr/>
        </p:nvSpPr>
        <p:spPr bwMode="auto">
          <a:xfrm>
            <a:off x="638783" y="1265406"/>
            <a:ext cx="521493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000" b="0" dirty="0">
                <a:latin typeface="+mj-lt"/>
              </a:rPr>
              <a:t>В платформу «1С-Битрикс» встроена система противодействия заражениям сайтов, которая: </a:t>
            </a:r>
          </a:p>
        </p:txBody>
      </p:sp>
      <p:sp>
        <p:nvSpPr>
          <p:cNvPr id="92164" name="Прямоугольник 3"/>
          <p:cNvSpPr>
            <a:spLocks noChangeArrowheads="1"/>
          </p:cNvSpPr>
          <p:nvPr/>
        </p:nvSpPr>
        <p:spPr bwMode="auto">
          <a:xfrm>
            <a:off x="611952" y="2552418"/>
            <a:ext cx="4572000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spcBef>
                <a:spcPts val="600"/>
              </a:spcBef>
              <a:buBlip>
                <a:blip r:embed="rId3"/>
              </a:buBlip>
            </a:pPr>
            <a:r>
              <a:rPr lang="ru-RU" sz="2000" b="0" dirty="0">
                <a:latin typeface="+mj-lt"/>
              </a:rPr>
              <a:t>выявляет в </a:t>
            </a:r>
            <a:r>
              <a:rPr lang="ru-RU" sz="2000" b="0" dirty="0" err="1">
                <a:latin typeface="+mj-lt"/>
              </a:rPr>
              <a:t>html</a:t>
            </a:r>
            <a:r>
              <a:rPr lang="ru-RU" sz="2000" b="0" dirty="0">
                <a:latin typeface="+mj-lt"/>
              </a:rPr>
              <a:t>-коде потенциально опасные участки</a:t>
            </a:r>
          </a:p>
          <a:p>
            <a:pPr marL="342900" indent="-342900">
              <a:spcBef>
                <a:spcPts val="600"/>
              </a:spcBef>
              <a:buBlip>
                <a:blip r:embed="rId3"/>
              </a:buBlip>
            </a:pPr>
            <a:r>
              <a:rPr lang="ru-RU" sz="2000" b="0" dirty="0">
                <a:latin typeface="+mj-lt"/>
              </a:rPr>
              <a:t>определяет большинство заражений сайта</a:t>
            </a:r>
          </a:p>
          <a:p>
            <a:pPr marL="342900" indent="-342900">
              <a:spcBef>
                <a:spcPts val="600"/>
              </a:spcBef>
              <a:buBlip>
                <a:blip r:embed="rId3"/>
              </a:buBlip>
            </a:pPr>
            <a:r>
              <a:rPr lang="ru-RU" sz="2000" b="0" dirty="0">
                <a:latin typeface="+mj-lt"/>
              </a:rPr>
              <a:t>ведет «белый список» для отсечения ложно положительных срабатываний</a:t>
            </a:r>
          </a:p>
        </p:txBody>
      </p:sp>
      <p:pic>
        <p:nvPicPr>
          <p:cNvPr id="921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713" y="1773238"/>
            <a:ext cx="3371850" cy="265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нак запрета 5"/>
          <p:cNvSpPr/>
          <p:nvPr/>
        </p:nvSpPr>
        <p:spPr>
          <a:xfrm>
            <a:off x="5646738" y="1714500"/>
            <a:ext cx="2997200" cy="2928938"/>
          </a:xfrm>
          <a:prstGeom prst="noSmoking">
            <a:avLst>
              <a:gd name="adj" fmla="val 8252"/>
            </a:avLst>
          </a:prstGeom>
          <a:solidFill>
            <a:srgbClr val="D30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92167" name="Прямоугольник 6"/>
          <p:cNvSpPr>
            <a:spLocks noChangeArrowheads="1"/>
          </p:cNvSpPr>
          <p:nvPr/>
        </p:nvSpPr>
        <p:spPr bwMode="auto">
          <a:xfrm>
            <a:off x="364840" y="5334000"/>
            <a:ext cx="850106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400" dirty="0"/>
              <a:t>Веб-антивирус ни в коем случае не является заменой персонального антивируса!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25720" y="98679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latin typeface="Calibri" pitchFamily="34" charset="0"/>
                <a:cs typeface="Calibri" pitchFamily="34" charset="0"/>
              </a:rPr>
              <a:t>Веб-антивирус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5123" y="88337"/>
            <a:ext cx="6141173" cy="685800"/>
          </a:xfrm>
        </p:spPr>
        <p:txBody>
          <a:bodyPr/>
          <a:lstStyle/>
          <a:p>
            <a:pPr algn="l" eaLnBrk="1" hangingPunct="1"/>
            <a:r>
              <a:rPr lang="ru-RU" sz="3200" b="1" dirty="0" smtClean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«Панель безопасности»</a:t>
            </a:r>
            <a:endParaRPr lang="en-US" sz="3200" b="1" dirty="0" smtClean="0">
              <a:solidFill>
                <a:srgbClr val="00091A"/>
              </a:solidFill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pic>
        <p:nvPicPr>
          <p:cNvPr id="5" name="Рисунок 4" descr="sec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4185" y="1478280"/>
            <a:ext cx="5334000" cy="388461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sx="1000" sy="1000" algn="tl" rotWithShape="0">
              <a:srgbClr val="333333"/>
            </a:outerShdw>
          </a:effectLst>
        </p:spPr>
      </p:pic>
      <p:sp>
        <p:nvSpPr>
          <p:cNvPr id="24580" name="Прямоугольник 3"/>
          <p:cNvSpPr>
            <a:spLocks noChangeArrowheads="1"/>
          </p:cNvSpPr>
          <p:nvPr/>
        </p:nvSpPr>
        <p:spPr bwMode="auto">
          <a:xfrm>
            <a:off x="533400" y="1346746"/>
            <a:ext cx="344049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400" b="0" dirty="0" smtClean="0">
                <a:solidFill>
                  <a:srgbClr val="000000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Оценка уровней безопасности веб-проекта</a:t>
            </a: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5341393" y="4038600"/>
            <a:ext cx="1447800" cy="609600"/>
          </a:xfrm>
          <a:prstGeom prst="rect">
            <a:avLst/>
          </a:prstGeom>
          <a:solidFill>
            <a:srgbClr val="C00000">
              <a:alpha val="18823"/>
            </a:srgbClr>
          </a:solidFill>
          <a:ln w="3175" algn="ctr">
            <a:solidFill>
              <a:srgbClr val="C00000"/>
            </a:solidFill>
            <a:round/>
            <a:headEnd/>
            <a:tailEnd/>
          </a:ln>
        </p:spPr>
        <p:txBody>
          <a:bodyPr/>
          <a:lstStyle/>
          <a:p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6936474" y="2907992"/>
            <a:ext cx="1219200" cy="512762"/>
          </a:xfrm>
          <a:prstGeom prst="rect">
            <a:avLst/>
          </a:prstGeom>
          <a:solidFill>
            <a:srgbClr val="C00000">
              <a:alpha val="18823"/>
            </a:srgbClr>
          </a:solidFill>
          <a:ln w="3175" algn="ctr">
            <a:solidFill>
              <a:srgbClr val="C00000"/>
            </a:solidFill>
            <a:round/>
            <a:headEnd/>
            <a:tailEnd/>
          </a:ln>
        </p:spPr>
        <p:txBody>
          <a:bodyPr/>
          <a:lstStyle/>
          <a:p>
            <a:endParaRPr lang="ru-RU" smtClean="0">
              <a:solidFill>
                <a:srgbClr val="000000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842" y="-45720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60" y="143818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960115"/>
            <a:ext cx="1081380" cy="1072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2" descr="77777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12" y="2927067"/>
            <a:ext cx="1152332" cy="1099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771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Прямоугольник 3"/>
          <p:cNvSpPr>
            <a:spLocks noChangeArrowheads="1"/>
          </p:cNvSpPr>
          <p:nvPr/>
        </p:nvSpPr>
        <p:spPr bwMode="auto">
          <a:xfrm>
            <a:off x="990600" y="2467225"/>
            <a:ext cx="4261618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742950" lvl="1" indent="-285750">
              <a:buFont typeface="Arial" pitchFamily="34" charset="0"/>
              <a:buChar char="•"/>
            </a:pPr>
            <a:r>
              <a:rPr lang="ru-RU" sz="1800" b="0" dirty="0" smtClean="0">
                <a:latin typeface="+mj-lt"/>
              </a:rPr>
              <a:t> </a:t>
            </a:r>
            <a:r>
              <a:rPr lang="en-US" sz="1800" dirty="0">
                <a:latin typeface="+mj-lt"/>
              </a:rPr>
              <a:t>XSS</a:t>
            </a:r>
            <a:r>
              <a:rPr lang="ru-RU" sz="1800" b="0" dirty="0">
                <a:latin typeface="+mj-lt"/>
              </a:rPr>
              <a:t> - </a:t>
            </a:r>
            <a:r>
              <a:rPr lang="en-US" sz="1800" b="0" dirty="0">
                <a:latin typeface="+mj-lt"/>
              </a:rPr>
              <a:t>cross site scripting (</a:t>
            </a:r>
            <a:r>
              <a:rPr lang="ru-RU" sz="1800" b="0" dirty="0">
                <a:latin typeface="+mj-lt"/>
              </a:rPr>
              <a:t>С</a:t>
            </a:r>
            <a:r>
              <a:rPr lang="en-US" sz="1800" b="0" dirty="0">
                <a:latin typeface="+mj-lt"/>
              </a:rPr>
              <a:t>SS)</a:t>
            </a:r>
            <a:endParaRPr lang="ru-RU" sz="1800" b="0" dirty="0">
              <a:latin typeface="+mj-lt"/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ru-RU" sz="1800" b="0" dirty="0">
                <a:latin typeface="+mj-lt"/>
              </a:rPr>
              <a:t> </a:t>
            </a:r>
            <a:r>
              <a:rPr lang="en-US" sz="1800" dirty="0">
                <a:latin typeface="+mj-lt"/>
              </a:rPr>
              <a:t>SQL </a:t>
            </a:r>
            <a:r>
              <a:rPr lang="ru-RU" sz="1800" dirty="0">
                <a:latin typeface="+mj-lt"/>
              </a:rPr>
              <a:t>инъекции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ru-RU" sz="1800" b="0" dirty="0">
                <a:latin typeface="+mj-lt"/>
              </a:rPr>
              <a:t> </a:t>
            </a:r>
            <a:r>
              <a:rPr lang="en-US" sz="1800" dirty="0">
                <a:latin typeface="+mj-lt"/>
              </a:rPr>
              <a:t>PHP Including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ru-RU" sz="1800" b="0" dirty="0">
                <a:latin typeface="+mj-lt"/>
              </a:rPr>
              <a:t> часть атак, связанных с обходом каталогов</a:t>
            </a:r>
          </a:p>
        </p:txBody>
      </p:sp>
      <p:sp>
        <p:nvSpPr>
          <p:cNvPr id="94212" name="Прямоугольник 4"/>
          <p:cNvSpPr>
            <a:spLocks noChangeArrowheads="1"/>
          </p:cNvSpPr>
          <p:nvPr/>
        </p:nvSpPr>
        <p:spPr bwMode="auto">
          <a:xfrm>
            <a:off x="533400" y="4375957"/>
            <a:ext cx="5418138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38150" indent="-342900">
              <a:spcBef>
                <a:spcPts val="600"/>
              </a:spcBef>
              <a:buBlip>
                <a:blip r:embed="rId3"/>
              </a:buBlip>
            </a:pPr>
            <a:r>
              <a:rPr lang="ru-RU" sz="2000" b="0" dirty="0">
                <a:latin typeface="+mj-lt"/>
              </a:rPr>
              <a:t>Экранирует приложение от наиболее активно используемых атак</a:t>
            </a:r>
          </a:p>
          <a:p>
            <a:pPr marL="438150" indent="-342900">
              <a:spcBef>
                <a:spcPts val="600"/>
              </a:spcBef>
              <a:buBlip>
                <a:blip r:embed="rId3"/>
              </a:buBlip>
            </a:pPr>
            <a:r>
              <a:rPr lang="ru-RU" sz="2000" b="0" dirty="0">
                <a:latin typeface="+mj-lt"/>
              </a:rPr>
              <a:t>Фиксирует попытки атаки в журнале</a:t>
            </a:r>
          </a:p>
          <a:p>
            <a:pPr marL="438150" indent="-342900">
              <a:spcBef>
                <a:spcPts val="600"/>
              </a:spcBef>
              <a:buBlip>
                <a:blip r:embed="rId3"/>
              </a:buBlip>
            </a:pPr>
            <a:r>
              <a:rPr lang="ru-RU" sz="2000" b="0" dirty="0">
                <a:latin typeface="+mj-lt"/>
              </a:rPr>
              <a:t>Информирует администратора о случаях вторжения</a:t>
            </a:r>
          </a:p>
        </p:txBody>
      </p:sp>
      <p:pic>
        <p:nvPicPr>
          <p:cNvPr id="94213" name="Picture 13" descr="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8" y="2422525"/>
            <a:ext cx="3124200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4" name="Прямоугольник 7"/>
          <p:cNvSpPr>
            <a:spLocks noChangeArrowheads="1"/>
          </p:cNvSpPr>
          <p:nvPr/>
        </p:nvSpPr>
        <p:spPr bwMode="auto">
          <a:xfrm>
            <a:off x="533400" y="1518300"/>
            <a:ext cx="717626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000" b="0" dirty="0" err="1">
                <a:latin typeface="+mj-lt"/>
              </a:rPr>
              <a:t>Проактивный</a:t>
            </a:r>
            <a:r>
              <a:rPr lang="ru-RU" sz="2000" b="0" dirty="0">
                <a:latin typeface="+mj-lt"/>
              </a:rPr>
              <a:t> фильтр распознает большинство опасных угроз и блокирует вторжения на сайт.</a:t>
            </a:r>
            <a:endParaRPr lang="ru-RU" sz="2000" b="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7" name="Picture 12" descr="shield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68988" y="2743200"/>
            <a:ext cx="1816100" cy="2597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2800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Безопасность: </a:t>
            </a:r>
            <a:r>
              <a:rPr lang="ru-RU" sz="2800" dirty="0" err="1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Проактивный</a:t>
            </a:r>
            <a:r>
              <a:rPr lang="ru-RU" sz="2800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 фильтр</a:t>
            </a:r>
            <a:br>
              <a:rPr lang="ru-RU" sz="2800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n-US" sz="2800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Web Application </a:t>
            </a:r>
            <a:r>
              <a:rPr lang="en-US" sz="2800" dirty="0" err="1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FireWall</a:t>
            </a:r>
            <a:endParaRPr lang="en-US" sz="28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226" y="1752600"/>
            <a:ext cx="2667000" cy="1893195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1" name="Прямоугольник 3"/>
          <p:cNvSpPr>
            <a:spLocks noChangeArrowheads="1"/>
          </p:cNvSpPr>
          <p:nvPr/>
        </p:nvSpPr>
        <p:spPr bwMode="auto">
          <a:xfrm>
            <a:off x="425720" y="1600200"/>
            <a:ext cx="38862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800" b="0" dirty="0">
                <a:latin typeface="+mj-lt"/>
              </a:rPr>
              <a:t>Ваши сотрудники авторизуются на сайте, используя свой логин, пароль и </a:t>
            </a:r>
            <a:r>
              <a:rPr lang="ru-RU" sz="1800" dirty="0">
                <a:latin typeface="+mj-lt"/>
              </a:rPr>
              <a:t>цифровой ключ со своего персонального </a:t>
            </a:r>
            <a:r>
              <a:rPr lang="ru-RU" sz="1800" dirty="0" err="1">
                <a:latin typeface="+mj-lt"/>
              </a:rPr>
              <a:t>брелка</a:t>
            </a:r>
            <a:r>
              <a:rPr lang="ru-RU" sz="1800" b="0" dirty="0">
                <a:latin typeface="+mj-lt"/>
              </a:rPr>
              <a:t>. </a:t>
            </a:r>
            <a:r>
              <a:rPr lang="ru-RU" sz="1800" b="0" i="1" dirty="0">
                <a:latin typeface="+mj-lt"/>
              </a:rPr>
              <a:t>Ключ используется только один раз и для каждой авторизации пользователя </a:t>
            </a:r>
            <a:r>
              <a:rPr lang="ru-RU" sz="1800" b="0" i="1" dirty="0" err="1">
                <a:latin typeface="+mj-lt"/>
              </a:rPr>
              <a:t>генерится</a:t>
            </a:r>
            <a:r>
              <a:rPr lang="ru-RU" sz="1800" b="0" i="1" dirty="0">
                <a:latin typeface="+mj-lt"/>
              </a:rPr>
              <a:t> новый набор цифр.</a:t>
            </a:r>
            <a:endParaRPr lang="en-US" sz="1800" b="0" i="1" dirty="0">
              <a:latin typeface="+mj-lt"/>
            </a:endParaRPr>
          </a:p>
          <a:p>
            <a:endParaRPr lang="ru-RU" sz="1800" b="0" dirty="0" smtClean="0">
              <a:latin typeface="+mj-lt"/>
            </a:endParaRPr>
          </a:p>
          <a:p>
            <a:endParaRPr lang="en-US" sz="1800" b="0" dirty="0">
              <a:latin typeface="+mj-lt"/>
            </a:endParaRPr>
          </a:p>
          <a:p>
            <a:r>
              <a:rPr lang="ru-RU" sz="1800" b="0" dirty="0">
                <a:latin typeface="+mj-lt"/>
              </a:rPr>
              <a:t>Технология одноразовых паролей (</a:t>
            </a:r>
            <a:r>
              <a:rPr lang="ru-RU" sz="1800" dirty="0" err="1">
                <a:latin typeface="+mj-lt"/>
              </a:rPr>
              <a:t>One</a:t>
            </a:r>
            <a:r>
              <a:rPr lang="ru-RU" sz="1800" dirty="0">
                <a:latin typeface="+mj-lt"/>
              </a:rPr>
              <a:t> </a:t>
            </a:r>
            <a:r>
              <a:rPr lang="ru-RU" sz="1800" dirty="0" err="1">
                <a:latin typeface="+mj-lt"/>
              </a:rPr>
              <a:t>Time</a:t>
            </a:r>
            <a:r>
              <a:rPr lang="ru-RU" sz="1800" dirty="0">
                <a:latin typeface="+mj-lt"/>
              </a:rPr>
              <a:t> </a:t>
            </a:r>
            <a:r>
              <a:rPr lang="ru-RU" sz="1800" dirty="0" err="1">
                <a:latin typeface="+mj-lt"/>
              </a:rPr>
              <a:t>Password</a:t>
            </a:r>
            <a:r>
              <a:rPr lang="ru-RU" sz="1800" dirty="0">
                <a:latin typeface="+mj-lt"/>
              </a:rPr>
              <a:t> - OTP</a:t>
            </a:r>
            <a:r>
              <a:rPr lang="ru-RU" sz="1800" b="0" dirty="0">
                <a:latin typeface="+mj-lt"/>
              </a:rPr>
              <a:t>) с использованием </a:t>
            </a:r>
            <a:r>
              <a:rPr lang="ru-RU" sz="1800" b="0" dirty="0" err="1">
                <a:latin typeface="+mj-lt"/>
              </a:rPr>
              <a:t>брелков</a:t>
            </a:r>
            <a:r>
              <a:rPr lang="ru-RU" sz="1800" b="0" dirty="0">
                <a:latin typeface="+mj-lt"/>
              </a:rPr>
              <a:t> </a:t>
            </a:r>
            <a:r>
              <a:rPr lang="ru-RU" sz="1800" b="0" dirty="0" err="1">
                <a:latin typeface="+mj-lt"/>
              </a:rPr>
              <a:t>Aladdin</a:t>
            </a:r>
            <a:r>
              <a:rPr lang="ru-RU" sz="1800" b="0" dirty="0">
                <a:latin typeface="+mj-lt"/>
              </a:rPr>
              <a:t> </a:t>
            </a:r>
            <a:r>
              <a:rPr lang="ru-RU" sz="1800" b="0" dirty="0" err="1">
                <a:latin typeface="+mj-lt"/>
              </a:rPr>
              <a:t>eToken</a:t>
            </a:r>
            <a:r>
              <a:rPr lang="ru-RU" sz="1800" b="0" dirty="0">
                <a:latin typeface="+mj-lt"/>
              </a:rPr>
              <a:t> PASS</a:t>
            </a:r>
            <a:r>
              <a:rPr lang="en-US" sz="1800" b="0" dirty="0">
                <a:latin typeface="+mj-lt"/>
              </a:rPr>
              <a:t> </a:t>
            </a:r>
            <a:r>
              <a:rPr lang="ru-RU" sz="1800" b="0" dirty="0">
                <a:latin typeface="+mj-lt"/>
              </a:rPr>
              <a:t>позволяет быть однозначно уверенным, что на сайте авторизуется именно тот человек, которому выдали брелок.</a:t>
            </a:r>
          </a:p>
        </p:txBody>
      </p:sp>
      <p:sp>
        <p:nvSpPr>
          <p:cNvPr id="96262" name="TextBox 7"/>
          <p:cNvSpPr txBox="1">
            <a:spLocks noChangeArrowheads="1"/>
          </p:cNvSpPr>
          <p:nvPr/>
        </p:nvSpPr>
        <p:spPr bwMode="auto">
          <a:xfrm>
            <a:off x="4693096" y="4127916"/>
            <a:ext cx="4343400" cy="227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1800" b="0" dirty="0">
                <a:latin typeface="+mj-lt"/>
              </a:rPr>
              <a:t>Корректность работы электронных ключей </a:t>
            </a:r>
            <a:r>
              <a:rPr lang="en-US" sz="1800" b="0" dirty="0" err="1">
                <a:latin typeface="+mj-lt"/>
              </a:rPr>
              <a:t>eToken</a:t>
            </a:r>
            <a:r>
              <a:rPr lang="en-US" sz="1800" b="0" dirty="0">
                <a:latin typeface="+mj-lt"/>
              </a:rPr>
              <a:t> PASS</a:t>
            </a:r>
            <a:r>
              <a:rPr lang="ru-RU" sz="1800" b="0" dirty="0">
                <a:latin typeface="+mj-lt"/>
              </a:rPr>
              <a:t> для системы «1С-Битрикс: Управление сайтом 8.0» подтверждается соответствующим </a:t>
            </a:r>
            <a:r>
              <a:rPr lang="ru-RU" sz="1800" dirty="0">
                <a:latin typeface="+mj-lt"/>
              </a:rPr>
              <a:t>сертификатом компании </a:t>
            </a:r>
            <a:r>
              <a:rPr lang="en-US" sz="1800" dirty="0">
                <a:latin typeface="+mj-lt"/>
              </a:rPr>
              <a:t>Aladdin</a:t>
            </a:r>
            <a:r>
              <a:rPr lang="ru-RU" sz="1800" b="0" dirty="0">
                <a:latin typeface="+mj-lt"/>
              </a:rPr>
              <a:t>, выданным на основании серии испытаний.</a:t>
            </a:r>
          </a:p>
          <a:p>
            <a:pPr eaLnBrk="1" hangingPunct="1"/>
            <a:endParaRPr lang="ru-RU" sz="1600" b="0" dirty="0"/>
          </a:p>
        </p:txBody>
      </p:sp>
      <p:pic>
        <p:nvPicPr>
          <p:cNvPr id="96263" name="Рисунок 9" descr="aladdin-logo_s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726" y="2108099"/>
            <a:ext cx="699971" cy="257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25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Безопасность: Технология</a:t>
            </a:r>
            <a:br>
              <a:rPr lang="ru-RU" sz="3200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ru-RU" sz="3200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одноразовых паролей</a:t>
            </a:r>
            <a:endParaRPr lang="en-US" sz="32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TextBox 1"/>
          <p:cNvSpPr txBox="1">
            <a:spLocks noChangeArrowheads="1"/>
          </p:cNvSpPr>
          <p:nvPr/>
        </p:nvSpPr>
        <p:spPr bwMode="auto">
          <a:xfrm>
            <a:off x="906501" y="1716722"/>
            <a:ext cx="4608513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2000" b="0" dirty="0">
                <a:latin typeface="+mj-lt"/>
              </a:rPr>
              <a:t>Готовое мобильное веб-приложение </a:t>
            </a:r>
            <a:r>
              <a:rPr lang="en-US" sz="2000" b="0" dirty="0" err="1">
                <a:latin typeface="+mj-lt"/>
              </a:rPr>
              <a:t>BitrixOTP</a:t>
            </a:r>
            <a:r>
              <a:rPr lang="ru-RU" sz="2000" b="0" dirty="0">
                <a:latin typeface="+mj-lt"/>
              </a:rPr>
              <a:t>, которое включено в модуль «</a:t>
            </a:r>
            <a:r>
              <a:rPr lang="ru-RU" sz="2000" b="0" dirty="0" err="1">
                <a:latin typeface="+mj-lt"/>
              </a:rPr>
              <a:t>Проактивной</a:t>
            </a:r>
            <a:r>
              <a:rPr lang="ru-RU" sz="2000" b="0" dirty="0">
                <a:latin typeface="+mj-lt"/>
              </a:rPr>
              <a:t> защиты», может быть бесплатно загружено с сайта клиента.</a:t>
            </a:r>
            <a:endParaRPr lang="en-US" sz="2000" b="0" dirty="0">
              <a:latin typeface="+mj-lt"/>
            </a:endParaRPr>
          </a:p>
          <a:p>
            <a:pPr eaLnBrk="1" hangingPunct="1"/>
            <a:endParaRPr lang="en-US" sz="2000" b="0" dirty="0">
              <a:latin typeface="+mj-lt"/>
            </a:endParaRPr>
          </a:p>
          <a:p>
            <a:pPr eaLnBrk="1" hangingPunct="1"/>
            <a:r>
              <a:rPr lang="en-US" sz="2000" b="0" dirty="0" err="1">
                <a:latin typeface="+mj-lt"/>
              </a:rPr>
              <a:t>BitrixOTP</a:t>
            </a:r>
            <a:r>
              <a:rPr lang="en-US" sz="2000" b="0" dirty="0">
                <a:latin typeface="+mj-lt"/>
              </a:rPr>
              <a:t> </a:t>
            </a:r>
            <a:r>
              <a:rPr lang="ru-RU" sz="2000" b="0" dirty="0">
                <a:latin typeface="+mj-lt"/>
              </a:rPr>
              <a:t>опубликовано в </a:t>
            </a:r>
            <a:r>
              <a:rPr lang="en-US" sz="2000" b="0" dirty="0">
                <a:latin typeface="+mj-lt"/>
              </a:rPr>
              <a:t>Apple App Store </a:t>
            </a:r>
            <a:r>
              <a:rPr lang="ru-RU" sz="2000" b="0" dirty="0">
                <a:latin typeface="+mj-lt"/>
              </a:rPr>
              <a:t>и </a:t>
            </a:r>
            <a:r>
              <a:rPr lang="en-US" sz="2000" b="0" dirty="0">
                <a:latin typeface="+mj-lt"/>
              </a:rPr>
              <a:t>Android Market</a:t>
            </a:r>
            <a:r>
              <a:rPr lang="ru-RU" sz="2000" b="0" dirty="0">
                <a:latin typeface="+mj-lt"/>
              </a:rPr>
              <a:t>.</a:t>
            </a:r>
            <a:endParaRPr lang="en-US" sz="2000" b="0" dirty="0">
              <a:latin typeface="+mj-lt"/>
            </a:endParaRPr>
          </a:p>
        </p:txBody>
      </p:sp>
      <p:pic>
        <p:nvPicPr>
          <p:cNvPr id="4098" name="Picture 2" descr="C:\Users\Natalia\Desktop\__________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114" y="2229134"/>
            <a:ext cx="2496278" cy="3744416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9728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350281"/>
            <a:ext cx="2057402" cy="164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6" name="Стрелка вправо 2"/>
          <p:cNvSpPr>
            <a:spLocks noChangeArrowheads="1"/>
          </p:cNvSpPr>
          <p:nvPr/>
        </p:nvSpPr>
        <p:spPr bwMode="auto">
          <a:xfrm>
            <a:off x="5181600" y="4876800"/>
            <a:ext cx="685800" cy="592138"/>
          </a:xfrm>
          <a:prstGeom prst="rightArrow">
            <a:avLst>
              <a:gd name="adj1" fmla="val 50000"/>
              <a:gd name="adj2" fmla="val 50048"/>
            </a:avLst>
          </a:prstGeom>
          <a:gradFill rotWithShape="1">
            <a:gsLst>
              <a:gs pos="0">
                <a:srgbClr val="EA8C8C"/>
              </a:gs>
              <a:gs pos="50000">
                <a:srgbClr val="F0BABA"/>
              </a:gs>
              <a:gs pos="100000">
                <a:srgbClr val="F7DEDE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25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solidFill>
                  <a:schemeClr val="tx1"/>
                </a:solidFill>
              </a:rPr>
              <a:t>Веб-приложение для генерации</a:t>
            </a:r>
            <a:br>
              <a:rPr lang="ru-RU" sz="3200" dirty="0">
                <a:solidFill>
                  <a:schemeClr val="tx1"/>
                </a:solidFill>
              </a:rPr>
            </a:br>
            <a:r>
              <a:rPr lang="ru-RU" sz="3200" dirty="0">
                <a:solidFill>
                  <a:schemeClr val="tx1"/>
                </a:solidFill>
              </a:rPr>
              <a:t>одноразовых паролей (</a:t>
            </a:r>
            <a:r>
              <a:rPr lang="en-US" sz="3200" dirty="0">
                <a:solidFill>
                  <a:schemeClr val="tx1"/>
                </a:solidFill>
              </a:rPr>
              <a:t>OTP</a:t>
            </a:r>
            <a:r>
              <a:rPr lang="ru-RU" sz="3200" dirty="0">
                <a:solidFill>
                  <a:schemeClr val="tx1"/>
                </a:solidFill>
              </a:rPr>
              <a:t>)</a:t>
            </a:r>
            <a:endParaRPr lang="en-US" sz="32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14" y="1790700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 bwMode="auto">
          <a:xfrm>
            <a:off x="612444" y="2344862"/>
            <a:ext cx="7848600" cy="1295400"/>
          </a:xfrm>
          <a:prstGeom prst="roundRect">
            <a:avLst>
              <a:gd name="adj" fmla="val 0"/>
            </a:avLst>
          </a:prstGeom>
          <a:solidFill>
            <a:schemeClr val="bg2">
              <a:lumMod val="20000"/>
              <a:lumOff val="8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98308" name="Rectangle 3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b="0">
              <a:latin typeface="Verdana" pitchFamily="34" charset="0"/>
            </a:endParaRPr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977026" y="1337137"/>
            <a:ext cx="8001000" cy="6461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800" b="0" dirty="0">
                <a:latin typeface="+mn-lt"/>
                <a:cs typeface="+mn-cs"/>
              </a:rPr>
              <a:t>Компания </a:t>
            </a:r>
            <a:r>
              <a:rPr lang="en-US" sz="1800" b="0" dirty="0">
                <a:latin typeface="+mn-lt"/>
                <a:cs typeface="+mn-cs"/>
              </a:rPr>
              <a:t>Positive Technologies</a:t>
            </a:r>
            <a:r>
              <a:rPr lang="ru-RU" sz="1800" b="0" dirty="0">
                <a:latin typeface="+mn-lt"/>
                <a:cs typeface="+mn-cs"/>
              </a:rPr>
              <a:t> провела </a:t>
            </a:r>
            <a:r>
              <a:rPr lang="ru-RU" sz="1800" dirty="0">
                <a:latin typeface="+mn-lt"/>
                <a:cs typeface="+mn-cs"/>
              </a:rPr>
              <a:t>полномасштабное тестирование</a:t>
            </a:r>
            <a:r>
              <a:rPr lang="ru-RU" sz="1800" b="0" dirty="0">
                <a:latin typeface="+mn-lt"/>
                <a:cs typeface="+mn-cs"/>
              </a:rPr>
              <a:t> полной версии программного продукта «1С-Битрикс: Управление сайтом».</a:t>
            </a:r>
          </a:p>
        </p:txBody>
      </p:sp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763762" y="2453699"/>
            <a:ext cx="5334000" cy="116955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400" i="1" dirty="0" err="1">
                <a:latin typeface="+mn-lt"/>
                <a:cs typeface="+mn-cs"/>
              </a:rPr>
              <a:t>Positive</a:t>
            </a:r>
            <a:r>
              <a:rPr lang="ru-RU" sz="1400" i="1" dirty="0">
                <a:latin typeface="+mn-lt"/>
                <a:cs typeface="+mn-cs"/>
              </a:rPr>
              <a:t> </a:t>
            </a:r>
            <a:r>
              <a:rPr lang="ru-RU" sz="1400" i="1" dirty="0" err="1">
                <a:latin typeface="+mn-lt"/>
                <a:cs typeface="+mn-cs"/>
              </a:rPr>
              <a:t>Technologies</a:t>
            </a:r>
            <a:r>
              <a:rPr lang="ru-RU" sz="1400" b="0" i="1" dirty="0">
                <a:latin typeface="+mn-lt"/>
                <a:cs typeface="+mn-cs"/>
              </a:rPr>
              <a:t> – лидирующая компания на рынке информационной безопасности, разработчик популярного сканера безопасности </a:t>
            </a:r>
            <a:r>
              <a:rPr lang="ru-RU" sz="1400" b="0" i="1" dirty="0" err="1">
                <a:latin typeface="+mn-lt"/>
                <a:cs typeface="+mn-cs"/>
              </a:rPr>
              <a:t>XSpider</a:t>
            </a:r>
            <a:r>
              <a:rPr lang="ru-RU" sz="1400" b="0" i="1" dirty="0">
                <a:latin typeface="+mn-lt"/>
                <a:cs typeface="+mn-cs"/>
              </a:rPr>
              <a:t>. </a:t>
            </a:r>
            <a:r>
              <a:rPr lang="ru-RU" sz="1400" b="0" i="1" dirty="0" err="1">
                <a:latin typeface="+mn-lt"/>
                <a:cs typeface="+mn-cs"/>
              </a:rPr>
              <a:t>Positive</a:t>
            </a:r>
            <a:r>
              <a:rPr lang="ru-RU" sz="1400" b="0" i="1" dirty="0">
                <a:latin typeface="+mn-lt"/>
                <a:cs typeface="+mn-cs"/>
              </a:rPr>
              <a:t> </a:t>
            </a:r>
            <a:r>
              <a:rPr lang="ru-RU" sz="1400" b="0" i="1" dirty="0" err="1">
                <a:latin typeface="+mn-lt"/>
                <a:cs typeface="+mn-cs"/>
              </a:rPr>
              <a:t>Technologies</a:t>
            </a:r>
            <a:r>
              <a:rPr lang="ru-RU" sz="1400" b="0" i="1" dirty="0">
                <a:latin typeface="+mn-lt"/>
                <a:cs typeface="+mn-cs"/>
              </a:rPr>
              <a:t> поддерживает принадлежащий компании ведущий российский портал по информационной безопасности </a:t>
            </a:r>
            <a:r>
              <a:rPr lang="ru-RU" sz="1400" b="0" i="1" u="sng" dirty="0" err="1">
                <a:solidFill>
                  <a:srgbClr val="3C7CB6"/>
                </a:solidFill>
                <a:latin typeface="+mn-lt"/>
                <a:cs typeface="+mn-cs"/>
              </a:rPr>
              <a:t>Securitylab.ru</a:t>
            </a:r>
            <a:r>
              <a:rPr lang="ru-RU" sz="1400" b="0" i="1" dirty="0">
                <a:latin typeface="+mn-lt"/>
                <a:cs typeface="+mn-cs"/>
              </a:rPr>
              <a:t>.</a:t>
            </a:r>
          </a:p>
        </p:txBody>
      </p:sp>
      <p:sp>
        <p:nvSpPr>
          <p:cNvPr id="50183" name="Прямоугольник 10"/>
          <p:cNvSpPr>
            <a:spLocks noChangeArrowheads="1"/>
          </p:cNvSpPr>
          <p:nvPr/>
        </p:nvSpPr>
        <p:spPr bwMode="auto">
          <a:xfrm>
            <a:off x="578221" y="3889375"/>
            <a:ext cx="5410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600" b="0" dirty="0">
                <a:latin typeface="+mn-lt"/>
                <a:cs typeface="+mn-cs"/>
              </a:rPr>
              <a:t>По результатам проверки программному продукту присвоен статус </a:t>
            </a:r>
            <a:r>
              <a:rPr lang="ru-RU" sz="1600" dirty="0">
                <a:latin typeface="+mn-lt"/>
                <a:cs typeface="+mn-cs"/>
              </a:rPr>
              <a:t>«Безопасное веб-приложение»</a:t>
            </a:r>
            <a:r>
              <a:rPr lang="ru-RU" sz="1600" b="0" dirty="0">
                <a:latin typeface="+mn-lt"/>
                <a:cs typeface="+mn-cs"/>
              </a:rPr>
              <a:t> и выдан сертификат соответствия.</a:t>
            </a:r>
          </a:p>
        </p:txBody>
      </p:sp>
      <p:sp>
        <p:nvSpPr>
          <p:cNvPr id="50184" name="Прямоугольник 8"/>
          <p:cNvSpPr>
            <a:spLocks noChangeArrowheads="1"/>
          </p:cNvSpPr>
          <p:nvPr/>
        </p:nvSpPr>
        <p:spPr bwMode="auto">
          <a:xfrm>
            <a:off x="578221" y="4758531"/>
            <a:ext cx="5562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600" b="0" dirty="0">
                <a:latin typeface="+mn-lt"/>
                <a:cs typeface="+mn-cs"/>
              </a:rPr>
              <a:t>Постоянная работа по проверке обновлений выполняется сотрудниками отдела безопасности компании «1С-Битрикс» при выпуске изменений в рамках технологии </a:t>
            </a:r>
            <a:r>
              <a:rPr lang="ru-RU" sz="1600" dirty="0" err="1">
                <a:latin typeface="+mn-lt"/>
                <a:cs typeface="+mn-cs"/>
              </a:rPr>
              <a:t>SiteUpdate</a:t>
            </a:r>
            <a:r>
              <a:rPr lang="ru-RU" sz="1600" b="0" dirty="0">
                <a:latin typeface="+mn-lt"/>
                <a:cs typeface="+mn-cs"/>
              </a:rPr>
              <a:t>. </a:t>
            </a:r>
          </a:p>
          <a:p>
            <a:pPr>
              <a:defRPr/>
            </a:pPr>
            <a:endParaRPr lang="ru-RU" sz="1600" b="0" dirty="0">
              <a:latin typeface="+mn-lt"/>
              <a:cs typeface="+mn-cs"/>
            </a:endParaRPr>
          </a:p>
          <a:p>
            <a:pPr>
              <a:defRPr/>
            </a:pPr>
            <a:r>
              <a:rPr lang="ru-RU" sz="1600" b="0" dirty="0">
                <a:latin typeface="+mn-lt"/>
                <a:cs typeface="+mn-cs"/>
              </a:rPr>
              <a:t>Это позволяет сохранять уровень безопасности продукта на высоком достигнутом уровне.</a:t>
            </a:r>
          </a:p>
        </p:txBody>
      </p:sp>
      <p:pic>
        <p:nvPicPr>
          <p:cNvPr id="98313" name="Рисунок 9" descr="maxpatro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419600"/>
            <a:ext cx="1600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4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716" y="2606675"/>
            <a:ext cx="2151063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solidFill>
                  <a:schemeClr val="tx1"/>
                </a:solidFill>
              </a:rPr>
              <a:t>Внешний аудит безопасности</a:t>
            </a:r>
            <a:endParaRPr lang="en-US" sz="32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4765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11775</TotalTime>
  <Words>5393</Words>
  <Application>Microsoft Office PowerPoint</Application>
  <PresentationFormat>Экран (4:3)</PresentationFormat>
  <Paragraphs>828</Paragraphs>
  <Slides>123</Slides>
  <Notes>63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123</vt:i4>
      </vt:variant>
    </vt:vector>
  </HeadingPairs>
  <TitlesOfParts>
    <vt:vector size="124" baseType="lpstr">
      <vt:lpstr>Default Design</vt:lpstr>
      <vt:lpstr>Презентация PowerPoint</vt:lpstr>
      <vt:lpstr>Сайт - это часть бизнеса</vt:lpstr>
      <vt:lpstr>Презентация PowerPoint</vt:lpstr>
      <vt:lpstr>Презентация PowerPoint</vt:lpstr>
      <vt:lpstr>Презентация PowerPoint</vt:lpstr>
      <vt:lpstr>Чем вы управляете на сайте</vt:lpstr>
      <vt:lpstr>Платформа «1С-Битрикс»</vt:lpstr>
      <vt:lpstr>Платформа «1С-Битрикс»</vt:lpstr>
      <vt:lpstr>Управление «над сайтом»</vt:lpstr>
      <vt:lpstr>Интерфейс</vt:lpstr>
      <vt:lpstr>Режим правки</vt:lpstr>
      <vt:lpstr>Управление «над сайтом»</vt:lpstr>
      <vt:lpstr>Отмена последнего действия</vt:lpstr>
      <vt:lpstr>Презентация PowerPoint</vt:lpstr>
      <vt:lpstr>Управление контентом</vt:lpstr>
      <vt:lpstr>Визуальный редактор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Коммуникации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Интернет-магазин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Интеграция с «1С»</vt:lpstr>
      <vt:lpstr>Презентация PowerPoint</vt:lpstr>
      <vt:lpstr>Презентация PowerPoint</vt:lpstr>
      <vt:lpstr>Презентация PowerPoint</vt:lpstr>
      <vt:lpstr>Презентация PowerPoint</vt:lpstr>
      <vt:lpstr>Обучение. E-learning</vt:lpstr>
      <vt:lpstr>Презентация PowerPoint</vt:lpstr>
      <vt:lpstr>Веб-аналитика</vt:lpstr>
      <vt:lpstr>Презентация PowerPoint</vt:lpstr>
      <vt:lpstr>Бизнес-процессы</vt:lpstr>
      <vt:lpstr>Презентация PowerPoint</vt:lpstr>
      <vt:lpstr>Презентация PowerPoint</vt:lpstr>
      <vt:lpstr>Службы и сервисы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Сертификаты</vt:lpstr>
      <vt:lpstr>История производительности платформы</vt:lpstr>
      <vt:lpstr>За три года – на 430% быстрее!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 должны быть уверены в защищенности сайта и своих данных</vt:lpstr>
      <vt:lpstr>Презентация PowerPoint</vt:lpstr>
      <vt:lpstr>Презентация PowerPoint</vt:lpstr>
      <vt:lpstr>«Панель безопасности»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 платформе «1С-Битрикс» работает более 50 000 веб-проектов.</vt:lpstr>
      <vt:lpstr>Презентация PowerPoint</vt:lpstr>
      <vt:lpstr>Документация</vt:lpstr>
      <vt:lpstr>Обучение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Bitrix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Битрикс: Управление сайтом</dc:title>
  <dc:creator>Natalia Grikhina</dc:creator>
  <cp:lastModifiedBy>Grikhina</cp:lastModifiedBy>
  <cp:revision>1263</cp:revision>
  <dcterms:created xsi:type="dcterms:W3CDTF">2004-09-13T11:38:15Z</dcterms:created>
  <dcterms:modified xsi:type="dcterms:W3CDTF">2011-09-30T11:52:30Z</dcterms:modified>
</cp:coreProperties>
</file>