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9" r:id="rId2"/>
    <p:sldId id="323" r:id="rId3"/>
    <p:sldId id="298" r:id="rId4"/>
    <p:sldId id="299" r:id="rId5"/>
    <p:sldId id="321" r:id="rId6"/>
    <p:sldId id="300" r:id="rId7"/>
    <p:sldId id="322" r:id="rId8"/>
    <p:sldId id="319" r:id="rId9"/>
    <p:sldId id="302" r:id="rId10"/>
    <p:sldId id="325" r:id="rId11"/>
    <p:sldId id="324" r:id="rId12"/>
    <p:sldId id="303" r:id="rId13"/>
    <p:sldId id="326" r:id="rId14"/>
    <p:sldId id="320" r:id="rId15"/>
    <p:sldId id="327" r:id="rId16"/>
    <p:sldId id="305" r:id="rId17"/>
    <p:sldId id="329" r:id="rId18"/>
    <p:sldId id="330" r:id="rId19"/>
    <p:sldId id="304" r:id="rId20"/>
    <p:sldId id="349" r:id="rId21"/>
    <p:sldId id="351" r:id="rId22"/>
    <p:sldId id="328" r:id="rId23"/>
    <p:sldId id="350" r:id="rId24"/>
    <p:sldId id="306" r:id="rId25"/>
    <p:sldId id="340" r:id="rId26"/>
    <p:sldId id="341" r:id="rId27"/>
    <p:sldId id="307" r:id="rId28"/>
    <p:sldId id="338" r:id="rId29"/>
    <p:sldId id="342" r:id="rId30"/>
    <p:sldId id="308" r:id="rId31"/>
    <p:sldId id="343" r:id="rId32"/>
    <p:sldId id="344" r:id="rId33"/>
    <p:sldId id="334" r:id="rId34"/>
    <p:sldId id="345" r:id="rId35"/>
    <p:sldId id="335" r:id="rId36"/>
    <p:sldId id="346" r:id="rId37"/>
    <p:sldId id="310" r:id="rId38"/>
    <p:sldId id="355" r:id="rId39"/>
    <p:sldId id="309" r:id="rId40"/>
    <p:sldId id="352" r:id="rId41"/>
    <p:sldId id="353" r:id="rId42"/>
    <p:sldId id="354" r:id="rId43"/>
    <p:sldId id="311" r:id="rId44"/>
    <p:sldId id="347" r:id="rId45"/>
    <p:sldId id="348" r:id="rId46"/>
    <p:sldId id="312" r:id="rId47"/>
    <p:sldId id="313" r:id="rId48"/>
    <p:sldId id="314" r:id="rId49"/>
    <p:sldId id="339" r:id="rId50"/>
    <p:sldId id="316" r:id="rId51"/>
    <p:sldId id="317" r:id="rId52"/>
    <p:sldId id="333" r:id="rId53"/>
    <p:sldId id="356" r:id="rId54"/>
    <p:sldId id="296" r:id="rId5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83F"/>
    <a:srgbClr val="326098"/>
    <a:srgbClr val="D9D9D9"/>
    <a:srgbClr val="FFFFFF"/>
    <a:srgbClr val="F2F2F2"/>
    <a:srgbClr val="000000"/>
    <a:srgbClr val="F57E1B"/>
    <a:srgbClr val="92D050"/>
    <a:srgbClr val="EBC9A3"/>
    <a:srgbClr val="E58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4" autoAdjust="0"/>
    <p:restoredTop sz="96290" autoAdjust="0"/>
  </p:normalViewPr>
  <p:slideViewPr>
    <p:cSldViewPr>
      <p:cViewPr>
        <p:scale>
          <a:sx n="125" d="100"/>
          <a:sy n="125" d="100"/>
        </p:scale>
        <p:origin x="-848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1469-5F6B-48B7-8226-A91F30EA4F83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60F83-B76A-48FD-9DE1-A095BF73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платформе «1С-Битрикс» уже разработана двусторонняя интеграция интернет-магазина с «1С», но отсутствовала одна связка – с CRM.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54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16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5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0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2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9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1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6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0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3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9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2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7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CB7D-CA81-46B0-8C99-5EF556993452}" type="datetimeFigureOut">
              <a:rPr lang="ru-RU" smtClean="0"/>
              <a:t>16.05.12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46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g"/><Relationship Id="rId12" Type="http://schemas.openxmlformats.org/officeDocument/2006/relationships/image" Target="../media/image22.jpg"/><Relationship Id="rId13" Type="http://schemas.openxmlformats.org/officeDocument/2006/relationships/image" Target="../media/image23.pn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0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25.jpg"/><Relationship Id="rId10" Type="http://schemas.openxmlformats.org/officeDocument/2006/relationships/image" Target="../media/image19.jp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8.xml"/><Relationship Id="rId5" Type="http://schemas.openxmlformats.org/officeDocument/2006/relationships/image" Target="../media/image5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0" Type="http://schemas.openxmlformats.org/officeDocument/2006/relationships/image" Target="../media/image68.jpeg"/><Relationship Id="rId11" Type="http://schemas.openxmlformats.org/officeDocument/2006/relationships/image" Target="../media/image69.jpeg"/><Relationship Id="rId12" Type="http://schemas.openxmlformats.org/officeDocument/2006/relationships/image" Target="../media/image70.jpeg"/><Relationship Id="rId13" Type="http://schemas.openxmlformats.org/officeDocument/2006/relationships/image" Target="../media/image71.png"/><Relationship Id="rId14" Type="http://schemas.openxmlformats.org/officeDocument/2006/relationships/image" Target="../media/image72.jpeg"/><Relationship Id="rId15" Type="http://schemas.openxmlformats.org/officeDocument/2006/relationships/image" Target="../media/image73.jpeg"/><Relationship Id="rId16" Type="http://schemas.openxmlformats.org/officeDocument/2006/relationships/image" Target="../media/image74.jpeg"/><Relationship Id="rId17" Type="http://schemas.openxmlformats.org/officeDocument/2006/relationships/image" Target="../media/image75.jpeg"/><Relationship Id="rId18" Type="http://schemas.openxmlformats.org/officeDocument/2006/relationships/image" Target="../media/image76.jpeg"/><Relationship Id="rId19" Type="http://schemas.openxmlformats.org/officeDocument/2006/relationships/image" Target="../media/image77.jpeg"/><Relationship Id="rId30" Type="http://schemas.openxmlformats.org/officeDocument/2006/relationships/image" Target="../media/image88.jpeg"/><Relationship Id="rId31" Type="http://schemas.openxmlformats.org/officeDocument/2006/relationships/image" Target="../media/image89.jpeg"/><Relationship Id="rId32" Type="http://schemas.openxmlformats.org/officeDocument/2006/relationships/image" Target="../media/image90.jpeg"/><Relationship Id="rId33" Type="http://schemas.openxmlformats.org/officeDocument/2006/relationships/image" Target="../media/image91.jpeg"/><Relationship Id="rId34" Type="http://schemas.openxmlformats.org/officeDocument/2006/relationships/image" Target="../media/image92.jpeg"/><Relationship Id="rId35" Type="http://schemas.openxmlformats.org/officeDocument/2006/relationships/image" Target="../media/image93.png"/><Relationship Id="rId36" Type="http://schemas.openxmlformats.org/officeDocument/2006/relationships/image" Target="../media/image94.jpeg"/><Relationship Id="rId37" Type="http://schemas.openxmlformats.org/officeDocument/2006/relationships/image" Target="../media/image95.jpeg"/><Relationship Id="rId38" Type="http://schemas.openxmlformats.org/officeDocument/2006/relationships/image" Target="../media/image96.jpeg"/><Relationship Id="rId39" Type="http://schemas.openxmlformats.org/officeDocument/2006/relationships/image" Target="../media/image97.png"/><Relationship Id="rId50" Type="http://schemas.openxmlformats.org/officeDocument/2006/relationships/image" Target="../media/image108.jpeg"/><Relationship Id="rId51" Type="http://schemas.openxmlformats.org/officeDocument/2006/relationships/image" Target="../media/image109.jpeg"/><Relationship Id="rId52" Type="http://schemas.openxmlformats.org/officeDocument/2006/relationships/image" Target="../media/image110.jpeg"/><Relationship Id="rId53" Type="http://schemas.openxmlformats.org/officeDocument/2006/relationships/image" Target="../media/image111.jpeg"/><Relationship Id="rId54" Type="http://schemas.openxmlformats.org/officeDocument/2006/relationships/image" Target="../media/image112.jpeg"/><Relationship Id="rId55" Type="http://schemas.openxmlformats.org/officeDocument/2006/relationships/image" Target="../media/image113.jpeg"/><Relationship Id="rId56" Type="http://schemas.openxmlformats.org/officeDocument/2006/relationships/image" Target="../media/image114.jpeg"/><Relationship Id="rId57" Type="http://schemas.openxmlformats.org/officeDocument/2006/relationships/image" Target="../media/image115.jpeg"/><Relationship Id="rId58" Type="http://schemas.openxmlformats.org/officeDocument/2006/relationships/image" Target="../media/image116.jpeg"/><Relationship Id="rId59" Type="http://schemas.openxmlformats.org/officeDocument/2006/relationships/image" Target="../media/image117.jpeg"/><Relationship Id="rId70" Type="http://schemas.openxmlformats.org/officeDocument/2006/relationships/image" Target="../media/image128.jpeg"/><Relationship Id="rId71" Type="http://schemas.openxmlformats.org/officeDocument/2006/relationships/image" Target="../media/image129.jpeg"/><Relationship Id="rId72" Type="http://schemas.openxmlformats.org/officeDocument/2006/relationships/image" Target="../media/image130.jpeg"/><Relationship Id="rId73" Type="http://schemas.openxmlformats.org/officeDocument/2006/relationships/image" Target="../media/image131.jpeg"/><Relationship Id="rId74" Type="http://schemas.openxmlformats.org/officeDocument/2006/relationships/image" Target="../media/image132.jpeg"/><Relationship Id="rId75" Type="http://schemas.openxmlformats.org/officeDocument/2006/relationships/image" Target="../media/image133.jpeg"/><Relationship Id="rId76" Type="http://schemas.openxmlformats.org/officeDocument/2006/relationships/image" Target="../media/image134.jpeg"/><Relationship Id="rId77" Type="http://schemas.openxmlformats.org/officeDocument/2006/relationships/image" Target="../media/image135.jpeg"/><Relationship Id="rId78" Type="http://schemas.openxmlformats.org/officeDocument/2006/relationships/image" Target="../media/image136.jpeg"/><Relationship Id="rId79" Type="http://schemas.openxmlformats.org/officeDocument/2006/relationships/image" Target="../media/image137.jpeg"/><Relationship Id="rId90" Type="http://schemas.openxmlformats.org/officeDocument/2006/relationships/image" Target="../media/image148.jpeg"/><Relationship Id="rId91" Type="http://schemas.openxmlformats.org/officeDocument/2006/relationships/image" Target="../media/image149.jpeg"/><Relationship Id="rId92" Type="http://schemas.openxmlformats.org/officeDocument/2006/relationships/image" Target="../media/image150.png"/><Relationship Id="rId93" Type="http://schemas.openxmlformats.org/officeDocument/2006/relationships/image" Target="../media/image151.jpeg"/><Relationship Id="rId94" Type="http://schemas.openxmlformats.org/officeDocument/2006/relationships/image" Target="../media/image152.jpeg"/><Relationship Id="rId95" Type="http://schemas.openxmlformats.org/officeDocument/2006/relationships/image" Target="../media/image153.jpeg"/><Relationship Id="rId96" Type="http://schemas.openxmlformats.org/officeDocument/2006/relationships/image" Target="../media/image154.jpeg"/><Relationship Id="rId97" Type="http://schemas.openxmlformats.org/officeDocument/2006/relationships/image" Target="../media/image155.jpeg"/><Relationship Id="rId98" Type="http://schemas.openxmlformats.org/officeDocument/2006/relationships/image" Target="../media/image5.png"/><Relationship Id="rId20" Type="http://schemas.openxmlformats.org/officeDocument/2006/relationships/image" Target="../media/image78.jpeg"/><Relationship Id="rId21" Type="http://schemas.openxmlformats.org/officeDocument/2006/relationships/image" Target="../media/image79.jpeg"/><Relationship Id="rId22" Type="http://schemas.openxmlformats.org/officeDocument/2006/relationships/image" Target="../media/image80.jpeg"/><Relationship Id="rId23" Type="http://schemas.openxmlformats.org/officeDocument/2006/relationships/image" Target="../media/image81.jpeg"/><Relationship Id="rId24" Type="http://schemas.openxmlformats.org/officeDocument/2006/relationships/image" Target="../media/image82.jpeg"/><Relationship Id="rId25" Type="http://schemas.openxmlformats.org/officeDocument/2006/relationships/image" Target="../media/image83.jpeg"/><Relationship Id="rId26" Type="http://schemas.openxmlformats.org/officeDocument/2006/relationships/image" Target="../media/image84.jpeg"/><Relationship Id="rId27" Type="http://schemas.openxmlformats.org/officeDocument/2006/relationships/image" Target="../media/image85.jpeg"/><Relationship Id="rId28" Type="http://schemas.openxmlformats.org/officeDocument/2006/relationships/image" Target="../media/image86.jpeg"/><Relationship Id="rId29" Type="http://schemas.openxmlformats.org/officeDocument/2006/relationships/image" Target="../media/image87.jpeg"/><Relationship Id="rId40" Type="http://schemas.openxmlformats.org/officeDocument/2006/relationships/image" Target="../media/image98.jpeg"/><Relationship Id="rId41" Type="http://schemas.openxmlformats.org/officeDocument/2006/relationships/image" Target="../media/image99.jpeg"/><Relationship Id="rId42" Type="http://schemas.openxmlformats.org/officeDocument/2006/relationships/image" Target="../media/image100.jpeg"/><Relationship Id="rId43" Type="http://schemas.openxmlformats.org/officeDocument/2006/relationships/image" Target="../media/image101.jpeg"/><Relationship Id="rId44" Type="http://schemas.openxmlformats.org/officeDocument/2006/relationships/image" Target="../media/image102.jpeg"/><Relationship Id="rId45" Type="http://schemas.openxmlformats.org/officeDocument/2006/relationships/image" Target="../media/image103.jpeg"/><Relationship Id="rId46" Type="http://schemas.openxmlformats.org/officeDocument/2006/relationships/image" Target="../media/image104.jpeg"/><Relationship Id="rId47" Type="http://schemas.openxmlformats.org/officeDocument/2006/relationships/image" Target="../media/image105.jpeg"/><Relationship Id="rId48" Type="http://schemas.openxmlformats.org/officeDocument/2006/relationships/image" Target="../media/image106.jpeg"/><Relationship Id="rId49" Type="http://schemas.openxmlformats.org/officeDocument/2006/relationships/image" Target="../media/image107.jpeg"/><Relationship Id="rId60" Type="http://schemas.openxmlformats.org/officeDocument/2006/relationships/image" Target="../media/image118.jpeg"/><Relationship Id="rId61" Type="http://schemas.openxmlformats.org/officeDocument/2006/relationships/image" Target="../media/image119.png"/><Relationship Id="rId62" Type="http://schemas.openxmlformats.org/officeDocument/2006/relationships/image" Target="../media/image120.jpeg"/><Relationship Id="rId63" Type="http://schemas.openxmlformats.org/officeDocument/2006/relationships/image" Target="../media/image121.jpeg"/><Relationship Id="rId64" Type="http://schemas.openxmlformats.org/officeDocument/2006/relationships/image" Target="../media/image122.jpeg"/><Relationship Id="rId65" Type="http://schemas.openxmlformats.org/officeDocument/2006/relationships/image" Target="../media/image123.jpeg"/><Relationship Id="rId66" Type="http://schemas.openxmlformats.org/officeDocument/2006/relationships/image" Target="../media/image124.jpeg"/><Relationship Id="rId67" Type="http://schemas.openxmlformats.org/officeDocument/2006/relationships/image" Target="../media/image125.jpeg"/><Relationship Id="rId68" Type="http://schemas.openxmlformats.org/officeDocument/2006/relationships/image" Target="../media/image126.jpeg"/><Relationship Id="rId69" Type="http://schemas.openxmlformats.org/officeDocument/2006/relationships/image" Target="../media/image127.png"/><Relationship Id="rId80" Type="http://schemas.openxmlformats.org/officeDocument/2006/relationships/image" Target="../media/image138.jpeg"/><Relationship Id="rId81" Type="http://schemas.openxmlformats.org/officeDocument/2006/relationships/image" Target="../media/image139.jpeg"/><Relationship Id="rId82" Type="http://schemas.openxmlformats.org/officeDocument/2006/relationships/image" Target="../media/image140.jpeg"/><Relationship Id="rId83" Type="http://schemas.openxmlformats.org/officeDocument/2006/relationships/image" Target="../media/image141.png"/><Relationship Id="rId84" Type="http://schemas.openxmlformats.org/officeDocument/2006/relationships/image" Target="../media/image142.jpeg"/><Relationship Id="rId85" Type="http://schemas.openxmlformats.org/officeDocument/2006/relationships/image" Target="../media/image143.jpeg"/><Relationship Id="rId86" Type="http://schemas.openxmlformats.org/officeDocument/2006/relationships/image" Target="../media/image144.jpeg"/><Relationship Id="rId87" Type="http://schemas.openxmlformats.org/officeDocument/2006/relationships/image" Target="../media/image145.jpeg"/><Relationship Id="rId88" Type="http://schemas.openxmlformats.org/officeDocument/2006/relationships/image" Target="../media/image146.jpeg"/><Relationship Id="rId89" Type="http://schemas.openxmlformats.org/officeDocument/2006/relationships/image" Target="../media/image1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1761660"/>
            <a:ext cx="9155431" cy="162018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3125"/>
            <a:ext cx="8307208" cy="857250"/>
          </a:xfrm>
        </p:spPr>
        <p:txBody>
          <a:bodyPr>
            <a:noAutofit/>
          </a:bodyPr>
          <a:lstStyle/>
          <a:p>
            <a:pPr algn="r"/>
            <a:r>
              <a:rPr lang="ru-RU" sz="3600" dirty="0" smtClean="0">
                <a:solidFill>
                  <a:schemeClr val="bg1"/>
                </a:solidFill>
              </a:rPr>
              <a:t>Новая версия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«1С-Битрикс: Управление сайтом 11.5»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3822794"/>
            <a:ext cx="565212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Сергей Рыжиков</a:t>
            </a:r>
          </a:p>
          <a:p>
            <a:pPr algn="r"/>
            <a:r>
              <a:rPr lang="ru-RU" sz="2400" dirty="0" smtClean="0"/>
              <a:t>генеральный директор</a:t>
            </a:r>
          </a:p>
          <a:p>
            <a:pPr algn="r"/>
            <a:r>
              <a:rPr lang="ru-RU" sz="2400" dirty="0"/>
              <a:t>к</a:t>
            </a:r>
            <a:r>
              <a:rPr lang="ru-RU" sz="2400" dirty="0" smtClean="0"/>
              <a:t>омпании «1С-Битрикс»</a:t>
            </a:r>
            <a:endParaRPr lang="en-US" sz="2000" dirty="0" smtClean="0"/>
          </a:p>
        </p:txBody>
      </p:sp>
      <p:pic>
        <p:nvPicPr>
          <p:cNvPr id="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450" y="179153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5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450536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Возможности </a:t>
            </a:r>
            <a:r>
              <a:rPr lang="en-US" sz="3200" b="1" dirty="0" smtClean="0"/>
              <a:t>CRM </a:t>
            </a:r>
            <a:r>
              <a:rPr lang="ru-RU" sz="3200" b="1" dirty="0" smtClean="0"/>
              <a:t>в интернет-магазине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3457" y="1059582"/>
            <a:ext cx="51845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загрузка данных о заказах в </a:t>
            </a:r>
            <a:r>
              <a:rPr lang="en-US" dirty="0" smtClean="0"/>
              <a:t>CRM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регулярный двунаправленный обмен</a:t>
            </a:r>
            <a:r>
              <a:rPr lang="en-US" dirty="0" smtClean="0"/>
              <a:t> </a:t>
            </a:r>
            <a:r>
              <a:rPr lang="ru-RU" dirty="0" smtClean="0"/>
              <a:t>данными между интернет-магазином и  </a:t>
            </a:r>
            <a:r>
              <a:rPr lang="en-US" dirty="0" smtClean="0"/>
              <a:t>CRM</a:t>
            </a:r>
            <a:r>
              <a:rPr lang="ru-RU" dirty="0" smtClean="0"/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объединение в CRM заказов из разных интернет-магазинов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бизнес</a:t>
            </a:r>
            <a:r>
              <a:rPr lang="ru-RU" dirty="0"/>
              <a:t>-процесс для автоматического распределения «</a:t>
            </a:r>
            <a:r>
              <a:rPr lang="ru-RU" dirty="0" err="1"/>
              <a:t>лидов</a:t>
            </a:r>
            <a:r>
              <a:rPr lang="ru-RU" dirty="0"/>
              <a:t>» между менеджерами (например, в зависимости от суммы контракта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«воронка» для оценки эффективности </a:t>
            </a:r>
            <a:r>
              <a:rPr lang="ru-RU" dirty="0" smtClean="0"/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и </a:t>
            </a:r>
            <a:r>
              <a:rPr lang="ru-RU" dirty="0"/>
              <a:t>многое </a:t>
            </a:r>
            <a:r>
              <a:rPr lang="ru-RU" dirty="0" smtClean="0"/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88" y="1641959"/>
            <a:ext cx="1891384" cy="2009911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1" y="2682918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058423"/>
            <a:ext cx="1346256" cy="1224136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2274447"/>
            <a:ext cx="1418348" cy="769441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Подключение</a:t>
            </a:r>
            <a:r>
              <a:rPr lang="en-US" sz="3200" b="1" dirty="0" smtClean="0"/>
              <a:t> CRM </a:t>
            </a:r>
            <a:r>
              <a:rPr lang="ru-RU" sz="3200" b="1" dirty="0" smtClean="0"/>
              <a:t>за 2 минуты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9582"/>
            <a:ext cx="2160240" cy="2295615"/>
          </a:xfrm>
          <a:prstGeom prst="rect">
            <a:avLst/>
          </a:prstGeom>
        </p:spPr>
      </p:pic>
      <p:pic>
        <p:nvPicPr>
          <p:cNvPr id="2" name="Изображение 1" descr="box-k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89377"/>
            <a:ext cx="2160240" cy="22945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5047" y="3306180"/>
            <a:ext cx="212870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/>
              <a:t>www.bitrix24.ru</a:t>
            </a:r>
            <a:endParaRPr lang="ru-RU" u="sng" dirty="0" smtClean="0"/>
          </a:p>
          <a:p>
            <a:pPr algn="ctr"/>
            <a:r>
              <a:rPr lang="en-US" dirty="0" smtClean="0"/>
              <a:t>CRM</a:t>
            </a:r>
            <a:r>
              <a:rPr lang="ru-RU" dirty="0" smtClean="0"/>
              <a:t> бесплатно</a:t>
            </a:r>
          </a:p>
          <a:p>
            <a:pPr algn="ctr"/>
            <a:r>
              <a:rPr lang="ru-RU" dirty="0" smtClean="0"/>
              <a:t>на </a:t>
            </a:r>
            <a:r>
              <a:rPr lang="ru-RU" dirty="0"/>
              <a:t>12</a:t>
            </a:r>
            <a:r>
              <a:rPr lang="en-US" dirty="0"/>
              <a:t> </a:t>
            </a:r>
            <a:r>
              <a:rPr lang="ru-RU" dirty="0"/>
              <a:t>человек</a:t>
            </a:r>
            <a:endParaRPr lang="ru-RU" dirty="0" smtClean="0"/>
          </a:p>
          <a:p>
            <a:pPr algn="ctr"/>
            <a:r>
              <a:rPr lang="ru-RU" dirty="0" smtClean="0"/>
              <a:t>1 интернет-магазин 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4" name="Изображение 2053" descr="bitrix24-cloud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66020"/>
            <a:ext cx="2411760" cy="1410880"/>
          </a:xfrm>
          <a:prstGeom prst="rect">
            <a:avLst/>
          </a:prstGeom>
        </p:spPr>
      </p:pic>
      <p:cxnSp>
        <p:nvCxnSpPr>
          <p:cNvPr id="2056" name="Прямая со стрелкой 2055"/>
          <p:cNvCxnSpPr/>
          <p:nvPr/>
        </p:nvCxnSpPr>
        <p:spPr>
          <a:xfrm flipV="1">
            <a:off x="2656000" y="2222659"/>
            <a:ext cx="864096" cy="36004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9" idx="3"/>
          </p:cNvCxnSpPr>
          <p:nvPr/>
        </p:nvCxnSpPr>
        <p:spPr>
          <a:xfrm>
            <a:off x="5436096" y="2207390"/>
            <a:ext cx="864096" cy="36436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30652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Обработка </a:t>
            </a:r>
            <a:r>
              <a:rPr lang="ru-RU" sz="3200" dirty="0"/>
              <a:t>заказов интернет-магазина в </a:t>
            </a:r>
            <a:r>
              <a:rPr lang="en-US" sz="3200" dirty="0"/>
              <a:t>CRM </a:t>
            </a:r>
            <a:r>
              <a:rPr lang="ru-RU" sz="3200" b="1" dirty="0" smtClean="0"/>
              <a:t> 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10414682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827584" y="1347614"/>
            <a:ext cx="548277" cy="792088"/>
          </a:xfrm>
          <a:prstGeom prst="rect">
            <a:avLst/>
          </a:prstGeom>
        </p:spPr>
      </p:pic>
      <p:pic>
        <p:nvPicPr>
          <p:cNvPr id="12" name="Изображение 11" descr="6265583_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04" y="2787774"/>
            <a:ext cx="449285" cy="648787"/>
          </a:xfrm>
          <a:prstGeom prst="rect">
            <a:avLst/>
          </a:prstGeom>
        </p:spPr>
      </p:pic>
      <p:pic>
        <p:nvPicPr>
          <p:cNvPr id="15" name="Изображение 14" descr="12840574_s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4054" r="15471"/>
          <a:stretch/>
        </p:blipFill>
        <p:spPr>
          <a:xfrm>
            <a:off x="2195736" y="1059582"/>
            <a:ext cx="1073132" cy="1367357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1547664" y="170765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581405" y="170765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652120" y="170765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39552" y="314781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12182" r="19465" b="24466"/>
          <a:stretch/>
        </p:blipFill>
        <p:spPr>
          <a:xfrm>
            <a:off x="1115616" y="2787774"/>
            <a:ext cx="896449" cy="720080"/>
          </a:xfrm>
          <a:prstGeom prst="roundRect">
            <a:avLst>
              <a:gd name="adj" fmla="val 3843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4" name="Прямая со стрелкой 23"/>
          <p:cNvCxnSpPr/>
          <p:nvPr/>
        </p:nvCxnSpPr>
        <p:spPr>
          <a:xfrm>
            <a:off x="3923928" y="314781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777295" y="3939902"/>
            <a:ext cx="1586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CRM: </a:t>
            </a:r>
            <a:r>
              <a:rPr lang="ru-RU" sz="2000" dirty="0" smtClean="0"/>
              <a:t>Сделка</a:t>
            </a:r>
            <a:endParaRPr lang="en-US" sz="2000" dirty="0" smtClean="0"/>
          </a:p>
          <a:p>
            <a:pPr algn="ctr"/>
            <a:r>
              <a:rPr lang="ru-RU" sz="2000" dirty="0" smtClean="0"/>
              <a:t>завершена</a:t>
            </a:r>
            <a:endParaRPr lang="ru-RU" sz="20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355976" y="1275606"/>
            <a:ext cx="864096" cy="887673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355976" y="1419623"/>
            <a:ext cx="864096" cy="523220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Изображение 3" descr="13216243_m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4476" r="24065" b="18893"/>
          <a:stretch/>
        </p:blipFill>
        <p:spPr>
          <a:xfrm>
            <a:off x="6228184" y="1275606"/>
            <a:ext cx="576064" cy="805082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6948264" y="170765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Изображение 28" descr="10414682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3203848" y="2859782"/>
            <a:ext cx="548277" cy="792088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>
            <a:off x="2267744" y="314781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 5" descr="8411777_m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14901" r="3800" b="21873"/>
          <a:stretch/>
        </p:blipFill>
        <p:spPr>
          <a:xfrm>
            <a:off x="6228184" y="2787774"/>
            <a:ext cx="1521479" cy="726615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5652120" y="314781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255971" y="422793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39552" y="422793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913397" y="3939902"/>
            <a:ext cx="2251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Интернет-магазин</a:t>
            </a:r>
            <a:r>
              <a:rPr lang="en-US" sz="2000" dirty="0" smtClean="0"/>
              <a:t>:</a:t>
            </a:r>
            <a:endParaRPr lang="ru-RU" sz="2000" dirty="0" smtClean="0"/>
          </a:p>
          <a:p>
            <a:pPr algn="ctr"/>
            <a:r>
              <a:rPr lang="ru-RU" sz="2000" dirty="0" smtClean="0"/>
              <a:t>Заказ доставлен</a:t>
            </a:r>
            <a:endParaRPr lang="ru-RU" sz="2000" dirty="0"/>
          </a:p>
        </p:txBody>
      </p:sp>
      <p:sp>
        <p:nvSpPr>
          <p:cNvPr id="2048" name="Прямоугольник 2047"/>
          <p:cNvSpPr/>
          <p:nvPr/>
        </p:nvSpPr>
        <p:spPr>
          <a:xfrm>
            <a:off x="3365381" y="1851670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CommerceML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Изображение 1" descr="Снимок экрана 2012-05-16 в 19.52.3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275606"/>
            <a:ext cx="895234" cy="847998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2715766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538"/>
            <a:ext cx="91440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Заказ из </a:t>
            </a:r>
            <a:r>
              <a:rPr lang="en-US" sz="3200" dirty="0" smtClean="0"/>
              <a:t>CRM </a:t>
            </a:r>
            <a:r>
              <a:rPr lang="ru-RU" sz="3200" dirty="0" smtClean="0"/>
              <a:t>в интернет-магазине </a:t>
            </a:r>
            <a:endParaRPr lang="ru-RU" sz="32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16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10414682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827584" y="1380461"/>
            <a:ext cx="548277" cy="792088"/>
          </a:xfrm>
          <a:prstGeom prst="rect">
            <a:avLst/>
          </a:prstGeom>
        </p:spPr>
      </p:pic>
      <p:pic>
        <p:nvPicPr>
          <p:cNvPr id="6" name="Изображение 5" descr="10414682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2"/>
          <a:stretch/>
        </p:blipFill>
        <p:spPr>
          <a:xfrm>
            <a:off x="4523580" y="1236445"/>
            <a:ext cx="1944216" cy="1262344"/>
          </a:xfrm>
          <a:prstGeom prst="rect">
            <a:avLst/>
          </a:prstGeom>
        </p:spPr>
      </p:pic>
      <p:pic>
        <p:nvPicPr>
          <p:cNvPr id="8" name="Изображение 7" descr="6265583_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36445"/>
            <a:ext cx="449285" cy="648787"/>
          </a:xfrm>
          <a:prstGeom prst="rect">
            <a:avLst/>
          </a:prstGeom>
        </p:spPr>
      </p:pic>
      <p:pic>
        <p:nvPicPr>
          <p:cNvPr id="10" name="Изображение 9" descr="12840545_s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14485" r="15738"/>
          <a:stretch/>
        </p:blipFill>
        <p:spPr>
          <a:xfrm>
            <a:off x="2555776" y="1367833"/>
            <a:ext cx="1034300" cy="1203597"/>
          </a:xfrm>
          <a:prstGeom prst="rect">
            <a:avLst/>
          </a:prstGeom>
        </p:spPr>
      </p:pic>
      <p:pic>
        <p:nvPicPr>
          <p:cNvPr id="11" name="Изображение 10" descr="12840574_s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4054" r="15471"/>
          <a:stretch/>
        </p:blipFill>
        <p:spPr>
          <a:xfrm>
            <a:off x="7308304" y="1203598"/>
            <a:ext cx="1073132" cy="1367357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1907704" y="1884517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923928" y="1884517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люс 17"/>
          <p:cNvSpPr/>
          <p:nvPr/>
        </p:nvSpPr>
        <p:spPr>
          <a:xfrm>
            <a:off x="4543784" y="2239513"/>
            <a:ext cx="283404" cy="283404"/>
          </a:xfrm>
          <a:prstGeom prst="mathPlus">
            <a:avLst>
              <a:gd name="adj1" fmla="val 28310"/>
            </a:avLst>
          </a:prstGeom>
          <a:solidFill>
            <a:srgbClr val="48B8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588224" y="1884517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55576" y="3540701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12182" r="19465" b="24466"/>
          <a:stretch/>
        </p:blipFill>
        <p:spPr>
          <a:xfrm>
            <a:off x="1331640" y="2892629"/>
            <a:ext cx="1613608" cy="1296144"/>
          </a:xfrm>
          <a:prstGeom prst="roundRect">
            <a:avLst>
              <a:gd name="adj" fmla="val 3843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5" name="Прямая со стрелкой 24"/>
          <p:cNvCxnSpPr/>
          <p:nvPr/>
        </p:nvCxnSpPr>
        <p:spPr>
          <a:xfrm>
            <a:off x="3275856" y="3540701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837769" y="3219822"/>
            <a:ext cx="1586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CRM: </a:t>
            </a:r>
            <a:r>
              <a:rPr lang="ru-RU" sz="2000" dirty="0"/>
              <a:t>С</a:t>
            </a:r>
            <a:r>
              <a:rPr lang="ru-RU" sz="2000" dirty="0" smtClean="0"/>
              <a:t>делка</a:t>
            </a:r>
          </a:p>
          <a:p>
            <a:pPr algn="ctr"/>
            <a:r>
              <a:rPr lang="ru-RU" sz="2000" dirty="0" smtClean="0"/>
              <a:t>завершена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823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30"/>
            <a:ext cx="91440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Конструктор отчетов в CRM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61288"/>
            <a:ext cx="45615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2000" b="1" dirty="0" smtClean="0"/>
              <a:t>Восемь типовых отчетов: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Выигранные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Доходность по товарам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контактам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компаниям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менеджерам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Ожидаемые продажи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Просроченные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Распределение сделок по </a:t>
            </a:r>
            <a:r>
              <a:rPr lang="ru-RU" sz="2000" dirty="0" smtClean="0"/>
              <a:t>стадиям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Возможность создавать любые свои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752" y="1175386"/>
            <a:ext cx="3781307" cy="2880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538"/>
            <a:ext cx="91440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27360" y="1707654"/>
            <a:ext cx="1346256" cy="1224136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Интернет-магазин + </a:t>
            </a:r>
            <a:r>
              <a:rPr lang="en-US" sz="3200" b="1" dirty="0" smtClean="0"/>
              <a:t>CRM + </a:t>
            </a:r>
            <a:r>
              <a:rPr lang="ru-RU" sz="3200" b="1" dirty="0" smtClean="0"/>
              <a:t>«</a:t>
            </a:r>
            <a:r>
              <a:rPr lang="en-US" sz="3200" b="1" dirty="0" smtClean="0"/>
              <a:t>1C</a:t>
            </a:r>
            <a:r>
              <a:rPr lang="ru-RU" sz="3200" b="1" dirty="0" smtClean="0"/>
              <a:t>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328" y="3647235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Комплексное решение для построения эффективных интернет-продаж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08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1923678"/>
            <a:ext cx="1418348" cy="769441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1563638"/>
            <a:ext cx="1512168" cy="1512168"/>
          </a:xfrm>
          <a:prstGeom prst="rect">
            <a:avLst/>
          </a:prstGeom>
        </p:spPr>
      </p:pic>
      <p:pic>
        <p:nvPicPr>
          <p:cNvPr id="10" name="Изображение 9" descr="box-bu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40" y="1291190"/>
            <a:ext cx="2016224" cy="2142574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069736" y="2355726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278692" y="2355726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4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Веб-формы + CRM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59582"/>
            <a:ext cx="41295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Создание </a:t>
            </a:r>
            <a:r>
              <a:rPr lang="ru-RU" sz="2000" dirty="0" smtClean="0"/>
              <a:t>«</a:t>
            </a:r>
            <a:r>
              <a:rPr lang="ru-RU" sz="2000" dirty="0" err="1" smtClean="0"/>
              <a:t>лида</a:t>
            </a:r>
            <a:r>
              <a:rPr lang="ru-RU" sz="2000" dirty="0" smtClean="0"/>
              <a:t>» </a:t>
            </a:r>
            <a:r>
              <a:rPr lang="ru-RU" sz="2000" dirty="0"/>
              <a:t>из веб-формы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Отправка данных о </a:t>
            </a:r>
            <a:r>
              <a:rPr lang="ru-RU" sz="2000" dirty="0" smtClean="0"/>
              <a:t>«</a:t>
            </a:r>
            <a:r>
              <a:rPr lang="ru-RU" sz="2000" dirty="0" err="1" smtClean="0"/>
              <a:t>лиде</a:t>
            </a:r>
            <a:r>
              <a:rPr lang="ru-RU" sz="2000" dirty="0" smtClean="0"/>
              <a:t>» </a:t>
            </a:r>
            <a:r>
              <a:rPr lang="ru-RU" sz="2000" dirty="0"/>
              <a:t>с вашего сайта через API в CRM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Привязка </a:t>
            </a:r>
            <a:r>
              <a:rPr lang="ru-RU" sz="2000" dirty="0" smtClean="0"/>
              <a:t>«</a:t>
            </a:r>
            <a:r>
              <a:rPr lang="ru-RU" sz="2000" dirty="0" err="1" smtClean="0"/>
              <a:t>лида</a:t>
            </a:r>
            <a:r>
              <a:rPr lang="ru-RU" sz="2000" dirty="0" smtClean="0"/>
              <a:t>» </a:t>
            </a:r>
            <a:r>
              <a:rPr lang="ru-RU" sz="2000" dirty="0"/>
              <a:t>к менеджеру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Нотификация </a:t>
            </a:r>
            <a:r>
              <a:rPr lang="ru-RU" sz="2000" dirty="0" smtClean="0"/>
              <a:t>менеджера </a:t>
            </a:r>
            <a:endParaRPr lang="ru-RU" sz="20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7573"/>
            <a:ext cx="3764961" cy="35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Новая версия 11.5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1590"/>
            <a:ext cx="3168352" cy="31683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23928" y="1779662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CRM в каждом </a:t>
            </a:r>
            <a:endParaRPr lang="ru-RU" sz="4000" dirty="0" smtClean="0"/>
          </a:p>
          <a:p>
            <a:pPr algn="ctr"/>
            <a:r>
              <a:rPr lang="ru-RU" sz="4000" dirty="0" smtClean="0"/>
              <a:t>интернет</a:t>
            </a:r>
            <a:r>
              <a:rPr lang="ru-RU" sz="4000" dirty="0"/>
              <a:t>-магазине</a:t>
            </a:r>
          </a:p>
        </p:txBody>
      </p:sp>
    </p:spTree>
    <p:extLst>
      <p:ext uri="{BB962C8B-B14F-4D97-AF65-F5344CB8AC3E}">
        <p14:creationId xmlns:p14="http://schemas.microsoft.com/office/powerpoint/2010/main" val="38469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472608" cy="51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eb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webf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eb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«Есть идея!»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441754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dirty="0" smtClean="0"/>
              <a:t>Новый </a:t>
            </a:r>
            <a:r>
              <a:rPr lang="ru-RU" sz="2000" dirty="0"/>
              <a:t>уровень обратной связи с посетителями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dirty="0" smtClean="0"/>
              <a:t>Удобный </a:t>
            </a:r>
            <a:r>
              <a:rPr lang="ru-RU" sz="2000" dirty="0"/>
              <a:t>диалог «Предложить идею»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dirty="0" smtClean="0"/>
              <a:t>Выбор </a:t>
            </a:r>
            <a:r>
              <a:rPr lang="ru-RU" sz="2000" dirty="0"/>
              <a:t>категории для идеи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dirty="0" smtClean="0"/>
              <a:t>Подсчет </a:t>
            </a:r>
            <a:r>
              <a:rPr lang="ru-RU" sz="2000" dirty="0"/>
              <a:t>голосов «за» и «против» за каждую идею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1059582"/>
            <a:ext cx="3420477" cy="2808312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833"/>
            <a:ext cx="626469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-1369"/>
            <a:ext cx="6599915" cy="51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Безопасность интернет-проекта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72237"/>
            <a:ext cx="42015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Комплекс </a:t>
            </a:r>
            <a:r>
              <a:rPr lang="ru-RU" sz="2000" dirty="0" err="1" smtClean="0"/>
              <a:t>проактивной</a:t>
            </a:r>
            <a:r>
              <a:rPr lang="ru-RU" sz="2000" dirty="0" smtClean="0"/>
              <a:t> защиты:</a:t>
            </a:r>
          </a:p>
          <a:p>
            <a:pPr marL="171450" indent="-171450">
              <a:buFont typeface="Arial"/>
              <a:buChar char="•"/>
            </a:pPr>
            <a:r>
              <a:rPr lang="ru-RU" sz="1200" dirty="0" err="1"/>
              <a:t>Проактивный</a:t>
            </a:r>
            <a:r>
              <a:rPr lang="ru-RU" sz="1200" dirty="0"/>
              <a:t> фильтр (</a:t>
            </a:r>
            <a:r>
              <a:rPr lang="ru-RU" sz="1200" dirty="0" err="1"/>
              <a:t>Web</a:t>
            </a:r>
            <a:r>
              <a:rPr lang="ru-RU" sz="1200" dirty="0"/>
              <a:t> </a:t>
            </a:r>
            <a:r>
              <a:rPr lang="ru-RU" sz="1200" dirty="0" err="1"/>
              <a:t>Application</a:t>
            </a:r>
            <a:r>
              <a:rPr lang="ru-RU" sz="1200" dirty="0"/>
              <a:t> </a:t>
            </a:r>
            <a:r>
              <a:rPr lang="ru-RU" sz="1200" dirty="0" err="1"/>
              <a:t>FireWall</a:t>
            </a:r>
            <a:r>
              <a:rPr lang="ru-RU" sz="1200" dirty="0"/>
              <a:t>) </a:t>
            </a:r>
          </a:p>
          <a:p>
            <a:pPr marL="171450" indent="-171450">
              <a:buFont typeface="Arial"/>
              <a:buChar char="•"/>
            </a:pPr>
            <a:r>
              <a:rPr lang="ru-RU" sz="1200" dirty="0"/>
              <a:t>Веб-антивирус </a:t>
            </a:r>
          </a:p>
          <a:p>
            <a:pPr marL="171450" indent="-171450">
              <a:buFont typeface="Arial"/>
              <a:buChar char="•"/>
            </a:pPr>
            <a:r>
              <a:rPr lang="ru-RU" sz="1200" dirty="0"/>
              <a:t>Шифрование канала передачи через SSL </a:t>
            </a:r>
          </a:p>
          <a:p>
            <a:pPr marL="171450" indent="-171450">
              <a:buFont typeface="Arial"/>
              <a:buChar char="•"/>
            </a:pPr>
            <a:r>
              <a:rPr lang="ru-RU" sz="1200" dirty="0"/>
              <a:t>Журнал вторжений </a:t>
            </a:r>
          </a:p>
          <a:p>
            <a:pPr marL="171450" indent="-171450">
              <a:buFont typeface="Arial"/>
              <a:buChar char="•"/>
            </a:pPr>
            <a:r>
              <a:rPr lang="ru-RU" sz="1200" dirty="0"/>
              <a:t>Защита авторизованных сессий </a:t>
            </a:r>
          </a:p>
          <a:p>
            <a:pPr marL="171450" indent="-171450">
              <a:buFont typeface="Arial"/>
              <a:buChar char="•"/>
            </a:pPr>
            <a:r>
              <a:rPr lang="ru-RU" sz="1200" dirty="0"/>
              <a:t>Контроль активности</a:t>
            </a:r>
          </a:p>
          <a:p>
            <a:pPr marL="171450" indent="-171450">
              <a:buFont typeface="Arial"/>
              <a:buChar char="•"/>
            </a:pPr>
            <a:r>
              <a:rPr lang="ru-RU" sz="1200" dirty="0"/>
              <a:t>и многое другое</a:t>
            </a:r>
          </a:p>
          <a:p>
            <a:endParaRPr lang="ru-RU" sz="2000" dirty="0"/>
          </a:p>
          <a:p>
            <a:r>
              <a:rPr lang="ru-RU" sz="2000" dirty="0" smtClean="0"/>
              <a:t>Теперь в продукте выполняется </a:t>
            </a:r>
            <a:r>
              <a:rPr lang="ru-RU" sz="2000" b="1" dirty="0" smtClean="0"/>
              <a:t>проверка качества </a:t>
            </a:r>
            <a:r>
              <a:rPr lang="ru-RU" sz="2000" b="1" dirty="0"/>
              <a:t>внедрения и аудит </a:t>
            </a:r>
            <a:r>
              <a:rPr lang="ru-RU" sz="2000" b="1" dirty="0" smtClean="0"/>
              <a:t>безопасности кода</a:t>
            </a:r>
            <a:r>
              <a:rPr lang="ru-RU" sz="2000" dirty="0" smtClean="0"/>
              <a:t>. </a:t>
            </a:r>
          </a:p>
          <a:p>
            <a:endParaRPr lang="ru-RU" sz="2000" dirty="0"/>
          </a:p>
          <a:p>
            <a:r>
              <a:rPr lang="ru-RU" sz="2000" dirty="0" smtClean="0"/>
              <a:t>В </a:t>
            </a:r>
            <a:r>
              <a:rPr lang="ru-RU" sz="2000" dirty="0"/>
              <a:t>отчете будут показаны потенциальные </a:t>
            </a:r>
            <a:r>
              <a:rPr lang="ru-RU" sz="2000" dirty="0" smtClean="0"/>
              <a:t>уязвимости.</a:t>
            </a:r>
            <a:endParaRPr lang="ru-RU" sz="20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1059582"/>
            <a:ext cx="3628439" cy="3124489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8"/>
          <a:srcRect l="958" t="1753" r="1107" b="1921"/>
          <a:stretch/>
        </p:blipFill>
        <p:spPr>
          <a:xfrm>
            <a:off x="4499992" y="1902454"/>
            <a:ext cx="4517986" cy="20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398624" y="1923678"/>
            <a:ext cx="4349840" cy="1944216"/>
            <a:chOff x="4572000" y="3454399"/>
            <a:chExt cx="1979540" cy="917550"/>
          </a:xfrm>
        </p:grpSpPr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3"/>
            <a:srcRect t="60535" r="22839" b="3179"/>
            <a:stretch/>
          </p:blipFill>
          <p:spPr>
            <a:xfrm>
              <a:off x="4572000" y="3454399"/>
              <a:ext cx="1979540" cy="9175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Изображение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2143" y="4061330"/>
              <a:ext cx="64018" cy="70801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  <p:pic>
          <p:nvPicPr>
            <p:cNvPr id="24" name="Изображение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6662" y="3723690"/>
              <a:ext cx="61904" cy="68463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  <p:pic>
          <p:nvPicPr>
            <p:cNvPr id="25" name="Изображение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3465" y="3890538"/>
              <a:ext cx="70056" cy="77479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</p:grpSp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Новый интерфейс «Живой ленты»</a:t>
            </a:r>
            <a:endParaRPr lang="ru-RU" sz="24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1560" y="1851670"/>
            <a:ext cx="3672408" cy="2304256"/>
            <a:chOff x="755576" y="1779662"/>
            <a:chExt cx="2529146" cy="1623938"/>
          </a:xfrm>
        </p:grpSpPr>
        <p:pic>
          <p:nvPicPr>
            <p:cNvPr id="12" name="Изображение 11"/>
            <p:cNvPicPr>
              <a:picLocks noChangeAspect="1"/>
            </p:cNvPicPr>
            <p:nvPr/>
          </p:nvPicPr>
          <p:blipFill rotWithShape="1">
            <a:blip r:embed="rId3"/>
            <a:srcRect r="1416" b="35779"/>
            <a:stretch/>
          </p:blipFill>
          <p:spPr>
            <a:xfrm>
              <a:off x="755576" y="1779662"/>
              <a:ext cx="2529146" cy="16239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414" y="2319609"/>
              <a:ext cx="96027" cy="106202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954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762720" y="50800"/>
            <a:ext cx="5689600" cy="4979997"/>
            <a:chOff x="1676400" y="0"/>
            <a:chExt cx="5689600" cy="4979997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 rotWithShape="1">
            <a:blip r:embed="rId3"/>
            <a:srcRect r="1416" b="3179"/>
            <a:stretch/>
          </p:blipFill>
          <p:spPr>
            <a:xfrm>
              <a:off x="1676400" y="0"/>
              <a:ext cx="5689600" cy="497999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720" y="1098298"/>
              <a:ext cx="216024" cy="216024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4087" y="4348170"/>
              <a:ext cx="144016" cy="144016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4253" y="3661382"/>
              <a:ext cx="139260" cy="139260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7061" y="4000766"/>
              <a:ext cx="157600" cy="157600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977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Интернет-магазин - </a:t>
            </a:r>
            <a:r>
              <a:rPr lang="ru-RU" sz="3200" b="1" dirty="0"/>
              <a:t>часть бизнеса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059582"/>
            <a:ext cx="6840760" cy="36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Мгновенные сообщения</a:t>
            </a:r>
            <a:endParaRPr lang="ru-RU" sz="24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980" y="1131590"/>
            <a:ext cx="3624500" cy="2448272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1563638"/>
            <a:ext cx="4392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не нужно устанавливать дополнительные программы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список контактов формируется из групп в </a:t>
            </a:r>
            <a:r>
              <a:rPr lang="ru-RU" dirty="0" err="1"/>
              <a:t>соцсети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центр нотификации выводит информацию о новых событиях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показывается присутствие сотрудника на сайте (в </a:t>
            </a:r>
            <a:r>
              <a:rPr lang="ru-RU" dirty="0" err="1"/>
              <a:t>онлайне</a:t>
            </a:r>
            <a:r>
              <a:rPr lang="ru-RU" dirty="0"/>
              <a:t>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ведется архив сообщений диалогов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580"/>
            <a:ext cx="7600417" cy="51339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8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3501"/>
          <a:stretch/>
        </p:blipFill>
        <p:spPr>
          <a:xfrm>
            <a:off x="63032" y="0"/>
            <a:ext cx="9023576" cy="5143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8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Внутренние сообщения</a:t>
            </a:r>
            <a:endParaRPr lang="ru-RU" sz="24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1707654"/>
            <a:ext cx="4176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отправка сообщения друзьям в один клик, прямо из «Живой ленты»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адресация лично пользователю, сразу нескольким пользователям или группе социальной сети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можно прикрепить произвольные файлы, документы, фотографии, видео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104" y="1275606"/>
            <a:ext cx="3206905" cy="2859782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21659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b="24641"/>
          <a:stretch/>
        </p:blipFill>
        <p:spPr>
          <a:xfrm>
            <a:off x="827584" y="0"/>
            <a:ext cx="76537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Упоминания</a:t>
            </a:r>
            <a:endParaRPr lang="ru-RU" sz="24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635646"/>
            <a:ext cx="374441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при упоминании пользователя в сообщениях подставляет ссылка на </a:t>
            </a:r>
            <a:r>
              <a:rPr lang="ru-RU" dirty="0" err="1"/>
              <a:t>профайл</a:t>
            </a:r>
            <a:r>
              <a:rPr lang="ru-RU" dirty="0"/>
              <a:t> этого пользователя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автоматически ему отправляется уведомление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1203598"/>
            <a:ext cx="3048095" cy="2624665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21659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49" y="0"/>
            <a:ext cx="5973287" cy="5143500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37874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Облачный </a:t>
            </a:r>
            <a:r>
              <a:rPr lang="ru-RU" sz="3200" b="1" dirty="0" err="1" smtClean="0"/>
              <a:t>бэкап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837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Резервное копирование сайта </a:t>
            </a:r>
            <a:r>
              <a:rPr lang="ru-RU" sz="2400" dirty="0"/>
              <a:t>в </a:t>
            </a:r>
            <a:r>
              <a:rPr lang="ru-RU" sz="2400" dirty="0" smtClean="0"/>
              <a:t>«облако» </a:t>
            </a:r>
            <a:r>
              <a:rPr lang="ru-RU" sz="2400" dirty="0"/>
              <a:t>и </a:t>
            </a:r>
            <a:r>
              <a:rPr lang="ru-RU" sz="2400" dirty="0" smtClean="0"/>
              <a:t>восстановление из «облака</a:t>
            </a:r>
            <a:r>
              <a:rPr lang="ru-RU" sz="2400" dirty="0"/>
              <a:t>» </a:t>
            </a:r>
            <a:r>
              <a:rPr lang="ru-RU" dirty="0"/>
              <a:t>(в России облачные хранилища поддерживают </a:t>
            </a:r>
            <a:r>
              <a:rPr lang="en-US" dirty="0" err="1"/>
              <a:t>Clodo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err="1"/>
              <a:t>Selectel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5076056" y="2067694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лако 13"/>
          <p:cNvSpPr/>
          <p:nvPr/>
        </p:nvSpPr>
        <p:spPr>
          <a:xfrm>
            <a:off x="3635896" y="3723878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2139702"/>
            <a:ext cx="1934438" cy="12961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52120" y="2571750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Облачное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хранилище (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бэкап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55232" y="3950851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Облачное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хранилище (файлы)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059832" y="264375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059832" y="300379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27212" y="2387084"/>
            <a:ext cx="16461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Резервное копирование 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341308" y="2958212"/>
            <a:ext cx="1158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Восстановление</a:t>
            </a:r>
            <a:endParaRPr lang="ru-RU" sz="11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1733838" y="388174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1733838" y="424178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1801218" y="3625074"/>
            <a:ext cx="16461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Резервное копирование </a:t>
            </a:r>
            <a:endParaRPr lang="ru-RU" sz="1100" dirty="0"/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015314" y="4196202"/>
            <a:ext cx="1158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Восстановление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back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45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30652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работы с файлами в облаках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3841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Простой </a:t>
            </a:r>
            <a:r>
              <a:rPr lang="ru-RU" dirty="0"/>
              <a:t>и удобный интерфейс </a:t>
            </a:r>
            <a:r>
              <a:rPr lang="ru-RU" dirty="0" smtClean="0"/>
              <a:t>для работы с файлами в </a:t>
            </a:r>
            <a:r>
              <a:rPr lang="ru-RU" dirty="0"/>
              <a:t>«</a:t>
            </a:r>
            <a:r>
              <a:rPr lang="ru-RU" dirty="0" smtClean="0"/>
              <a:t>облачных» аккаунтах </a:t>
            </a:r>
          </a:p>
          <a:p>
            <a:r>
              <a:rPr lang="ru-RU" sz="1400" dirty="0" smtClean="0"/>
              <a:t>(</a:t>
            </a:r>
            <a:r>
              <a:rPr lang="ru-RU" sz="1400" dirty="0" err="1"/>
              <a:t>Google</a:t>
            </a:r>
            <a:r>
              <a:rPr lang="ru-RU" sz="1400" dirty="0"/>
              <a:t> </a:t>
            </a:r>
            <a:r>
              <a:rPr lang="ru-RU" sz="1400" dirty="0" err="1"/>
              <a:t>Storage</a:t>
            </a:r>
            <a:r>
              <a:rPr lang="ru-RU" sz="1400" dirty="0"/>
              <a:t>, </a:t>
            </a:r>
            <a:r>
              <a:rPr lang="ru-RU" sz="1400" dirty="0" err="1"/>
              <a:t>Amazon</a:t>
            </a:r>
            <a:r>
              <a:rPr lang="ru-RU" sz="1400" dirty="0"/>
              <a:t> S3, </a:t>
            </a:r>
            <a:r>
              <a:rPr lang="ru-RU" sz="1400" dirty="0" smtClean="0"/>
              <a:t>открытый проект </a:t>
            </a:r>
            <a:r>
              <a:rPr lang="ru-RU" sz="1400" dirty="0" err="1"/>
              <a:t>OpenStack</a:t>
            </a:r>
            <a:r>
              <a:rPr lang="ru-RU" sz="1400" dirty="0"/>
              <a:t> и </a:t>
            </a:r>
            <a:r>
              <a:rPr lang="ru-RU" sz="1400" dirty="0" smtClean="0"/>
              <a:t>другие, </a:t>
            </a:r>
            <a:r>
              <a:rPr lang="ru-RU" sz="1400" dirty="0"/>
              <a:t>а также </a:t>
            </a:r>
            <a:r>
              <a:rPr lang="ru-RU" sz="1400" dirty="0" smtClean="0"/>
              <a:t>CDN</a:t>
            </a:r>
            <a:r>
              <a:rPr lang="ru-RU" sz="1400" dirty="0"/>
              <a:t>, </a:t>
            </a:r>
            <a:r>
              <a:rPr lang="ru-RU" sz="1400" dirty="0" smtClean="0"/>
              <a:t>интегрированные </a:t>
            </a:r>
            <a:r>
              <a:rPr lang="ru-RU" sz="1400" dirty="0"/>
              <a:t>с этими «облачными хранилищами»</a:t>
            </a:r>
            <a:r>
              <a:rPr lang="ru-RU" sz="1400" dirty="0" smtClean="0"/>
              <a:t>)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Перемещение файлов из структуры сайта в облако</a:t>
            </a:r>
            <a:endParaRPr lang="ru-RU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Загрузка в облако больших файлов </a:t>
            </a:r>
            <a:endParaRPr lang="ru-RU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7"/>
          <a:srcRect l="22143" t="8728" r="39174" b="2502"/>
          <a:stretch/>
        </p:blipFill>
        <p:spPr>
          <a:xfrm>
            <a:off x="6084168" y="987574"/>
            <a:ext cx="2750192" cy="362981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587" y="1663858"/>
            <a:ext cx="4024869" cy="3024336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Аня\Desktop\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1" t="4133" b="8964"/>
          <a:stretch/>
        </p:blipFill>
        <p:spPr bwMode="auto">
          <a:xfrm>
            <a:off x="6686756" y="1873568"/>
            <a:ext cx="1440160" cy="29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ня\Desktop\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7" t="4446" r="24766" b="8471"/>
          <a:stretch/>
        </p:blipFill>
        <p:spPr bwMode="auto">
          <a:xfrm>
            <a:off x="4818870" y="1884519"/>
            <a:ext cx="1453106" cy="297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ня\Desktop\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7" t="4435" r="50105" b="8058"/>
          <a:stretch/>
        </p:blipFill>
        <p:spPr bwMode="auto">
          <a:xfrm>
            <a:off x="2843808" y="1884519"/>
            <a:ext cx="1418031" cy="30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ня\Desktop\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r="74836" b="7632"/>
          <a:stretch/>
        </p:blipFill>
        <p:spPr bwMode="auto">
          <a:xfrm>
            <a:off x="611560" y="1895469"/>
            <a:ext cx="1584177" cy="297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15 000 интернет-магазинов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7768" y="1028441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Больше 15000 интернет-магазинов работают на платформе «1С-Битрикс» 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clo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clo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44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clod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Календарь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2712" y="1108274"/>
            <a:ext cx="4057504" cy="3693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700" dirty="0" smtClean="0"/>
              <a:t>неограниченное число календарей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700" dirty="0" smtClean="0"/>
              <a:t>права доступа</a:t>
            </a:r>
            <a:endParaRPr lang="ru-RU" sz="1700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700" dirty="0"/>
              <a:t>совмещение календарей различных типов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700" dirty="0"/>
              <a:t>события добавляются непосредственно в календаре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700" dirty="0"/>
              <a:t>события можно сделать повторяющимися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700" dirty="0"/>
              <a:t>календари выгружаются в формате </a:t>
            </a:r>
            <a:r>
              <a:rPr lang="ru-RU" sz="1700" dirty="0" err="1"/>
              <a:t>iCal</a:t>
            </a:r>
            <a:endParaRPr lang="ru-RU" sz="1700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700" dirty="0"/>
              <a:t>напоминания о предстоящих событиях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268" y="1059583"/>
            <a:ext cx="3980519" cy="309634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1635646"/>
            <a:ext cx="3146102" cy="2053389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0716"/>
            <a:ext cx="6552728" cy="5097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5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627534"/>
            <a:ext cx="5847338" cy="381642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395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98" t="-2279" b="7009"/>
          <a:stretch/>
        </p:blipFill>
        <p:spPr>
          <a:xfrm>
            <a:off x="689699" y="1051146"/>
            <a:ext cx="7268201" cy="3896868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Архивирование структуры сайта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Редактор кода с подсветкой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1131590"/>
            <a:ext cx="7447792" cy="36004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987574"/>
            <a:ext cx="3306688" cy="33866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Горячие клавиши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4201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несколько </a:t>
            </a:r>
            <a:r>
              <a:rPr lang="ru-RU" dirty="0" smtClean="0"/>
              <a:t>комбинаций «горячих клавиш» </a:t>
            </a:r>
            <a:r>
              <a:rPr lang="ru-RU" dirty="0"/>
              <a:t>по умолчанию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можно назначить произвольные </a:t>
            </a:r>
            <a:r>
              <a:rPr lang="ru-RU" dirty="0" smtClean="0"/>
              <a:t>«горячие клавиши»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возможность отключить </a:t>
            </a:r>
            <a:r>
              <a:rPr lang="ru-RU" dirty="0" smtClean="0"/>
              <a:t>«горячие клавиши»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возможность </a:t>
            </a:r>
            <a:r>
              <a:rPr lang="ru-RU" dirty="0" smtClean="0"/>
              <a:t>добавлять </a:t>
            </a:r>
            <a:r>
              <a:rPr lang="ru-RU" dirty="0"/>
              <a:t>необходимые действия, чтобы назначить на них </a:t>
            </a:r>
            <a:r>
              <a:rPr lang="ru-RU" dirty="0" smtClean="0"/>
              <a:t>«горячие клавиши»</a:t>
            </a:r>
            <a:endParaRPr lang="ru-RU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1059582"/>
            <a:ext cx="3086057" cy="350785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88" y="1419622"/>
            <a:ext cx="2100059" cy="1475358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12504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538"/>
            <a:ext cx="91440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Реальные потребности бизнеса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680" y="3835047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</a:t>
            </a:r>
            <a:r>
              <a:rPr lang="ru-RU" sz="2400" dirty="0"/>
              <a:t>рынке </a:t>
            </a:r>
            <a:r>
              <a:rPr lang="ru-RU" sz="2400" dirty="0" smtClean="0"/>
              <a:t>нет </a:t>
            </a:r>
            <a:r>
              <a:rPr lang="ru-RU" sz="2400" dirty="0"/>
              <a:t>решений, которые позволяют плотно интегрировать </a:t>
            </a:r>
            <a:r>
              <a:rPr lang="en-US" sz="2400" dirty="0" smtClean="0"/>
              <a:t>CRM</a:t>
            </a:r>
            <a:r>
              <a:rPr lang="ru-RU" sz="2400" dirty="0" smtClean="0"/>
              <a:t> с интернет-магазином. </a:t>
            </a:r>
            <a:endParaRPr lang="ru-RU" sz="24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8" y="39399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923678"/>
            <a:ext cx="1418348" cy="7694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CRM</a:t>
            </a:r>
            <a:endParaRPr lang="ru-RU" sz="4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1563638"/>
            <a:ext cx="1512168" cy="1512168"/>
          </a:xfrm>
          <a:prstGeom prst="rect">
            <a:avLst/>
          </a:prstGeom>
        </p:spPr>
      </p:pic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91190"/>
            <a:ext cx="2016224" cy="214257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2339752" y="2355726"/>
            <a:ext cx="936104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069736" y="2355726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0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Что нового в версии 11.5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891097"/>
            <a:ext cx="54006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Интеграция интернет</a:t>
            </a:r>
            <a:r>
              <a:rPr lang="ru-RU" sz="1600" dirty="0"/>
              <a:t>-</a:t>
            </a:r>
            <a:r>
              <a:rPr lang="ru-RU" sz="1600" dirty="0" smtClean="0"/>
              <a:t>магазина с </a:t>
            </a:r>
            <a:r>
              <a:rPr lang="ru-RU" sz="1600" dirty="0"/>
              <a:t>CRM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/>
              <a:t>Интеграция </a:t>
            </a:r>
            <a:r>
              <a:rPr lang="ru-RU" sz="1600" dirty="0" smtClean="0"/>
              <a:t>веб</a:t>
            </a:r>
            <a:r>
              <a:rPr lang="ru-RU" sz="1600" dirty="0"/>
              <a:t>-</a:t>
            </a:r>
            <a:r>
              <a:rPr lang="ru-RU" sz="1600" dirty="0" smtClean="0"/>
              <a:t>форм с </a:t>
            </a:r>
            <a:r>
              <a:rPr lang="ru-RU" sz="1600" dirty="0"/>
              <a:t>CRM 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/>
              <a:t>Конструктор отчетов в CRM 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Новый модуль «Есть идея»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Новый модуль </a:t>
            </a:r>
            <a:r>
              <a:rPr lang="ru-RU" sz="1600" dirty="0"/>
              <a:t>Календарь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Аудит безопасности внешнего кода</a:t>
            </a:r>
            <a:endParaRPr lang="ru-RU" sz="1600" dirty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/>
              <a:t>Социальная сеть: ж</a:t>
            </a:r>
            <a:r>
              <a:rPr lang="ru-RU" sz="1600" dirty="0" smtClean="0"/>
              <a:t>ивая лента, веб-</a:t>
            </a:r>
            <a:r>
              <a:rPr lang="ru-RU" sz="1600" dirty="0" err="1" smtClean="0"/>
              <a:t>мессенджер</a:t>
            </a:r>
            <a:r>
              <a:rPr lang="ru-RU" sz="1600" dirty="0"/>
              <a:t>, </a:t>
            </a:r>
            <a:r>
              <a:rPr lang="ru-RU" sz="1600" dirty="0" smtClean="0"/>
              <a:t>внутренние сообщения</a:t>
            </a:r>
            <a:r>
              <a:rPr lang="ru-RU" sz="1600" dirty="0"/>
              <a:t>, </a:t>
            </a:r>
            <a:r>
              <a:rPr lang="ru-RU" sz="1600" dirty="0" smtClean="0"/>
              <a:t>упоминания</a:t>
            </a:r>
            <a:endParaRPr lang="ru-RU" sz="1600" dirty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Удобная </a:t>
            </a:r>
            <a:r>
              <a:rPr lang="ru-RU" sz="1600" dirty="0"/>
              <a:t>работа с облачным хранилищем </a:t>
            </a:r>
            <a:endParaRPr lang="ru-RU" sz="1600" dirty="0" smtClean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Резервное </a:t>
            </a:r>
            <a:r>
              <a:rPr lang="ru-RU" sz="1600" dirty="0"/>
              <a:t>копирование в </a:t>
            </a:r>
            <a:r>
              <a:rPr lang="ru-RU" sz="1600" dirty="0" smtClean="0"/>
              <a:t>«облако» </a:t>
            </a:r>
            <a:r>
              <a:rPr lang="ru-RU" sz="1600" dirty="0"/>
              <a:t>и </a:t>
            </a:r>
            <a:r>
              <a:rPr lang="ru-RU" sz="1600" dirty="0" smtClean="0"/>
              <a:t>восстановление</a:t>
            </a:r>
            <a:endParaRPr lang="ru-RU" sz="1600" dirty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Упаковка</a:t>
            </a:r>
            <a:r>
              <a:rPr lang="ru-RU" sz="1600" dirty="0"/>
              <a:t>/</a:t>
            </a:r>
            <a:r>
              <a:rPr lang="ru-RU" sz="1600" dirty="0" err="1"/>
              <a:t>распакова</a:t>
            </a:r>
            <a:r>
              <a:rPr lang="ru-RU" sz="1600" dirty="0"/>
              <a:t> </a:t>
            </a:r>
            <a:r>
              <a:rPr lang="ru-RU" sz="1600" dirty="0" smtClean="0"/>
              <a:t>архива</a:t>
            </a:r>
            <a:endParaRPr lang="ru-RU" sz="1600" dirty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Редактор </a:t>
            </a:r>
            <a:r>
              <a:rPr lang="ru-RU" sz="1600" dirty="0"/>
              <a:t>кода с </a:t>
            </a:r>
            <a:r>
              <a:rPr lang="ru-RU" sz="1600" dirty="0" smtClean="0"/>
              <a:t>подсветкой </a:t>
            </a:r>
            <a:endParaRPr lang="ru-RU" sz="1600" dirty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Горячие </a:t>
            </a:r>
            <a:r>
              <a:rPr lang="ru-RU" sz="1600" dirty="0"/>
              <a:t>клавиши 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и многое другое </a:t>
            </a:r>
            <a:endParaRPr lang="ru-RU" sz="16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box-bus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7065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listovka_bitrix24_A5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19056"/>
          <a:stretch/>
        </p:blipFill>
        <p:spPr>
          <a:xfrm>
            <a:off x="-36512" y="-1"/>
            <a:ext cx="918051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Лицензионная политика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039390"/>
            <a:ext cx="8233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Цены на редакции продукта не меняются. </a:t>
            </a:r>
            <a:endParaRPr lang="ru-RU" sz="2400" dirty="0"/>
          </a:p>
          <a:p>
            <a:endParaRPr lang="ru-RU" sz="2400" dirty="0" smtClean="0"/>
          </a:p>
          <a:p>
            <a:r>
              <a:rPr lang="ru-RU" dirty="0" smtClean="0"/>
              <a:t>Новые модули войдут в следующие редакции:</a:t>
            </a:r>
          </a:p>
          <a:p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 smtClean="0"/>
              <a:t>CRM </a:t>
            </a:r>
            <a:r>
              <a:rPr lang="en-US" dirty="0" smtClean="0"/>
              <a:t>– </a:t>
            </a:r>
            <a:r>
              <a:rPr lang="ru-RU" dirty="0" smtClean="0"/>
              <a:t>«Малый бизнес», «Бизнес», «Бизнес Веб-кластер»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b="1" dirty="0" smtClean="0"/>
              <a:t>Календарь</a:t>
            </a:r>
            <a:r>
              <a:rPr lang="ru-RU" dirty="0" smtClean="0"/>
              <a:t> -  «Эксперт», </a:t>
            </a:r>
            <a:r>
              <a:rPr lang="ru-RU" dirty="0"/>
              <a:t>«Бизнес», </a:t>
            </a:r>
            <a:r>
              <a:rPr lang="ru-RU" dirty="0" smtClean="0"/>
              <a:t>«Веб-кластер», «</a:t>
            </a:r>
            <a:r>
              <a:rPr lang="ru-RU" dirty="0"/>
              <a:t>Бизнес Веб-кластер»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b="1" dirty="0" smtClean="0"/>
              <a:t>Веб-</a:t>
            </a:r>
            <a:r>
              <a:rPr lang="ru-RU" b="1" dirty="0" err="1" smtClean="0"/>
              <a:t>мессенджер</a:t>
            </a:r>
            <a:r>
              <a:rPr lang="ru-RU" b="1" dirty="0" smtClean="0"/>
              <a:t> </a:t>
            </a:r>
            <a:r>
              <a:rPr lang="ru-RU" dirty="0" smtClean="0"/>
              <a:t>- </a:t>
            </a:r>
            <a:r>
              <a:rPr lang="ru-RU" dirty="0"/>
              <a:t> «Эксперт», «Бизнес», «Веб-кластер», «Бизнес Веб-кластер</a:t>
            </a:r>
            <a:r>
              <a:rPr lang="ru-RU" dirty="0" smtClean="0"/>
              <a:t>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b="1" dirty="0" smtClean="0"/>
              <a:t>«Есть идея»</a:t>
            </a:r>
            <a:r>
              <a:rPr lang="ru-RU" dirty="0" smtClean="0"/>
              <a:t> </a:t>
            </a:r>
            <a:r>
              <a:rPr lang="ru-RU" dirty="0"/>
              <a:t>- «Эксперт», </a:t>
            </a:r>
            <a:r>
              <a:rPr lang="ru-RU" dirty="0" smtClean="0"/>
              <a:t>«</a:t>
            </a:r>
            <a:r>
              <a:rPr lang="ru-RU" dirty="0"/>
              <a:t>Бизнес», «Веб-кластер», «Бизнес Веб-кластер»</a:t>
            </a:r>
            <a:endParaRPr lang="ru-RU" sz="24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1397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401191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Обновления «Битрикс24», «1С-Битрикс: Управление сайтом», «1С-Битрикс: Корпоративный портал» будут доступны с 23 мая.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502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Изображение 165" descr="pic_006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11" y="2733454"/>
            <a:ext cx="576129" cy="589223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76064" y="120295"/>
            <a:ext cx="694826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/>
              <a:t>Спасибо всей команде!</a:t>
            </a:r>
            <a:endParaRPr lang="en-US" sz="4000" b="1" dirty="0" smtClean="0">
              <a:latin typeface="Verdana" pitchFamily="34" charset="0"/>
            </a:endParaRPr>
          </a:p>
        </p:txBody>
      </p:sp>
      <p:pic>
        <p:nvPicPr>
          <p:cNvPr id="198" name="Изображение 197" descr="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0" y="3335628"/>
            <a:ext cx="576129" cy="5892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0" name="Изображение 239" descr="IMG_360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3" y="1009473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214" name="Изображение 213" descr="foto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9" y="3338281"/>
            <a:ext cx="576129" cy="589223"/>
          </a:xfrm>
          <a:prstGeom prst="rect">
            <a:avLst/>
          </a:prstGeom>
        </p:spPr>
      </p:pic>
      <p:pic>
        <p:nvPicPr>
          <p:cNvPr id="163" name="Изображение 162" descr="P5222425%20y2y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22" y="4469655"/>
            <a:ext cx="678954" cy="694385"/>
          </a:xfrm>
          <a:prstGeom prst="rect">
            <a:avLst/>
          </a:prstGeom>
        </p:spPr>
      </p:pic>
      <p:pic>
        <p:nvPicPr>
          <p:cNvPr id="178" name="Изображение 177" descr="11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123" y="4515967"/>
            <a:ext cx="613589" cy="627534"/>
          </a:xfrm>
          <a:prstGeom prst="rect">
            <a:avLst/>
          </a:prstGeom>
        </p:spPr>
      </p:pic>
      <p:pic>
        <p:nvPicPr>
          <p:cNvPr id="244" name="Изображение 243" descr="Снимок экрана 2012-04-09 в 12.00.47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-1" b="1501"/>
          <a:stretch/>
        </p:blipFill>
        <p:spPr>
          <a:xfrm>
            <a:off x="899594" y="3939902"/>
            <a:ext cx="646685" cy="620688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02" name="Изображение 101" descr="pict0329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45" y="1583151"/>
            <a:ext cx="576129" cy="589223"/>
          </a:xfrm>
          <a:prstGeom prst="rect">
            <a:avLst/>
          </a:prstGeom>
        </p:spPr>
      </p:pic>
      <p:pic>
        <p:nvPicPr>
          <p:cNvPr id="103" name="Изображение 102" descr="portraitsar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15" y="987574"/>
            <a:ext cx="576129" cy="589223"/>
          </a:xfrm>
          <a:prstGeom prst="rect">
            <a:avLst/>
          </a:prstGeom>
        </p:spPr>
      </p:pic>
      <p:pic>
        <p:nvPicPr>
          <p:cNvPr id="105" name="Изображение 104" descr="_mg_4170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3" y="993930"/>
            <a:ext cx="576129" cy="589223"/>
          </a:xfrm>
          <a:prstGeom prst="rect">
            <a:avLst/>
          </a:prstGeom>
        </p:spPr>
      </p:pic>
      <p:pic>
        <p:nvPicPr>
          <p:cNvPr id="106" name="Изображение 105" descr="3000773526_f9a628f2fd_c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42" y="988994"/>
            <a:ext cx="576129" cy="589223"/>
          </a:xfrm>
          <a:prstGeom prst="rect">
            <a:avLst/>
          </a:prstGeom>
        </p:spPr>
      </p:pic>
      <p:pic>
        <p:nvPicPr>
          <p:cNvPr id="108" name="Изображение 107" descr="avatar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7" y="989223"/>
            <a:ext cx="576129" cy="589223"/>
          </a:xfrm>
          <a:prstGeom prst="rect">
            <a:avLst/>
          </a:prstGeom>
        </p:spPr>
      </p:pic>
      <p:pic>
        <p:nvPicPr>
          <p:cNvPr id="109" name="Изображение 108" descr="nd%20046%20hfacef%20570x570px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47" y="990364"/>
            <a:ext cx="576129" cy="589223"/>
          </a:xfrm>
          <a:prstGeom prst="rect">
            <a:avLst/>
          </a:prstGeom>
        </p:spPr>
      </p:pic>
      <p:pic>
        <p:nvPicPr>
          <p:cNvPr id="111" name="Изображение 110" descr="DSC_0489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85" y="2766301"/>
            <a:ext cx="576129" cy="589223"/>
          </a:xfrm>
          <a:prstGeom prst="rect">
            <a:avLst/>
          </a:prstGeom>
        </p:spPr>
      </p:pic>
      <p:pic>
        <p:nvPicPr>
          <p:cNvPr id="112" name="Изображение 111" descr="kdv.jpe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70" y="3360230"/>
            <a:ext cx="576129" cy="589223"/>
          </a:xfrm>
          <a:prstGeom prst="rect">
            <a:avLst/>
          </a:prstGeom>
        </p:spPr>
      </p:pic>
      <p:pic>
        <p:nvPicPr>
          <p:cNvPr id="114" name="Изображение 113" descr="avatar.jpe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09" y="3932586"/>
            <a:ext cx="576129" cy="589223"/>
          </a:xfrm>
          <a:prstGeom prst="rect">
            <a:avLst/>
          </a:prstGeom>
        </p:spPr>
      </p:pic>
      <p:pic>
        <p:nvPicPr>
          <p:cNvPr id="115" name="Изображение 114" descr="123.jpe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26" y="2766301"/>
            <a:ext cx="576129" cy="589223"/>
          </a:xfrm>
          <a:prstGeom prst="rect">
            <a:avLst/>
          </a:prstGeom>
        </p:spPr>
      </p:pic>
      <p:pic>
        <p:nvPicPr>
          <p:cNvPr id="117" name="Изображение 116" descr="profile.jpe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3" y="3360230"/>
            <a:ext cx="576129" cy="589223"/>
          </a:xfrm>
          <a:prstGeom prst="rect">
            <a:avLst/>
          </a:prstGeom>
        </p:spPr>
      </p:pic>
      <p:pic>
        <p:nvPicPr>
          <p:cNvPr id="118" name="Изображение 117" descr="x_962960d8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26" y="3360230"/>
            <a:ext cx="576129" cy="589223"/>
          </a:xfrm>
          <a:prstGeom prst="rect">
            <a:avLst/>
          </a:prstGeom>
        </p:spPr>
      </p:pic>
      <p:pic>
        <p:nvPicPr>
          <p:cNvPr id="120" name="Изображение 119" descr="pb1.jpe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6" y="2182052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21" name="Изображение 120" descr="111113.jpe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37" y="4554279"/>
            <a:ext cx="576129" cy="589223"/>
          </a:xfrm>
          <a:prstGeom prst="rect">
            <a:avLst/>
          </a:prstGeom>
        </p:spPr>
      </p:pic>
      <p:pic>
        <p:nvPicPr>
          <p:cNvPr id="123" name="Изображение 122" descr="00008re8.jpe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15" y="2177079"/>
            <a:ext cx="576129" cy="589223"/>
          </a:xfrm>
          <a:prstGeom prst="rect">
            <a:avLst/>
          </a:prstGeom>
        </p:spPr>
      </p:pic>
      <p:pic>
        <p:nvPicPr>
          <p:cNvPr id="124" name="Изображение 123" descr="avatar.jpe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4" y="1583151"/>
            <a:ext cx="576129" cy="589223"/>
          </a:xfrm>
          <a:prstGeom prst="rect">
            <a:avLst/>
          </a:prstGeom>
        </p:spPr>
      </p:pic>
      <p:pic>
        <p:nvPicPr>
          <p:cNvPr id="126" name="Изображение 125" descr="avatar3.jpe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51" y="4554279"/>
            <a:ext cx="576129" cy="589223"/>
          </a:xfrm>
          <a:prstGeom prst="rect">
            <a:avLst/>
          </a:prstGeom>
        </p:spPr>
      </p:pic>
      <p:pic>
        <p:nvPicPr>
          <p:cNvPr id="127" name="Изображение 126" descr="getImage.jpe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88" y="1583151"/>
            <a:ext cx="576129" cy="589223"/>
          </a:xfrm>
          <a:prstGeom prst="rect">
            <a:avLst/>
          </a:prstGeom>
        </p:spPr>
      </p:pic>
      <p:pic>
        <p:nvPicPr>
          <p:cNvPr id="129" name="Изображение 128" descr="Image.jpe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98" y="3360230"/>
            <a:ext cx="576129" cy="589223"/>
          </a:xfrm>
          <a:prstGeom prst="rect">
            <a:avLst/>
          </a:prstGeom>
        </p:spPr>
      </p:pic>
      <p:pic>
        <p:nvPicPr>
          <p:cNvPr id="130" name="Изображение 129" descr="IMG_1633.jpe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54" y="2723805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2" name="Изображение 131" descr="oyjvg%20img_0012.jpe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14" y="2181840"/>
            <a:ext cx="576129" cy="589223"/>
          </a:xfrm>
          <a:prstGeom prst="rect">
            <a:avLst/>
          </a:prstGeom>
        </p:spPr>
      </p:pic>
      <p:pic>
        <p:nvPicPr>
          <p:cNvPr id="133" name="Изображение 132" descr="avatar_8784.jpe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54" y="2766301"/>
            <a:ext cx="576129" cy="589223"/>
          </a:xfrm>
          <a:prstGeom prst="rect">
            <a:avLst/>
          </a:prstGeom>
        </p:spPr>
      </p:pic>
      <p:pic>
        <p:nvPicPr>
          <p:cNvPr id="135" name="Изображение 134" descr="demidov.jpe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42" y="2177079"/>
            <a:ext cx="576129" cy="589223"/>
          </a:xfrm>
          <a:prstGeom prst="rect">
            <a:avLst/>
          </a:prstGeom>
        </p:spPr>
      </p:pic>
      <p:pic>
        <p:nvPicPr>
          <p:cNvPr id="136" name="Изображение 135" descr="image057.jpe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98" y="2766301"/>
            <a:ext cx="576129" cy="589223"/>
          </a:xfrm>
          <a:prstGeom prst="rect">
            <a:avLst/>
          </a:prstGeom>
        </p:spPr>
      </p:pic>
      <p:pic>
        <p:nvPicPr>
          <p:cNvPr id="138" name="Изображение 137" descr="wasil.jpe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11" y="2766301"/>
            <a:ext cx="576129" cy="589223"/>
          </a:xfrm>
          <a:prstGeom prst="rect">
            <a:avLst/>
          </a:prstGeom>
        </p:spPr>
      </p:pic>
      <p:pic>
        <p:nvPicPr>
          <p:cNvPr id="139" name="Изображение 138" descr="new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3" y="2766301"/>
            <a:ext cx="576129" cy="589223"/>
          </a:xfrm>
          <a:prstGeom prst="rect">
            <a:avLst/>
          </a:prstGeom>
        </p:spPr>
      </p:pic>
      <p:pic>
        <p:nvPicPr>
          <p:cNvPr id="141" name="Изображение 140" descr="imgp0534-1.jpe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75" y="4554279"/>
            <a:ext cx="576129" cy="589223"/>
          </a:xfrm>
          <a:prstGeom prst="rect">
            <a:avLst/>
          </a:prstGeom>
        </p:spPr>
      </p:pic>
      <p:pic>
        <p:nvPicPr>
          <p:cNvPr id="142" name="Изображение 141" descr="upic.jpe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98" y="3954159"/>
            <a:ext cx="576129" cy="589223"/>
          </a:xfrm>
          <a:prstGeom prst="rect">
            <a:avLst/>
          </a:prstGeom>
        </p:spPr>
      </p:pic>
      <p:pic>
        <p:nvPicPr>
          <p:cNvPr id="144" name="Изображение 143" descr="a_37e6cc0.jpe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39" y="2138256"/>
            <a:ext cx="576129" cy="589223"/>
          </a:xfrm>
          <a:prstGeom prst="rect">
            <a:avLst/>
          </a:prstGeom>
        </p:spPr>
      </p:pic>
      <p:pic>
        <p:nvPicPr>
          <p:cNvPr id="145" name="Изображение 144" descr="cat1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99" y="2177079"/>
            <a:ext cx="576129" cy="589223"/>
          </a:xfrm>
          <a:prstGeom prst="rect">
            <a:avLst/>
          </a:prstGeom>
        </p:spPr>
      </p:pic>
      <p:pic>
        <p:nvPicPr>
          <p:cNvPr id="147" name="Изображение 146" descr="n595794637_2752769_2144481.jpe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11" y="3360230"/>
            <a:ext cx="576129" cy="589223"/>
          </a:xfrm>
          <a:prstGeom prst="rect">
            <a:avLst/>
          </a:prstGeom>
        </p:spPr>
      </p:pic>
      <p:pic>
        <p:nvPicPr>
          <p:cNvPr id="148" name="Изображение 147" descr="ava.jpe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27" y="4548815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50" name="Изображение 149" descr="ava.jpe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97" y="3954159"/>
            <a:ext cx="576129" cy="589223"/>
          </a:xfrm>
          <a:prstGeom prst="rect">
            <a:avLst/>
          </a:prstGeom>
        </p:spPr>
      </p:pic>
      <p:pic>
        <p:nvPicPr>
          <p:cNvPr id="151" name="Изображение 150" descr="lera.jpe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0" y="993930"/>
            <a:ext cx="576129" cy="589223"/>
          </a:xfrm>
          <a:prstGeom prst="rect">
            <a:avLst/>
          </a:prstGeom>
        </p:spPr>
      </p:pic>
      <p:pic>
        <p:nvPicPr>
          <p:cNvPr id="153" name="Изображение 152" descr="x_30696bf2.jpeg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95" y="1583151"/>
            <a:ext cx="576129" cy="589223"/>
          </a:xfrm>
          <a:prstGeom prst="rect">
            <a:avLst/>
          </a:prstGeom>
        </p:spPr>
      </p:pic>
      <p:pic>
        <p:nvPicPr>
          <p:cNvPr id="154" name="Изображение 153" descr="DSCN2415.jpeg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41" y="3360230"/>
            <a:ext cx="576129" cy="589223"/>
          </a:xfrm>
          <a:prstGeom prst="rect">
            <a:avLst/>
          </a:prstGeom>
        </p:spPr>
      </p:pic>
      <p:pic>
        <p:nvPicPr>
          <p:cNvPr id="156" name="Изображение 155" descr="1.jpe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56" y="2766301"/>
            <a:ext cx="576129" cy="589223"/>
          </a:xfrm>
          <a:prstGeom prst="rect">
            <a:avLst/>
          </a:prstGeom>
        </p:spPr>
      </p:pic>
      <p:pic>
        <p:nvPicPr>
          <p:cNvPr id="157" name="Изображение 156" descr="me.jpeg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52" y="1583151"/>
            <a:ext cx="576129" cy="589223"/>
          </a:xfrm>
          <a:prstGeom prst="rect">
            <a:avLst/>
          </a:prstGeom>
        </p:spPr>
      </p:pic>
      <p:pic>
        <p:nvPicPr>
          <p:cNvPr id="159" name="Изображение 158" descr="P7240696.jpeg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81" y="1583151"/>
            <a:ext cx="576129" cy="589223"/>
          </a:xfrm>
          <a:prstGeom prst="rect">
            <a:avLst/>
          </a:prstGeom>
        </p:spPr>
      </p:pic>
      <p:pic>
        <p:nvPicPr>
          <p:cNvPr id="160" name="Изображение 159" descr="Konkov-small-1.jpeg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26" y="3954159"/>
            <a:ext cx="576129" cy="589223"/>
          </a:xfrm>
          <a:prstGeom prst="rect">
            <a:avLst/>
          </a:prstGeom>
        </p:spPr>
      </p:pic>
      <p:pic>
        <p:nvPicPr>
          <p:cNvPr id="162" name="Изображение 161" descr="9808.jpeg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86" y="4554279"/>
            <a:ext cx="576129" cy="589223"/>
          </a:xfrm>
          <a:prstGeom prst="rect">
            <a:avLst/>
          </a:prstGeom>
        </p:spPr>
      </p:pic>
      <p:pic>
        <p:nvPicPr>
          <p:cNvPr id="165" name="Изображение 164" descr="Untitled-2.jpeg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54" y="3954159"/>
            <a:ext cx="576129" cy="589223"/>
          </a:xfrm>
          <a:prstGeom prst="rect">
            <a:avLst/>
          </a:prstGeom>
        </p:spPr>
      </p:pic>
      <p:pic>
        <p:nvPicPr>
          <p:cNvPr id="168" name="Изображение 167" descr="IMG_9251.jpeg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95" y="4554279"/>
            <a:ext cx="576129" cy="589223"/>
          </a:xfrm>
          <a:prstGeom prst="rect">
            <a:avLst/>
          </a:prstGeom>
        </p:spPr>
      </p:pic>
      <p:pic>
        <p:nvPicPr>
          <p:cNvPr id="169" name="Изображение 168" descr="ava.jpe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84" y="4554279"/>
            <a:ext cx="576129" cy="589223"/>
          </a:xfrm>
          <a:prstGeom prst="rect">
            <a:avLst/>
          </a:prstGeom>
        </p:spPr>
      </p:pic>
      <p:pic>
        <p:nvPicPr>
          <p:cNvPr id="171" name="Изображение 170" descr="sv8.jpeg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3" y="3954159"/>
            <a:ext cx="576129" cy="589223"/>
          </a:xfrm>
          <a:prstGeom prst="rect">
            <a:avLst/>
          </a:prstGeom>
        </p:spPr>
      </p:pic>
      <p:pic>
        <p:nvPicPr>
          <p:cNvPr id="172" name="Изображение 171" descr="DSC_05.jpeg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87" y="3942989"/>
            <a:ext cx="576129" cy="589223"/>
          </a:xfrm>
          <a:prstGeom prst="rect">
            <a:avLst/>
          </a:prstGeom>
        </p:spPr>
      </p:pic>
      <p:pic>
        <p:nvPicPr>
          <p:cNvPr id="174" name="Изображение 173" descr="12.jpeg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3" y="1583151"/>
            <a:ext cx="576129" cy="589223"/>
          </a:xfrm>
          <a:prstGeom prst="rect">
            <a:avLst/>
          </a:prstGeom>
        </p:spPr>
      </p:pic>
      <p:pic>
        <p:nvPicPr>
          <p:cNvPr id="175" name="Изображение 174" descr="IMG_0925.jpeg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15" y="4554279"/>
            <a:ext cx="576129" cy="589223"/>
          </a:xfrm>
          <a:prstGeom prst="rect">
            <a:avLst/>
          </a:prstGeom>
        </p:spPr>
      </p:pic>
      <p:pic>
        <p:nvPicPr>
          <p:cNvPr id="177" name="Изображение 176" descr="2.jpeg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13" y="3954159"/>
            <a:ext cx="576129" cy="589223"/>
          </a:xfrm>
          <a:prstGeom prst="rect">
            <a:avLst/>
          </a:prstGeom>
        </p:spPr>
      </p:pic>
      <p:pic>
        <p:nvPicPr>
          <p:cNvPr id="180" name="Изображение 179" descr="rrmvhl%20jtv2.jpeg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01" y="2177079"/>
            <a:ext cx="576129" cy="589223"/>
          </a:xfrm>
          <a:prstGeom prst="rect">
            <a:avLst/>
          </a:prstGeom>
        </p:spPr>
      </p:pic>
      <p:pic>
        <p:nvPicPr>
          <p:cNvPr id="181" name="Изображение 180" descr="10112008476.jpeg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85" y="3954159"/>
            <a:ext cx="576129" cy="589223"/>
          </a:xfrm>
          <a:prstGeom prst="rect">
            <a:avLst/>
          </a:prstGeom>
        </p:spPr>
      </p:pic>
      <p:pic>
        <p:nvPicPr>
          <p:cNvPr id="183" name="Изображение 182" descr="img_2899xsz.png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23" y="3327383"/>
            <a:ext cx="576129" cy="589223"/>
          </a:xfrm>
          <a:prstGeom prst="rect">
            <a:avLst/>
          </a:prstGeom>
        </p:spPr>
      </p:pic>
      <p:pic>
        <p:nvPicPr>
          <p:cNvPr id="184" name="Изображение 183" descr="ava.jpeg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56" y="3954159"/>
            <a:ext cx="576129" cy="589223"/>
          </a:xfrm>
          <a:prstGeom prst="rect">
            <a:avLst/>
          </a:prstGeom>
        </p:spPr>
      </p:pic>
      <p:pic>
        <p:nvPicPr>
          <p:cNvPr id="186" name="Изображение 185" descr="mmzw.jpeg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39" y="3954159"/>
            <a:ext cx="576129" cy="589223"/>
          </a:xfrm>
          <a:prstGeom prst="rect">
            <a:avLst/>
          </a:prstGeom>
        </p:spPr>
      </p:pic>
      <p:pic>
        <p:nvPicPr>
          <p:cNvPr id="187" name="Изображение 186" descr="Avatar.jpeg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10" y="1583151"/>
            <a:ext cx="576129" cy="589223"/>
          </a:xfrm>
          <a:prstGeom prst="rect">
            <a:avLst/>
          </a:prstGeom>
        </p:spPr>
      </p:pic>
      <p:pic>
        <p:nvPicPr>
          <p:cNvPr id="189" name="Изображение 188" descr="IMG_01502.jpeg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85" y="2177079"/>
            <a:ext cx="576129" cy="589223"/>
          </a:xfrm>
          <a:prstGeom prst="rect">
            <a:avLst/>
          </a:prstGeom>
        </p:spPr>
      </p:pic>
      <p:pic>
        <p:nvPicPr>
          <p:cNvPr id="190" name="Изображение 189" descr="khk.jpeg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64" y="1583151"/>
            <a:ext cx="576129" cy="589223"/>
          </a:xfrm>
          <a:prstGeom prst="rect">
            <a:avLst/>
          </a:prstGeom>
        </p:spPr>
      </p:pic>
      <p:pic>
        <p:nvPicPr>
          <p:cNvPr id="192" name="Изображение 191" descr="img_9630.jpeg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40" y="2766301"/>
            <a:ext cx="576129" cy="589223"/>
          </a:xfrm>
          <a:prstGeom prst="rect">
            <a:avLst/>
          </a:prstGeom>
        </p:spPr>
      </p:pic>
      <p:pic>
        <p:nvPicPr>
          <p:cNvPr id="193" name="Изображение 192" descr="mmth_321.jpeg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13" y="2766301"/>
            <a:ext cx="576129" cy="589223"/>
          </a:xfrm>
          <a:prstGeom prst="rect">
            <a:avLst/>
          </a:prstGeom>
        </p:spPr>
      </p:pic>
      <p:pic>
        <p:nvPicPr>
          <p:cNvPr id="195" name="Изображение 194" descr="dmitro_300x300.png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39" y="4554279"/>
            <a:ext cx="576129" cy="589223"/>
          </a:xfrm>
          <a:prstGeom prst="rect">
            <a:avLst/>
          </a:prstGeom>
        </p:spPr>
      </p:pic>
      <p:pic>
        <p:nvPicPr>
          <p:cNvPr id="196" name="Изображение 195" descr="398599_2789464053547_1166727439_32442340_1938183221_n.jpeg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70" y="2766301"/>
            <a:ext cx="576129" cy="589223"/>
          </a:xfrm>
          <a:prstGeom prst="rect">
            <a:avLst/>
          </a:prstGeom>
        </p:spPr>
      </p:pic>
      <p:pic>
        <p:nvPicPr>
          <p:cNvPr id="199" name="Изображение 198" descr="398600226.jpeg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70" y="2177079"/>
            <a:ext cx="576129" cy="589223"/>
          </a:xfrm>
          <a:prstGeom prst="rect">
            <a:avLst/>
          </a:prstGeom>
        </p:spPr>
      </p:pic>
      <p:pic>
        <p:nvPicPr>
          <p:cNvPr id="201" name="Изображение 200" descr="qvwio%2001042010497.jpeg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326" y="2177079"/>
            <a:ext cx="576129" cy="589223"/>
          </a:xfrm>
          <a:prstGeom prst="rect">
            <a:avLst/>
          </a:prstGeom>
        </p:spPr>
      </p:pic>
      <p:pic>
        <p:nvPicPr>
          <p:cNvPr id="202" name="Изображение 201" descr="rsv3.jpeg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668" y="3362533"/>
            <a:ext cx="576129" cy="589223"/>
          </a:xfrm>
          <a:prstGeom prst="rect">
            <a:avLst/>
          </a:prstGeom>
        </p:spPr>
      </p:pic>
      <p:pic>
        <p:nvPicPr>
          <p:cNvPr id="204" name="Изображение 203" descr="img_2123_cixuy%20pvhwfa.jpeg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68" y="1583151"/>
            <a:ext cx="576129" cy="589223"/>
          </a:xfrm>
          <a:prstGeom prst="rect">
            <a:avLst/>
          </a:prstGeom>
        </p:spPr>
      </p:pic>
      <p:pic>
        <p:nvPicPr>
          <p:cNvPr id="205" name="Изображение 204" descr="swp.jpeg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03" y="987574"/>
            <a:ext cx="576129" cy="589223"/>
          </a:xfrm>
          <a:prstGeom prst="rect">
            <a:avLst/>
          </a:prstGeom>
        </p:spPr>
      </p:pic>
      <p:pic>
        <p:nvPicPr>
          <p:cNvPr id="207" name="Изображение 206" descr="DSC_0527_sm.jpeg"/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21" y="993930"/>
            <a:ext cx="576129" cy="589223"/>
          </a:xfrm>
          <a:prstGeom prst="rect">
            <a:avLst/>
          </a:prstGeom>
        </p:spPr>
      </p:pic>
      <p:pic>
        <p:nvPicPr>
          <p:cNvPr id="208" name="Изображение 207" descr="dsc_0930_b.jpeg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97" y="993104"/>
            <a:ext cx="576129" cy="589223"/>
          </a:xfrm>
          <a:prstGeom prst="rect">
            <a:avLst/>
          </a:prstGeom>
        </p:spPr>
      </p:pic>
      <p:pic>
        <p:nvPicPr>
          <p:cNvPr id="210" name="Изображение 209" descr="avs.jpeg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56" y="2177079"/>
            <a:ext cx="576129" cy="589223"/>
          </a:xfrm>
          <a:prstGeom prst="rect">
            <a:avLst/>
          </a:prstGeom>
        </p:spPr>
      </p:pic>
      <p:pic>
        <p:nvPicPr>
          <p:cNvPr id="211" name="Изображение 210" descr="i%20zoe.jpeg"/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98" y="3360230"/>
            <a:ext cx="576129" cy="589223"/>
          </a:xfrm>
          <a:prstGeom prst="rect">
            <a:avLst/>
          </a:prstGeom>
        </p:spPr>
      </p:pic>
      <p:pic>
        <p:nvPicPr>
          <p:cNvPr id="213" name="Изображение 212" descr="DSC_0107_sm.jpeg"/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54" y="3360230"/>
            <a:ext cx="576129" cy="589223"/>
          </a:xfrm>
          <a:prstGeom prst="rect">
            <a:avLst/>
          </a:prstGeom>
        </p:spPr>
      </p:pic>
      <p:pic>
        <p:nvPicPr>
          <p:cNvPr id="216" name="Изображение 215" descr="getImage.jpeg"/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55" y="1581503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217" name="Изображение 216" descr="avr.jpeg"/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09" y="2766301"/>
            <a:ext cx="576129" cy="589223"/>
          </a:xfrm>
          <a:prstGeom prst="rect">
            <a:avLst/>
          </a:prstGeom>
        </p:spPr>
      </p:pic>
      <p:pic>
        <p:nvPicPr>
          <p:cNvPr id="219" name="Изображение 218" descr="Untitled-1.png"/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55" y="3360230"/>
            <a:ext cx="576129" cy="589223"/>
          </a:xfrm>
          <a:prstGeom prst="rect">
            <a:avLst/>
          </a:prstGeom>
        </p:spPr>
      </p:pic>
      <p:pic>
        <p:nvPicPr>
          <p:cNvPr id="220" name="Изображение 219" descr="suslov_100.jpeg"/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29" y="2177079"/>
            <a:ext cx="576129" cy="589223"/>
          </a:xfrm>
          <a:prstGeom prst="rect">
            <a:avLst/>
          </a:prstGeom>
        </p:spPr>
      </p:pic>
      <p:pic>
        <p:nvPicPr>
          <p:cNvPr id="222" name="Изображение 221" descr="noovadd.jpeg"/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37" y="1583151"/>
            <a:ext cx="576129" cy="589223"/>
          </a:xfrm>
          <a:prstGeom prst="rect">
            <a:avLst/>
          </a:prstGeom>
        </p:spPr>
      </p:pic>
      <p:pic>
        <p:nvPicPr>
          <p:cNvPr id="223" name="Изображение 222" descr="x_e102f50f.jpeg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40" y="3360230"/>
            <a:ext cx="576129" cy="589223"/>
          </a:xfrm>
          <a:prstGeom prst="rect">
            <a:avLst/>
          </a:prstGeom>
        </p:spPr>
      </p:pic>
      <p:pic>
        <p:nvPicPr>
          <p:cNvPr id="225" name="Изображение 224" descr="tushinsky.jpeg"/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63" y="3355957"/>
            <a:ext cx="576129" cy="589223"/>
          </a:xfrm>
          <a:prstGeom prst="rect">
            <a:avLst/>
          </a:prstGeom>
        </p:spPr>
      </p:pic>
      <p:pic>
        <p:nvPicPr>
          <p:cNvPr id="226" name="Изображение 225" descr="ava_2.jpeg"/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13" y="2177079"/>
            <a:ext cx="576129" cy="589223"/>
          </a:xfrm>
          <a:prstGeom prst="rect">
            <a:avLst/>
          </a:prstGeom>
        </p:spPr>
      </p:pic>
      <p:pic>
        <p:nvPicPr>
          <p:cNvPr id="228" name="Изображение 227" descr="PICT0065_web.jpeg"/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21" y="3954159"/>
            <a:ext cx="576129" cy="589223"/>
          </a:xfrm>
          <a:prstGeom prst="rect">
            <a:avLst/>
          </a:prstGeom>
        </p:spPr>
      </p:pic>
      <p:pic>
        <p:nvPicPr>
          <p:cNvPr id="229" name="Изображение 228" descr="IMGP1170.jpeg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80" y="989223"/>
            <a:ext cx="576129" cy="589223"/>
          </a:xfrm>
          <a:prstGeom prst="rect">
            <a:avLst/>
          </a:prstGeom>
        </p:spPr>
      </p:pic>
      <p:pic>
        <p:nvPicPr>
          <p:cNvPr id="231" name="Изображение 230" descr="DSC_0637.jpeg"/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72" y="2177079"/>
            <a:ext cx="576129" cy="589223"/>
          </a:xfrm>
          <a:prstGeom prst="rect">
            <a:avLst/>
          </a:prstGeom>
        </p:spPr>
      </p:pic>
      <p:pic>
        <p:nvPicPr>
          <p:cNvPr id="232" name="Изображение 231" descr="my_avatar.png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55" y="4554279"/>
            <a:ext cx="576129" cy="589223"/>
          </a:xfrm>
          <a:prstGeom prst="rect">
            <a:avLst/>
          </a:prstGeom>
        </p:spPr>
      </p:pic>
      <p:pic>
        <p:nvPicPr>
          <p:cNvPr id="234" name="Изображение 233" descr="DSC_0221.jpeg"/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43" y="2744523"/>
            <a:ext cx="576129" cy="589223"/>
          </a:xfrm>
          <a:prstGeom prst="rect">
            <a:avLst/>
          </a:prstGeom>
        </p:spPr>
      </p:pic>
      <p:pic>
        <p:nvPicPr>
          <p:cNvPr id="235" name="Изображение 234" descr="x_e41445c3.jpeg"/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68" y="4554279"/>
            <a:ext cx="576129" cy="589223"/>
          </a:xfrm>
          <a:prstGeom prst="rect">
            <a:avLst/>
          </a:prstGeom>
        </p:spPr>
      </p:pic>
      <p:pic>
        <p:nvPicPr>
          <p:cNvPr id="237" name="Изображение 236" descr="hbniyvl.jpeg"/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47" y="3954159"/>
            <a:ext cx="576129" cy="589223"/>
          </a:xfrm>
          <a:prstGeom prst="rect">
            <a:avLst/>
          </a:prstGeom>
        </p:spPr>
      </p:pic>
      <p:pic>
        <p:nvPicPr>
          <p:cNvPr id="238" name="Изображение 237" descr="uccingngfu.jpeg"/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17" y="989223"/>
            <a:ext cx="576129" cy="589223"/>
          </a:xfrm>
          <a:prstGeom prst="rect">
            <a:avLst/>
          </a:prstGeom>
        </p:spPr>
      </p:pic>
      <p:pic>
        <p:nvPicPr>
          <p:cNvPr id="241" name="Изображение 240" descr="corp2.jpeg"/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92" y="1583151"/>
            <a:ext cx="576129" cy="589223"/>
          </a:xfrm>
          <a:prstGeom prst="rect">
            <a:avLst/>
          </a:prstGeom>
        </p:spPr>
      </p:pic>
      <p:pic>
        <p:nvPicPr>
          <p:cNvPr id="24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906"/>
            <a:ext cx="3559352" cy="5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1275607"/>
            <a:ext cx="55459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+mn-lt"/>
              </a:rPr>
              <a:t>Спасибо за внимание!</a:t>
            </a:r>
            <a:r>
              <a:rPr lang="en-US" sz="4400" dirty="0">
                <a:latin typeface="+mn-lt"/>
              </a:rPr>
              <a:t>  </a:t>
            </a:r>
            <a:endParaRPr lang="ru-RU" sz="4400" dirty="0" smtClean="0">
              <a:latin typeface="+mn-lt"/>
            </a:endParaRPr>
          </a:p>
          <a:p>
            <a:pPr eaLnBrk="1" hangingPunct="1"/>
            <a:r>
              <a:rPr lang="ru-RU" sz="4400" dirty="0" smtClean="0">
                <a:latin typeface="+mn-lt"/>
              </a:rPr>
              <a:t>Вопросы</a:t>
            </a:r>
            <a:r>
              <a:rPr lang="ru-RU" sz="4400" dirty="0">
                <a:latin typeface="+mn-lt"/>
              </a:rPr>
              <a:t>?</a:t>
            </a:r>
            <a:endParaRPr lang="en-US" sz="4400" dirty="0">
              <a:latin typeface="+mn-lt"/>
            </a:endParaRPr>
          </a:p>
        </p:txBody>
      </p:sp>
      <p:pic>
        <p:nvPicPr>
          <p:cNvPr id="6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crm-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804397"/>
            <a:ext cx="6804248" cy="3352557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16250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Что такое </a:t>
            </a:r>
            <a:r>
              <a:rPr lang="en-US" sz="3200" b="1" dirty="0" smtClean="0"/>
              <a:t>CRM?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0092" y="4211441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CRM (</a:t>
            </a:r>
            <a:r>
              <a:rPr lang="ru-RU" sz="1400" dirty="0" err="1"/>
              <a:t>Customer</a:t>
            </a:r>
            <a:r>
              <a:rPr lang="ru-RU" sz="1400" dirty="0"/>
              <a:t> </a:t>
            </a:r>
            <a:r>
              <a:rPr lang="ru-RU" sz="1400" dirty="0" err="1"/>
              <a:t>Relationship</a:t>
            </a:r>
            <a:r>
              <a:rPr lang="ru-RU" sz="1400" dirty="0"/>
              <a:t> </a:t>
            </a:r>
            <a:r>
              <a:rPr lang="ru-RU" sz="1400" dirty="0" err="1"/>
              <a:t>Manager</a:t>
            </a:r>
            <a:r>
              <a:rPr lang="ru-RU" sz="1400" dirty="0"/>
              <a:t>) - система управления взаимоотношениями с клиентами, служит для учета потенциальных и текущих клиентов, а также сделок, произведенных с ними. </a:t>
            </a:r>
            <a:endParaRPr lang="ru-RU" sz="1400" dirty="0" smtClean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8" y="42338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8395925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7" r="26053" b="9605"/>
          <a:stretch/>
        </p:blipFill>
        <p:spPr>
          <a:xfrm>
            <a:off x="13600" y="10949"/>
            <a:ext cx="4606296" cy="513255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75384" y="214617"/>
            <a:ext cx="4368616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Нужна ли CRM для интернет-</a:t>
            </a:r>
            <a:r>
              <a:rPr lang="ru-RU" sz="2800" b="1" dirty="0" smtClean="0"/>
              <a:t>магазина?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83560" y="1169333"/>
            <a:ext cx="3960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Интернет</a:t>
            </a:r>
            <a:r>
              <a:rPr lang="ru-RU" sz="2000" dirty="0"/>
              <a:t>-</a:t>
            </a:r>
            <a:r>
              <a:rPr lang="ru-RU" sz="2000" dirty="0" smtClean="0"/>
              <a:t>магазин - </a:t>
            </a:r>
            <a:r>
              <a:rPr lang="ru-RU" sz="2000" dirty="0"/>
              <a:t>это внешний процесс, а  </a:t>
            </a:r>
            <a:r>
              <a:rPr lang="en-US" sz="2000" dirty="0" smtClean="0"/>
              <a:t>CRM </a:t>
            </a:r>
            <a:r>
              <a:rPr lang="ru-RU" sz="2000" dirty="0" smtClean="0"/>
              <a:t>- </a:t>
            </a:r>
            <a:r>
              <a:rPr lang="ru-RU" sz="2000" dirty="0"/>
              <a:t>это внутренний процесс (сотрудники, </a:t>
            </a:r>
            <a:r>
              <a:rPr lang="ru-RU" sz="2000" dirty="0" smtClean="0"/>
              <a:t>права</a:t>
            </a:r>
            <a:r>
              <a:rPr lang="en-US" sz="2000" dirty="0" smtClean="0"/>
              <a:t> </a:t>
            </a:r>
            <a:r>
              <a:rPr lang="ru-RU" sz="2000" dirty="0" smtClean="0"/>
              <a:t>доступа, премии</a:t>
            </a:r>
            <a:r>
              <a:rPr lang="en-US" sz="2000" dirty="0" smtClean="0"/>
              <a:t> </a:t>
            </a:r>
            <a:r>
              <a:rPr lang="ru-RU" sz="2000" dirty="0" smtClean="0"/>
              <a:t>и т.п.).</a:t>
            </a:r>
          </a:p>
          <a:p>
            <a:r>
              <a:rPr lang="ru-RU" sz="2000" dirty="0" smtClean="0"/>
              <a:t> </a:t>
            </a:r>
            <a:endParaRPr lang="ru-RU" sz="2000" dirty="0"/>
          </a:p>
          <a:p>
            <a:r>
              <a:rPr lang="en-US" sz="2000" dirty="0" smtClean="0"/>
              <a:t>CRM</a:t>
            </a:r>
            <a:r>
              <a:rPr lang="ru-RU" sz="2000" dirty="0" smtClean="0"/>
              <a:t> </a:t>
            </a:r>
            <a:r>
              <a:rPr lang="ru-RU" sz="2000" dirty="0"/>
              <a:t>должна уметь объединять </a:t>
            </a:r>
            <a:r>
              <a:rPr lang="ru-RU" sz="2000" dirty="0" smtClean="0"/>
              <a:t>информацию из </a:t>
            </a:r>
            <a:r>
              <a:rPr lang="ru-RU" sz="2000" dirty="0"/>
              <a:t>разных </a:t>
            </a:r>
            <a:r>
              <a:rPr lang="ru-RU" sz="2000" dirty="0" smtClean="0"/>
              <a:t>источников (интернет-магазинов). </a:t>
            </a:r>
            <a:endParaRPr lang="ru-RU" sz="2000" dirty="0"/>
          </a:p>
        </p:txBody>
      </p:sp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32" y="12522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5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39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CRM</a:t>
            </a:r>
            <a:r>
              <a:rPr lang="ru-RU" sz="3200" b="1" dirty="0" smtClean="0"/>
              <a:t> в каждом интернет-магазине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7" y="1635646"/>
            <a:ext cx="2335647" cy="2482014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724128" y="2859782"/>
            <a:ext cx="1071488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7" y="1635646"/>
            <a:ext cx="2044921" cy="188357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143" y="1923678"/>
            <a:ext cx="2044921" cy="188357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1175" y="2211710"/>
            <a:ext cx="2044921" cy="18835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085876" y="2211710"/>
            <a:ext cx="1346256" cy="1224136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42084" y="2427734"/>
            <a:ext cx="1418348" cy="769441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538"/>
            <a:ext cx="91440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1001</Words>
  <Application>Microsoft Macintosh PowerPoint</Application>
  <PresentationFormat>Экран (16:9)</PresentationFormat>
  <Paragraphs>211</Paragraphs>
  <Slides>54</Slides>
  <Notes>53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Новая версия «1С-Битрикс: Управление сайтом 11.5»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Grikhina</dc:creator>
  <cp:lastModifiedBy>Наталья Грихина</cp:lastModifiedBy>
  <cp:revision>170</cp:revision>
  <dcterms:created xsi:type="dcterms:W3CDTF">2011-08-25T13:49:14Z</dcterms:created>
  <dcterms:modified xsi:type="dcterms:W3CDTF">2012-05-16T18:49:34Z</dcterms:modified>
</cp:coreProperties>
</file>